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260" r:id="rId2"/>
    <p:sldId id="1267" r:id="rId3"/>
    <p:sldId id="1296" r:id="rId4"/>
    <p:sldId id="1298" r:id="rId5"/>
    <p:sldId id="1299" r:id="rId6"/>
    <p:sldId id="1320" r:id="rId7"/>
    <p:sldId id="1297" r:id="rId8"/>
    <p:sldId id="1264" r:id="rId9"/>
    <p:sldId id="1306" r:id="rId10"/>
    <p:sldId id="1322" r:id="rId11"/>
    <p:sldId id="1315" r:id="rId12"/>
    <p:sldId id="1316" r:id="rId13"/>
    <p:sldId id="1317" r:id="rId14"/>
    <p:sldId id="1318"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花井　舜平" initials="花井　舜平" lastIdx="1" clrIdx="0">
    <p:extLst>
      <p:ext uri="{19B8F6BF-5375-455C-9EA6-DF929625EA0E}">
        <p15:presenceInfo xmlns:p15="http://schemas.microsoft.com/office/powerpoint/2012/main" userId="S::HanaiS@lan.pref.osaka.jp::e3ac83aa-8ea4-49a4-a28f-5173ff269a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4878" autoAdjust="0"/>
  </p:normalViewPr>
  <p:slideViewPr>
    <p:cSldViewPr snapToGrid="0">
      <p:cViewPr varScale="1">
        <p:scale>
          <a:sx n="78" d="100"/>
          <a:sy n="78" d="100"/>
        </p:scale>
        <p:origin x="404" y="2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Hanais\Documents\&#33457;&#20117;\20250519-0523\&#20316;&#26989;&#12288;&#29872;&#22659;&#32207;&#21512;&#35336;&#30011;&#37096;&#20250;\02_R7&#37096;&#20250;&#36039;&#26009;&#20316;&#25104;\v5\&#20154;&#21475;&#12288;da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Hanais\Documents\&#33457;&#20117;\20250519-0523\&#20316;&#26989;&#12288;&#29872;&#22659;&#32207;&#21512;&#35336;&#30011;&#37096;&#20250;\02_R7&#37096;&#20250;&#36039;&#26009;&#20316;&#25104;\v3\suikei_kekk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2293441363604"/>
          <c:y val="4.5195527392007044E-2"/>
          <c:w val="0.82107299273659773"/>
          <c:h val="0.79793619762320744"/>
        </c:manualLayout>
      </c:layout>
      <c:scatterChart>
        <c:scatterStyle val="lineMarker"/>
        <c:varyColors val="0"/>
        <c:ser>
          <c:idx val="0"/>
          <c:order val="0"/>
          <c:tx>
            <c:strRef>
              <c:f>Sheet1!$A$17</c:f>
              <c:strCache>
                <c:ptCount val="1"/>
                <c:pt idx="0">
                  <c:v>大阪府</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20"/>
              <c:layout>
                <c:manualLayout>
                  <c:x val="1.6971706307937788E-3"/>
                  <c:y val="3.6275507789100978E-2"/>
                </c:manualLayout>
              </c:layout>
              <c:showLegendKey val="0"/>
              <c:showVal val="1"/>
              <c:showCatName val="0"/>
              <c:showSerName val="0"/>
              <c:showPercent val="0"/>
              <c:showBubbleSize val="0"/>
              <c:extLst>
                <c:ext xmlns:c15="http://schemas.microsoft.com/office/drawing/2012/chart" uri="{CE6537A1-D6FC-4f65-9D91-7224C49458BB}">
                  <c15:layout>
                    <c:manualLayout>
                      <c:w val="6.4552255038137954E-2"/>
                      <c:h val="8.3468216017588526E-2"/>
                    </c:manualLayout>
                  </c15:layout>
                </c:ext>
                <c:ext xmlns:c16="http://schemas.microsoft.com/office/drawing/2014/chart" uri="{C3380CC4-5D6E-409C-BE32-E72D297353CC}">
                  <c16:uniqueId val="{0000000F-E870-4AF8-A924-CD79D7821A26}"/>
                </c:ext>
              </c:extLst>
            </c:dLbl>
            <c:dLbl>
              <c:idx val="22"/>
              <c:layout>
                <c:manualLayout>
                  <c:x val="-4.6688287060665974E-3"/>
                  <c:y val="3.4548102656286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F-4AC1-B5B0-A817F241044A}"/>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70-4AF8-A924-CD79D7821A26}"/>
                </c:ext>
              </c:extLst>
            </c:dLbl>
            <c:numFmt formatCode="#,##0_);[Red]\(#,##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Sheet1!$B$16:$AB$16</c:f>
              <c:numCache>
                <c:formatCode>General</c:formatCode>
                <c:ptCount val="27"/>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pt idx="21">
                  <c:v>2025</c:v>
                </c:pt>
                <c:pt idx="22">
                  <c:v>2030</c:v>
                </c:pt>
                <c:pt idx="23">
                  <c:v>2035</c:v>
                </c:pt>
                <c:pt idx="24">
                  <c:v>2040</c:v>
                </c:pt>
                <c:pt idx="25">
                  <c:v>2045</c:v>
                </c:pt>
                <c:pt idx="26">
                  <c:v>2050</c:v>
                </c:pt>
              </c:numCache>
            </c:numRef>
          </c:xVal>
          <c:yVal>
            <c:numRef>
              <c:f>Sheet1!$B$17:$AB$17</c:f>
              <c:numCache>
                <c:formatCode>General</c:formatCode>
                <c:ptCount val="27"/>
                <c:pt idx="0">
                  <c:v>2587.8470000000002</c:v>
                </c:pt>
                <c:pt idx="1">
                  <c:v>3059.502</c:v>
                </c:pt>
                <c:pt idx="2">
                  <c:v>3540.0169999999998</c:v>
                </c:pt>
                <c:pt idx="3">
                  <c:v>4297.174</c:v>
                </c:pt>
                <c:pt idx="4">
                  <c:v>4792.9660000000003</c:v>
                </c:pt>
                <c:pt idx="5">
                  <c:v>2800.9580000000001</c:v>
                </c:pt>
                <c:pt idx="6">
                  <c:v>3857.047</c:v>
                </c:pt>
                <c:pt idx="7">
                  <c:v>4618.308</c:v>
                </c:pt>
                <c:pt idx="8">
                  <c:v>5504.7460000000001</c:v>
                </c:pt>
                <c:pt idx="9">
                  <c:v>6657.1890000000003</c:v>
                </c:pt>
                <c:pt idx="10">
                  <c:v>7620.48</c:v>
                </c:pt>
                <c:pt idx="11">
                  <c:v>8278.9249999999993</c:v>
                </c:pt>
                <c:pt idx="12">
                  <c:v>8473.4459999999999</c:v>
                </c:pt>
                <c:pt idx="13">
                  <c:v>8668.0949999999993</c:v>
                </c:pt>
                <c:pt idx="14">
                  <c:v>8734.5159999999996</c:v>
                </c:pt>
                <c:pt idx="15">
                  <c:v>8797.268</c:v>
                </c:pt>
                <c:pt idx="16">
                  <c:v>8805.0810000000001</c:v>
                </c:pt>
                <c:pt idx="17">
                  <c:v>8817.1659999999993</c:v>
                </c:pt>
                <c:pt idx="18">
                  <c:v>8865.2450000000008</c:v>
                </c:pt>
                <c:pt idx="19">
                  <c:v>8839.4689999999991</c:v>
                </c:pt>
                <c:pt idx="20">
                  <c:v>8837.6849999999995</c:v>
                </c:pt>
                <c:pt idx="21">
                  <c:v>8676.2019999999993</c:v>
                </c:pt>
                <c:pt idx="22">
                  <c:v>8437.625</c:v>
                </c:pt>
                <c:pt idx="23">
                  <c:v>8167.1909999999998</c:v>
                </c:pt>
                <c:pt idx="24">
                  <c:v>7874.44</c:v>
                </c:pt>
                <c:pt idx="25">
                  <c:v>7570.1360000000004</c:v>
                </c:pt>
                <c:pt idx="26">
                  <c:v>7263.1819999999998</c:v>
                </c:pt>
              </c:numCache>
            </c:numRef>
          </c:yVal>
          <c:smooth val="0"/>
          <c:extLst>
            <c:ext xmlns:c16="http://schemas.microsoft.com/office/drawing/2014/chart" uri="{C3380CC4-5D6E-409C-BE32-E72D297353CC}">
              <c16:uniqueId val="{00000000-E870-4AF8-A924-CD79D7821A26}"/>
            </c:ext>
          </c:extLst>
        </c:ser>
        <c:ser>
          <c:idx val="1"/>
          <c:order val="1"/>
          <c:tx>
            <c:strRef>
              <c:f>Sheet1!$A$18</c:f>
              <c:strCache>
                <c:ptCount val="1"/>
                <c:pt idx="0">
                  <c:v>東京都</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20"/>
              <c:layout>
                <c:manualLayout>
                  <c:x val="1.4858608059635514E-3"/>
                  <c:y val="-5.5276964250058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70-4AF8-A924-CD79D7821A26}"/>
                </c:ext>
              </c:extLst>
            </c:dLbl>
            <c:dLbl>
              <c:idx val="22"/>
              <c:layout>
                <c:manualLayout>
                  <c:x val="-1.7119038588910972E-2"/>
                  <c:y val="-4.8367343718801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4F-4AC1-B5B0-A817F241044A}"/>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70-4AF8-A924-CD79D7821A26}"/>
                </c:ext>
              </c:extLst>
            </c:dLbl>
            <c:numFmt formatCode="#,##0_);[Red]\(#,##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Sheet1!$B$16:$AB$16</c:f>
              <c:numCache>
                <c:formatCode>General</c:formatCode>
                <c:ptCount val="27"/>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pt idx="21">
                  <c:v>2025</c:v>
                </c:pt>
                <c:pt idx="22">
                  <c:v>2030</c:v>
                </c:pt>
                <c:pt idx="23">
                  <c:v>2035</c:v>
                </c:pt>
                <c:pt idx="24">
                  <c:v>2040</c:v>
                </c:pt>
                <c:pt idx="25">
                  <c:v>2045</c:v>
                </c:pt>
                <c:pt idx="26">
                  <c:v>2050</c:v>
                </c:pt>
              </c:numCache>
            </c:numRef>
          </c:xVal>
          <c:yVal>
            <c:numRef>
              <c:f>Sheet1!$B$18:$AB$18</c:f>
              <c:numCache>
                <c:formatCode>General</c:formatCode>
                <c:ptCount val="27"/>
                <c:pt idx="0">
                  <c:v>3699.4279999999999</c:v>
                </c:pt>
                <c:pt idx="1">
                  <c:v>4485.1440000000002</c:v>
                </c:pt>
                <c:pt idx="2">
                  <c:v>5408.6779999999999</c:v>
                </c:pt>
                <c:pt idx="3">
                  <c:v>6369.9189999999999</c:v>
                </c:pt>
                <c:pt idx="4">
                  <c:v>7354.9709999999995</c:v>
                </c:pt>
                <c:pt idx="5">
                  <c:v>3488.2840000000001</c:v>
                </c:pt>
                <c:pt idx="6">
                  <c:v>6277.5</c:v>
                </c:pt>
                <c:pt idx="7">
                  <c:v>8037.0839999999998</c:v>
                </c:pt>
                <c:pt idx="8">
                  <c:v>9683.8019999999997</c:v>
                </c:pt>
                <c:pt idx="9">
                  <c:v>10869.244000000001</c:v>
                </c:pt>
                <c:pt idx="10">
                  <c:v>11408.071</c:v>
                </c:pt>
                <c:pt idx="11">
                  <c:v>11673.554</c:v>
                </c:pt>
                <c:pt idx="12">
                  <c:v>11618.281000000001</c:v>
                </c:pt>
                <c:pt idx="13">
                  <c:v>11829.362999999999</c:v>
                </c:pt>
                <c:pt idx="14">
                  <c:v>11855.563</c:v>
                </c:pt>
                <c:pt idx="15">
                  <c:v>11773.605</c:v>
                </c:pt>
                <c:pt idx="16">
                  <c:v>12064.101000000001</c:v>
                </c:pt>
                <c:pt idx="17">
                  <c:v>12576.601000000001</c:v>
                </c:pt>
                <c:pt idx="18">
                  <c:v>13159.388000000001</c:v>
                </c:pt>
                <c:pt idx="19">
                  <c:v>13515.271000000001</c:v>
                </c:pt>
                <c:pt idx="20">
                  <c:v>14047.593999999999</c:v>
                </c:pt>
                <c:pt idx="21">
                  <c:v>14198.914000000001</c:v>
                </c:pt>
                <c:pt idx="22">
                  <c:v>14348.591</c:v>
                </c:pt>
                <c:pt idx="23">
                  <c:v>14458.983</c:v>
                </c:pt>
                <c:pt idx="24">
                  <c:v>14507.419</c:v>
                </c:pt>
                <c:pt idx="25">
                  <c:v>14482.741</c:v>
                </c:pt>
                <c:pt idx="26">
                  <c:v>14399.144</c:v>
                </c:pt>
              </c:numCache>
            </c:numRef>
          </c:yVal>
          <c:smooth val="0"/>
          <c:extLst>
            <c:ext xmlns:c16="http://schemas.microsoft.com/office/drawing/2014/chart" uri="{C3380CC4-5D6E-409C-BE32-E72D297353CC}">
              <c16:uniqueId val="{00000001-E870-4AF8-A924-CD79D7821A26}"/>
            </c:ext>
          </c:extLst>
        </c:ser>
        <c:ser>
          <c:idx val="2"/>
          <c:order val="2"/>
          <c:tx>
            <c:strRef>
              <c:f>Sheet1!$A$19</c:f>
              <c:strCache>
                <c:ptCount val="1"/>
                <c:pt idx="0">
                  <c:v>神奈川県</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20"/>
              <c:layout>
                <c:manualLayout>
                  <c:x val="-4.4575824178910897E-3"/>
                  <c:y val="-6.2186584781315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70-4AF8-A924-CD79D7821A26}"/>
                </c:ext>
              </c:extLst>
            </c:dLbl>
            <c:dLbl>
              <c:idx val="22"/>
              <c:layout>
                <c:manualLayout>
                  <c:x val="-4.6688287060665974E-3"/>
                  <c:y val="-4.8367343718801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4F-4AC1-B5B0-A817F241044A}"/>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70-4AF8-A924-CD79D7821A26}"/>
                </c:ext>
              </c:extLst>
            </c:dLbl>
            <c:numFmt formatCode="#,##0_);[Red]\(#,##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Sheet1!$B$16:$AB$16</c:f>
              <c:numCache>
                <c:formatCode>General</c:formatCode>
                <c:ptCount val="27"/>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pt idx="21">
                  <c:v>2025</c:v>
                </c:pt>
                <c:pt idx="22">
                  <c:v>2030</c:v>
                </c:pt>
                <c:pt idx="23">
                  <c:v>2035</c:v>
                </c:pt>
                <c:pt idx="24">
                  <c:v>2040</c:v>
                </c:pt>
                <c:pt idx="25">
                  <c:v>2045</c:v>
                </c:pt>
                <c:pt idx="26">
                  <c:v>2050</c:v>
                </c:pt>
              </c:numCache>
            </c:numRef>
          </c:xVal>
          <c:yVal>
            <c:numRef>
              <c:f>Sheet1!$B$19:$AB$19</c:f>
              <c:numCache>
                <c:formatCode>General</c:formatCode>
                <c:ptCount val="27"/>
                <c:pt idx="0">
                  <c:v>1323.39</c:v>
                </c:pt>
                <c:pt idx="1">
                  <c:v>1416.7919999999999</c:v>
                </c:pt>
                <c:pt idx="2">
                  <c:v>1619.606</c:v>
                </c:pt>
                <c:pt idx="3">
                  <c:v>1840.0050000000001</c:v>
                </c:pt>
                <c:pt idx="4">
                  <c:v>2188.9740000000002</c:v>
                </c:pt>
                <c:pt idx="5">
                  <c:v>1865.6669999999999</c:v>
                </c:pt>
                <c:pt idx="6">
                  <c:v>2487.665</c:v>
                </c:pt>
                <c:pt idx="7">
                  <c:v>2919.4969999999998</c:v>
                </c:pt>
                <c:pt idx="8">
                  <c:v>3443.1759999999999</c:v>
                </c:pt>
                <c:pt idx="9">
                  <c:v>4430.7430000000004</c:v>
                </c:pt>
                <c:pt idx="10">
                  <c:v>5472.2470000000003</c:v>
                </c:pt>
                <c:pt idx="11">
                  <c:v>6397.7479999999996</c:v>
                </c:pt>
                <c:pt idx="12">
                  <c:v>6924.348</c:v>
                </c:pt>
                <c:pt idx="13">
                  <c:v>7431.9740000000002</c:v>
                </c:pt>
                <c:pt idx="14">
                  <c:v>7980.3909999999996</c:v>
                </c:pt>
                <c:pt idx="15">
                  <c:v>8245.9</c:v>
                </c:pt>
                <c:pt idx="16">
                  <c:v>8489.9740000000002</c:v>
                </c:pt>
                <c:pt idx="17">
                  <c:v>8791.5969999999998</c:v>
                </c:pt>
                <c:pt idx="18">
                  <c:v>9048.3310000000001</c:v>
                </c:pt>
                <c:pt idx="19">
                  <c:v>9126.2139999999999</c:v>
                </c:pt>
                <c:pt idx="20">
                  <c:v>9237.3369999999995</c:v>
                </c:pt>
                <c:pt idx="21">
                  <c:v>9200.7270000000008</c:v>
                </c:pt>
                <c:pt idx="22">
                  <c:v>9121.8070000000007</c:v>
                </c:pt>
                <c:pt idx="23">
                  <c:v>9011.9930000000004</c:v>
                </c:pt>
                <c:pt idx="24">
                  <c:v>8869.0220000000008</c:v>
                </c:pt>
                <c:pt idx="25">
                  <c:v>8702.5750000000007</c:v>
                </c:pt>
                <c:pt idx="26">
                  <c:v>8524.4920000000002</c:v>
                </c:pt>
              </c:numCache>
            </c:numRef>
          </c:yVal>
          <c:smooth val="0"/>
          <c:extLst>
            <c:ext xmlns:c16="http://schemas.microsoft.com/office/drawing/2014/chart" uri="{C3380CC4-5D6E-409C-BE32-E72D297353CC}">
              <c16:uniqueId val="{00000002-E870-4AF8-A924-CD79D7821A26}"/>
            </c:ext>
          </c:extLst>
        </c:ser>
        <c:ser>
          <c:idx val="3"/>
          <c:order val="3"/>
          <c:tx>
            <c:strRef>
              <c:f>Sheet1!$A$20</c:f>
              <c:strCache>
                <c:ptCount val="1"/>
                <c:pt idx="0">
                  <c:v>愛知県</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dLbls>
            <c:dLbl>
              <c:idx val="20"/>
              <c:layout>
                <c:manualLayout>
                  <c:x val="1.4858608059635514E-3"/>
                  <c:y val="4.4912533453172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70-4AF8-A924-CD79D7821A26}"/>
                </c:ext>
              </c:extLst>
            </c:dLbl>
            <c:dLbl>
              <c:idx val="22"/>
              <c:layout>
                <c:manualLayout>
                  <c:x val="-6.2251049414222444E-3"/>
                  <c:y val="2.4183671859400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F-4AC1-B5B0-A817F241044A}"/>
                </c:ext>
              </c:extLst>
            </c:dLbl>
            <c:dLbl>
              <c:idx val="26"/>
              <c:layout>
                <c:manualLayout>
                  <c:x val="0"/>
                  <c:y val="3.4548102656286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70-4AF8-A924-CD79D7821A26}"/>
                </c:ext>
              </c:extLst>
            </c:dLbl>
            <c:numFmt formatCode="#,##0_);[Red]\(#,##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Sheet1!$B$16:$AB$16</c:f>
              <c:numCache>
                <c:formatCode>General</c:formatCode>
                <c:ptCount val="27"/>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pt idx="21">
                  <c:v>2025</c:v>
                </c:pt>
                <c:pt idx="22">
                  <c:v>2030</c:v>
                </c:pt>
                <c:pt idx="23">
                  <c:v>2035</c:v>
                </c:pt>
                <c:pt idx="24">
                  <c:v>2040</c:v>
                </c:pt>
                <c:pt idx="25">
                  <c:v>2045</c:v>
                </c:pt>
                <c:pt idx="26">
                  <c:v>2050</c:v>
                </c:pt>
              </c:numCache>
            </c:numRef>
          </c:xVal>
          <c:yVal>
            <c:numRef>
              <c:f>Sheet1!$B$20:$AB$20</c:f>
              <c:numCache>
                <c:formatCode>General</c:formatCode>
                <c:ptCount val="27"/>
                <c:pt idx="0">
                  <c:v>2089.7620000000002</c:v>
                </c:pt>
                <c:pt idx="1">
                  <c:v>2319.4940000000001</c:v>
                </c:pt>
                <c:pt idx="2">
                  <c:v>2567.413</c:v>
                </c:pt>
                <c:pt idx="3">
                  <c:v>2862.701</c:v>
                </c:pt>
                <c:pt idx="4">
                  <c:v>3166.5920000000001</c:v>
                </c:pt>
                <c:pt idx="5">
                  <c:v>2857.8510000000001</c:v>
                </c:pt>
                <c:pt idx="6">
                  <c:v>3390.585</c:v>
                </c:pt>
                <c:pt idx="7">
                  <c:v>3769.2089999999998</c:v>
                </c:pt>
                <c:pt idx="8">
                  <c:v>4206.3130000000001</c:v>
                </c:pt>
                <c:pt idx="9">
                  <c:v>4798.6530000000002</c:v>
                </c:pt>
                <c:pt idx="10">
                  <c:v>5386.1629999999996</c:v>
                </c:pt>
                <c:pt idx="11">
                  <c:v>5923.5690000000004</c:v>
                </c:pt>
                <c:pt idx="12">
                  <c:v>6221.6379999999999</c:v>
                </c:pt>
                <c:pt idx="13">
                  <c:v>6455.1719999999996</c:v>
                </c:pt>
                <c:pt idx="14">
                  <c:v>6690.6030000000001</c:v>
                </c:pt>
                <c:pt idx="15">
                  <c:v>6868.3360000000002</c:v>
                </c:pt>
                <c:pt idx="16">
                  <c:v>7043.3</c:v>
                </c:pt>
                <c:pt idx="17">
                  <c:v>7254.7039999999997</c:v>
                </c:pt>
                <c:pt idx="18">
                  <c:v>7410.7190000000001</c:v>
                </c:pt>
                <c:pt idx="19">
                  <c:v>7483.1279999999997</c:v>
                </c:pt>
                <c:pt idx="20">
                  <c:v>7542.415</c:v>
                </c:pt>
                <c:pt idx="21">
                  <c:v>7453.098</c:v>
                </c:pt>
                <c:pt idx="22">
                  <c:v>7345.5540000000001</c:v>
                </c:pt>
                <c:pt idx="23">
                  <c:v>7210.5780000000004</c:v>
                </c:pt>
                <c:pt idx="24">
                  <c:v>7049.9610000000002</c:v>
                </c:pt>
                <c:pt idx="25">
                  <c:v>6869.5209999999997</c:v>
                </c:pt>
                <c:pt idx="26">
                  <c:v>6676.3310000000001</c:v>
                </c:pt>
              </c:numCache>
            </c:numRef>
          </c:yVal>
          <c:smooth val="0"/>
          <c:extLst>
            <c:ext xmlns:c16="http://schemas.microsoft.com/office/drawing/2014/chart" uri="{C3380CC4-5D6E-409C-BE32-E72D297353CC}">
              <c16:uniqueId val="{00000003-E870-4AF8-A924-CD79D7821A26}"/>
            </c:ext>
          </c:extLst>
        </c:ser>
        <c:dLbls>
          <c:showLegendKey val="0"/>
          <c:showVal val="0"/>
          <c:showCatName val="0"/>
          <c:showSerName val="0"/>
          <c:showPercent val="0"/>
          <c:showBubbleSize val="0"/>
        </c:dLbls>
        <c:axId val="698397407"/>
        <c:axId val="698393247"/>
      </c:scatterChart>
      <c:valAx>
        <c:axId val="698397407"/>
        <c:scaling>
          <c:orientation val="minMax"/>
          <c:max val="2050"/>
          <c:min val="19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t>年度</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8393247"/>
        <c:crosses val="autoZero"/>
        <c:crossBetween val="midCat"/>
      </c:valAx>
      <c:valAx>
        <c:axId val="698393247"/>
        <c:scaling>
          <c:orientation val="minMax"/>
          <c:min val="2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atin typeface="Meiryo UI" panose="020B0604030504040204" pitchFamily="50" charset="-128"/>
                    <a:ea typeface="Meiryo UI" panose="020B0604030504040204" pitchFamily="50" charset="-128"/>
                  </a:rPr>
                  <a:t>人口（千人）</a:t>
                </a:r>
              </a:p>
            </c:rich>
          </c:tx>
          <c:overlay val="0"/>
          <c:spPr>
            <a:noFill/>
            <a:ln>
              <a:noFill/>
            </a:ln>
            <a:effectLst/>
          </c:spPr>
          <c:txPr>
            <a:bodyPr rot="0" spcFirstLastPara="1" vertOverflow="ellipsis" vert="wordArtVertRtl"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0_);[Red]\(#,##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8397407"/>
        <c:crosses val="autoZero"/>
        <c:crossBetween val="midCat"/>
      </c:valAx>
      <c:spPr>
        <a:noFill/>
        <a:ln>
          <a:noFill/>
        </a:ln>
        <a:effectLst/>
      </c:spPr>
    </c:plotArea>
    <c:legend>
      <c:legendPos val="b"/>
      <c:layout>
        <c:manualLayout>
          <c:xMode val="edge"/>
          <c:yMode val="edge"/>
          <c:x val="0.71212198264690729"/>
          <c:y val="0.58294536992856971"/>
          <c:w val="0.15123034665134083"/>
          <c:h val="0.259910272864723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12830896741189E-2"/>
          <c:y val="4.1763591210291537E-2"/>
          <c:w val="0.87288283249846399"/>
          <c:h val="0.7484349658086461"/>
        </c:manualLayout>
      </c:layout>
      <c:scatterChart>
        <c:scatterStyle val="smoothMarker"/>
        <c:varyColors val="0"/>
        <c:ser>
          <c:idx val="0"/>
          <c:order val="0"/>
          <c:tx>
            <c:strRef>
              <c:f>グラフ化!$L$67</c:f>
              <c:strCache>
                <c:ptCount val="1"/>
                <c:pt idx="0">
                  <c:v>大阪市地域</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44-43A1-94BF-1334EB670E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グラフ化!$M$67:$S$67</c:f>
              <c:numCache>
                <c:formatCode>General</c:formatCode>
                <c:ptCount val="7"/>
                <c:pt idx="0">
                  <c:v>100</c:v>
                </c:pt>
                <c:pt idx="1">
                  <c:v>99.966901757440382</c:v>
                </c:pt>
                <c:pt idx="2">
                  <c:v>98.306249209783999</c:v>
                </c:pt>
                <c:pt idx="3">
                  <c:v>96.295176739528827</c:v>
                </c:pt>
                <c:pt idx="4">
                  <c:v>93.930523482676293</c:v>
                </c:pt>
                <c:pt idx="5">
                  <c:v>91.213597382949942</c:v>
                </c:pt>
                <c:pt idx="6">
                  <c:v>88.29292271651191</c:v>
                </c:pt>
              </c:numCache>
            </c:numRef>
          </c:yVal>
          <c:smooth val="1"/>
          <c:extLst>
            <c:ext xmlns:c16="http://schemas.microsoft.com/office/drawing/2014/chart" uri="{C3380CC4-5D6E-409C-BE32-E72D297353CC}">
              <c16:uniqueId val="{00000000-A344-43A1-94BF-1334EB670E16}"/>
            </c:ext>
          </c:extLst>
        </c:ser>
        <c:ser>
          <c:idx val="1"/>
          <c:order val="1"/>
          <c:tx>
            <c:strRef>
              <c:f>グラフ化!$L$68</c:f>
              <c:strCache>
                <c:ptCount val="1"/>
                <c:pt idx="0">
                  <c:v>三島地域　</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6"/>
              <c:layout>
                <c:manualLayout>
                  <c:x val="1.6272511580506165E-4"/>
                  <c:y val="-9.5665171898355758E-2"/>
                </c:manualLayout>
              </c:layout>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44-43A1-94BF-1334EB670E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グラフ化!$M$68:$S$68</c:f>
              <c:numCache>
                <c:formatCode>General</c:formatCode>
                <c:ptCount val="7"/>
                <c:pt idx="0">
                  <c:v>100</c:v>
                </c:pt>
                <c:pt idx="1">
                  <c:v>99.818678793195957</c:v>
                </c:pt>
                <c:pt idx="2">
                  <c:v>98.654465569942801</c:v>
                </c:pt>
                <c:pt idx="3">
                  <c:v>97.034633661255285</c:v>
                </c:pt>
                <c:pt idx="4">
                  <c:v>95.076626778913962</c:v>
                </c:pt>
                <c:pt idx="5">
                  <c:v>92.966047931714868</c:v>
                </c:pt>
                <c:pt idx="6">
                  <c:v>90.817631936300771</c:v>
                </c:pt>
              </c:numCache>
            </c:numRef>
          </c:yVal>
          <c:smooth val="1"/>
          <c:extLst>
            <c:ext xmlns:c16="http://schemas.microsoft.com/office/drawing/2014/chart" uri="{C3380CC4-5D6E-409C-BE32-E72D297353CC}">
              <c16:uniqueId val="{00000001-A344-43A1-94BF-1334EB670E16}"/>
            </c:ext>
          </c:extLst>
        </c:ser>
        <c:ser>
          <c:idx val="2"/>
          <c:order val="2"/>
          <c:tx>
            <c:strRef>
              <c:f>グラフ化!$L$69</c:f>
              <c:strCache>
                <c:ptCount val="1"/>
                <c:pt idx="0">
                  <c:v>豊能地域</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dLbls>
            <c:dLbl>
              <c:idx val="6"/>
              <c:layout>
                <c:manualLayout>
                  <c:x val="1.6272511580506165E-4"/>
                  <c:y val="-4.1853512705530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44-43A1-94BF-1334EB670E1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グラフ化!$M$69:$S$69</c:f>
              <c:numCache>
                <c:formatCode>General</c:formatCode>
                <c:ptCount val="7"/>
                <c:pt idx="0">
                  <c:v>100</c:v>
                </c:pt>
                <c:pt idx="1">
                  <c:v>99.389961194256813</c:v>
                </c:pt>
                <c:pt idx="2">
                  <c:v>97.943727945352933</c:v>
                </c:pt>
                <c:pt idx="3">
                  <c:v>96.162808206005863</c:v>
                </c:pt>
                <c:pt idx="4">
                  <c:v>94.091628067151973</c:v>
                </c:pt>
                <c:pt idx="5">
                  <c:v>91.884038957805643</c:v>
                </c:pt>
                <c:pt idx="6">
                  <c:v>89.680475031195158</c:v>
                </c:pt>
              </c:numCache>
            </c:numRef>
          </c:yVal>
          <c:smooth val="1"/>
          <c:extLst>
            <c:ext xmlns:c16="http://schemas.microsoft.com/office/drawing/2014/chart" uri="{C3380CC4-5D6E-409C-BE32-E72D297353CC}">
              <c16:uniqueId val="{00000002-A344-43A1-94BF-1334EB670E16}"/>
            </c:ext>
          </c:extLst>
        </c:ser>
        <c:ser>
          <c:idx val="3"/>
          <c:order val="3"/>
          <c:tx>
            <c:strRef>
              <c:f>グラフ化!$L$70</c:f>
              <c:strCache>
                <c:ptCount val="1"/>
                <c:pt idx="0">
                  <c:v>北河内地域</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グラフ化!$M$70:$S$70</c:f>
              <c:numCache>
                <c:formatCode>General</c:formatCode>
                <c:ptCount val="7"/>
                <c:pt idx="0">
                  <c:v>100</c:v>
                </c:pt>
                <c:pt idx="1">
                  <c:v>96.871058985009554</c:v>
                </c:pt>
                <c:pt idx="2">
                  <c:v>92.989918900109615</c:v>
                </c:pt>
                <c:pt idx="3">
                  <c:v>88.713854557294297</c:v>
                </c:pt>
                <c:pt idx="4">
                  <c:v>84.250771638119488</c:v>
                </c:pt>
                <c:pt idx="5">
                  <c:v>79.802871362637887</c:v>
                </c:pt>
                <c:pt idx="6">
                  <c:v>75.446681275938843</c:v>
                </c:pt>
              </c:numCache>
            </c:numRef>
          </c:yVal>
          <c:smooth val="1"/>
          <c:extLst>
            <c:ext xmlns:c16="http://schemas.microsoft.com/office/drawing/2014/chart" uri="{C3380CC4-5D6E-409C-BE32-E72D297353CC}">
              <c16:uniqueId val="{00000003-A344-43A1-94BF-1334EB670E16}"/>
            </c:ext>
          </c:extLst>
        </c:ser>
        <c:ser>
          <c:idx val="4"/>
          <c:order val="4"/>
          <c:tx>
            <c:strRef>
              <c:f>グラフ化!$L$71</c:f>
              <c:strCache>
                <c:ptCount val="1"/>
                <c:pt idx="0">
                  <c:v>中河内地域</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344-43A1-94BF-1334EB670E1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グラフ化!$M$71:$S$71</c:f>
              <c:numCache>
                <c:formatCode>General</c:formatCode>
                <c:ptCount val="7"/>
                <c:pt idx="0">
                  <c:v>100</c:v>
                </c:pt>
                <c:pt idx="1">
                  <c:v>96.815159598577168</c:v>
                </c:pt>
                <c:pt idx="2">
                  <c:v>92.951410334353852</c:v>
                </c:pt>
                <c:pt idx="3">
                  <c:v>88.785856649547895</c:v>
                </c:pt>
                <c:pt idx="4">
                  <c:v>84.486624274648065</c:v>
                </c:pt>
                <c:pt idx="5">
                  <c:v>80.252297375860721</c:v>
                </c:pt>
                <c:pt idx="6">
                  <c:v>76.072964874896812</c:v>
                </c:pt>
              </c:numCache>
            </c:numRef>
          </c:yVal>
          <c:smooth val="1"/>
          <c:extLst>
            <c:ext xmlns:c16="http://schemas.microsoft.com/office/drawing/2014/chart" uri="{C3380CC4-5D6E-409C-BE32-E72D297353CC}">
              <c16:uniqueId val="{00000004-A344-43A1-94BF-1334EB670E16}"/>
            </c:ext>
          </c:extLst>
        </c:ser>
        <c:ser>
          <c:idx val="5"/>
          <c:order val="5"/>
          <c:tx>
            <c:strRef>
              <c:f>グラフ化!$L$72</c:f>
              <c:strCache>
                <c:ptCount val="1"/>
                <c:pt idx="0">
                  <c:v>南河内地域 </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344-43A1-94BF-1334EB670E1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グラフ化!$M$72:$S$72</c:f>
              <c:numCache>
                <c:formatCode>General</c:formatCode>
                <c:ptCount val="7"/>
                <c:pt idx="0">
                  <c:v>100</c:v>
                </c:pt>
                <c:pt idx="1">
                  <c:v>95.051864453693298</c:v>
                </c:pt>
                <c:pt idx="2">
                  <c:v>89.699176042099154</c:v>
                </c:pt>
                <c:pt idx="3">
                  <c:v>83.975183373670475</c:v>
                </c:pt>
                <c:pt idx="4">
                  <c:v>78.103850425143378</c:v>
                </c:pt>
                <c:pt idx="5">
                  <c:v>72.310322595889318</c:v>
                </c:pt>
                <c:pt idx="6">
                  <c:v>66.739914870060389</c:v>
                </c:pt>
              </c:numCache>
            </c:numRef>
          </c:yVal>
          <c:smooth val="1"/>
          <c:extLst>
            <c:ext xmlns:c16="http://schemas.microsoft.com/office/drawing/2014/chart" uri="{C3380CC4-5D6E-409C-BE32-E72D297353CC}">
              <c16:uniqueId val="{00000005-A344-43A1-94BF-1334EB670E16}"/>
            </c:ext>
          </c:extLst>
        </c:ser>
        <c:ser>
          <c:idx val="6"/>
          <c:order val="6"/>
          <c:tx>
            <c:strRef>
              <c:f>グラフ化!$L$73</c:f>
              <c:strCache>
                <c:ptCount val="1"/>
                <c:pt idx="0">
                  <c:v>泉北地域</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44-43A1-94BF-1334EB670E1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グラフ化!$M$73:$S$73</c:f>
              <c:numCache>
                <c:formatCode>General</c:formatCode>
                <c:ptCount val="7"/>
                <c:pt idx="0">
                  <c:v>100</c:v>
                </c:pt>
                <c:pt idx="1">
                  <c:v>96.632419400831267</c:v>
                </c:pt>
                <c:pt idx="2">
                  <c:v>93.447855729432192</c:v>
                </c:pt>
                <c:pt idx="3">
                  <c:v>89.910046920770441</c:v>
                </c:pt>
                <c:pt idx="4">
                  <c:v>86.202355543650143</c:v>
                </c:pt>
                <c:pt idx="5">
                  <c:v>82.481529807218706</c:v>
                </c:pt>
                <c:pt idx="6">
                  <c:v>78.793712789582386</c:v>
                </c:pt>
              </c:numCache>
            </c:numRef>
          </c:yVal>
          <c:smooth val="1"/>
          <c:extLst>
            <c:ext xmlns:c16="http://schemas.microsoft.com/office/drawing/2014/chart" uri="{C3380CC4-5D6E-409C-BE32-E72D297353CC}">
              <c16:uniqueId val="{00000006-A344-43A1-94BF-1334EB670E16}"/>
            </c:ext>
          </c:extLst>
        </c:ser>
        <c:ser>
          <c:idx val="7"/>
          <c:order val="7"/>
          <c:tx>
            <c:strRef>
              <c:f>グラフ化!$L$74</c:f>
              <c:strCache>
                <c:ptCount val="1"/>
                <c:pt idx="0">
                  <c:v>泉南地域</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344-43A1-94BF-1334EB670E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グラフ化!$M$66:$S$66</c:f>
              <c:numCache>
                <c:formatCode>General</c:formatCode>
                <c:ptCount val="7"/>
                <c:pt idx="0">
                  <c:v>2020</c:v>
                </c:pt>
                <c:pt idx="1">
                  <c:v>2025</c:v>
                </c:pt>
                <c:pt idx="2">
                  <c:v>2030</c:v>
                </c:pt>
                <c:pt idx="3">
                  <c:v>2035</c:v>
                </c:pt>
                <c:pt idx="4">
                  <c:v>2040</c:v>
                </c:pt>
                <c:pt idx="5">
                  <c:v>2045</c:v>
                </c:pt>
                <c:pt idx="6">
                  <c:v>2050</c:v>
                </c:pt>
              </c:numCache>
            </c:numRef>
          </c:xVal>
          <c:yVal>
            <c:numRef>
              <c:f>グラフ化!$M$74:$S$74</c:f>
              <c:numCache>
                <c:formatCode>General</c:formatCode>
                <c:ptCount val="7"/>
                <c:pt idx="0">
                  <c:v>100</c:v>
                </c:pt>
                <c:pt idx="1">
                  <c:v>95.64392639189488</c:v>
                </c:pt>
                <c:pt idx="2">
                  <c:v>91.112070616375746</c:v>
                </c:pt>
                <c:pt idx="3">
                  <c:v>86.315005979845566</c:v>
                </c:pt>
                <c:pt idx="4">
                  <c:v>81.392924632266599</c:v>
                </c:pt>
                <c:pt idx="5">
                  <c:v>76.432001387468702</c:v>
                </c:pt>
                <c:pt idx="6">
                  <c:v>71.499983740601166</c:v>
                </c:pt>
              </c:numCache>
            </c:numRef>
          </c:yVal>
          <c:smooth val="1"/>
          <c:extLst>
            <c:ext xmlns:c16="http://schemas.microsoft.com/office/drawing/2014/chart" uri="{C3380CC4-5D6E-409C-BE32-E72D297353CC}">
              <c16:uniqueId val="{00000007-A344-43A1-94BF-1334EB670E16}"/>
            </c:ext>
          </c:extLst>
        </c:ser>
        <c:dLbls>
          <c:showLegendKey val="0"/>
          <c:showVal val="0"/>
          <c:showCatName val="0"/>
          <c:showSerName val="0"/>
          <c:showPercent val="0"/>
          <c:showBubbleSize val="0"/>
        </c:dLbls>
        <c:axId val="365447167"/>
        <c:axId val="365446335"/>
      </c:scatterChart>
      <c:valAx>
        <c:axId val="365447167"/>
        <c:scaling>
          <c:orientation val="minMax"/>
          <c:max val="2050"/>
          <c:min val="2020"/>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dirty="0"/>
                  <a:t>（年度）</a:t>
                </a:r>
              </a:p>
            </c:rich>
          </c:tx>
          <c:layout>
            <c:manualLayout>
              <c:xMode val="edge"/>
              <c:yMode val="edge"/>
              <c:x val="0.49523503263784097"/>
              <c:y val="0.867503736920777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65446335"/>
        <c:crosses val="autoZero"/>
        <c:crossBetween val="midCat"/>
      </c:valAx>
      <c:valAx>
        <c:axId val="365446335"/>
        <c:scaling>
          <c:orientation val="minMax"/>
          <c:max val="105"/>
          <c:min val="6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kumimoji="1" lang="ja-JP" altLang="ja-JP" sz="1100" b="0" i="0" u="none" strike="noStrike" baseline="0" dirty="0">
                    <a:effectLst/>
                  </a:rPr>
                  <a:t>変化度</a:t>
                </a:r>
                <a:r>
                  <a:rPr kumimoji="1" lang="ja-JP" altLang="en-US" sz="1100" b="0" i="0" u="none" strike="noStrike" baseline="0" dirty="0">
                    <a:effectLst/>
                  </a:rPr>
                  <a:t>（％）</a:t>
                </a:r>
                <a:endParaRPr lang="ja-JP" altLang="en-US" sz="1100" b="0" dirty="0"/>
              </a:p>
            </c:rich>
          </c:tx>
          <c:layout>
            <c:manualLayout>
              <c:xMode val="edge"/>
              <c:yMode val="edge"/>
              <c:x val="0"/>
              <c:y val="0.38233904017850268"/>
            </c:manualLayout>
          </c:layout>
          <c:overlay val="0"/>
          <c:spPr>
            <a:noFill/>
            <a:ln>
              <a:noFill/>
            </a:ln>
            <a:effectLst/>
          </c:spPr>
          <c:txPr>
            <a:bodyPr rot="0" spcFirstLastPara="1" vertOverflow="ellipsis" vert="eaVert"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65447167"/>
        <c:crosses val="autoZero"/>
        <c:crossBetween val="midCat"/>
      </c:valAx>
      <c:spPr>
        <a:noFill/>
        <a:ln>
          <a:noFill/>
        </a:ln>
        <a:effectLst/>
      </c:spPr>
    </c:plotArea>
    <c:legend>
      <c:legendPos val="b"/>
      <c:layout>
        <c:manualLayout>
          <c:xMode val="edge"/>
          <c:yMode val="edge"/>
          <c:x val="0.11077303711801012"/>
          <c:y val="0.37706766474818448"/>
          <c:w val="0.24607105676036301"/>
          <c:h val="0.36148207942508004"/>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1E075-E499-4F43-B466-BAF9E007253E}" type="datetimeFigureOut">
              <a:rPr kumimoji="1" lang="ja-JP" altLang="en-US" smtClean="0"/>
              <a:t>2025/6/9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7618B-7721-4068-BD5D-167AD2F05A85}" type="slidenum">
              <a:rPr kumimoji="1" lang="ja-JP" altLang="en-US" smtClean="0"/>
              <a:t>‹#›</a:t>
            </a:fld>
            <a:endParaRPr kumimoji="1" lang="ja-JP" altLang="en-US"/>
          </a:p>
        </p:txBody>
      </p:sp>
    </p:spTree>
    <p:extLst>
      <p:ext uri="{BB962C8B-B14F-4D97-AF65-F5344CB8AC3E}">
        <p14:creationId xmlns:p14="http://schemas.microsoft.com/office/powerpoint/2010/main" val="2922275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t.go.jp/data/kokusei/2020/kekka.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2891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547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5400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887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348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lang="ja-JP" altLang="en-US" dirty="0">
                <a:hlinkClick r:id="rId3"/>
              </a:rPr>
              <a:t>統計局ホームページ</a:t>
            </a:r>
            <a:r>
              <a:rPr lang="en-US" altLang="ja-JP" dirty="0">
                <a:hlinkClick r:id="rId3"/>
              </a:rPr>
              <a:t>/</a:t>
            </a:r>
            <a:r>
              <a:rPr lang="ja-JP" altLang="en-US" dirty="0">
                <a:hlinkClick r:id="rId3"/>
              </a:rPr>
              <a:t>令和</a:t>
            </a:r>
            <a:r>
              <a:rPr lang="en-US" altLang="ja-JP" dirty="0">
                <a:hlinkClick r:id="rId3"/>
              </a:rPr>
              <a:t>2</a:t>
            </a:r>
            <a:r>
              <a:rPr lang="ja-JP" altLang="en-US" dirty="0">
                <a:hlinkClick r:id="rId3"/>
              </a:rPr>
              <a:t>年国勢調査</a:t>
            </a:r>
            <a:r>
              <a:rPr lang="en-US" altLang="ja-JP" dirty="0">
                <a:hlinkClick r:id="rId3"/>
              </a:rPr>
              <a:t>/</a:t>
            </a:r>
            <a:r>
              <a:rPr lang="ja-JP" altLang="en-US" dirty="0">
                <a:hlinkClick r:id="rId3"/>
              </a:rPr>
              <a:t>調査の結果</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105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214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08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902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470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780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950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CE4BE-7E23-40A4-B067-B8DFE24310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8D039C-810B-40A7-BA57-8F40E91E3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551341-7CC0-45E3-ACF6-714CC0E780A2}"/>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5" name="フッター プレースホルダー 4">
            <a:extLst>
              <a:ext uri="{FF2B5EF4-FFF2-40B4-BE49-F238E27FC236}">
                <a16:creationId xmlns:a16="http://schemas.microsoft.com/office/drawing/2014/main" id="{48B27623-96A4-4576-94F0-B33E3B9533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1F26F6-8AB6-4ED8-971B-3DDAFEDA8C5C}"/>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69474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7BC96D-2A2F-421B-BEC3-D37EE45D5D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BA2834-6BC8-495B-8DA2-6976DA99E5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5E341C-782B-4C7D-B305-3C5660627506}"/>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5" name="フッター プレースホルダー 4">
            <a:extLst>
              <a:ext uri="{FF2B5EF4-FFF2-40B4-BE49-F238E27FC236}">
                <a16:creationId xmlns:a16="http://schemas.microsoft.com/office/drawing/2014/main" id="{27E98438-1B5A-461B-BC7A-4782EB8AB7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5FF31C-324A-432B-98B3-9A569A6B6E0E}"/>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42456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3F21264-E152-48C9-9FD3-37551175BAC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37880D-C242-4063-BC6D-95F5A491BCB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9EE2E6-E285-42C6-838F-76BC9E33A4E4}"/>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5" name="フッター プレースホルダー 4">
            <a:extLst>
              <a:ext uri="{FF2B5EF4-FFF2-40B4-BE49-F238E27FC236}">
                <a16:creationId xmlns:a16="http://schemas.microsoft.com/office/drawing/2014/main" id="{1A3D1DB3-1675-4A38-B1FA-08C1CFAF7B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1CA517-A6B7-48F9-94C5-48033ECD73C1}"/>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1373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4B9A6-8C60-40FF-BFDE-F4E8435C86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E87972-A038-443E-9722-FEDD886AF3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D9C320-593F-4E33-B367-B009371863D0}"/>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5" name="フッター プレースホルダー 4">
            <a:extLst>
              <a:ext uri="{FF2B5EF4-FFF2-40B4-BE49-F238E27FC236}">
                <a16:creationId xmlns:a16="http://schemas.microsoft.com/office/drawing/2014/main" id="{6C308791-B999-4CEE-A411-BBEAD924A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F88AC6-3CCD-4E70-9F20-5CE79D7BC98D}"/>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8347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826DFD-83A2-4848-8505-A40E7116550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CB28BD-3B36-4D1E-B966-3A7FA6E13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0DFB52-F60E-40A3-8DCE-8BECCD6D6ABA}"/>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5" name="フッター プレースホルダー 4">
            <a:extLst>
              <a:ext uri="{FF2B5EF4-FFF2-40B4-BE49-F238E27FC236}">
                <a16:creationId xmlns:a16="http://schemas.microsoft.com/office/drawing/2014/main" id="{E27379D5-822E-41E3-8101-36869ACDFE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ED9BE4-3960-4038-94B1-359A83483059}"/>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3459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8D3D7-F3AB-4F22-B6DD-864177F1B3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337907-4D61-40EB-8AEC-AB92D52DE94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2C3D71E-6EB6-4200-A03E-6E83093E9C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F0A33E0-7588-48B3-B5B4-B6D70E41EEEE}"/>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6" name="フッター プレースホルダー 5">
            <a:extLst>
              <a:ext uri="{FF2B5EF4-FFF2-40B4-BE49-F238E27FC236}">
                <a16:creationId xmlns:a16="http://schemas.microsoft.com/office/drawing/2014/main" id="{BA83F80B-A103-4BD1-99F8-8A56F71070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1B5F7A-C0B4-4226-8D65-93D17216CF28}"/>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203132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1B3BE-22F7-4CC3-AD61-69465E23DC4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BF71AD-38CF-4EE7-8EDF-3DC7E39DE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03899C-BC1D-437F-870B-C5153732CC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CFAFC0-F152-4C39-8F3C-ACABE7552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3CEB30E-AC71-47CE-8825-9549374D96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6D2D66-DE6A-4446-A548-84F8FC5C812F}"/>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8" name="フッター プレースホルダー 7">
            <a:extLst>
              <a:ext uri="{FF2B5EF4-FFF2-40B4-BE49-F238E27FC236}">
                <a16:creationId xmlns:a16="http://schemas.microsoft.com/office/drawing/2014/main" id="{7233D8B2-17BA-4B7F-9C51-68B052C68F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D78CFF9-F489-46CE-A981-9054A8AD4666}"/>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91286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9A1FA-4079-4E28-A8B9-ACFCF652D9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9906A3-A37C-46C2-83DF-2A61388BDC65}"/>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4" name="フッター プレースホルダー 3">
            <a:extLst>
              <a:ext uri="{FF2B5EF4-FFF2-40B4-BE49-F238E27FC236}">
                <a16:creationId xmlns:a16="http://schemas.microsoft.com/office/drawing/2014/main" id="{00F03C24-9230-4B6D-9130-E3BCA7E311A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001F13B-8001-46E3-AB0A-41F37F4714A6}"/>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8982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E56128-B84C-4634-96AA-5CA86E1FC4A6}"/>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3" name="フッター プレースホルダー 2">
            <a:extLst>
              <a:ext uri="{FF2B5EF4-FFF2-40B4-BE49-F238E27FC236}">
                <a16:creationId xmlns:a16="http://schemas.microsoft.com/office/drawing/2014/main" id="{47A54B6E-3E62-41A2-99D3-BECD8E96C82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C88C8F-5C1C-444E-85E3-46480F117951}"/>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83330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B0E3D-8B68-404C-B033-DE7FA255AF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FBA60A-5B6B-4726-87E8-25924F580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DCE4AE-50AC-4286-9008-F5E2B6F63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BF8A46-10B4-4E3A-B503-36184014F337}"/>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6" name="フッター プレースホルダー 5">
            <a:extLst>
              <a:ext uri="{FF2B5EF4-FFF2-40B4-BE49-F238E27FC236}">
                <a16:creationId xmlns:a16="http://schemas.microsoft.com/office/drawing/2014/main" id="{8A4930ED-F875-4B1D-8017-FB37A5110A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452F74-9AEB-4599-A92C-B64700321EAC}"/>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63787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E16E3-2AA9-40A5-8217-FC44D7337E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C59CC83-EECA-4430-A527-828598DB8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67468E5-81C6-4EA5-9EA9-8A17D74E4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AAC0C-7481-4097-96BB-12298E2B318E}"/>
              </a:ext>
            </a:extLst>
          </p:cNvPr>
          <p:cNvSpPr>
            <a:spLocks noGrp="1"/>
          </p:cNvSpPr>
          <p:nvPr>
            <p:ph type="dt" sz="half" idx="10"/>
          </p:nvPr>
        </p:nvSpPr>
        <p:spPr/>
        <p:txBody>
          <a:bodyPr/>
          <a:lstStyle/>
          <a:p>
            <a:fld id="{21FF41CE-D1C1-4723-8A88-070D84570849}" type="datetimeFigureOut">
              <a:rPr kumimoji="1" lang="ja-JP" altLang="en-US" smtClean="0"/>
              <a:t>2025/6/9</a:t>
            </a:fld>
            <a:endParaRPr kumimoji="1" lang="ja-JP" altLang="en-US"/>
          </a:p>
        </p:txBody>
      </p:sp>
      <p:sp>
        <p:nvSpPr>
          <p:cNvPr id="6" name="フッター プレースホルダー 5">
            <a:extLst>
              <a:ext uri="{FF2B5EF4-FFF2-40B4-BE49-F238E27FC236}">
                <a16:creationId xmlns:a16="http://schemas.microsoft.com/office/drawing/2014/main" id="{B9D4ECED-2E64-42EE-A39C-C5F123C50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06C7A2-7625-4E66-A29C-1BE1F5F00E52}"/>
              </a:ext>
            </a:extLst>
          </p:cNvPr>
          <p:cNvSpPr>
            <a:spLocks noGrp="1"/>
          </p:cNvSpPr>
          <p:nvPr>
            <p:ph type="sldNum" sz="quarter" idx="12"/>
          </p:nvPr>
        </p:nvSpPr>
        <p:spPr/>
        <p:txBody>
          <a:body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34199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DDCF65-4A44-4536-9B46-F045A825D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06D853-321B-4F32-A5AB-627BF9B28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1AE080-47C2-4C23-811C-B54AC9C0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F41CE-D1C1-4723-8A88-070D84570849}" type="datetimeFigureOut">
              <a:rPr kumimoji="1" lang="ja-JP" altLang="en-US" smtClean="0"/>
              <a:t>2025/6/9</a:t>
            </a:fld>
            <a:endParaRPr kumimoji="1" lang="ja-JP" altLang="en-US"/>
          </a:p>
        </p:txBody>
      </p:sp>
      <p:sp>
        <p:nvSpPr>
          <p:cNvPr id="5" name="フッター プレースホルダー 4">
            <a:extLst>
              <a:ext uri="{FF2B5EF4-FFF2-40B4-BE49-F238E27FC236}">
                <a16:creationId xmlns:a16="http://schemas.microsoft.com/office/drawing/2014/main" id="{3646F4D3-F56B-4EC7-879E-AB42E9EE7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1BAD12-DCF6-4052-A32E-942B042C8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F8068-B99F-4D53-9018-C36B43FE4239}" type="slidenum">
              <a:rPr kumimoji="1" lang="ja-JP" altLang="en-US" smtClean="0"/>
              <a:t>‹#›</a:t>
            </a:fld>
            <a:endParaRPr kumimoji="1" lang="ja-JP" altLang="en-US"/>
          </a:p>
        </p:txBody>
      </p:sp>
    </p:spTree>
    <p:extLst>
      <p:ext uri="{BB962C8B-B14F-4D97-AF65-F5344CB8AC3E}">
        <p14:creationId xmlns:p14="http://schemas.microsoft.com/office/powerpoint/2010/main" val="134209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75EF11-A4FB-40B4-B8AA-15B73D4C407D}"/>
              </a:ext>
            </a:extLst>
          </p:cNvPr>
          <p:cNvSpPr txBox="1"/>
          <p:nvPr/>
        </p:nvSpPr>
        <p:spPr>
          <a:xfrm>
            <a:off x="1" y="2566789"/>
            <a:ext cx="12191999" cy="1471511"/>
          </a:xfrm>
          <a:prstGeom prst="rect">
            <a:avLst/>
          </a:prstGeom>
          <a:solidFill>
            <a:srgbClr val="008000"/>
          </a:solidFill>
          <a:ln>
            <a:solidFill>
              <a:srgbClr val="008000"/>
            </a:solidFill>
          </a:ln>
        </p:spPr>
        <p:style>
          <a:lnRef idx="0">
            <a:scrgbClr r="0" g="0" b="0"/>
          </a:lnRef>
          <a:fillRef idx="0">
            <a:scrgbClr r="0" g="0" b="0"/>
          </a:fillRef>
          <a:effectRef idx="0">
            <a:scrgbClr r="0" g="0" b="0"/>
          </a:effectRef>
          <a:fontRef idx="minor">
            <a:schemeClr val="lt1"/>
          </a:fontRef>
        </p:style>
        <p:txBody>
          <a:bodyPr wrap="square" tIns="180000" bIns="180000" rtlCol="0" anchor="ctr" anchorCtr="1">
            <a:spAutoFit/>
          </a:bodyPr>
          <a:lstStyle/>
          <a:p>
            <a:pPr algn="ctr"/>
            <a:r>
              <a:rPr lang="ja-JP" altLang="en-US" sz="3600" b="1" dirty="0">
                <a:solidFill>
                  <a:schemeClr val="bg1"/>
                </a:solidFill>
                <a:latin typeface="Meiryo UI"/>
                <a:ea typeface="Meiryo UI"/>
                <a:cs typeface="Meiryo UI" panose="020B0604030504040204" pitchFamily="50" charset="-128"/>
              </a:rPr>
              <a:t>令和６年度第１回環境総合計画部会の</a:t>
            </a:r>
            <a:endParaRPr lang="en-US" altLang="ja-JP" sz="3600" b="1" dirty="0">
              <a:solidFill>
                <a:schemeClr val="bg1"/>
              </a:solidFill>
              <a:latin typeface="Meiryo UI"/>
              <a:ea typeface="Meiryo UI"/>
              <a:cs typeface="Meiryo UI" panose="020B0604030504040204" pitchFamily="50" charset="-128"/>
            </a:endParaRPr>
          </a:p>
          <a:p>
            <a:pPr algn="ctr"/>
            <a:r>
              <a:rPr lang="ja-JP" altLang="en-US" sz="3600" b="1" dirty="0">
                <a:solidFill>
                  <a:schemeClr val="bg1"/>
                </a:solidFill>
                <a:latin typeface="Meiryo UI"/>
                <a:ea typeface="Meiryo UI"/>
                <a:cs typeface="Meiryo UI" panose="020B0604030504040204" pitchFamily="50" charset="-128"/>
              </a:rPr>
              <a:t>主なご意見と対応について</a:t>
            </a:r>
            <a:endParaRPr lang="zh-TW" altLang="en-US" sz="3600" b="1" dirty="0">
              <a:latin typeface="Meiryo UI" panose="020B0604030504040204" pitchFamily="50" charset="-128"/>
              <a:ea typeface="Meiryo UI" panose="020B0604030504040204" pitchFamily="50" charset="-128"/>
            </a:endParaRPr>
          </a:p>
        </p:txBody>
      </p:sp>
      <p:sp>
        <p:nvSpPr>
          <p:cNvPr id="18" name="サブタイトル 2">
            <a:extLst>
              <a:ext uri="{FF2B5EF4-FFF2-40B4-BE49-F238E27FC236}">
                <a16:creationId xmlns:a16="http://schemas.microsoft.com/office/drawing/2014/main" id="{5F65ABE8-0193-4A2C-A603-EB46ADF28442}"/>
              </a:ext>
            </a:extLst>
          </p:cNvPr>
          <p:cNvSpPr txBox="1">
            <a:spLocks/>
          </p:cNvSpPr>
          <p:nvPr/>
        </p:nvSpPr>
        <p:spPr bwMode="auto">
          <a:xfrm>
            <a:off x="10386707" y="231620"/>
            <a:ext cx="1567258" cy="4258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sz="2167" kern="0" dirty="0">
                <a:latin typeface="Meiryo UI" panose="020B0604030504040204" pitchFamily="50" charset="-128"/>
                <a:ea typeface="Meiryo UI" panose="020B0604030504040204" pitchFamily="50" charset="-128"/>
              </a:rPr>
              <a:t>資料１</a:t>
            </a:r>
          </a:p>
        </p:txBody>
      </p:sp>
      <p:sp>
        <p:nvSpPr>
          <p:cNvPr id="4" name="スライド番号プレースホルダー 1">
            <a:extLst>
              <a:ext uri="{FF2B5EF4-FFF2-40B4-BE49-F238E27FC236}">
                <a16:creationId xmlns:a16="http://schemas.microsoft.com/office/drawing/2014/main" id="{3F3829C0-6BBA-4563-967F-E35FB134FB25}"/>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1</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076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34BC4EC-3D5F-41F6-8785-643DBA7CE3DD}"/>
              </a:ext>
            </a:extLst>
          </p:cNvPr>
          <p:cNvSpPr txBox="1"/>
          <p:nvPr/>
        </p:nvSpPr>
        <p:spPr>
          <a:xfrm>
            <a:off x="0" y="-2963"/>
            <a:ext cx="12191999" cy="461665"/>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i="0" dirty="0">
                <a:effectLst/>
                <a:latin typeface="Meiryo UI" panose="020B0604030504040204" pitchFamily="50" charset="-128"/>
                <a:ea typeface="Meiryo UI" panose="020B0604030504040204" pitchFamily="50" charset="-128"/>
              </a:rPr>
              <a:t>（参考１）環境データ　脱炭素・省エネルギー分野の目標・進捗</a:t>
            </a:r>
            <a:endParaRPr lang="zh-TW" altLang="en-US" sz="2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DD10E7C-A7AD-4D98-AB77-0B83B3B042F2}"/>
              </a:ext>
            </a:extLst>
          </p:cNvPr>
          <p:cNvSpPr txBox="1"/>
          <p:nvPr/>
        </p:nvSpPr>
        <p:spPr>
          <a:xfrm>
            <a:off x="6583720" y="3239549"/>
            <a:ext cx="5167975" cy="369332"/>
          </a:xfrm>
          <a:prstGeom prst="rect">
            <a:avLst/>
          </a:prstGeom>
          <a:noFill/>
        </p:spPr>
        <p:txBody>
          <a:bodyPr wrap="square">
            <a:spAutoFit/>
          </a:bodyPr>
          <a:lstStyle/>
          <a:p>
            <a:pPr algn="ctr">
              <a:defRPr/>
            </a:pPr>
            <a:r>
              <a:rPr lang="ja-JP" altLang="en-US" b="1" i="0" kern="100" dirty="0">
                <a:latin typeface="Meiryo UI" panose="020B0604030504040204" pitchFamily="50" charset="-128"/>
                <a:ea typeface="Meiryo UI" panose="020B0604030504040204" pitchFamily="50" charset="-128"/>
                <a:cs typeface="Times New Roman" panose="02020603050405020304" pitchFamily="18" charset="0"/>
              </a:rPr>
              <a:t>府内における</a:t>
            </a:r>
            <a:r>
              <a:rPr lang="ja-JP" altLang="ja-JP" b="1" i="0" kern="100" dirty="0">
                <a:latin typeface="Meiryo UI" panose="020B0604030504040204" pitchFamily="50" charset="-128"/>
                <a:ea typeface="Meiryo UI" panose="020B0604030504040204" pitchFamily="50" charset="-128"/>
                <a:cs typeface="Times New Roman" panose="02020603050405020304" pitchFamily="18" charset="0"/>
              </a:rPr>
              <a:t>太陽光発</a:t>
            </a:r>
            <a:r>
              <a:rPr lang="ja-JP" altLang="ja-JP" b="1" i="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電設備導入量</a:t>
            </a:r>
            <a:r>
              <a:rPr lang="ja-JP" altLang="ja-JP" b="1" i="0" kern="100" dirty="0">
                <a:latin typeface="Meiryo UI" panose="020B0604030504040204" pitchFamily="50" charset="-128"/>
                <a:ea typeface="Meiryo UI" panose="020B0604030504040204" pitchFamily="50" charset="-128"/>
                <a:cs typeface="Times New Roman" panose="02020603050405020304" pitchFamily="18" charset="0"/>
              </a:rPr>
              <a:t>の推移</a:t>
            </a:r>
          </a:p>
        </p:txBody>
      </p:sp>
      <p:sp>
        <p:nvSpPr>
          <p:cNvPr id="17" name="テキスト ボックス 16">
            <a:extLst>
              <a:ext uri="{FF2B5EF4-FFF2-40B4-BE49-F238E27FC236}">
                <a16:creationId xmlns:a16="http://schemas.microsoft.com/office/drawing/2014/main" id="{14FAE9C5-5700-4529-91E5-798EF7D456FB}"/>
              </a:ext>
            </a:extLst>
          </p:cNvPr>
          <p:cNvSpPr txBox="1"/>
          <p:nvPr/>
        </p:nvSpPr>
        <p:spPr>
          <a:xfrm>
            <a:off x="898820" y="3239549"/>
            <a:ext cx="4669501" cy="369332"/>
          </a:xfrm>
          <a:prstGeom prst="rect">
            <a:avLst/>
          </a:prstGeom>
          <a:noFill/>
        </p:spPr>
        <p:txBody>
          <a:bodyPr wrap="square">
            <a:spAutoFit/>
          </a:bodyPr>
          <a:lstStyle/>
          <a:p>
            <a:pPr algn="ctr">
              <a:defRPr/>
            </a:pP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府内における</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温室効果ガス排出量の推移</a:t>
            </a:r>
          </a:p>
        </p:txBody>
      </p:sp>
      <p:pic>
        <p:nvPicPr>
          <p:cNvPr id="18" name="図 39">
            <a:extLst>
              <a:ext uri="{FF2B5EF4-FFF2-40B4-BE49-F238E27FC236}">
                <a16:creationId xmlns:a16="http://schemas.microsoft.com/office/drawing/2014/main" id="{2B683108-45EB-4003-B6D7-E47A846B9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406" y="3586076"/>
            <a:ext cx="5079693" cy="297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 3">
            <a:extLst>
              <a:ext uri="{FF2B5EF4-FFF2-40B4-BE49-F238E27FC236}">
                <a16:creationId xmlns:a16="http://schemas.microsoft.com/office/drawing/2014/main" id="{98D8C7D6-0484-42DD-9ABF-3E7706A14E15}"/>
              </a:ext>
            </a:extLst>
          </p:cNvPr>
          <p:cNvGraphicFramePr>
            <a:graphicFrameLocks noGrp="1"/>
          </p:cNvGraphicFramePr>
          <p:nvPr>
            <p:extLst>
              <p:ext uri="{D42A27DB-BD31-4B8C-83A1-F6EECF244321}">
                <p14:modId xmlns:p14="http://schemas.microsoft.com/office/powerpoint/2010/main" val="988127720"/>
              </p:ext>
            </p:extLst>
          </p:nvPr>
        </p:nvGraphicFramePr>
        <p:xfrm>
          <a:off x="209549" y="697099"/>
          <a:ext cx="11653154" cy="2116275"/>
        </p:xfrm>
        <a:graphic>
          <a:graphicData uri="http://schemas.openxmlformats.org/drawingml/2006/table">
            <a:tbl>
              <a:tblPr>
                <a:tableStyleId>{ED083AE6-46FA-4A59-8FB0-9F97EB10719F}</a:tableStyleId>
              </a:tblPr>
              <a:tblGrid>
                <a:gridCol w="892630">
                  <a:extLst>
                    <a:ext uri="{9D8B030D-6E8A-4147-A177-3AD203B41FA5}">
                      <a16:colId xmlns:a16="http://schemas.microsoft.com/office/drawing/2014/main" val="3909311348"/>
                    </a:ext>
                  </a:extLst>
                </a:gridCol>
                <a:gridCol w="3110592">
                  <a:extLst>
                    <a:ext uri="{9D8B030D-6E8A-4147-A177-3AD203B41FA5}">
                      <a16:colId xmlns:a16="http://schemas.microsoft.com/office/drawing/2014/main" val="2837628816"/>
                    </a:ext>
                  </a:extLst>
                </a:gridCol>
                <a:gridCol w="1077686">
                  <a:extLst>
                    <a:ext uri="{9D8B030D-6E8A-4147-A177-3AD203B41FA5}">
                      <a16:colId xmlns:a16="http://schemas.microsoft.com/office/drawing/2014/main" val="2037516603"/>
                    </a:ext>
                  </a:extLst>
                </a:gridCol>
                <a:gridCol w="973183">
                  <a:extLst>
                    <a:ext uri="{9D8B030D-6E8A-4147-A177-3AD203B41FA5}">
                      <a16:colId xmlns:a16="http://schemas.microsoft.com/office/drawing/2014/main" val="3512473756"/>
                    </a:ext>
                  </a:extLst>
                </a:gridCol>
                <a:gridCol w="552027">
                  <a:extLst>
                    <a:ext uri="{9D8B030D-6E8A-4147-A177-3AD203B41FA5}">
                      <a16:colId xmlns:a16="http://schemas.microsoft.com/office/drawing/2014/main" val="2938490637"/>
                    </a:ext>
                  </a:extLst>
                </a:gridCol>
                <a:gridCol w="1005719">
                  <a:extLst>
                    <a:ext uri="{9D8B030D-6E8A-4147-A177-3AD203B41FA5}">
                      <a16:colId xmlns:a16="http://schemas.microsoft.com/office/drawing/2014/main" val="1844522660"/>
                    </a:ext>
                  </a:extLst>
                </a:gridCol>
                <a:gridCol w="636814">
                  <a:extLst>
                    <a:ext uri="{9D8B030D-6E8A-4147-A177-3AD203B41FA5}">
                      <a16:colId xmlns:a16="http://schemas.microsoft.com/office/drawing/2014/main" val="3041075752"/>
                    </a:ext>
                  </a:extLst>
                </a:gridCol>
                <a:gridCol w="996043">
                  <a:extLst>
                    <a:ext uri="{9D8B030D-6E8A-4147-A177-3AD203B41FA5}">
                      <a16:colId xmlns:a16="http://schemas.microsoft.com/office/drawing/2014/main" val="1378670957"/>
                    </a:ext>
                  </a:extLst>
                </a:gridCol>
                <a:gridCol w="538843">
                  <a:extLst>
                    <a:ext uri="{9D8B030D-6E8A-4147-A177-3AD203B41FA5}">
                      <a16:colId xmlns:a16="http://schemas.microsoft.com/office/drawing/2014/main" val="733272193"/>
                    </a:ext>
                  </a:extLst>
                </a:gridCol>
                <a:gridCol w="1125851">
                  <a:extLst>
                    <a:ext uri="{9D8B030D-6E8A-4147-A177-3AD203B41FA5}">
                      <a16:colId xmlns:a16="http://schemas.microsoft.com/office/drawing/2014/main" val="306540925"/>
                    </a:ext>
                  </a:extLst>
                </a:gridCol>
                <a:gridCol w="743766">
                  <a:extLst>
                    <a:ext uri="{9D8B030D-6E8A-4147-A177-3AD203B41FA5}">
                      <a16:colId xmlns:a16="http://schemas.microsoft.com/office/drawing/2014/main" val="3153083481"/>
                    </a:ext>
                  </a:extLst>
                </a:gridCol>
              </a:tblGrid>
              <a:tr h="151830">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分野</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目標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fontAlgn="ctr"/>
                      <a:r>
                        <a:rPr lang="zh-TW" altLang="en-US" sz="1050" b="1" u="none" strike="noStrike" dirty="0">
                          <a:effectLst/>
                          <a:latin typeface="Meiryo UI" panose="020B0604030504040204" pitchFamily="50" charset="-128"/>
                          <a:ea typeface="Meiryo UI" panose="020B0604030504040204" pitchFamily="50" charset="-128"/>
                        </a:rPr>
                        <a:t>目標値</a:t>
                      </a:r>
                      <a:br>
                        <a:rPr lang="zh-TW" altLang="en-US" sz="1050" b="1" u="none" strike="noStrike" dirty="0">
                          <a:effectLst/>
                          <a:latin typeface="Meiryo UI" panose="020B0604030504040204" pitchFamily="50" charset="-128"/>
                          <a:ea typeface="Meiryo UI" panose="020B0604030504040204" pitchFamily="50" charset="-128"/>
                        </a:rPr>
                      </a:br>
                      <a:r>
                        <a:rPr lang="zh-TW" altLang="en-US" sz="1050" b="1" u="none" strike="noStrike" dirty="0">
                          <a:effectLst/>
                          <a:latin typeface="Meiryo UI" panose="020B0604030504040204" pitchFamily="50" charset="-128"/>
                          <a:ea typeface="Meiryo UI" panose="020B0604030504040204" pitchFamily="50" charset="-128"/>
                        </a:rPr>
                        <a:t>（</a:t>
                      </a:r>
                      <a:r>
                        <a:rPr lang="en-US" altLang="zh-TW" sz="1050" b="1" u="none" strike="noStrike" dirty="0">
                          <a:effectLst/>
                          <a:latin typeface="Meiryo UI" panose="020B0604030504040204" pitchFamily="50" charset="-128"/>
                          <a:ea typeface="Meiryo UI" panose="020B0604030504040204" pitchFamily="50" charset="-128"/>
                        </a:rPr>
                        <a:t>2030</a:t>
                      </a:r>
                      <a:r>
                        <a:rPr lang="zh-TW" altLang="en-US" sz="1050" b="1" u="none" strike="noStrike" dirty="0">
                          <a:effectLst/>
                          <a:latin typeface="Meiryo UI" panose="020B0604030504040204" pitchFamily="50" charset="-128"/>
                          <a:ea typeface="Meiryo UI" panose="020B0604030504040204" pitchFamily="50" charset="-128"/>
                        </a:rPr>
                        <a:t>年度）</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基準年度又は</a:t>
                      </a:r>
                      <a:endParaRPr lang="en-US" altLang="ja-JP" sz="1050" b="1" u="none" strike="noStrike" dirty="0">
                        <a:effectLst/>
                        <a:latin typeface="Meiryo UI" panose="020B0604030504040204" pitchFamily="50" charset="-128"/>
                        <a:ea typeface="Meiryo UI" panose="020B0604030504040204" pitchFamily="50" charset="-128"/>
                      </a:endParaRPr>
                    </a:p>
                    <a:p>
                      <a:pPr algn="ctr" fontAlgn="ctr"/>
                      <a:r>
                        <a:rPr lang="ja-JP" altLang="en-US" sz="1050" b="1" u="none" strike="noStrike" dirty="0">
                          <a:effectLst/>
                          <a:latin typeface="Meiryo UI" panose="020B0604030504040204" pitchFamily="50" charset="-128"/>
                          <a:ea typeface="Meiryo UI" panose="020B0604030504040204" pitchFamily="50" charset="-128"/>
                        </a:rPr>
                        <a:t>目標設定時の状況</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gridSpan="6">
                  <a:txBody>
                    <a:bodyPr/>
                    <a:lstStyle/>
                    <a:p>
                      <a:pPr algn="ctr" fontAlgn="ctr"/>
                      <a:r>
                        <a:rPr lang="ja-JP" altLang="en-US" sz="1100" b="1" i="0" u="none" strike="noStrike" dirty="0">
                          <a:effectLst/>
                          <a:latin typeface="Meiryo UI" panose="020B0604030504040204" pitchFamily="50" charset="-128"/>
                          <a:ea typeface="Meiryo UI" panose="020B0604030504040204" pitchFamily="50" charset="-128"/>
                        </a:rPr>
                        <a:t>直近３</a:t>
                      </a:r>
                      <a:r>
                        <a:rPr lang="zh-TW" altLang="en-US" sz="1100" b="1" i="0" u="none" strike="noStrike" dirty="0">
                          <a:effectLst/>
                          <a:latin typeface="Meiryo UI" panose="020B0604030504040204" pitchFamily="50" charset="-128"/>
                          <a:ea typeface="Meiryo UI" panose="020B0604030504040204" pitchFamily="50" charset="-128"/>
                        </a:rPr>
                        <a:t>年度</a:t>
                      </a:r>
                      <a:r>
                        <a:rPr lang="ja-JP" altLang="en-US" sz="1100" b="1" i="0" u="none" strike="noStrike" dirty="0">
                          <a:effectLst/>
                          <a:latin typeface="Meiryo UI" panose="020B0604030504040204" pitchFamily="50" charset="-128"/>
                          <a:ea typeface="Meiryo UI" panose="020B0604030504040204" pitchFamily="50" charset="-128"/>
                        </a:rPr>
                        <a:t>の</a:t>
                      </a:r>
                      <a:r>
                        <a:rPr lang="zh-TW" altLang="en-US" sz="1100" b="1" i="0" u="none" strike="noStrike" dirty="0">
                          <a:effectLst/>
                          <a:latin typeface="Meiryo UI" panose="020B0604030504040204" pitchFamily="50" charset="-128"/>
                          <a:ea typeface="Meiryo UI" panose="020B0604030504040204" pitchFamily="50" charset="-128"/>
                        </a:rPr>
                        <a:t>進捗</a:t>
                      </a: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令和５年度進捗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令和６年度進捗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553246809"/>
                  </a:ext>
                </a:extLst>
              </a:tr>
              <a:tr h="771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数値</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数値</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47374623"/>
                  </a:ext>
                </a:extLst>
              </a:tr>
              <a:tr h="226544">
                <a:tc rowSpan="5">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脱炭素・</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省エネルギー</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rPr>
                        <a:t>■府域における温室効果ガス排出量</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40</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3,369</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5,615</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22.8</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4,335</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25.0</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4,214</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19.4</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4,528</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17802027"/>
                  </a:ext>
                </a:extLst>
              </a:tr>
              <a:tr h="165528">
                <a:tc vMerge="1">
                  <a:txBody>
                    <a:bodyPr/>
                    <a:lstStyle/>
                    <a:p>
                      <a:endParaRPr kumimoji="1" lang="ja-JP" altLang="en-US"/>
                    </a:p>
                  </a:txBody>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■府庁の事務及び事業に伴う温室効果ガス排出量</a:t>
                      </a:r>
                      <a:r>
                        <a:rPr lang="zh-TW" altLang="en-US" sz="1050" b="1" i="0" u="none" strike="noStrike" baseline="30000" dirty="0">
                          <a:solidFill>
                            <a:srgbClr val="000000"/>
                          </a:solidFill>
                          <a:effectLst/>
                          <a:latin typeface="Meiryo UI" panose="020B0604030504040204" pitchFamily="50" charset="-128"/>
                          <a:ea typeface="Meiryo UI" panose="020B0604030504040204" pitchFamily="50" charset="-128"/>
                        </a:rPr>
                        <a:t>注１</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45</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a:effectLst/>
                          <a:latin typeface="Meiryo UI" panose="020B0604030504040204" pitchFamily="50" charset="-128"/>
                          <a:ea typeface="Meiryo UI" panose="020B0604030504040204" pitchFamily="50" charset="-128"/>
                        </a:rPr>
                        <a:t>29.7</a:t>
                      </a:r>
                      <a:r>
                        <a:rPr lang="ja-JP" altLang="en-US" sz="1050" u="none" strike="noStrike">
                          <a:effectLst/>
                          <a:latin typeface="Meiryo UI" panose="020B0604030504040204" pitchFamily="50" charset="-128"/>
                          <a:ea typeface="Meiryo UI" panose="020B0604030504040204" pitchFamily="50" charset="-128"/>
                        </a:rPr>
                        <a:t>万トン）</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54.1</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29.0</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38.4</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25.5</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40.3</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29.5</a:t>
                      </a:r>
                      <a:r>
                        <a:rPr lang="ja-JP" altLang="en-US" sz="1050" u="none" strike="noStrike" dirty="0">
                          <a:effectLst/>
                          <a:latin typeface="Meiryo UI" panose="020B0604030504040204" pitchFamily="50" charset="-128"/>
                          <a:ea typeface="Meiryo UI" panose="020B0604030504040204" pitchFamily="50" charset="-128"/>
                        </a:rPr>
                        <a:t>％削減</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38.1</a:t>
                      </a:r>
                      <a:r>
                        <a:rPr lang="ja-JP" altLang="en-US" sz="1050" u="none" strike="noStrike" dirty="0">
                          <a:effectLst/>
                          <a:latin typeface="Meiryo UI" panose="020B0604030504040204" pitchFamily="50" charset="-128"/>
                          <a:ea typeface="Meiryo UI" panose="020B0604030504040204" pitchFamily="50" charset="-128"/>
                        </a:rPr>
                        <a:t>万トン）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77222400"/>
                  </a:ext>
                </a:extLst>
              </a:tr>
              <a:tr h="165528">
                <a:tc vMerge="1">
                  <a:txBody>
                    <a:bodyPr/>
                    <a:lstStyle/>
                    <a:p>
                      <a:endParaRPr kumimoji="1" lang="ja-JP" altLang="en-US"/>
                    </a:p>
                  </a:txBody>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■自立・分散型エネルギー導入量</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　　（太陽光発電、燃料電池、廃棄物発電等導入量）</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rPr>
                        <a:t>250</a:t>
                      </a:r>
                      <a:r>
                        <a:rPr lang="ja-JP" altLang="en-US" sz="1050" u="none" strike="noStrike">
                          <a:effectLst/>
                          <a:latin typeface="Meiryo UI" panose="020B0604030504040204" pitchFamily="50" charset="-128"/>
                          <a:ea typeface="Meiryo UI" panose="020B0604030504040204" pitchFamily="50" charset="-128"/>
                        </a:rPr>
                        <a:t>万</a:t>
                      </a:r>
                      <a:r>
                        <a:rPr lang="en-US" sz="1050" u="none" strike="noStrike">
                          <a:effectLst/>
                          <a:latin typeface="Meiryo UI" panose="020B0604030504040204" pitchFamily="50" charset="-128"/>
                          <a:ea typeface="Meiryo UI" panose="020B0604030504040204" pitchFamily="50" charset="-128"/>
                        </a:rPr>
                        <a:t>kW</a:t>
                      </a:r>
                      <a:r>
                        <a:rPr lang="ja-JP" altLang="en-US" sz="1050" u="none" strike="noStrike">
                          <a:effectLst/>
                          <a:latin typeface="Meiryo UI" panose="020B0604030504040204" pitchFamily="50" charset="-128"/>
                          <a:ea typeface="Meiryo UI" panose="020B0604030504040204" pitchFamily="50" charset="-128"/>
                        </a:rPr>
                        <a:t>以上</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rPr>
                        <a:t>185.3</a:t>
                      </a:r>
                      <a:r>
                        <a:rPr lang="ja-JP" altLang="en-US" sz="1050" u="none" strike="noStrike">
                          <a:effectLst/>
                          <a:latin typeface="Meiryo UI" panose="020B0604030504040204" pitchFamily="50" charset="-128"/>
                          <a:ea typeface="Meiryo UI" panose="020B0604030504040204" pitchFamily="50" charset="-128"/>
                        </a:rPr>
                        <a:t>万</a:t>
                      </a:r>
                      <a:r>
                        <a:rPr lang="en-US" sz="1050" u="none" strike="noStrike">
                          <a:effectLst/>
                          <a:latin typeface="Meiryo UI" panose="020B0604030504040204" pitchFamily="50" charset="-128"/>
                          <a:ea typeface="Meiryo UI" panose="020B0604030504040204" pitchFamily="50" charset="-128"/>
                        </a:rPr>
                        <a:t>kW</a:t>
                      </a:r>
                      <a:endParaRPr lang="en-US"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191.3</a:t>
                      </a:r>
                      <a:r>
                        <a:rPr lang="ja-JP" altLang="en-US" sz="1050" u="none" strike="noStrike" dirty="0">
                          <a:effectLst/>
                          <a:latin typeface="Meiryo UI" panose="020B0604030504040204" pitchFamily="50" charset="-128"/>
                          <a:ea typeface="Meiryo UI" panose="020B0604030504040204" pitchFamily="50" charset="-128"/>
                        </a:rPr>
                        <a:t>万</a:t>
                      </a:r>
                      <a:r>
                        <a:rPr lang="en-US" sz="1050" u="none" strike="noStrike" dirty="0">
                          <a:effectLst/>
                          <a:latin typeface="Meiryo UI" panose="020B0604030504040204" pitchFamily="50" charset="-128"/>
                          <a:ea typeface="Meiryo UI" panose="020B0604030504040204" pitchFamily="50" charset="-128"/>
                        </a:rPr>
                        <a:t>kW</a:t>
                      </a:r>
                      <a:endParaRPr lang="en-US" sz="1050" b="0"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2020</a:t>
                      </a:r>
                      <a:endParaRPr lang="en-US" altLang="ja-JP" sz="1050" b="0"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196.6</a:t>
                      </a:r>
                      <a:r>
                        <a:rPr lang="ja-JP" altLang="en-US" sz="1050" u="none" strike="noStrike" dirty="0">
                          <a:effectLst/>
                          <a:latin typeface="Meiryo UI" panose="020B0604030504040204" pitchFamily="50" charset="-128"/>
                          <a:ea typeface="Meiryo UI" panose="020B0604030504040204" pitchFamily="50" charset="-128"/>
                        </a:rPr>
                        <a:t>万</a:t>
                      </a:r>
                      <a:r>
                        <a:rPr lang="en-US" sz="1050" u="none" strike="noStrike" dirty="0">
                          <a:effectLst/>
                          <a:latin typeface="Meiryo UI" panose="020B0604030504040204" pitchFamily="50" charset="-128"/>
                          <a:ea typeface="Meiryo UI" panose="020B0604030504040204" pitchFamily="50" charset="-128"/>
                        </a:rPr>
                        <a:t>kW</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rPr>
                        <a:t>200.7</a:t>
                      </a:r>
                      <a:r>
                        <a:rPr lang="ja-JP" altLang="en-US" sz="1050" u="none" strike="noStrike">
                          <a:effectLst/>
                          <a:latin typeface="Meiryo UI" panose="020B0604030504040204" pitchFamily="50" charset="-128"/>
                          <a:ea typeface="Meiryo UI" panose="020B0604030504040204" pitchFamily="50" charset="-128"/>
                        </a:rPr>
                        <a:t>万</a:t>
                      </a:r>
                      <a:r>
                        <a:rPr lang="en-US" sz="1050" u="none" strike="noStrike">
                          <a:effectLst/>
                          <a:latin typeface="Meiryo UI" panose="020B0604030504040204" pitchFamily="50" charset="-128"/>
                          <a:ea typeface="Meiryo UI" panose="020B0604030504040204" pitchFamily="50" charset="-128"/>
                        </a:rPr>
                        <a:t>kW</a:t>
                      </a:r>
                      <a:endParaRPr lang="en-US"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36786771"/>
                  </a:ext>
                </a:extLst>
              </a:tr>
              <a:tr h="165528">
                <a:tc vMerge="1">
                  <a:txBody>
                    <a:bodyPr/>
                    <a:lstStyle/>
                    <a:p>
                      <a:endParaRPr kumimoji="1" lang="ja-JP" altLang="en-US"/>
                    </a:p>
                  </a:txBody>
                  <a:tcP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rPr>
                        <a:t>■再エネ利用率</a:t>
                      </a:r>
                      <a:br>
                        <a:rPr lang="ja-JP" altLang="en-US" sz="1050" u="none" strike="noStrike">
                          <a:effectLst/>
                          <a:latin typeface="Meiryo UI" panose="020B0604030504040204" pitchFamily="50" charset="-128"/>
                          <a:ea typeface="Meiryo UI" panose="020B0604030504040204" pitchFamily="50" charset="-128"/>
                        </a:rPr>
                      </a:br>
                      <a:r>
                        <a:rPr lang="ja-JP" altLang="en-US" sz="1050" u="none" strike="noStrike">
                          <a:effectLst/>
                          <a:latin typeface="Meiryo UI" panose="020B0604030504040204" pitchFamily="50" charset="-128"/>
                          <a:ea typeface="Meiryo UI" panose="020B0604030504040204" pitchFamily="50" charset="-128"/>
                        </a:rPr>
                        <a:t>　　（電力需要量に占める再生可能エネルギー利用率）</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rPr>
                        <a:t>35</a:t>
                      </a:r>
                      <a:r>
                        <a:rPr lang="ja-JP" altLang="en-US" sz="1050" u="none" strike="noStrike">
                          <a:effectLst/>
                          <a:latin typeface="Meiryo UI" panose="020B0604030504040204" pitchFamily="50" charset="-128"/>
                          <a:ea typeface="Meiryo UI" panose="020B0604030504040204" pitchFamily="50" charset="-128"/>
                        </a:rPr>
                        <a:t>％以上</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rPr>
                        <a:t>20.8%</a:t>
                      </a: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22.7%</a:t>
                      </a:r>
                      <a:endParaRPr lang="en-US" altLang="ja-JP" sz="1050" b="0"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2020</a:t>
                      </a:r>
                      <a:endParaRPr lang="en-US" altLang="ja-JP" sz="1050" b="0"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23.0%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20.1%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70384815"/>
                  </a:ext>
                </a:extLst>
              </a:tr>
              <a:tr h="165528">
                <a:tc vMerge="1">
                  <a:txBody>
                    <a:bodyPr/>
                    <a:lstStyle/>
                    <a:p>
                      <a:endParaRPr kumimoji="1" lang="ja-JP" altLang="en-US"/>
                    </a:p>
                  </a:txBody>
                  <a:tcP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rPr>
                        <a:t>■エネルギー利用効率</a:t>
                      </a:r>
                      <a:br>
                        <a:rPr lang="ja-JP" altLang="en-US" sz="1050" u="none" strike="noStrike">
                          <a:effectLst/>
                          <a:latin typeface="Meiryo UI" panose="020B0604030504040204" pitchFamily="50" charset="-128"/>
                          <a:ea typeface="Meiryo UI" panose="020B0604030504040204" pitchFamily="50" charset="-128"/>
                        </a:rPr>
                      </a:br>
                      <a:r>
                        <a:rPr lang="ja-JP" altLang="en-US" sz="1050" u="none" strike="noStrike">
                          <a:effectLst/>
                          <a:latin typeface="Meiryo UI" panose="020B0604030504040204" pitchFamily="50" charset="-128"/>
                          <a:ea typeface="Meiryo UI" panose="020B0604030504040204" pitchFamily="50" charset="-128"/>
                        </a:rPr>
                        <a:t>　　（府内総生産あたりのエネルギー消費量）</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rPr>
                        <a:t>40</a:t>
                      </a:r>
                      <a:r>
                        <a:rPr lang="ja-JP" altLang="en-US" sz="1050" u="none" strike="noStrike">
                          <a:effectLst/>
                          <a:latin typeface="Meiryo UI" panose="020B0604030504040204" pitchFamily="50" charset="-128"/>
                          <a:ea typeface="Meiryo UI" panose="020B0604030504040204" pitchFamily="50" charset="-128"/>
                        </a:rPr>
                        <a:t>％以上改善</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14.2%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15.5%</a:t>
                      </a:r>
                      <a:endParaRPr lang="en-US" altLang="ja-JP" sz="1050" b="0"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2018</a:t>
                      </a:r>
                      <a:endParaRPr lang="en-US" altLang="ja-JP" sz="1050" b="0"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16.1%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2019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rPr>
                        <a:t>15.0%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2020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41692755"/>
                  </a:ext>
                </a:extLst>
              </a:tr>
            </a:tbl>
          </a:graphicData>
        </a:graphic>
      </p:graphicFrame>
      <p:pic>
        <p:nvPicPr>
          <p:cNvPr id="12" name="図 11">
            <a:extLst>
              <a:ext uri="{FF2B5EF4-FFF2-40B4-BE49-F238E27FC236}">
                <a16:creationId xmlns:a16="http://schemas.microsoft.com/office/drawing/2014/main" id="{9CAFB2E2-AA27-424B-BF53-6756EF8FED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079" y="3586076"/>
            <a:ext cx="4631242" cy="3053443"/>
          </a:xfrm>
          <a:prstGeom prst="rect">
            <a:avLst/>
          </a:prstGeom>
          <a:noFill/>
          <a:ln>
            <a:noFill/>
          </a:ln>
        </p:spPr>
      </p:pic>
      <p:sp>
        <p:nvSpPr>
          <p:cNvPr id="9" name="スライド番号プレースホルダー 1">
            <a:extLst>
              <a:ext uri="{FF2B5EF4-FFF2-40B4-BE49-F238E27FC236}">
                <a16:creationId xmlns:a16="http://schemas.microsoft.com/office/drawing/2014/main" id="{EA7FC095-6206-4160-9C5C-8518CF74765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10</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1C517E-E2D8-4847-B159-355457777587}"/>
              </a:ext>
            </a:extLst>
          </p:cNvPr>
          <p:cNvSpPr txBox="1"/>
          <p:nvPr/>
        </p:nvSpPr>
        <p:spPr>
          <a:xfrm>
            <a:off x="1350734" y="2813374"/>
            <a:ext cx="6637866" cy="261610"/>
          </a:xfrm>
          <a:prstGeom prst="rect">
            <a:avLst/>
          </a:prstGeom>
          <a:noFill/>
        </p:spPr>
        <p:txBody>
          <a:bodyPr wrap="square">
            <a:spAutoFit/>
          </a:bodyPr>
          <a:lstStyle/>
          <a:p>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注１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年度の数値は</a:t>
            </a:r>
            <a:r>
              <a:rPr lang="ja-JP" altLang="en-US" sz="1100" dirty="0">
                <a:solidFill>
                  <a:srgbClr val="000000"/>
                </a:solidFill>
                <a:latin typeface="Meiryo UI" panose="020B0604030504040204" pitchFamily="50" charset="-128"/>
                <a:ea typeface="Meiryo UI" panose="020B0604030504040204" pitchFamily="50" charset="-128"/>
              </a:rPr>
              <a:t>速報値</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503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34BC4EC-3D5F-41F6-8785-643DBA7CE3DD}"/>
              </a:ext>
            </a:extLst>
          </p:cNvPr>
          <p:cNvSpPr txBox="1"/>
          <p:nvPr/>
        </p:nvSpPr>
        <p:spPr>
          <a:xfrm>
            <a:off x="0" y="-2963"/>
            <a:ext cx="12191999" cy="461665"/>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i="0" dirty="0">
                <a:effectLst/>
                <a:latin typeface="Meiryo UI" panose="020B0604030504040204" pitchFamily="50" charset="-128"/>
                <a:ea typeface="Meiryo UI" panose="020B0604030504040204" pitchFamily="50" charset="-128"/>
              </a:rPr>
              <a:t>（参考２）環境データ　資源循環分野の目標・進捗</a:t>
            </a:r>
            <a:endParaRPr lang="zh-TW"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05F2C3E-E136-4B91-9A68-C8F402E00145}"/>
              </a:ext>
            </a:extLst>
          </p:cNvPr>
          <p:cNvSpPr txBox="1"/>
          <p:nvPr/>
        </p:nvSpPr>
        <p:spPr>
          <a:xfrm>
            <a:off x="1459484" y="4201961"/>
            <a:ext cx="6637866" cy="261610"/>
          </a:xfrm>
          <a:prstGeom prst="rect">
            <a:avLst/>
          </a:prstGeom>
          <a:noFill/>
        </p:spPr>
        <p:txBody>
          <a:bodyPr wrap="square">
            <a:spAutoFit/>
          </a:bodyPr>
          <a:lstStyle/>
          <a:p>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注２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1100" dirty="0">
                <a:solidFill>
                  <a:srgbClr val="000000"/>
                </a:solidFill>
                <a:latin typeface="Meiryo UI" panose="020B0604030504040204" pitchFamily="50" charset="-128"/>
                <a:ea typeface="Meiryo UI" panose="020B0604030504040204" pitchFamily="50" charset="-128"/>
              </a:rPr>
              <a:t>年度の数値は速報値。各</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目標値は</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年度値</a:t>
            </a:r>
            <a:endParaRPr lang="ja-JP" altLang="en-US"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CF845A2C-ACE2-4029-A95D-72CC79202FA6}"/>
              </a:ext>
            </a:extLst>
          </p:cNvPr>
          <p:cNvPicPr preferRelativeResize="0">
            <a:picLocks noChangeAspect="1"/>
          </p:cNvPicPr>
          <p:nvPr/>
        </p:nvPicPr>
        <p:blipFill rotWithShape="1">
          <a:blip r:embed="rId3"/>
          <a:srcRect l="5396" b="5501"/>
          <a:stretch/>
        </p:blipFill>
        <p:spPr>
          <a:xfrm>
            <a:off x="1202738" y="4699943"/>
            <a:ext cx="2805427" cy="2075196"/>
          </a:xfrm>
          <a:prstGeom prst="rect">
            <a:avLst/>
          </a:prstGeom>
        </p:spPr>
      </p:pic>
      <p:sp>
        <p:nvSpPr>
          <p:cNvPr id="7" name="テキスト ボックス 6">
            <a:extLst>
              <a:ext uri="{FF2B5EF4-FFF2-40B4-BE49-F238E27FC236}">
                <a16:creationId xmlns:a16="http://schemas.microsoft.com/office/drawing/2014/main" id="{D12C4528-2BE3-4CCA-8B41-594C498B8A27}"/>
              </a:ext>
            </a:extLst>
          </p:cNvPr>
          <p:cNvSpPr txBox="1"/>
          <p:nvPr/>
        </p:nvSpPr>
        <p:spPr>
          <a:xfrm>
            <a:off x="922564" y="5160261"/>
            <a:ext cx="323165" cy="936104"/>
          </a:xfrm>
          <a:prstGeom prst="rect">
            <a:avLst/>
          </a:prstGeom>
          <a:noFill/>
        </p:spPr>
        <p:txBody>
          <a:bodyPr vert="eaVert" wrap="square" rtlCol="0" anchor="ctr">
            <a:spAutoFit/>
          </a:bodyPr>
          <a:lstStyle/>
          <a:p>
            <a:pPr algn="ctr"/>
            <a:r>
              <a:rPr lang="ja-JP" altLang="en-US" sz="900" dirty="0">
                <a:latin typeface="Meiryo UI" panose="020B0604030504040204" pitchFamily="50" charset="-128"/>
                <a:ea typeface="Meiryo UI" panose="020B0604030504040204" pitchFamily="50" charset="-128"/>
              </a:rPr>
              <a:t>万トン</a:t>
            </a:r>
          </a:p>
        </p:txBody>
      </p:sp>
      <p:pic>
        <p:nvPicPr>
          <p:cNvPr id="9" name="図 8">
            <a:extLst>
              <a:ext uri="{FF2B5EF4-FFF2-40B4-BE49-F238E27FC236}">
                <a16:creationId xmlns:a16="http://schemas.microsoft.com/office/drawing/2014/main" id="{201F3F24-7C29-44BC-9D22-06C494E33D40}"/>
              </a:ext>
            </a:extLst>
          </p:cNvPr>
          <p:cNvPicPr preferRelativeResize="0">
            <a:picLocks/>
          </p:cNvPicPr>
          <p:nvPr/>
        </p:nvPicPr>
        <p:blipFill rotWithShape="1">
          <a:blip r:embed="rId4"/>
          <a:srcRect l="11002" b="5983"/>
          <a:stretch/>
        </p:blipFill>
        <p:spPr>
          <a:xfrm>
            <a:off x="4610032" y="4730870"/>
            <a:ext cx="2842750" cy="2132309"/>
          </a:xfrm>
          <a:prstGeom prst="rect">
            <a:avLst/>
          </a:prstGeom>
        </p:spPr>
      </p:pic>
      <p:sp>
        <p:nvSpPr>
          <p:cNvPr id="12" name="テキスト ボックス 11">
            <a:extLst>
              <a:ext uri="{FF2B5EF4-FFF2-40B4-BE49-F238E27FC236}">
                <a16:creationId xmlns:a16="http://schemas.microsoft.com/office/drawing/2014/main" id="{E4EAF1AF-BF2A-45EB-B861-10772FAF76FF}"/>
              </a:ext>
            </a:extLst>
          </p:cNvPr>
          <p:cNvSpPr txBox="1"/>
          <p:nvPr/>
        </p:nvSpPr>
        <p:spPr>
          <a:xfrm>
            <a:off x="4360068" y="5397233"/>
            <a:ext cx="323165" cy="584270"/>
          </a:xfrm>
          <a:prstGeom prst="rect">
            <a:avLst/>
          </a:prstGeom>
          <a:noFill/>
        </p:spPr>
        <p:txBody>
          <a:bodyPr vert="eaVert" wrap="square" rtlCol="0" anchor="ctr">
            <a:spAutoFit/>
          </a:bodyPr>
          <a:lstStyle/>
          <a:p>
            <a:pPr algn="ctr"/>
            <a:r>
              <a:rPr lang="ja-JP" altLang="en-US" sz="900" dirty="0">
                <a:latin typeface="Meiryo UI" panose="020B0604030504040204" pitchFamily="50" charset="-128"/>
                <a:ea typeface="Meiryo UI" panose="020B0604030504040204" pitchFamily="50" charset="-128"/>
              </a:rPr>
              <a:t>グラム</a:t>
            </a:r>
          </a:p>
        </p:txBody>
      </p:sp>
      <p:pic>
        <p:nvPicPr>
          <p:cNvPr id="13" name="図 12">
            <a:extLst>
              <a:ext uri="{FF2B5EF4-FFF2-40B4-BE49-F238E27FC236}">
                <a16:creationId xmlns:a16="http://schemas.microsoft.com/office/drawing/2014/main" id="{5309A98C-0A4C-4754-84E5-509791394D5D}"/>
              </a:ext>
            </a:extLst>
          </p:cNvPr>
          <p:cNvPicPr preferRelativeResize="0">
            <a:picLocks noChangeAspect="1"/>
          </p:cNvPicPr>
          <p:nvPr/>
        </p:nvPicPr>
        <p:blipFill rotWithShape="1">
          <a:blip r:embed="rId5"/>
          <a:srcRect l="6807"/>
          <a:stretch/>
        </p:blipFill>
        <p:spPr>
          <a:xfrm>
            <a:off x="8361056" y="4739179"/>
            <a:ext cx="3003049" cy="2124000"/>
          </a:xfrm>
          <a:prstGeom prst="rect">
            <a:avLst/>
          </a:prstGeom>
        </p:spPr>
      </p:pic>
      <p:sp>
        <p:nvSpPr>
          <p:cNvPr id="16" name="テキスト ボックス 15">
            <a:extLst>
              <a:ext uri="{FF2B5EF4-FFF2-40B4-BE49-F238E27FC236}">
                <a16:creationId xmlns:a16="http://schemas.microsoft.com/office/drawing/2014/main" id="{16146CFE-683F-4DB4-BCFB-D1F687EB7E6C}"/>
              </a:ext>
            </a:extLst>
          </p:cNvPr>
          <p:cNvSpPr txBox="1"/>
          <p:nvPr/>
        </p:nvSpPr>
        <p:spPr>
          <a:xfrm>
            <a:off x="1394652" y="4442487"/>
            <a:ext cx="2700000" cy="306467"/>
          </a:xfrm>
          <a:prstGeom prst="roundRect">
            <a:avLst/>
          </a:prstGeom>
          <a:noFill/>
          <a:ln w="3175">
            <a:noFill/>
            <a:prstDash val="solid"/>
            <a:miter lim="800000"/>
          </a:ln>
        </p:spPr>
        <p:txBody>
          <a:bodyPr wrap="square" rtlCol="0" anchor="ctr">
            <a:spAutoFit/>
          </a:bodyPr>
          <a:lstStyle/>
          <a:p>
            <a:pPr algn="ctr"/>
            <a:r>
              <a:rPr lang="ja-JP" altLang="en-US" sz="1200" b="1" dirty="0">
                <a:latin typeface="Meiryo UI" panose="020B0604030504040204" pitchFamily="50" charset="-128"/>
                <a:ea typeface="Meiryo UI" panose="020B0604030504040204" pitchFamily="50" charset="-128"/>
              </a:rPr>
              <a:t>排出量 （一廃）</a:t>
            </a:r>
          </a:p>
        </p:txBody>
      </p:sp>
      <p:sp>
        <p:nvSpPr>
          <p:cNvPr id="17" name="テキスト ボックス 16">
            <a:extLst>
              <a:ext uri="{FF2B5EF4-FFF2-40B4-BE49-F238E27FC236}">
                <a16:creationId xmlns:a16="http://schemas.microsoft.com/office/drawing/2014/main" id="{3D7E42D7-0D5E-44EF-AE76-87C77D990AC3}"/>
              </a:ext>
            </a:extLst>
          </p:cNvPr>
          <p:cNvSpPr txBox="1"/>
          <p:nvPr/>
        </p:nvSpPr>
        <p:spPr>
          <a:xfrm>
            <a:off x="4644115" y="4442486"/>
            <a:ext cx="3003049" cy="306467"/>
          </a:xfrm>
          <a:prstGeom prst="roundRect">
            <a:avLst/>
          </a:prstGeom>
          <a:noFill/>
          <a:ln w="3175">
            <a:noFill/>
            <a:prstDash val="solid"/>
            <a:miter lim="800000"/>
          </a:ln>
        </p:spPr>
        <p:txBody>
          <a:bodyPr wrap="square" rtlCol="0" anchor="ctr">
            <a:spAutoFit/>
          </a:bodyPr>
          <a:lstStyle/>
          <a:p>
            <a:pPr algn="ctr"/>
            <a:r>
              <a:rPr lang="ja-JP" altLang="en-US" sz="1200" b="1" dirty="0">
                <a:latin typeface="Meiryo UI" panose="020B0604030504040204" pitchFamily="50" charset="-128"/>
                <a:ea typeface="Meiryo UI" panose="020B0604030504040204" pitchFamily="50" charset="-128"/>
              </a:rPr>
              <a:t>１人１日当たり生活系ごみ排出量</a:t>
            </a:r>
          </a:p>
        </p:txBody>
      </p:sp>
      <p:sp>
        <p:nvSpPr>
          <p:cNvPr id="18" name="テキスト ボックス 17">
            <a:extLst>
              <a:ext uri="{FF2B5EF4-FFF2-40B4-BE49-F238E27FC236}">
                <a16:creationId xmlns:a16="http://schemas.microsoft.com/office/drawing/2014/main" id="{01169C31-5DA5-4A47-848A-97B2F6000D30}"/>
              </a:ext>
            </a:extLst>
          </p:cNvPr>
          <p:cNvSpPr txBox="1"/>
          <p:nvPr/>
        </p:nvSpPr>
        <p:spPr>
          <a:xfrm>
            <a:off x="8725045" y="4441057"/>
            <a:ext cx="2520000" cy="306467"/>
          </a:xfrm>
          <a:prstGeom prst="roundRect">
            <a:avLst/>
          </a:prstGeom>
          <a:noFill/>
          <a:ln w="3175">
            <a:noFill/>
            <a:prstDash val="solid"/>
            <a:miter lim="800000"/>
          </a:ln>
        </p:spPr>
        <p:txBody>
          <a:bodyPr wrap="square" rtlCol="0" anchor="ctr">
            <a:spAutoFit/>
          </a:bodyPr>
          <a:lstStyle/>
          <a:p>
            <a:pPr algn="ctr"/>
            <a:r>
              <a:rPr lang="ja-JP" altLang="en-US" sz="1200" b="1" dirty="0">
                <a:latin typeface="Meiryo UI" panose="020B0604030504040204" pitchFamily="50" charset="-128"/>
                <a:ea typeface="Meiryo UI" panose="020B0604030504040204" pitchFamily="50" charset="-128"/>
              </a:rPr>
              <a:t>再生利用率等 （産廃）</a:t>
            </a:r>
          </a:p>
        </p:txBody>
      </p:sp>
      <p:graphicFrame>
        <p:nvGraphicFramePr>
          <p:cNvPr id="14" name="表 13">
            <a:extLst>
              <a:ext uri="{FF2B5EF4-FFF2-40B4-BE49-F238E27FC236}">
                <a16:creationId xmlns:a16="http://schemas.microsoft.com/office/drawing/2014/main" id="{426AF597-6419-4979-804D-FB597451100E}"/>
              </a:ext>
            </a:extLst>
          </p:cNvPr>
          <p:cNvGraphicFramePr>
            <a:graphicFrameLocks noGrp="1"/>
          </p:cNvGraphicFramePr>
          <p:nvPr>
            <p:extLst>
              <p:ext uri="{D42A27DB-BD31-4B8C-83A1-F6EECF244321}">
                <p14:modId xmlns:p14="http://schemas.microsoft.com/office/powerpoint/2010/main" val="191644187"/>
              </p:ext>
            </p:extLst>
          </p:nvPr>
        </p:nvGraphicFramePr>
        <p:xfrm>
          <a:off x="209549" y="697100"/>
          <a:ext cx="11653154" cy="3517494"/>
        </p:xfrm>
        <a:graphic>
          <a:graphicData uri="http://schemas.openxmlformats.org/drawingml/2006/table">
            <a:tbl>
              <a:tblPr>
                <a:tableStyleId>{ED083AE6-46FA-4A59-8FB0-9F97EB10719F}</a:tableStyleId>
              </a:tblPr>
              <a:tblGrid>
                <a:gridCol w="892630">
                  <a:extLst>
                    <a:ext uri="{9D8B030D-6E8A-4147-A177-3AD203B41FA5}">
                      <a16:colId xmlns:a16="http://schemas.microsoft.com/office/drawing/2014/main" val="3909311348"/>
                    </a:ext>
                  </a:extLst>
                </a:gridCol>
                <a:gridCol w="3894364">
                  <a:extLst>
                    <a:ext uri="{9D8B030D-6E8A-4147-A177-3AD203B41FA5}">
                      <a16:colId xmlns:a16="http://schemas.microsoft.com/office/drawing/2014/main" val="2837628816"/>
                    </a:ext>
                  </a:extLst>
                </a:gridCol>
                <a:gridCol w="922564">
                  <a:extLst>
                    <a:ext uri="{9D8B030D-6E8A-4147-A177-3AD203B41FA5}">
                      <a16:colId xmlns:a16="http://schemas.microsoft.com/office/drawing/2014/main" val="2037516603"/>
                    </a:ext>
                  </a:extLst>
                </a:gridCol>
                <a:gridCol w="987879">
                  <a:extLst>
                    <a:ext uri="{9D8B030D-6E8A-4147-A177-3AD203B41FA5}">
                      <a16:colId xmlns:a16="http://schemas.microsoft.com/office/drawing/2014/main" val="3512473756"/>
                    </a:ext>
                  </a:extLst>
                </a:gridCol>
                <a:gridCol w="751114">
                  <a:extLst>
                    <a:ext uri="{9D8B030D-6E8A-4147-A177-3AD203B41FA5}">
                      <a16:colId xmlns:a16="http://schemas.microsoft.com/office/drawing/2014/main" val="2938490637"/>
                    </a:ext>
                  </a:extLst>
                </a:gridCol>
                <a:gridCol w="840921">
                  <a:extLst>
                    <a:ext uri="{9D8B030D-6E8A-4147-A177-3AD203B41FA5}">
                      <a16:colId xmlns:a16="http://schemas.microsoft.com/office/drawing/2014/main" val="1844522660"/>
                    </a:ext>
                  </a:extLst>
                </a:gridCol>
                <a:gridCol w="530679">
                  <a:extLst>
                    <a:ext uri="{9D8B030D-6E8A-4147-A177-3AD203B41FA5}">
                      <a16:colId xmlns:a16="http://schemas.microsoft.com/office/drawing/2014/main" val="3041075752"/>
                    </a:ext>
                  </a:extLst>
                </a:gridCol>
                <a:gridCol w="857250">
                  <a:extLst>
                    <a:ext uri="{9D8B030D-6E8A-4147-A177-3AD203B41FA5}">
                      <a16:colId xmlns:a16="http://schemas.microsoft.com/office/drawing/2014/main" val="1378670957"/>
                    </a:ext>
                  </a:extLst>
                </a:gridCol>
                <a:gridCol w="604157">
                  <a:extLst>
                    <a:ext uri="{9D8B030D-6E8A-4147-A177-3AD203B41FA5}">
                      <a16:colId xmlns:a16="http://schemas.microsoft.com/office/drawing/2014/main" val="733272193"/>
                    </a:ext>
                  </a:extLst>
                </a:gridCol>
                <a:gridCol w="824593">
                  <a:extLst>
                    <a:ext uri="{9D8B030D-6E8A-4147-A177-3AD203B41FA5}">
                      <a16:colId xmlns:a16="http://schemas.microsoft.com/office/drawing/2014/main" val="306540925"/>
                    </a:ext>
                  </a:extLst>
                </a:gridCol>
                <a:gridCol w="547003">
                  <a:extLst>
                    <a:ext uri="{9D8B030D-6E8A-4147-A177-3AD203B41FA5}">
                      <a16:colId xmlns:a16="http://schemas.microsoft.com/office/drawing/2014/main" val="3153083481"/>
                    </a:ext>
                  </a:extLst>
                </a:gridCol>
              </a:tblGrid>
              <a:tr h="299713">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分野</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目標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zh-TW" altLang="en-US" sz="1050" b="1" u="none" strike="noStrike" dirty="0">
                          <a:effectLst/>
                          <a:latin typeface="Meiryo UI" panose="020B0604030504040204" pitchFamily="50" charset="-128"/>
                          <a:ea typeface="Meiryo UI" panose="020B0604030504040204" pitchFamily="50" charset="-128"/>
                        </a:rPr>
                        <a:t>目標値</a:t>
                      </a:r>
                      <a:br>
                        <a:rPr lang="zh-TW" altLang="en-US" sz="1050" b="1" u="none" strike="noStrike" dirty="0">
                          <a:effectLst/>
                          <a:latin typeface="Meiryo UI" panose="020B0604030504040204" pitchFamily="50" charset="-128"/>
                          <a:ea typeface="Meiryo UI" panose="020B0604030504040204" pitchFamily="50" charset="-128"/>
                        </a:rPr>
                      </a:br>
                      <a:r>
                        <a:rPr lang="zh-TW" altLang="en-US" sz="1050" b="1" u="none" strike="noStrike" dirty="0">
                          <a:effectLst/>
                          <a:latin typeface="Meiryo UI" panose="020B0604030504040204" pitchFamily="50" charset="-128"/>
                          <a:ea typeface="Meiryo UI" panose="020B0604030504040204" pitchFamily="50" charset="-128"/>
                        </a:rPr>
                        <a:t>（</a:t>
                      </a:r>
                      <a:r>
                        <a:rPr lang="en-US" altLang="zh-TW" sz="1050" b="1" u="none" strike="noStrike" dirty="0">
                          <a:effectLst/>
                          <a:latin typeface="Meiryo UI" panose="020B0604030504040204" pitchFamily="50" charset="-128"/>
                          <a:ea typeface="Meiryo UI" panose="020B0604030504040204" pitchFamily="50" charset="-128"/>
                        </a:rPr>
                        <a:t>2030</a:t>
                      </a:r>
                      <a:r>
                        <a:rPr lang="zh-TW" altLang="en-US" sz="1050" b="1" u="none" strike="noStrike" dirty="0">
                          <a:effectLst/>
                          <a:latin typeface="Meiryo UI" panose="020B0604030504040204" pitchFamily="50" charset="-128"/>
                          <a:ea typeface="Meiryo UI" panose="020B0604030504040204" pitchFamily="50" charset="-128"/>
                        </a:rPr>
                        <a:t>年度）</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基準年度又は</a:t>
                      </a:r>
                      <a:endParaRPr lang="en-US" altLang="ja-JP" sz="1050" b="1" u="none" strike="noStrike" dirty="0">
                        <a:effectLst/>
                        <a:latin typeface="Meiryo UI" panose="020B0604030504040204" pitchFamily="50" charset="-128"/>
                        <a:ea typeface="Meiryo UI" panose="020B0604030504040204" pitchFamily="50" charset="-128"/>
                      </a:endParaRPr>
                    </a:p>
                    <a:p>
                      <a:pPr algn="ctr" fontAlgn="ctr"/>
                      <a:r>
                        <a:rPr lang="ja-JP" altLang="en-US" sz="1050" b="1" u="none" strike="noStrike" dirty="0">
                          <a:effectLst/>
                          <a:latin typeface="Meiryo UI" panose="020B0604030504040204" pitchFamily="50" charset="-128"/>
                          <a:ea typeface="Meiryo UI" panose="020B0604030504040204" pitchFamily="50" charset="-128"/>
                        </a:rPr>
                        <a:t>目標設定時の状況</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gridSpan="6">
                  <a:txBody>
                    <a:bodyPr/>
                    <a:lstStyle/>
                    <a:p>
                      <a:pPr algn="ctr" fontAlgn="ctr"/>
                      <a:r>
                        <a:rPr lang="ja-JP" altLang="en-US" sz="1050" b="1" i="0" u="none" strike="noStrike" dirty="0">
                          <a:effectLst/>
                          <a:latin typeface="Meiryo UI" panose="020B0604030504040204" pitchFamily="50" charset="-128"/>
                          <a:ea typeface="Meiryo UI" panose="020B0604030504040204" pitchFamily="50" charset="-128"/>
                        </a:rPr>
                        <a:t>直近３</a:t>
                      </a:r>
                      <a:r>
                        <a:rPr lang="zh-TW" altLang="en-US" sz="1050" b="1" i="0" u="none" strike="noStrike" dirty="0">
                          <a:effectLst/>
                          <a:latin typeface="Meiryo UI" panose="020B0604030504040204" pitchFamily="50" charset="-128"/>
                          <a:ea typeface="Meiryo UI" panose="020B0604030504040204" pitchFamily="50" charset="-128"/>
                        </a:rPr>
                        <a:t>年度</a:t>
                      </a:r>
                      <a:r>
                        <a:rPr lang="ja-JP" altLang="en-US" sz="1050" b="1" i="0" u="none" strike="noStrike" dirty="0">
                          <a:effectLst/>
                          <a:latin typeface="Meiryo UI" panose="020B0604030504040204" pitchFamily="50" charset="-128"/>
                          <a:ea typeface="Meiryo UI" panose="020B0604030504040204" pitchFamily="50" charset="-128"/>
                        </a:rPr>
                        <a:t>の</a:t>
                      </a:r>
                      <a:r>
                        <a:rPr lang="zh-TW" altLang="en-US" sz="1050" b="1" i="0" u="none" strike="noStrike" dirty="0">
                          <a:effectLst/>
                          <a:latin typeface="Meiryo UI" panose="020B0604030504040204" pitchFamily="50" charset="-128"/>
                          <a:ea typeface="Meiryo UI" panose="020B0604030504040204" pitchFamily="50" charset="-128"/>
                        </a:rPr>
                        <a:t>進捗</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令和５年度進捗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令和６年度進捗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553246809"/>
                  </a:ext>
                </a:extLst>
              </a:tr>
              <a:tr h="13034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47374623"/>
                  </a:ext>
                </a:extLst>
              </a:tr>
              <a:tr h="131296">
                <a:tc rowSpan="17">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資源</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循環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050" b="1" i="0" u="none" strike="noStrike" dirty="0">
                          <a:solidFill>
                            <a:srgbClr val="000000"/>
                          </a:solidFill>
                          <a:effectLst/>
                          <a:latin typeface="Meiryo UI" panose="020B0604030504040204" pitchFamily="50" charset="-128"/>
                          <a:ea typeface="Meiryo UI" panose="020B0604030504040204" pitchFamily="50" charset="-128"/>
                        </a:rPr>
                        <a:t>■一般廃棄物</a:t>
                      </a:r>
                      <a:r>
                        <a:rPr lang="zh-TW" altLang="en-US" sz="1050" b="1" i="0" u="none" strike="noStrike" baseline="30000" dirty="0">
                          <a:solidFill>
                            <a:srgbClr val="000000"/>
                          </a:solidFill>
                          <a:effectLst/>
                          <a:latin typeface="Meiryo UI" panose="020B0604030504040204" pitchFamily="50" charset="-128"/>
                          <a:ea typeface="Meiryo UI" panose="020B0604030504040204" pitchFamily="50" charset="-128"/>
                        </a:rPr>
                        <a:t>注</a:t>
                      </a:r>
                      <a:r>
                        <a:rPr lang="ja-JP" altLang="en-US" sz="1050" b="1" i="0" u="none" strike="noStrike" baseline="30000" dirty="0">
                          <a:solidFill>
                            <a:srgbClr val="000000"/>
                          </a:solidFill>
                          <a:effectLst/>
                          <a:latin typeface="Meiryo UI" panose="020B0604030504040204" pitchFamily="50" charset="-128"/>
                          <a:ea typeface="Meiryo UI" panose="020B0604030504040204" pitchFamily="50" charset="-128"/>
                        </a:rPr>
                        <a:t>２</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17802027"/>
                  </a:ext>
                </a:extLst>
              </a:tr>
              <a:tr h="145992">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排出量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276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308 </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293 </a:t>
                      </a:r>
                      <a:r>
                        <a:rPr lang="ja-JP" altLang="en-US" sz="1050" b="0" i="0" u="none" strike="noStrike" dirty="0">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289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282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77222400"/>
                  </a:ext>
                </a:extLst>
              </a:tr>
              <a:tr h="131296">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再生利用率</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36786771"/>
                  </a:ext>
                </a:extLst>
              </a:tr>
              <a:tr h="131296">
                <a:tc vMerge="1">
                  <a:txBody>
                    <a:bodyPr/>
                    <a:lstStyle/>
                    <a:p>
                      <a:endParaRPr kumimoji="1" lang="ja-JP" altLang="en-US"/>
                    </a:p>
                  </a:txBody>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最終処分量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37 </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a:t>
                      </a:r>
                      <a:r>
                        <a:rPr lang="ja-JP" altLang="en-US" sz="1050" b="0" i="0" u="none" strike="noStrike" dirty="0">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70384815"/>
                  </a:ext>
                </a:extLst>
              </a:tr>
              <a:tr h="131296">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１人１日当たり生活系ごみ排出量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50" b="0" i="0" u="none" strike="noStrike">
                          <a:solidFill>
                            <a:srgbClr val="000000"/>
                          </a:solidFill>
                          <a:effectLst/>
                          <a:latin typeface="Meiryo UI" panose="020B0604030504040204" pitchFamily="50" charset="-128"/>
                          <a:ea typeface="Meiryo UI" panose="020B0604030504040204" pitchFamily="50" charset="-128"/>
                        </a:rPr>
                        <a:t>400g/</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50" b="0" i="0" u="none" strike="noStrike" dirty="0">
                          <a:effectLst/>
                          <a:latin typeface="Meiryo UI" panose="020B0604030504040204" pitchFamily="50" charset="-128"/>
                          <a:ea typeface="Meiryo UI" panose="020B0604030504040204" pitchFamily="50" charset="-128"/>
                        </a:rPr>
                        <a:t>450g/</a:t>
                      </a:r>
                      <a:r>
                        <a:rPr lang="ja-JP" altLang="en-US" sz="1050" b="0" i="0" u="none" strike="noStrike" dirty="0">
                          <a:effectLst/>
                          <a:latin typeface="Meiryo UI" panose="020B0604030504040204" pitchFamily="50" charset="-128"/>
                          <a:ea typeface="Meiryo UI" panose="020B0604030504040204" pitchFamily="50" charset="-128"/>
                        </a:rPr>
                        <a:t>人･日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445g/</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428g/</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411g/</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41692755"/>
                  </a:ext>
                </a:extLst>
              </a:tr>
              <a:tr h="131296">
                <a:tc vMerge="1">
                  <a:txBody>
                    <a:bodyPr/>
                    <a:lstStyle/>
                    <a:p>
                      <a:endParaRPr kumimoji="1" lang="ja-JP" altLang="en-US"/>
                    </a:p>
                  </a:txBody>
                  <a:tcPr/>
                </a:tc>
                <a:tc>
                  <a:txBody>
                    <a:bodyPr/>
                    <a:lstStyle/>
                    <a:p>
                      <a:pPr algn="l" fontAlgn="ctr"/>
                      <a:r>
                        <a:rPr lang="zh-TW" altLang="en-US" sz="1050" b="1" i="0" u="none" strike="noStrike" dirty="0">
                          <a:solidFill>
                            <a:srgbClr val="000000"/>
                          </a:solidFill>
                          <a:effectLst/>
                          <a:latin typeface="Meiryo UI" panose="020B0604030504040204" pitchFamily="50" charset="-128"/>
                          <a:ea typeface="Meiryo UI" panose="020B0604030504040204" pitchFamily="50" charset="-128"/>
                        </a:rPr>
                        <a:t>■産業廃棄物</a:t>
                      </a:r>
                      <a:r>
                        <a:rPr lang="zh-TW" altLang="en-US" sz="1050" b="1" i="0" u="none" strike="noStrike" baseline="30000" dirty="0">
                          <a:solidFill>
                            <a:srgbClr val="000000"/>
                          </a:solidFill>
                          <a:effectLst/>
                          <a:latin typeface="Meiryo UI" panose="020B0604030504040204" pitchFamily="50" charset="-128"/>
                          <a:ea typeface="Meiryo UI" panose="020B0604030504040204" pitchFamily="50" charset="-128"/>
                        </a:rPr>
                        <a:t>注</a:t>
                      </a:r>
                      <a:r>
                        <a:rPr lang="ja-JP" altLang="en-US" sz="1050" b="1" i="0" u="none" strike="noStrike" baseline="30000" dirty="0">
                          <a:solidFill>
                            <a:srgbClr val="000000"/>
                          </a:solidFill>
                          <a:effectLst/>
                          <a:latin typeface="Meiryo UI" panose="020B0604030504040204" pitchFamily="50" charset="-128"/>
                          <a:ea typeface="Meiryo UI" panose="020B0604030504040204" pitchFamily="50" charset="-128"/>
                        </a:rPr>
                        <a:t>２</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77103815"/>
                  </a:ext>
                </a:extLst>
              </a:tr>
              <a:tr h="131296">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排出量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1,368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1,357</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35460406"/>
                  </a:ext>
                </a:extLst>
              </a:tr>
              <a:tr h="131296">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再生利用率</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41855960"/>
                  </a:ext>
                </a:extLst>
              </a:tr>
              <a:tr h="131296">
                <a:tc vMerge="1">
                  <a:txBody>
                    <a:bodyPr/>
                    <a:lstStyle/>
                    <a:p>
                      <a:endParaRPr kumimoji="1" lang="ja-JP" altLang="en-US"/>
                    </a:p>
                  </a:txBody>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最終処分量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40</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025120176"/>
                  </a:ext>
                </a:extLst>
              </a:tr>
              <a:tr h="131296">
                <a:tc vMerge="1">
                  <a:txBody>
                    <a:bodyPr/>
                    <a:lstStyle/>
                    <a:p>
                      <a:endParaRPr kumimoji="1" lang="ja-JP" altLang="en-US"/>
                    </a:p>
                  </a:txBody>
                  <a:tcPr/>
                </a:tc>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■プラスチックごみ</a:t>
                      </a:r>
                      <a:r>
                        <a:rPr lang="ja-JP" altLang="en-US" sz="1050" b="1" i="0" u="none" strike="noStrike" baseline="30000" dirty="0">
                          <a:solidFill>
                            <a:srgbClr val="000000"/>
                          </a:solidFill>
                          <a:effectLst/>
                          <a:latin typeface="Meiryo UI" panose="020B0604030504040204" pitchFamily="50" charset="-128"/>
                          <a:ea typeface="Meiryo UI" panose="020B0604030504040204" pitchFamily="50" charset="-128"/>
                        </a:rPr>
                        <a:t>注２</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7655183"/>
                  </a:ext>
                </a:extLst>
              </a:tr>
              <a:tr h="131296">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プラスチックの焼却量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36</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48</a:t>
                      </a:r>
                      <a:r>
                        <a:rPr lang="ja-JP" altLang="en-US" sz="1050" b="0" i="0" u="none" strike="noStrike">
                          <a:effectLst/>
                          <a:latin typeface="Meiryo UI" panose="020B0604030504040204" pitchFamily="50" charset="-128"/>
                          <a:ea typeface="Meiryo UI" panose="020B0604030504040204" pitchFamily="50" charset="-128"/>
                        </a:rPr>
                        <a:t>万トン</a:t>
                      </a:r>
                      <a:endParaRPr lang="ja-JP" altLang="en-US" sz="1050" b="0"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58618190"/>
                  </a:ext>
                </a:extLst>
              </a:tr>
              <a:tr h="131296">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有効利用率</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88.0%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33766121"/>
                  </a:ext>
                </a:extLst>
              </a:tr>
              <a:tr h="131296">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容器包装プラスチック（一般廃棄物のみ）の排出量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21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24</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783715925"/>
                  </a:ext>
                </a:extLst>
              </a:tr>
              <a:tr h="131296">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再生利用率</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66245160"/>
                  </a:ext>
                </a:extLst>
              </a:tr>
              <a:tr h="131296">
                <a:tc vMerge="1">
                  <a:txBody>
                    <a:bodyPr/>
                    <a:lstStyle/>
                    <a:p>
                      <a:endParaRPr kumimoji="1" lang="ja-JP" altLang="en-US"/>
                    </a:p>
                  </a:txBody>
                  <a:tcPr/>
                </a:tc>
                <a:tc>
                  <a:txBody>
                    <a:bodyPr/>
                    <a:lstStyle/>
                    <a:p>
                      <a:pPr algn="l"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■食品ロスの削減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23115724"/>
                  </a:ext>
                </a:extLst>
              </a:tr>
              <a:tr h="257581">
                <a:tc vMerge="1">
                  <a:txBody>
                    <a:bodyPr/>
                    <a:lstStyle/>
                    <a:p>
                      <a:endParaRPr kumimoji="1" lang="ja-JP" altLang="en-US"/>
                    </a:p>
                  </a:txBody>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食品ロス量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半減</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(2000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年度比</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65.4</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43.1</a:t>
                      </a:r>
                      <a:r>
                        <a:rPr lang="ja-JP" altLang="en-US" sz="1050" b="0" i="0" u="none" strike="noStrike">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万トン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17532024"/>
                  </a:ext>
                </a:extLst>
              </a:tr>
              <a:tr h="205204">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食品ロス削減のための複数（２項目以上）の取組を行う府民の割合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81.9%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63749014"/>
                  </a:ext>
                </a:extLst>
              </a:tr>
            </a:tbl>
          </a:graphicData>
        </a:graphic>
      </p:graphicFrame>
      <p:sp>
        <p:nvSpPr>
          <p:cNvPr id="15" name="スライド番号プレースホルダー 1">
            <a:extLst>
              <a:ext uri="{FF2B5EF4-FFF2-40B4-BE49-F238E27FC236}">
                <a16:creationId xmlns:a16="http://schemas.microsoft.com/office/drawing/2014/main" id="{0FD2ACD7-5716-434D-93C5-CFE3DB6F2927}"/>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11</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858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34BC4EC-3D5F-41F6-8785-643DBA7CE3DD}"/>
              </a:ext>
            </a:extLst>
          </p:cNvPr>
          <p:cNvSpPr txBox="1"/>
          <p:nvPr/>
        </p:nvSpPr>
        <p:spPr>
          <a:xfrm>
            <a:off x="0" y="-2963"/>
            <a:ext cx="12191999" cy="461665"/>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i="0" dirty="0">
                <a:effectLst/>
                <a:latin typeface="Meiryo UI" panose="020B0604030504040204" pitchFamily="50" charset="-128"/>
                <a:ea typeface="Meiryo UI" panose="020B0604030504040204" pitchFamily="50" charset="-128"/>
              </a:rPr>
              <a:t>（参考３）環境データ　全てのいのちの共生分野の目標・進捗</a:t>
            </a:r>
            <a:endParaRPr lang="zh-TW" altLang="en-US" sz="2400" b="1"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AC458323-51CC-4BDE-A8F9-F77611F61DFF}"/>
              </a:ext>
            </a:extLst>
          </p:cNvPr>
          <p:cNvGraphicFramePr>
            <a:graphicFrameLocks noGrp="1"/>
          </p:cNvGraphicFramePr>
          <p:nvPr>
            <p:extLst>
              <p:ext uri="{D42A27DB-BD31-4B8C-83A1-F6EECF244321}">
                <p14:modId xmlns:p14="http://schemas.microsoft.com/office/powerpoint/2010/main" val="1764260052"/>
              </p:ext>
            </p:extLst>
          </p:nvPr>
        </p:nvGraphicFramePr>
        <p:xfrm>
          <a:off x="209549" y="697098"/>
          <a:ext cx="11653154" cy="2876406"/>
        </p:xfrm>
        <a:graphic>
          <a:graphicData uri="http://schemas.openxmlformats.org/drawingml/2006/table">
            <a:tbl>
              <a:tblPr>
                <a:tableStyleId>{ED083AE6-46FA-4A59-8FB0-9F97EB10719F}</a:tableStyleId>
              </a:tblPr>
              <a:tblGrid>
                <a:gridCol w="892630">
                  <a:extLst>
                    <a:ext uri="{9D8B030D-6E8A-4147-A177-3AD203B41FA5}">
                      <a16:colId xmlns:a16="http://schemas.microsoft.com/office/drawing/2014/main" val="3909311348"/>
                    </a:ext>
                  </a:extLst>
                </a:gridCol>
                <a:gridCol w="3249385">
                  <a:extLst>
                    <a:ext uri="{9D8B030D-6E8A-4147-A177-3AD203B41FA5}">
                      <a16:colId xmlns:a16="http://schemas.microsoft.com/office/drawing/2014/main" val="2837628816"/>
                    </a:ext>
                  </a:extLst>
                </a:gridCol>
                <a:gridCol w="840922">
                  <a:extLst>
                    <a:ext uri="{9D8B030D-6E8A-4147-A177-3AD203B41FA5}">
                      <a16:colId xmlns:a16="http://schemas.microsoft.com/office/drawing/2014/main" val="2037516603"/>
                    </a:ext>
                  </a:extLst>
                </a:gridCol>
                <a:gridCol w="1265464">
                  <a:extLst>
                    <a:ext uri="{9D8B030D-6E8A-4147-A177-3AD203B41FA5}">
                      <a16:colId xmlns:a16="http://schemas.microsoft.com/office/drawing/2014/main" val="3512473756"/>
                    </a:ext>
                  </a:extLst>
                </a:gridCol>
                <a:gridCol w="620486">
                  <a:extLst>
                    <a:ext uri="{9D8B030D-6E8A-4147-A177-3AD203B41FA5}">
                      <a16:colId xmlns:a16="http://schemas.microsoft.com/office/drawing/2014/main" val="2938490637"/>
                    </a:ext>
                  </a:extLst>
                </a:gridCol>
                <a:gridCol w="555171">
                  <a:extLst>
                    <a:ext uri="{9D8B030D-6E8A-4147-A177-3AD203B41FA5}">
                      <a16:colId xmlns:a16="http://schemas.microsoft.com/office/drawing/2014/main" val="1844522660"/>
                    </a:ext>
                  </a:extLst>
                </a:gridCol>
                <a:gridCol w="555172">
                  <a:extLst>
                    <a:ext uri="{9D8B030D-6E8A-4147-A177-3AD203B41FA5}">
                      <a16:colId xmlns:a16="http://schemas.microsoft.com/office/drawing/2014/main" val="3041075752"/>
                    </a:ext>
                  </a:extLst>
                </a:gridCol>
                <a:gridCol w="1265464">
                  <a:extLst>
                    <a:ext uri="{9D8B030D-6E8A-4147-A177-3AD203B41FA5}">
                      <a16:colId xmlns:a16="http://schemas.microsoft.com/office/drawing/2014/main" val="1378670957"/>
                    </a:ext>
                  </a:extLst>
                </a:gridCol>
                <a:gridCol w="538843">
                  <a:extLst>
                    <a:ext uri="{9D8B030D-6E8A-4147-A177-3AD203B41FA5}">
                      <a16:colId xmlns:a16="http://schemas.microsoft.com/office/drawing/2014/main" val="733272193"/>
                    </a:ext>
                  </a:extLst>
                </a:gridCol>
                <a:gridCol w="1281793">
                  <a:extLst>
                    <a:ext uri="{9D8B030D-6E8A-4147-A177-3AD203B41FA5}">
                      <a16:colId xmlns:a16="http://schemas.microsoft.com/office/drawing/2014/main" val="306540925"/>
                    </a:ext>
                  </a:extLst>
                </a:gridCol>
                <a:gridCol w="587824">
                  <a:extLst>
                    <a:ext uri="{9D8B030D-6E8A-4147-A177-3AD203B41FA5}">
                      <a16:colId xmlns:a16="http://schemas.microsoft.com/office/drawing/2014/main" val="3153083481"/>
                    </a:ext>
                  </a:extLst>
                </a:gridCol>
              </a:tblGrid>
              <a:tr h="372617">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分野</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目標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zh-TW" altLang="en-US" sz="1050" b="1" u="none" strike="noStrike" dirty="0">
                          <a:effectLst/>
                          <a:latin typeface="Meiryo UI" panose="020B0604030504040204" pitchFamily="50" charset="-128"/>
                          <a:ea typeface="Meiryo UI" panose="020B0604030504040204" pitchFamily="50" charset="-128"/>
                        </a:rPr>
                        <a:t>目標値</a:t>
                      </a:r>
                      <a:br>
                        <a:rPr lang="zh-TW" altLang="en-US" sz="1050" b="1" u="none" strike="noStrike" dirty="0">
                          <a:effectLst/>
                          <a:latin typeface="Meiryo UI" panose="020B0604030504040204" pitchFamily="50" charset="-128"/>
                          <a:ea typeface="Meiryo UI" panose="020B0604030504040204" pitchFamily="50" charset="-128"/>
                        </a:rPr>
                      </a:br>
                      <a:r>
                        <a:rPr lang="zh-TW" altLang="en-US" sz="1050" b="1" u="none" strike="noStrike" dirty="0">
                          <a:effectLst/>
                          <a:latin typeface="Meiryo UI" panose="020B0604030504040204" pitchFamily="50" charset="-128"/>
                          <a:ea typeface="Meiryo UI" panose="020B0604030504040204" pitchFamily="50" charset="-128"/>
                        </a:rPr>
                        <a:t>（</a:t>
                      </a:r>
                      <a:r>
                        <a:rPr lang="en-US" altLang="zh-TW" sz="1050" b="1" u="none" strike="noStrike" dirty="0">
                          <a:effectLst/>
                          <a:latin typeface="Meiryo UI" panose="020B0604030504040204" pitchFamily="50" charset="-128"/>
                          <a:ea typeface="Meiryo UI" panose="020B0604030504040204" pitchFamily="50" charset="-128"/>
                        </a:rPr>
                        <a:t>2030</a:t>
                      </a:r>
                      <a:r>
                        <a:rPr lang="zh-TW" altLang="en-US" sz="1050" b="1" u="none" strike="noStrike" dirty="0">
                          <a:effectLst/>
                          <a:latin typeface="Meiryo UI" panose="020B0604030504040204" pitchFamily="50" charset="-128"/>
                          <a:ea typeface="Meiryo UI" panose="020B0604030504040204" pitchFamily="50" charset="-128"/>
                        </a:rPr>
                        <a:t>年度）</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基準年度又は</a:t>
                      </a:r>
                      <a:endParaRPr lang="en-US" altLang="ja-JP" sz="1050" b="1" u="none" strike="noStrike" dirty="0">
                        <a:effectLst/>
                        <a:latin typeface="Meiryo UI" panose="020B0604030504040204" pitchFamily="50" charset="-128"/>
                        <a:ea typeface="Meiryo UI" panose="020B0604030504040204" pitchFamily="50" charset="-128"/>
                      </a:endParaRPr>
                    </a:p>
                    <a:p>
                      <a:pPr algn="ctr" fontAlgn="ctr"/>
                      <a:r>
                        <a:rPr lang="ja-JP" altLang="en-US" sz="1050" b="1" u="none" strike="noStrike" dirty="0">
                          <a:effectLst/>
                          <a:latin typeface="Meiryo UI" panose="020B0604030504040204" pitchFamily="50" charset="-128"/>
                          <a:ea typeface="Meiryo UI" panose="020B0604030504040204" pitchFamily="50" charset="-128"/>
                        </a:rPr>
                        <a:t>目標設定時の状況</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gridSpan="6">
                  <a:txBody>
                    <a:bodyPr/>
                    <a:lstStyle/>
                    <a:p>
                      <a:pPr algn="ctr" fontAlgn="ctr"/>
                      <a:r>
                        <a:rPr lang="ja-JP" altLang="en-US" sz="1050" b="1" i="0" u="none" strike="noStrike" dirty="0">
                          <a:effectLst/>
                          <a:latin typeface="ＭＳ Ｐゴシック" panose="020B0600070205080204" pitchFamily="50" charset="-128"/>
                          <a:ea typeface="ＭＳ Ｐゴシック" panose="020B0600070205080204" pitchFamily="50" charset="-128"/>
                        </a:rPr>
                        <a:t>直近３</a:t>
                      </a:r>
                      <a:r>
                        <a:rPr lang="zh-TW" altLang="en-US" sz="1050" b="1" i="0" u="none" strike="noStrike" dirty="0">
                          <a:effectLst/>
                          <a:latin typeface="ＭＳ Ｐゴシック" panose="020B0600070205080204" pitchFamily="50" charset="-128"/>
                          <a:ea typeface="ＭＳ Ｐゴシック" panose="020B0600070205080204" pitchFamily="50" charset="-128"/>
                        </a:rPr>
                        <a:t>年度</a:t>
                      </a:r>
                      <a:r>
                        <a:rPr lang="ja-JP" altLang="en-US" sz="1050" b="1" i="0" u="none" strike="noStrike" dirty="0">
                          <a:effectLst/>
                          <a:latin typeface="ＭＳ Ｐゴシック" panose="020B0600070205080204" pitchFamily="50" charset="-128"/>
                          <a:ea typeface="ＭＳ Ｐゴシック" panose="020B0600070205080204" pitchFamily="50" charset="-128"/>
                        </a:rPr>
                        <a:t>の</a:t>
                      </a:r>
                      <a:r>
                        <a:rPr lang="zh-TW" altLang="en-US" sz="1050" b="1" i="0" u="none" strike="noStrike" dirty="0">
                          <a:effectLst/>
                          <a:latin typeface="ＭＳ Ｐゴシック" panose="020B0600070205080204" pitchFamily="50" charset="-128"/>
                          <a:ea typeface="ＭＳ Ｐゴシック" panose="020B0600070205080204" pitchFamily="50" charset="-128"/>
                        </a:rPr>
                        <a:t>進捗</a:t>
                      </a:r>
                      <a:endParaRPr lang="zh-TW"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令和５年度進捗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令和６年度進捗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553246809"/>
                  </a:ext>
                </a:extLst>
              </a:tr>
              <a:tr h="1892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数値</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数値</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7374623"/>
                  </a:ext>
                </a:extLst>
              </a:tr>
              <a:tr h="373998">
                <a:tc rowSpan="7">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全てのいのちの共生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■自然の恵みに関する意識の向上</a:t>
                      </a:r>
                      <a:br>
                        <a:rPr lang="ja-JP" altLang="en-US" sz="1050" b="1" i="0" u="none" strike="noStrike">
                          <a:solidFill>
                            <a:srgbClr val="000000"/>
                          </a:solidFill>
                          <a:effectLst/>
                          <a:latin typeface="Meiryo UI" panose="020B0604030504040204" pitchFamily="50" charset="-128"/>
                          <a:ea typeface="Meiryo UI" panose="020B0604030504040204" pitchFamily="50" charset="-128"/>
                        </a:rPr>
                      </a:br>
                      <a:r>
                        <a:rPr lang="ja-JP" altLang="en-US" sz="1050" b="1" i="0" u="none" strike="noStrike">
                          <a:solidFill>
                            <a:srgbClr val="000000"/>
                          </a:solidFill>
                          <a:effectLst/>
                          <a:latin typeface="Meiryo UI" panose="020B0604030504040204" pitchFamily="50" charset="-128"/>
                          <a:ea typeface="Meiryo UI" panose="020B0604030504040204" pitchFamily="50" charset="-128"/>
                        </a:rPr>
                        <a:t>■自然環境に配慮した行動の促進</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17802027"/>
                  </a:ext>
                </a:extLst>
              </a:tr>
              <a:tr h="190637">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自然環境に配慮した行動をする府民の割合</a:t>
                      </a:r>
                      <a:r>
                        <a:rPr lang="ja-JP" altLang="en-US" sz="1050" b="0" i="0" u="none" strike="noStrike" baseline="30000" dirty="0">
                          <a:solidFill>
                            <a:srgbClr val="000000"/>
                          </a:solidFill>
                          <a:effectLst/>
                          <a:latin typeface="Meiryo UI" panose="020B0604030504040204" pitchFamily="50" charset="-128"/>
                          <a:ea typeface="Meiryo UI" panose="020B0604030504040204" pitchFamily="50" charset="-128"/>
                        </a:rPr>
                        <a:t>注３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77222400"/>
                  </a:ext>
                </a:extLst>
              </a:tr>
              <a:tr h="557359">
                <a:tc vMerge="1">
                  <a:txBody>
                    <a:bodyPr/>
                    <a:lstStyle/>
                    <a:p>
                      <a:endParaRPr kumimoji="1" lang="ja-JP" altLang="en-US"/>
                    </a:p>
                  </a:txBody>
                  <a:tcPr/>
                </a:tc>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■自然環境の持続的な保全の推進</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■事業者等と連携した保全活動の推進</a:t>
                      </a:r>
                      <a:br>
                        <a:rPr lang="ja-JP" altLang="en-US" sz="105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■特定外来生物の防除の推進</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36786771"/>
                  </a:ext>
                </a:extLst>
              </a:tr>
              <a:tr h="313952">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連携した取り組みを行う事業者・団体数</a:t>
                      </a:r>
                      <a:r>
                        <a:rPr lang="ja-JP" altLang="en-US" sz="1050" b="0" i="0" u="none" strike="noStrike" baseline="30000" dirty="0">
                          <a:solidFill>
                            <a:srgbClr val="000000"/>
                          </a:solidFill>
                          <a:effectLst/>
                          <a:latin typeface="Meiryo UI" panose="020B0604030504040204" pitchFamily="50" charset="-128"/>
                          <a:ea typeface="Meiryo UI" panose="020B0604030504040204" pitchFamily="50" charset="-128"/>
                        </a:rPr>
                        <a:t>注３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299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事業者・団体</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342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事業者・団体</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事業者・団体</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0384815"/>
                  </a:ext>
                </a:extLst>
              </a:tr>
              <a:tr h="373998">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府内で確認された特定外来生物のうち必要な対策がなされた割合</a:t>
                      </a:r>
                      <a:r>
                        <a:rPr lang="ja-JP" altLang="en-US" sz="1050" b="0" i="0" u="none" strike="noStrike" baseline="30000" dirty="0">
                          <a:solidFill>
                            <a:srgbClr val="000000"/>
                          </a:solidFill>
                          <a:effectLst/>
                          <a:latin typeface="Meiryo UI" panose="020B0604030504040204" pitchFamily="50" charset="-128"/>
                          <a:ea typeface="Meiryo UI" panose="020B0604030504040204" pitchFamily="50" charset="-128"/>
                        </a:rPr>
                        <a:t>注２</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050" b="0" i="0" u="none" strike="noStrike">
                          <a:solidFill>
                            <a:srgbClr val="000000"/>
                          </a:solidFill>
                          <a:effectLst/>
                          <a:latin typeface="Meiryo UI" panose="020B0604030504040204" pitchFamily="50" charset="-128"/>
                          <a:ea typeface="Meiryo UI" panose="020B0604030504040204" pitchFamily="50" charset="-128"/>
                        </a:rPr>
                        <a:t>28.1%</a:t>
                      </a:r>
                      <a:r>
                        <a:rPr lang="zh-TW"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a:solidFill>
                            <a:srgbClr val="000000"/>
                          </a:solidFill>
                          <a:effectLst/>
                          <a:latin typeface="Meiryo UI" panose="020B0604030504040204" pitchFamily="50" charset="-128"/>
                          <a:ea typeface="Meiryo UI" panose="020B0604030504040204" pitchFamily="50" charset="-128"/>
                        </a:rPr>
                        <a:t>9</a:t>
                      </a:r>
                      <a:r>
                        <a:rPr lang="zh-TW" altLang="en-US" sz="1050" b="0" i="0" u="none" strike="noStrike">
                          <a:solidFill>
                            <a:srgbClr val="000000"/>
                          </a:solidFill>
                          <a:effectLst/>
                          <a:latin typeface="Meiryo UI" panose="020B0604030504040204" pitchFamily="50" charset="-128"/>
                          <a:ea typeface="Meiryo UI" panose="020B0604030504040204" pitchFamily="50" charset="-128"/>
                        </a:rPr>
                        <a:t>種</a:t>
                      </a:r>
                      <a:r>
                        <a:rPr lang="en-US" altLang="zh-TW" sz="1050" b="0" i="0" u="none" strike="noStrike">
                          <a:solidFill>
                            <a:srgbClr val="000000"/>
                          </a:solidFill>
                          <a:effectLst/>
                          <a:latin typeface="Meiryo UI" panose="020B0604030504040204" pitchFamily="50" charset="-128"/>
                          <a:ea typeface="Meiryo UI" panose="020B0604030504040204" pitchFamily="50" charset="-128"/>
                        </a:rPr>
                        <a:t>/32</a:t>
                      </a:r>
                      <a:r>
                        <a:rPr lang="zh-TW" altLang="en-US" sz="1050" b="0" i="0" u="none" strike="noStrike">
                          <a:solidFill>
                            <a:srgbClr val="000000"/>
                          </a:solidFill>
                          <a:effectLst/>
                          <a:latin typeface="Meiryo UI" panose="020B0604030504040204" pitchFamily="50" charset="-128"/>
                          <a:ea typeface="Meiryo UI" panose="020B0604030504040204" pitchFamily="50" charset="-128"/>
                        </a:rPr>
                        <a:t>種）</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28.1%</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9</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種</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/32</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種）</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zh-TW" sz="1050" b="0" i="0" u="none" strike="noStrike">
                          <a:solidFill>
                            <a:srgbClr val="000000"/>
                          </a:solidFill>
                          <a:effectLst/>
                          <a:latin typeface="Meiryo UI" panose="020B0604030504040204" pitchFamily="50" charset="-128"/>
                          <a:ea typeface="Meiryo UI" panose="020B0604030504040204" pitchFamily="50" charset="-128"/>
                        </a:rPr>
                        <a:t>29.4%</a:t>
                      </a:r>
                      <a:r>
                        <a:rPr lang="zh-TW"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a:solidFill>
                            <a:srgbClr val="000000"/>
                          </a:solidFill>
                          <a:effectLst/>
                          <a:latin typeface="Meiryo UI" panose="020B0604030504040204" pitchFamily="50" charset="-128"/>
                          <a:ea typeface="Meiryo UI" panose="020B0604030504040204" pitchFamily="50" charset="-128"/>
                        </a:rPr>
                        <a:t>10</a:t>
                      </a:r>
                      <a:r>
                        <a:rPr lang="zh-TW" altLang="en-US" sz="1050" b="0" i="0" u="none" strike="noStrike">
                          <a:solidFill>
                            <a:srgbClr val="000000"/>
                          </a:solidFill>
                          <a:effectLst/>
                          <a:latin typeface="Meiryo UI" panose="020B0604030504040204" pitchFamily="50" charset="-128"/>
                          <a:ea typeface="Meiryo UI" panose="020B0604030504040204" pitchFamily="50" charset="-128"/>
                        </a:rPr>
                        <a:t>種</a:t>
                      </a:r>
                      <a:r>
                        <a:rPr lang="en-US" altLang="zh-TW" sz="1050" b="0" i="0" u="none" strike="noStrike">
                          <a:solidFill>
                            <a:srgbClr val="000000"/>
                          </a:solidFill>
                          <a:effectLst/>
                          <a:latin typeface="Meiryo UI" panose="020B0604030504040204" pitchFamily="50" charset="-128"/>
                          <a:ea typeface="Meiryo UI" panose="020B0604030504040204" pitchFamily="50" charset="-128"/>
                        </a:rPr>
                        <a:t>/34</a:t>
                      </a:r>
                      <a:r>
                        <a:rPr lang="zh-TW" altLang="en-US" sz="1050" b="0" i="0" u="none" strike="noStrike">
                          <a:solidFill>
                            <a:srgbClr val="000000"/>
                          </a:solidFill>
                          <a:effectLst/>
                          <a:latin typeface="Meiryo UI" panose="020B0604030504040204" pitchFamily="50" charset="-128"/>
                          <a:ea typeface="Meiryo UI" panose="020B0604030504040204" pitchFamily="50" charset="-128"/>
                        </a:rPr>
                        <a:t>種）</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41692755"/>
                  </a:ext>
                </a:extLst>
              </a:tr>
              <a:tr h="313952">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■市町村や保全団体等と連携したモニタリング体制の構築</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09515830"/>
                  </a:ext>
                </a:extLst>
              </a:tr>
              <a:tr h="19063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法令等に基づく地域指定の割合（陸域）</a:t>
                      </a:r>
                      <a:r>
                        <a:rPr lang="ja-JP" altLang="en-US" sz="1050" b="0" i="0" u="none" strike="noStrike" baseline="30000" dirty="0">
                          <a:solidFill>
                            <a:srgbClr val="000000"/>
                          </a:solidFill>
                          <a:effectLst/>
                          <a:latin typeface="Meiryo UI" panose="020B0604030504040204" pitchFamily="50" charset="-128"/>
                          <a:ea typeface="Meiryo UI" panose="020B0604030504040204" pitchFamily="50" charset="-128"/>
                        </a:rPr>
                        <a:t>注３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42631077"/>
                  </a:ext>
                </a:extLst>
              </a:tr>
            </a:tbl>
          </a:graphicData>
        </a:graphic>
      </p:graphicFrame>
      <p:sp>
        <p:nvSpPr>
          <p:cNvPr id="10" name="スライド番号プレースホルダー 1">
            <a:extLst>
              <a:ext uri="{FF2B5EF4-FFF2-40B4-BE49-F238E27FC236}">
                <a16:creationId xmlns:a16="http://schemas.microsoft.com/office/drawing/2014/main" id="{96A0CD14-3800-4F90-8E06-B965DF796E6C}"/>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12</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256856F-5879-4D5D-AFF5-49DF0BEC6FB4}"/>
              </a:ext>
            </a:extLst>
          </p:cNvPr>
          <p:cNvSpPr txBox="1"/>
          <p:nvPr/>
        </p:nvSpPr>
        <p:spPr>
          <a:xfrm>
            <a:off x="20957" y="5982172"/>
            <a:ext cx="3482302" cy="646331"/>
          </a:xfrm>
          <a:prstGeom prst="rect">
            <a:avLst/>
          </a:prstGeom>
          <a:noFill/>
        </p:spPr>
        <p:txBody>
          <a:bodyPr wrap="square">
            <a:spAutoFit/>
          </a:bodyPr>
          <a:lstStyle/>
          <a:p>
            <a:r>
              <a:rPr lang="ja-JP" altLang="en-US" sz="1800" dirty="0">
                <a:solidFill>
                  <a:schemeClr val="tx1"/>
                </a:solidFill>
                <a:latin typeface="Meiryo UI" panose="020B0604030504040204" pitchFamily="50" charset="-128"/>
                <a:ea typeface="Meiryo UI" panose="020B0604030504040204" pitchFamily="50" charset="-128"/>
              </a:rPr>
              <a:t>   おおさか生物多様性応援宣言</a:t>
            </a:r>
            <a:endParaRPr lang="en-US" altLang="ja-JP" sz="1800" dirty="0">
              <a:solidFill>
                <a:schemeClr val="tx1"/>
              </a:solidFill>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a:t>
            </a:r>
            <a:r>
              <a:rPr lang="ja-JP" altLang="en-US" dirty="0">
                <a:latin typeface="Meiryo UI" panose="020B0604030504040204" pitchFamily="50" charset="-128"/>
                <a:ea typeface="Meiryo UI" panose="020B0604030504040204" pitchFamily="50" charset="-128"/>
              </a:rPr>
              <a:t>６末時点</a:t>
            </a:r>
            <a:r>
              <a:rPr lang="en-US" altLang="ja-JP" dirty="0">
                <a:latin typeface="Meiryo UI" panose="020B0604030504040204" pitchFamily="50" charset="-128"/>
                <a:ea typeface="Meiryo UI" panose="020B0604030504040204" pitchFamily="50" charset="-128"/>
              </a:rPr>
              <a:t>.111</a:t>
            </a:r>
            <a:r>
              <a:rPr lang="ja-JP" altLang="en-US" dirty="0">
                <a:latin typeface="Meiryo UI" panose="020B0604030504040204" pitchFamily="50" charset="-128"/>
                <a:ea typeface="Meiryo UI" panose="020B0604030504040204" pitchFamily="50" charset="-128"/>
              </a:rPr>
              <a:t>事業者・団体）</a:t>
            </a:r>
          </a:p>
        </p:txBody>
      </p:sp>
      <p:sp>
        <p:nvSpPr>
          <p:cNvPr id="12" name="テキスト ボックス 11">
            <a:extLst>
              <a:ext uri="{FF2B5EF4-FFF2-40B4-BE49-F238E27FC236}">
                <a16:creationId xmlns:a16="http://schemas.microsoft.com/office/drawing/2014/main" id="{D0DC6997-3EA5-4F3C-828A-4E73FCFE2ECC}"/>
              </a:ext>
            </a:extLst>
          </p:cNvPr>
          <p:cNvSpPr txBox="1"/>
          <p:nvPr/>
        </p:nvSpPr>
        <p:spPr>
          <a:xfrm>
            <a:off x="8587304" y="5677263"/>
            <a:ext cx="3199193" cy="646331"/>
          </a:xfrm>
          <a:prstGeom prst="rect">
            <a:avLst/>
          </a:prstGeom>
          <a:noFill/>
        </p:spPr>
        <p:txBody>
          <a:bodyPr wrap="square">
            <a:spAutoFit/>
          </a:bodyPr>
          <a:lstStyle/>
          <a:p>
            <a:r>
              <a:rPr kumimoji="1" lang="ja-JP" altLang="ja-JP" sz="1800" kern="1200" dirty="0">
                <a:solidFill>
                  <a:srgbClr val="000000"/>
                </a:solidFill>
                <a:effectLst/>
                <a:latin typeface="Meiryo UI" panose="020B0604030504040204" pitchFamily="50" charset="-128"/>
                <a:ea typeface="Meiryo UI" panose="020B0604030504040204" pitchFamily="50" charset="-128"/>
                <a:cs typeface="+mn-cs"/>
              </a:rPr>
              <a:t>クビアカツヤカミキリ</a:t>
            </a:r>
            <a:r>
              <a:rPr kumimoji="1" lang="ja-JP" altLang="en-US" sz="1800" kern="1200" dirty="0">
                <a:solidFill>
                  <a:srgbClr val="000000"/>
                </a:solidFill>
                <a:effectLst/>
                <a:latin typeface="Meiryo UI" panose="020B0604030504040204" pitchFamily="50" charset="-128"/>
                <a:ea typeface="Meiryo UI" panose="020B0604030504040204" pitchFamily="50" charset="-128"/>
                <a:cs typeface="+mn-cs"/>
              </a:rPr>
              <a:t>防除フォーラム（</a:t>
            </a:r>
            <a:r>
              <a:rPr kumimoji="1" lang="en-US" altLang="ja-JP" sz="1800" kern="1200" dirty="0">
                <a:solidFill>
                  <a:srgbClr val="000000"/>
                </a:solidFill>
                <a:effectLst/>
                <a:latin typeface="Meiryo UI" panose="020B0604030504040204" pitchFamily="50" charset="-128"/>
                <a:ea typeface="Meiryo UI" panose="020B0604030504040204" pitchFamily="50" charset="-128"/>
                <a:cs typeface="+mn-cs"/>
              </a:rPr>
              <a:t>130</a:t>
            </a:r>
            <a:r>
              <a:rPr kumimoji="1" lang="ja-JP" altLang="en-US" sz="1800" kern="1200" dirty="0">
                <a:solidFill>
                  <a:srgbClr val="000000"/>
                </a:solidFill>
                <a:effectLst/>
                <a:latin typeface="Meiryo UI" panose="020B0604030504040204" pitchFamily="50" charset="-128"/>
                <a:ea typeface="Meiryo UI" panose="020B0604030504040204" pitchFamily="50" charset="-128"/>
                <a:cs typeface="+mn-cs"/>
              </a:rPr>
              <a:t>名参加）</a:t>
            </a:r>
            <a:endParaRPr lang="ja-JP" altLang="en-US" dirty="0"/>
          </a:p>
        </p:txBody>
      </p:sp>
      <p:pic>
        <p:nvPicPr>
          <p:cNvPr id="13" name="Picture 2">
            <a:extLst>
              <a:ext uri="{FF2B5EF4-FFF2-40B4-BE49-F238E27FC236}">
                <a16:creationId xmlns:a16="http://schemas.microsoft.com/office/drawing/2014/main" id="{B6893841-4A49-49DA-81CA-1E53E34DF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30" y="4127438"/>
            <a:ext cx="1872956" cy="183223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A4722970-4B0C-4C05-ADBB-EE0D54180155}"/>
              </a:ext>
            </a:extLst>
          </p:cNvPr>
          <p:cNvPicPr>
            <a:picLocks noChangeAspect="1"/>
          </p:cNvPicPr>
          <p:nvPr/>
        </p:nvPicPr>
        <p:blipFill>
          <a:blip r:embed="rId4"/>
          <a:stretch>
            <a:fillRect/>
          </a:stretch>
        </p:blipFill>
        <p:spPr>
          <a:xfrm>
            <a:off x="8528981" y="4577408"/>
            <a:ext cx="1126918" cy="1124906"/>
          </a:xfrm>
          <a:prstGeom prst="rect">
            <a:avLst/>
          </a:prstGeom>
        </p:spPr>
      </p:pic>
      <p:pic>
        <p:nvPicPr>
          <p:cNvPr id="15" name="図 14">
            <a:extLst>
              <a:ext uri="{FF2B5EF4-FFF2-40B4-BE49-F238E27FC236}">
                <a16:creationId xmlns:a16="http://schemas.microsoft.com/office/drawing/2014/main" id="{C14F1C09-B59C-45E6-A1E9-3BE973305207}"/>
              </a:ext>
            </a:extLst>
          </p:cNvPr>
          <p:cNvPicPr>
            <a:picLocks noChangeAspect="1"/>
          </p:cNvPicPr>
          <p:nvPr/>
        </p:nvPicPr>
        <p:blipFill>
          <a:blip r:embed="rId5"/>
          <a:stretch>
            <a:fillRect/>
          </a:stretch>
        </p:blipFill>
        <p:spPr>
          <a:xfrm>
            <a:off x="3741359" y="4174465"/>
            <a:ext cx="2003729" cy="1502798"/>
          </a:xfrm>
          <a:prstGeom prst="rect">
            <a:avLst/>
          </a:prstGeom>
        </p:spPr>
      </p:pic>
      <p:pic>
        <p:nvPicPr>
          <p:cNvPr id="16" name="図 15">
            <a:extLst>
              <a:ext uri="{FF2B5EF4-FFF2-40B4-BE49-F238E27FC236}">
                <a16:creationId xmlns:a16="http://schemas.microsoft.com/office/drawing/2014/main" id="{DFE27569-5DC7-4731-A66B-D8DAFDBF29FC}"/>
              </a:ext>
            </a:extLst>
          </p:cNvPr>
          <p:cNvPicPr>
            <a:picLocks noChangeAspect="1"/>
          </p:cNvPicPr>
          <p:nvPr/>
        </p:nvPicPr>
        <p:blipFill>
          <a:blip r:embed="rId6"/>
          <a:stretch>
            <a:fillRect/>
          </a:stretch>
        </p:blipFill>
        <p:spPr>
          <a:xfrm>
            <a:off x="5925133" y="4162304"/>
            <a:ext cx="1889650" cy="1487746"/>
          </a:xfrm>
          <a:prstGeom prst="rect">
            <a:avLst/>
          </a:prstGeom>
        </p:spPr>
      </p:pic>
      <p:pic>
        <p:nvPicPr>
          <p:cNvPr id="17" name="図 16">
            <a:extLst>
              <a:ext uri="{FF2B5EF4-FFF2-40B4-BE49-F238E27FC236}">
                <a16:creationId xmlns:a16="http://schemas.microsoft.com/office/drawing/2014/main" id="{6D78F069-57B9-41C5-BB43-16F541849CCC}"/>
              </a:ext>
            </a:extLst>
          </p:cNvPr>
          <p:cNvPicPr>
            <a:picLocks noChangeAspect="1"/>
          </p:cNvPicPr>
          <p:nvPr/>
        </p:nvPicPr>
        <p:blipFill>
          <a:blip r:embed="rId7"/>
          <a:stretch>
            <a:fillRect/>
          </a:stretch>
        </p:blipFill>
        <p:spPr>
          <a:xfrm>
            <a:off x="9811909" y="4167708"/>
            <a:ext cx="2050793" cy="1534606"/>
          </a:xfrm>
          <a:prstGeom prst="rect">
            <a:avLst/>
          </a:prstGeom>
        </p:spPr>
      </p:pic>
      <p:sp>
        <p:nvSpPr>
          <p:cNvPr id="18" name="テキスト ボックス 17">
            <a:extLst>
              <a:ext uri="{FF2B5EF4-FFF2-40B4-BE49-F238E27FC236}">
                <a16:creationId xmlns:a16="http://schemas.microsoft.com/office/drawing/2014/main" id="{517A33F3-F0C2-48F8-80EC-00333042D6B4}"/>
              </a:ext>
            </a:extLst>
          </p:cNvPr>
          <p:cNvSpPr txBox="1"/>
          <p:nvPr/>
        </p:nvSpPr>
        <p:spPr>
          <a:xfrm>
            <a:off x="3739356" y="5707853"/>
            <a:ext cx="4186746" cy="646331"/>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普及啓発イベント</a:t>
            </a:r>
            <a:endParaRPr lang="en-US" altLang="ja-JP" sz="1800" b="1" dirty="0">
              <a:solidFill>
                <a:schemeClr val="tx1"/>
              </a:solidFill>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左：自然観察会　　　　右：外来種魚釣り</a:t>
            </a:r>
          </a:p>
        </p:txBody>
      </p:sp>
      <p:sp>
        <p:nvSpPr>
          <p:cNvPr id="19" name="テキスト ボックス 18">
            <a:extLst>
              <a:ext uri="{FF2B5EF4-FFF2-40B4-BE49-F238E27FC236}">
                <a16:creationId xmlns:a16="http://schemas.microsoft.com/office/drawing/2014/main" id="{3CDF98FB-6820-416E-9246-278DD66E5664}"/>
              </a:ext>
            </a:extLst>
          </p:cNvPr>
          <p:cNvSpPr txBox="1"/>
          <p:nvPr/>
        </p:nvSpPr>
        <p:spPr>
          <a:xfrm>
            <a:off x="1516700" y="3607947"/>
            <a:ext cx="7117216" cy="261610"/>
          </a:xfrm>
          <a:prstGeom prst="rect">
            <a:avLst/>
          </a:prstGeom>
          <a:noFill/>
        </p:spPr>
        <p:txBody>
          <a:bodyPr wrap="square">
            <a:spAutoFit/>
          </a:bodyPr>
          <a:lstStyle/>
          <a:p>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注３　モニタリング指標（取組内容を検証する際に活用する指標）</a:t>
            </a:r>
            <a:r>
              <a:rPr lang="ja-JP" altLang="en-US" sz="1100"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189540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34BC4EC-3D5F-41F6-8785-643DBA7CE3DD}"/>
              </a:ext>
            </a:extLst>
          </p:cNvPr>
          <p:cNvSpPr txBox="1"/>
          <p:nvPr/>
        </p:nvSpPr>
        <p:spPr>
          <a:xfrm>
            <a:off x="0" y="-2963"/>
            <a:ext cx="12191999" cy="461665"/>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i="0" dirty="0">
                <a:effectLst/>
                <a:latin typeface="Meiryo UI" panose="020B0604030504040204" pitchFamily="50" charset="-128"/>
                <a:ea typeface="Meiryo UI" panose="020B0604030504040204" pitchFamily="50" charset="-128"/>
              </a:rPr>
              <a:t>（参考４）環境データ　</a:t>
            </a:r>
            <a:r>
              <a:rPr lang="ja-JP" altLang="en-US" sz="2400" b="1" dirty="0">
                <a:latin typeface="Meiryo UI" panose="020B0604030504040204" pitchFamily="50" charset="-128"/>
                <a:ea typeface="Meiryo UI" panose="020B0604030504040204" pitchFamily="50" charset="-128"/>
              </a:rPr>
              <a:t>健康で安全な暮らし</a:t>
            </a:r>
            <a:r>
              <a:rPr lang="ja-JP" altLang="en-US" sz="2400" b="1" i="0" dirty="0">
                <a:effectLst/>
                <a:latin typeface="Meiryo UI" panose="020B0604030504040204" pitchFamily="50" charset="-128"/>
                <a:ea typeface="Meiryo UI" panose="020B0604030504040204" pitchFamily="50" charset="-128"/>
              </a:rPr>
              <a:t>分野の目標・進捗</a:t>
            </a:r>
            <a:endParaRPr lang="zh-TW" altLang="en-US" sz="24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317234B-CAED-4466-A9AD-AD82293D50E3}"/>
              </a:ext>
            </a:extLst>
          </p:cNvPr>
          <p:cNvSpPr txBox="1"/>
          <p:nvPr/>
        </p:nvSpPr>
        <p:spPr>
          <a:xfrm>
            <a:off x="1657350" y="3926622"/>
            <a:ext cx="9470571" cy="400110"/>
          </a:xfrm>
          <a:prstGeom prst="rect">
            <a:avLst/>
          </a:prstGeom>
          <a:noFill/>
        </p:spPr>
        <p:txBody>
          <a:bodyPr wrap="square">
            <a:spAutoFit/>
          </a:bodyPr>
          <a:lstStyle/>
          <a:p>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注４  底層溶存酸素量については、国において環境基準の達成状況の評価方法が定まっておらず、環境基準点も検討中であることから、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当面の間は、類型指定（生物３）がなされた大阪湾奥部の生活環境項目（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等５項目）の環境基準点の各地点において確認する。</a:t>
            </a:r>
            <a:r>
              <a:rPr lang="ja-JP" altLang="en-US" sz="1000" dirty="0">
                <a:latin typeface="Meiryo UI" panose="020B0604030504040204" pitchFamily="50" charset="-128"/>
                <a:ea typeface="Meiryo UI" panose="020B0604030504040204" pitchFamily="50" charset="-128"/>
              </a:rPr>
              <a:t> </a:t>
            </a:r>
          </a:p>
        </p:txBody>
      </p:sp>
      <p:pic>
        <p:nvPicPr>
          <p:cNvPr id="9" name="図 32">
            <a:extLst>
              <a:ext uri="{FF2B5EF4-FFF2-40B4-BE49-F238E27FC236}">
                <a16:creationId xmlns:a16="http://schemas.microsoft.com/office/drawing/2014/main" id="{CF37E806-2EF4-4032-9EC1-D0B340E98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11" y="4649228"/>
            <a:ext cx="3983543" cy="209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2">
            <a:extLst>
              <a:ext uri="{FF2B5EF4-FFF2-40B4-BE49-F238E27FC236}">
                <a16:creationId xmlns:a16="http://schemas.microsoft.com/office/drawing/2014/main" id="{7536FFF3-2559-49EC-87A5-423F65F1F4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556" y="4233215"/>
            <a:ext cx="4308865" cy="291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a:extLst>
              <a:ext uri="{FF2B5EF4-FFF2-40B4-BE49-F238E27FC236}">
                <a16:creationId xmlns:a16="http://schemas.microsoft.com/office/drawing/2014/main" id="{23B29056-5353-4175-98E2-ED9328B725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99" y="4243139"/>
            <a:ext cx="4307425" cy="290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2F7E1121-652B-4256-8C4A-2BD0EAA49FE4}"/>
              </a:ext>
            </a:extLst>
          </p:cNvPr>
          <p:cNvSpPr txBox="1"/>
          <p:nvPr/>
        </p:nvSpPr>
        <p:spPr>
          <a:xfrm>
            <a:off x="8195752" y="4263113"/>
            <a:ext cx="3988779" cy="318617"/>
          </a:xfrm>
          <a:prstGeom prst="rect">
            <a:avLst/>
          </a:prstGeom>
          <a:noFill/>
        </p:spPr>
        <p:txBody>
          <a:bodyPr wrap="square">
            <a:spAutoFit/>
          </a:bodyPr>
          <a:lstStyle/>
          <a:p>
            <a:pPr algn="jus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大阪湾のＣＯＤ生活環境保全目標達成率の推移</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7D8B9100-750C-4C0D-8AAE-CBDF33ED0C17}"/>
              </a:ext>
            </a:extLst>
          </p:cNvPr>
          <p:cNvSpPr txBox="1"/>
          <p:nvPr/>
        </p:nvSpPr>
        <p:spPr>
          <a:xfrm>
            <a:off x="4399643" y="4259385"/>
            <a:ext cx="3988778" cy="307777"/>
          </a:xfrm>
          <a:prstGeom prst="rect">
            <a:avLst/>
          </a:prstGeom>
          <a:noFill/>
        </p:spPr>
        <p:txBody>
          <a:bodyPr wrap="square">
            <a:spAutoFit/>
          </a:bodyPr>
          <a:lstStyle/>
          <a:p>
            <a:pPr algn="just">
              <a:defRPr/>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河川の</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BOD</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生活環境保全目標達成率の推移</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0B53A08-A650-4BE2-81FE-60682904B06E}"/>
              </a:ext>
            </a:extLst>
          </p:cNvPr>
          <p:cNvSpPr txBox="1"/>
          <p:nvPr/>
        </p:nvSpPr>
        <p:spPr>
          <a:xfrm>
            <a:off x="849945" y="4259385"/>
            <a:ext cx="3153968" cy="307777"/>
          </a:xfrm>
          <a:prstGeom prst="rect">
            <a:avLst/>
          </a:prstGeom>
          <a:noFill/>
        </p:spPr>
        <p:txBody>
          <a:bodyPr wrap="square">
            <a:spAutoFit/>
          </a:bodyPr>
          <a:lstStyle/>
          <a:p>
            <a:pPr algn="just">
              <a:defRPr/>
            </a:pP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二酸化窒素の年平均濃度の推移</a:t>
            </a:r>
          </a:p>
        </p:txBody>
      </p:sp>
      <p:graphicFrame>
        <p:nvGraphicFramePr>
          <p:cNvPr id="17" name="表 16">
            <a:extLst>
              <a:ext uri="{FF2B5EF4-FFF2-40B4-BE49-F238E27FC236}">
                <a16:creationId xmlns:a16="http://schemas.microsoft.com/office/drawing/2014/main" id="{6B676EEF-2394-4E87-A0D2-2CCBC6CAD916}"/>
              </a:ext>
            </a:extLst>
          </p:cNvPr>
          <p:cNvGraphicFramePr>
            <a:graphicFrameLocks noGrp="1"/>
          </p:cNvGraphicFramePr>
          <p:nvPr>
            <p:extLst>
              <p:ext uri="{D42A27DB-BD31-4B8C-83A1-F6EECF244321}">
                <p14:modId xmlns:p14="http://schemas.microsoft.com/office/powerpoint/2010/main" val="1436459395"/>
              </p:ext>
            </p:extLst>
          </p:nvPr>
        </p:nvGraphicFramePr>
        <p:xfrm>
          <a:off x="218620" y="687663"/>
          <a:ext cx="11653154" cy="3280540"/>
        </p:xfrm>
        <a:graphic>
          <a:graphicData uri="http://schemas.openxmlformats.org/drawingml/2006/table">
            <a:tbl>
              <a:tblPr>
                <a:tableStyleId>{ED083AE6-46FA-4A59-8FB0-9F97EB10719F}</a:tableStyleId>
              </a:tblPr>
              <a:tblGrid>
                <a:gridCol w="892630">
                  <a:extLst>
                    <a:ext uri="{9D8B030D-6E8A-4147-A177-3AD203B41FA5}">
                      <a16:colId xmlns:a16="http://schemas.microsoft.com/office/drawing/2014/main" val="3909311348"/>
                    </a:ext>
                  </a:extLst>
                </a:gridCol>
                <a:gridCol w="2897414">
                  <a:extLst>
                    <a:ext uri="{9D8B030D-6E8A-4147-A177-3AD203B41FA5}">
                      <a16:colId xmlns:a16="http://schemas.microsoft.com/office/drawing/2014/main" val="2837628816"/>
                    </a:ext>
                  </a:extLst>
                </a:gridCol>
                <a:gridCol w="1625600">
                  <a:extLst>
                    <a:ext uri="{9D8B030D-6E8A-4147-A177-3AD203B41FA5}">
                      <a16:colId xmlns:a16="http://schemas.microsoft.com/office/drawing/2014/main" val="2037516603"/>
                    </a:ext>
                  </a:extLst>
                </a:gridCol>
                <a:gridCol w="1077686">
                  <a:extLst>
                    <a:ext uri="{9D8B030D-6E8A-4147-A177-3AD203B41FA5}">
                      <a16:colId xmlns:a16="http://schemas.microsoft.com/office/drawing/2014/main" val="3512473756"/>
                    </a:ext>
                  </a:extLst>
                </a:gridCol>
                <a:gridCol w="408214">
                  <a:extLst>
                    <a:ext uri="{9D8B030D-6E8A-4147-A177-3AD203B41FA5}">
                      <a16:colId xmlns:a16="http://schemas.microsoft.com/office/drawing/2014/main" val="2938490637"/>
                    </a:ext>
                  </a:extLst>
                </a:gridCol>
                <a:gridCol w="987878">
                  <a:extLst>
                    <a:ext uri="{9D8B030D-6E8A-4147-A177-3AD203B41FA5}">
                      <a16:colId xmlns:a16="http://schemas.microsoft.com/office/drawing/2014/main" val="1844522660"/>
                    </a:ext>
                  </a:extLst>
                </a:gridCol>
                <a:gridCol w="514350">
                  <a:extLst>
                    <a:ext uri="{9D8B030D-6E8A-4147-A177-3AD203B41FA5}">
                      <a16:colId xmlns:a16="http://schemas.microsoft.com/office/drawing/2014/main" val="3041075752"/>
                    </a:ext>
                  </a:extLst>
                </a:gridCol>
                <a:gridCol w="1224643">
                  <a:extLst>
                    <a:ext uri="{9D8B030D-6E8A-4147-A177-3AD203B41FA5}">
                      <a16:colId xmlns:a16="http://schemas.microsoft.com/office/drawing/2014/main" val="1378670957"/>
                    </a:ext>
                  </a:extLst>
                </a:gridCol>
                <a:gridCol w="432707">
                  <a:extLst>
                    <a:ext uri="{9D8B030D-6E8A-4147-A177-3AD203B41FA5}">
                      <a16:colId xmlns:a16="http://schemas.microsoft.com/office/drawing/2014/main" val="733272193"/>
                    </a:ext>
                  </a:extLst>
                </a:gridCol>
                <a:gridCol w="1159329">
                  <a:extLst>
                    <a:ext uri="{9D8B030D-6E8A-4147-A177-3AD203B41FA5}">
                      <a16:colId xmlns:a16="http://schemas.microsoft.com/office/drawing/2014/main" val="306540925"/>
                    </a:ext>
                  </a:extLst>
                </a:gridCol>
                <a:gridCol w="432703">
                  <a:extLst>
                    <a:ext uri="{9D8B030D-6E8A-4147-A177-3AD203B41FA5}">
                      <a16:colId xmlns:a16="http://schemas.microsoft.com/office/drawing/2014/main" val="3153083481"/>
                    </a:ext>
                  </a:extLst>
                </a:gridCol>
              </a:tblGrid>
              <a:tr h="0">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分野</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目標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2">
                  <a:txBody>
                    <a:bodyPr/>
                    <a:lstStyle/>
                    <a:p>
                      <a:pPr algn="ctr" fontAlgn="ctr"/>
                      <a:r>
                        <a:rPr lang="zh-TW" altLang="en-US" sz="1050" b="1" u="none" strike="noStrike" dirty="0">
                          <a:effectLst/>
                          <a:latin typeface="Meiryo UI" panose="020B0604030504040204" pitchFamily="50" charset="-128"/>
                          <a:ea typeface="Meiryo UI" panose="020B0604030504040204" pitchFamily="50" charset="-128"/>
                        </a:rPr>
                        <a:t>目標値</a:t>
                      </a:r>
                      <a:br>
                        <a:rPr lang="zh-TW" altLang="en-US" sz="1050" b="1" u="none" strike="noStrike" dirty="0">
                          <a:effectLst/>
                          <a:latin typeface="Meiryo UI" panose="020B0604030504040204" pitchFamily="50" charset="-128"/>
                          <a:ea typeface="Meiryo UI" panose="020B0604030504040204" pitchFamily="50" charset="-128"/>
                        </a:rPr>
                      </a:br>
                      <a:r>
                        <a:rPr lang="zh-TW" altLang="en-US" sz="1050" b="1" u="none" strike="noStrike" dirty="0">
                          <a:effectLst/>
                          <a:latin typeface="Meiryo UI" panose="020B0604030504040204" pitchFamily="50" charset="-128"/>
                          <a:ea typeface="Meiryo UI" panose="020B0604030504040204" pitchFamily="50" charset="-128"/>
                        </a:rPr>
                        <a:t>（</a:t>
                      </a:r>
                      <a:r>
                        <a:rPr lang="en-US" altLang="zh-TW" sz="1050" b="1" u="none" strike="noStrike" dirty="0">
                          <a:effectLst/>
                          <a:latin typeface="Meiryo UI" panose="020B0604030504040204" pitchFamily="50" charset="-128"/>
                          <a:ea typeface="Meiryo UI" panose="020B0604030504040204" pitchFamily="50" charset="-128"/>
                        </a:rPr>
                        <a:t>2030</a:t>
                      </a:r>
                      <a:r>
                        <a:rPr lang="zh-TW" altLang="en-US" sz="1050" b="1" u="none" strike="noStrike" dirty="0">
                          <a:effectLst/>
                          <a:latin typeface="Meiryo UI" panose="020B0604030504040204" pitchFamily="50" charset="-128"/>
                          <a:ea typeface="Meiryo UI" panose="020B0604030504040204" pitchFamily="50" charset="-128"/>
                        </a:rPr>
                        <a:t>年度）</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基準年度又は</a:t>
                      </a:r>
                      <a:endParaRPr lang="en-US" altLang="ja-JP" sz="1050" b="1" u="none" strike="noStrike" dirty="0">
                        <a:effectLst/>
                        <a:latin typeface="Meiryo UI" panose="020B0604030504040204" pitchFamily="50" charset="-128"/>
                        <a:ea typeface="Meiryo UI" panose="020B0604030504040204" pitchFamily="50" charset="-128"/>
                      </a:endParaRPr>
                    </a:p>
                    <a:p>
                      <a:pPr algn="ctr" fontAlgn="ctr"/>
                      <a:r>
                        <a:rPr lang="ja-JP" altLang="en-US" sz="1050" b="1" u="none" strike="noStrike" dirty="0">
                          <a:effectLst/>
                          <a:latin typeface="Meiryo UI" panose="020B0604030504040204" pitchFamily="50" charset="-128"/>
                          <a:ea typeface="Meiryo UI" panose="020B0604030504040204" pitchFamily="50" charset="-128"/>
                        </a:rPr>
                        <a:t>目標設定時の状況</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gridSpan="6">
                  <a:txBody>
                    <a:bodyPr/>
                    <a:lstStyle/>
                    <a:p>
                      <a:pPr algn="ctr" fontAlgn="ctr"/>
                      <a:r>
                        <a:rPr lang="ja-JP" altLang="en-US" sz="1050" b="1" i="0" u="none" strike="noStrike" dirty="0">
                          <a:effectLst/>
                          <a:latin typeface="Meiryo UI" panose="020B0604030504040204" pitchFamily="50" charset="-128"/>
                          <a:ea typeface="Meiryo UI" panose="020B0604030504040204" pitchFamily="50" charset="-128"/>
                        </a:rPr>
                        <a:t>直近３</a:t>
                      </a:r>
                      <a:r>
                        <a:rPr lang="zh-TW" altLang="en-US" sz="1050" b="1" i="0" u="none" strike="noStrike" dirty="0">
                          <a:effectLst/>
                          <a:latin typeface="Meiryo UI" panose="020B0604030504040204" pitchFamily="50" charset="-128"/>
                          <a:ea typeface="Meiryo UI" panose="020B0604030504040204" pitchFamily="50" charset="-128"/>
                        </a:rPr>
                        <a:t>年度</a:t>
                      </a:r>
                      <a:r>
                        <a:rPr lang="ja-JP" altLang="en-US" sz="1050" b="1" i="0" u="none" strike="noStrike" dirty="0">
                          <a:effectLst/>
                          <a:latin typeface="Meiryo UI" panose="020B0604030504040204" pitchFamily="50" charset="-128"/>
                          <a:ea typeface="Meiryo UI" panose="020B0604030504040204" pitchFamily="50" charset="-128"/>
                        </a:rPr>
                        <a:t>の</a:t>
                      </a:r>
                      <a:r>
                        <a:rPr lang="zh-TW" altLang="en-US" sz="1050" b="1" i="0" u="none" strike="noStrike" dirty="0">
                          <a:effectLst/>
                          <a:latin typeface="Meiryo UI" panose="020B0604030504040204" pitchFamily="50" charset="-128"/>
                          <a:ea typeface="Meiryo UI" panose="020B0604030504040204" pitchFamily="50" charset="-128"/>
                        </a:rPr>
                        <a:t>進捗</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令和５年度進捗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令和６年度進捗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553246809"/>
                  </a:ext>
                </a:extLst>
              </a:tr>
              <a:tr h="12287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数値</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数値</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a:effectLst/>
                          <a:latin typeface="Meiryo UI" panose="020B0604030504040204" pitchFamily="50" charset="-128"/>
                          <a:ea typeface="Meiryo UI" panose="020B0604030504040204" pitchFamily="50" charset="-128"/>
                        </a:rPr>
                        <a:t>年度</a:t>
                      </a:r>
                      <a:endParaRPr lang="ja-JP" altLang="en-US" sz="1050" b="1" i="0" u="none" strike="noStrike">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374623"/>
                  </a:ext>
                </a:extLst>
              </a:tr>
              <a:tr h="123771">
                <a:tc rowSpan="11">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健康で安全な暮らし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■大気環境</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17802027"/>
                  </a:ext>
                </a:extLst>
              </a:tr>
              <a:tr h="480911">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二酸化窒素（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NO2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）について①全局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0.06ppm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以下を達成し、さらに②全局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0.04ppm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以下をめざす。</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a:solidFill>
                            <a:srgbClr val="000000"/>
                          </a:solidFill>
                          <a:effectLst/>
                          <a:latin typeface="Meiryo UI" panose="020B0604030504040204" pitchFamily="50" charset="-128"/>
                          <a:ea typeface="Meiryo UI" panose="020B0604030504040204" pitchFamily="50" charset="-128"/>
                        </a:rPr>
                        <a:t>0.06ppm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未満の測定局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br>
                        <a:rPr lang="en-US" altLang="ja-JP"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②0.04ppm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未満の測定局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①</a:t>
                      </a:r>
                      <a:r>
                        <a:rPr lang="en-US" altLang="ja-JP" sz="1050" b="0" i="0" u="none" strike="noStrike">
                          <a:effectLst/>
                          <a:latin typeface="Meiryo UI" panose="020B0604030504040204" pitchFamily="50" charset="-128"/>
                          <a:ea typeface="Meiryo UI" panose="020B0604030504040204" pitchFamily="50" charset="-128"/>
                        </a:rPr>
                        <a:t>100%</a:t>
                      </a:r>
                      <a:br>
                        <a:rPr lang="en-US" altLang="ja-JP" sz="1050" b="0" i="0" u="none" strike="noStrike">
                          <a:effectLst/>
                          <a:latin typeface="Meiryo UI" panose="020B0604030504040204" pitchFamily="50" charset="-128"/>
                          <a:ea typeface="Meiryo UI" panose="020B0604030504040204" pitchFamily="50" charset="-128"/>
                        </a:rPr>
                      </a:br>
                      <a:r>
                        <a:rPr lang="en-US" altLang="ja-JP" sz="1050" b="0" i="0" u="none" strike="noStrike">
                          <a:effectLst/>
                          <a:latin typeface="Meiryo UI" panose="020B0604030504040204" pitchFamily="50" charset="-128"/>
                          <a:ea typeface="Meiryo UI" panose="020B0604030504040204" pitchFamily="50" charset="-128"/>
                        </a:rPr>
                        <a:t>(99</a:t>
                      </a:r>
                      <a:r>
                        <a:rPr lang="ja-JP" altLang="en-US" sz="1050" b="0" i="0" u="none" strike="noStrike">
                          <a:effectLst/>
                          <a:latin typeface="Meiryo UI" panose="020B0604030504040204" pitchFamily="50" charset="-128"/>
                          <a:ea typeface="Meiryo UI" panose="020B0604030504040204" pitchFamily="50" charset="-128"/>
                        </a:rPr>
                        <a:t>局</a:t>
                      </a:r>
                      <a:r>
                        <a:rPr lang="en-US" altLang="ja-JP" sz="1050" b="0" i="0" u="none" strike="noStrike">
                          <a:effectLst/>
                          <a:latin typeface="Meiryo UI" panose="020B0604030504040204" pitchFamily="50" charset="-128"/>
                          <a:ea typeface="Meiryo UI" panose="020B0604030504040204" pitchFamily="50" charset="-128"/>
                        </a:rPr>
                        <a:t>/99</a:t>
                      </a:r>
                      <a:r>
                        <a:rPr lang="ja-JP" altLang="en-US" sz="1050" b="0" i="0" u="none" strike="noStrike">
                          <a:effectLst/>
                          <a:latin typeface="Meiryo UI" panose="020B0604030504040204" pitchFamily="50" charset="-128"/>
                          <a:ea typeface="Meiryo UI" panose="020B0604030504040204" pitchFamily="50" charset="-128"/>
                        </a:rPr>
                        <a:t>局）</a:t>
                      </a:r>
                      <a:br>
                        <a:rPr lang="ja-JP" altLang="en-US" sz="1050" b="0" i="0" u="none" strike="noStrike">
                          <a:effectLst/>
                          <a:latin typeface="Meiryo UI" panose="020B0604030504040204" pitchFamily="50" charset="-128"/>
                          <a:ea typeface="Meiryo UI" panose="020B0604030504040204" pitchFamily="50" charset="-128"/>
                        </a:rPr>
                      </a:br>
                      <a:r>
                        <a:rPr lang="ja-JP" altLang="en-US" sz="1050" b="0" i="0" u="none" strike="noStrike">
                          <a:effectLst/>
                          <a:latin typeface="Meiryo UI" panose="020B0604030504040204" pitchFamily="50" charset="-128"/>
                          <a:ea typeface="Meiryo UI" panose="020B0604030504040204" pitchFamily="50" charset="-128"/>
                        </a:rPr>
                        <a:t>②</a:t>
                      </a:r>
                      <a:r>
                        <a:rPr lang="en-US" altLang="ja-JP" sz="1050" b="0" i="0" u="none" strike="noStrike">
                          <a:effectLst/>
                          <a:latin typeface="Meiryo UI" panose="020B0604030504040204" pitchFamily="50" charset="-128"/>
                          <a:ea typeface="Meiryo UI" panose="020B0604030504040204" pitchFamily="50" charset="-128"/>
                        </a:rPr>
                        <a:t>91.9%</a:t>
                      </a:r>
                      <a:br>
                        <a:rPr lang="en-US" altLang="ja-JP" sz="1050" b="0" i="0" u="none" strike="noStrike">
                          <a:effectLst/>
                          <a:latin typeface="Meiryo UI" panose="020B0604030504040204" pitchFamily="50" charset="-128"/>
                          <a:ea typeface="Meiryo UI" panose="020B0604030504040204" pitchFamily="50" charset="-128"/>
                        </a:rPr>
                      </a:br>
                      <a:r>
                        <a:rPr lang="en-US" altLang="ja-JP" sz="1050" b="0" i="0" u="none" strike="noStrike">
                          <a:effectLst/>
                          <a:latin typeface="Meiryo UI" panose="020B0604030504040204" pitchFamily="50" charset="-128"/>
                          <a:ea typeface="Meiryo UI" panose="020B0604030504040204" pitchFamily="50" charset="-128"/>
                        </a:rPr>
                        <a:t>(91</a:t>
                      </a:r>
                      <a:r>
                        <a:rPr lang="ja-JP" altLang="en-US" sz="1050" b="0" i="0" u="none" strike="noStrike">
                          <a:effectLst/>
                          <a:latin typeface="Meiryo UI" panose="020B0604030504040204" pitchFamily="50" charset="-128"/>
                          <a:ea typeface="Meiryo UI" panose="020B0604030504040204" pitchFamily="50" charset="-128"/>
                        </a:rPr>
                        <a:t>局</a:t>
                      </a:r>
                      <a:r>
                        <a:rPr lang="en-US" altLang="ja-JP" sz="1050" b="0" i="0" u="none" strike="noStrike">
                          <a:effectLst/>
                          <a:latin typeface="Meiryo UI" panose="020B0604030504040204" pitchFamily="50" charset="-128"/>
                          <a:ea typeface="Meiryo UI" panose="020B0604030504040204" pitchFamily="50" charset="-128"/>
                        </a:rPr>
                        <a:t>/99</a:t>
                      </a:r>
                      <a:r>
                        <a:rPr lang="ja-JP" altLang="en-US" sz="1050" b="0" i="0" u="none" strike="noStrike">
                          <a:effectLst/>
                          <a:latin typeface="Meiryo UI" panose="020B0604030504040204" pitchFamily="50" charset="-128"/>
                          <a:ea typeface="Meiryo UI" panose="020B0604030504040204" pitchFamily="50" charset="-128"/>
                        </a:rPr>
                        <a:t>局</a:t>
                      </a:r>
                      <a:r>
                        <a:rPr lang="en-US" altLang="ja-JP" sz="1050" b="0" i="0" u="none" strike="noStrike">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①</a:t>
                      </a:r>
                      <a:r>
                        <a:rPr lang="en-US" altLang="ja-JP" sz="1050" b="0" i="0" u="none" strike="noStrike" dirty="0">
                          <a:effectLst/>
                          <a:latin typeface="Meiryo UI" panose="020B0604030504040204" pitchFamily="50" charset="-128"/>
                          <a:ea typeface="Meiryo UI" panose="020B0604030504040204" pitchFamily="50" charset="-128"/>
                        </a:rPr>
                        <a:t>100%</a:t>
                      </a:r>
                      <a:br>
                        <a:rPr lang="en-US" altLang="ja-JP" sz="1050" b="0" i="0" u="none" strike="noStrike" dirty="0">
                          <a:effectLst/>
                          <a:latin typeface="Meiryo UI" panose="020B0604030504040204" pitchFamily="50" charset="-128"/>
                          <a:ea typeface="Meiryo UI" panose="020B0604030504040204" pitchFamily="50" charset="-128"/>
                        </a:rPr>
                      </a:br>
                      <a:r>
                        <a:rPr lang="en-US" altLang="ja-JP" sz="1050" b="0" i="0" u="none" strike="noStrike" dirty="0">
                          <a:effectLst/>
                          <a:latin typeface="Meiryo UI" panose="020B0604030504040204" pitchFamily="50" charset="-128"/>
                          <a:ea typeface="Meiryo UI" panose="020B0604030504040204" pitchFamily="50" charset="-128"/>
                        </a:rPr>
                        <a:t>(96</a:t>
                      </a:r>
                      <a:r>
                        <a:rPr lang="ja-JP" altLang="en-US" sz="1050" b="0" i="0" u="none" strike="noStrike" dirty="0">
                          <a:effectLst/>
                          <a:latin typeface="Meiryo UI" panose="020B0604030504040204" pitchFamily="50" charset="-128"/>
                          <a:ea typeface="Meiryo UI" panose="020B0604030504040204" pitchFamily="50" charset="-128"/>
                        </a:rPr>
                        <a:t>局</a:t>
                      </a:r>
                      <a:r>
                        <a:rPr lang="en-US" altLang="ja-JP" sz="1050" b="0" i="0" u="none" strike="noStrike" dirty="0">
                          <a:effectLst/>
                          <a:latin typeface="Meiryo UI" panose="020B0604030504040204" pitchFamily="50" charset="-128"/>
                          <a:ea typeface="Meiryo UI" panose="020B0604030504040204" pitchFamily="50" charset="-128"/>
                        </a:rPr>
                        <a:t>/96</a:t>
                      </a:r>
                      <a:r>
                        <a:rPr lang="ja-JP" altLang="en-US" sz="1050" b="0" i="0" u="none" strike="noStrike" dirty="0">
                          <a:effectLst/>
                          <a:latin typeface="Meiryo UI" panose="020B0604030504040204" pitchFamily="50" charset="-128"/>
                          <a:ea typeface="Meiryo UI" panose="020B0604030504040204" pitchFamily="50" charset="-128"/>
                        </a:rPr>
                        <a:t>局）</a:t>
                      </a:r>
                      <a:br>
                        <a:rPr lang="ja-JP" altLang="en-US" sz="1050" b="0" i="0" u="none" strike="noStrike" dirty="0">
                          <a:effectLst/>
                          <a:latin typeface="Meiryo UI" panose="020B0604030504040204" pitchFamily="50" charset="-128"/>
                          <a:ea typeface="Meiryo UI" panose="020B0604030504040204" pitchFamily="50" charset="-128"/>
                        </a:rPr>
                      </a:br>
                      <a:r>
                        <a:rPr lang="ja-JP" altLang="en-US" sz="1050" b="0" i="0" u="none" strike="noStrike" dirty="0">
                          <a:effectLst/>
                          <a:latin typeface="Meiryo UI" panose="020B0604030504040204" pitchFamily="50" charset="-128"/>
                          <a:ea typeface="Meiryo UI" panose="020B0604030504040204" pitchFamily="50" charset="-128"/>
                        </a:rPr>
                        <a:t>②</a:t>
                      </a:r>
                      <a:r>
                        <a:rPr lang="en-US" altLang="ja-JP" sz="1050" b="0" i="0" u="none" strike="noStrike" dirty="0">
                          <a:effectLst/>
                          <a:latin typeface="Meiryo UI" panose="020B0604030504040204" pitchFamily="50" charset="-128"/>
                          <a:ea typeface="Meiryo UI" panose="020B0604030504040204" pitchFamily="50" charset="-128"/>
                        </a:rPr>
                        <a:t>96.9%</a:t>
                      </a:r>
                      <a:br>
                        <a:rPr lang="en-US" altLang="ja-JP" sz="1050" b="0" i="0" u="none" strike="noStrike" dirty="0">
                          <a:effectLst/>
                          <a:latin typeface="Meiryo UI" panose="020B0604030504040204" pitchFamily="50" charset="-128"/>
                          <a:ea typeface="Meiryo UI" panose="020B0604030504040204" pitchFamily="50" charset="-128"/>
                        </a:rPr>
                      </a:br>
                      <a:r>
                        <a:rPr lang="en-US" altLang="ja-JP" sz="1050" b="0" i="0" u="none" strike="noStrike" dirty="0">
                          <a:effectLst/>
                          <a:latin typeface="Meiryo UI" panose="020B0604030504040204" pitchFamily="50" charset="-128"/>
                          <a:ea typeface="Meiryo UI" panose="020B0604030504040204" pitchFamily="50" charset="-128"/>
                        </a:rPr>
                        <a:t>(93</a:t>
                      </a:r>
                      <a:r>
                        <a:rPr lang="ja-JP" altLang="en-US" sz="1050" b="0" i="0" u="none" strike="noStrike" dirty="0">
                          <a:effectLst/>
                          <a:latin typeface="Meiryo UI" panose="020B0604030504040204" pitchFamily="50" charset="-128"/>
                          <a:ea typeface="Meiryo UI" panose="020B0604030504040204" pitchFamily="50" charset="-128"/>
                        </a:rPr>
                        <a:t>局</a:t>
                      </a:r>
                      <a:r>
                        <a:rPr lang="en-US" altLang="ja-JP" sz="1050" b="0" i="0" u="none" strike="noStrike" dirty="0">
                          <a:effectLst/>
                          <a:latin typeface="Meiryo UI" panose="020B0604030504040204" pitchFamily="50" charset="-128"/>
                          <a:ea typeface="Meiryo UI" panose="020B0604030504040204" pitchFamily="50" charset="-128"/>
                        </a:rPr>
                        <a:t>/96</a:t>
                      </a:r>
                      <a:r>
                        <a:rPr lang="ja-JP" altLang="en-US" sz="1050" b="0" i="0" u="none" strike="noStrike" dirty="0">
                          <a:effectLst/>
                          <a:latin typeface="Meiryo UI" panose="020B0604030504040204" pitchFamily="50" charset="-128"/>
                          <a:ea typeface="Meiryo UI" panose="020B0604030504040204" pitchFamily="50" charset="-128"/>
                        </a:rPr>
                        <a:t>局</a:t>
                      </a: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96.7%</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97.8%</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77222400"/>
                  </a:ext>
                </a:extLst>
              </a:tr>
              <a:tr h="242818">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光化学オキシダントについて、１時間値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0.12ppm</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（注意報発令レベル）未満を全ての測定地点で達成</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0.12ppm</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未満の測定局</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全局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a:solidFill>
                            <a:srgbClr val="000000"/>
                          </a:solidFill>
                          <a:effectLst/>
                          <a:latin typeface="Meiryo UI" panose="020B0604030504040204" pitchFamily="50" charset="-128"/>
                          <a:ea typeface="Meiryo UI" panose="020B0604030504040204" pitchFamily="50" charset="-128"/>
                        </a:rPr>
                        <a:t>68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6786771"/>
                  </a:ext>
                </a:extLst>
              </a:tr>
              <a:tr h="123771">
                <a:tc vMerge="1">
                  <a:txBody>
                    <a:bodyPr/>
                    <a:lstStyle/>
                    <a:p>
                      <a:endParaRPr kumimoji="1" lang="ja-JP" altLang="en-US"/>
                    </a:p>
                  </a:txBody>
                  <a:tcPr/>
                </a:tc>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■河川環境</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70384815"/>
                  </a:ext>
                </a:extLst>
              </a:tr>
              <a:tr h="123771">
                <a:tc vMerge="1">
                  <a:txBody>
                    <a:bodyPr/>
                    <a:lstStyle/>
                    <a:p>
                      <a:endParaRPr kumimoji="1" lang="ja-JP" altLang="en-US"/>
                    </a:p>
                  </a:txBody>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ＢＯＤの生活環境保全目標達成</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達成率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90.1%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41692755"/>
                  </a:ext>
                </a:extLst>
              </a:tr>
              <a:tr h="12377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■大阪湾の環境</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809515830"/>
                  </a:ext>
                </a:extLst>
              </a:tr>
              <a:tr h="12377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大阪湾に流入するプラスチックごみの量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年度より半減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58.8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58.8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42631077"/>
                  </a:ext>
                </a:extLst>
              </a:tr>
              <a:tr h="24281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底層溶存酸素量の改善をめざす。</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注４）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050" b="0" i="0" u="none" strike="noStrike">
                          <a:solidFill>
                            <a:srgbClr val="000000"/>
                          </a:solidFill>
                          <a:effectLst/>
                          <a:latin typeface="Meiryo UI" panose="020B0604030504040204" pitchFamily="50" charset="-128"/>
                          <a:ea typeface="Meiryo UI" panose="020B0604030504040204" pitchFamily="50" charset="-128"/>
                        </a:rPr>
                        <a:t>0%</a:t>
                      </a:r>
                      <a:br>
                        <a:rPr lang="en-US" altLang="zh-CN" sz="1050" b="0" i="0" u="none" strike="noStrike">
                          <a:solidFill>
                            <a:srgbClr val="000000"/>
                          </a:solidFill>
                          <a:effectLst/>
                          <a:latin typeface="Meiryo UI" panose="020B0604030504040204" pitchFamily="50" charset="-128"/>
                          <a:ea typeface="Meiryo UI" panose="020B0604030504040204" pitchFamily="50" charset="-128"/>
                        </a:rPr>
                      </a:br>
                      <a:r>
                        <a:rPr lang="zh-CN"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CN" sz="1050" b="0" i="0" u="none" strike="noStrike">
                          <a:solidFill>
                            <a:srgbClr val="000000"/>
                          </a:solidFill>
                          <a:effectLst/>
                          <a:latin typeface="Meiryo UI" panose="020B0604030504040204" pitchFamily="50" charset="-128"/>
                          <a:ea typeface="Meiryo UI" panose="020B0604030504040204" pitchFamily="50" charset="-128"/>
                        </a:rPr>
                        <a:t>3</a:t>
                      </a:r>
                      <a:r>
                        <a:rPr lang="zh-CN" altLang="en-US" sz="1050" b="0" i="0" u="none" strike="noStrike">
                          <a:solidFill>
                            <a:srgbClr val="000000"/>
                          </a:solidFill>
                          <a:effectLst/>
                          <a:latin typeface="Meiryo UI" panose="020B0604030504040204" pitchFamily="50" charset="-128"/>
                          <a:ea typeface="Meiryo UI" panose="020B0604030504040204" pitchFamily="50" charset="-128"/>
                        </a:rPr>
                        <a:t>地点中</a:t>
                      </a:r>
                      <a:r>
                        <a:rPr lang="en-US" altLang="zh-CN" sz="1050" b="0" i="0" u="none" strike="noStrike">
                          <a:solidFill>
                            <a:srgbClr val="000000"/>
                          </a:solidFill>
                          <a:effectLst/>
                          <a:latin typeface="Meiryo UI" panose="020B0604030504040204" pitchFamily="50" charset="-128"/>
                          <a:ea typeface="Meiryo UI" panose="020B0604030504040204" pitchFamily="50" charset="-128"/>
                        </a:rPr>
                        <a:t>0</a:t>
                      </a:r>
                      <a:r>
                        <a:rPr lang="zh-CN" altLang="en-US" sz="1050" b="0" i="0" u="none" strike="noStrike">
                          <a:solidFill>
                            <a:srgbClr val="000000"/>
                          </a:solidFill>
                          <a:effectLst/>
                          <a:latin typeface="Meiryo UI" panose="020B0604030504040204" pitchFamily="50" charset="-128"/>
                          <a:ea typeface="Meiryo UI" panose="020B0604030504040204" pitchFamily="50" charset="-128"/>
                        </a:rPr>
                        <a:t>地点）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050" b="0" i="0" u="none" strike="noStrike">
                          <a:solidFill>
                            <a:srgbClr val="000000"/>
                          </a:solidFill>
                          <a:effectLst/>
                          <a:latin typeface="Meiryo UI" panose="020B0604030504040204" pitchFamily="50" charset="-128"/>
                          <a:ea typeface="Meiryo UI" panose="020B0604030504040204" pitchFamily="50" charset="-128"/>
                        </a:rPr>
                        <a:t>42%</a:t>
                      </a:r>
                      <a:br>
                        <a:rPr lang="en-US" altLang="zh-CN" sz="1050" b="0" i="0" u="none" strike="noStrike">
                          <a:solidFill>
                            <a:srgbClr val="000000"/>
                          </a:solidFill>
                          <a:effectLst/>
                          <a:latin typeface="Meiryo UI" panose="020B0604030504040204" pitchFamily="50" charset="-128"/>
                          <a:ea typeface="Meiryo UI" panose="020B0604030504040204" pitchFamily="50" charset="-128"/>
                        </a:rPr>
                      </a:br>
                      <a:r>
                        <a:rPr lang="zh-CN"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zh-CN" sz="1050" b="0" i="0" u="none" strike="noStrike">
                          <a:solidFill>
                            <a:srgbClr val="000000"/>
                          </a:solidFill>
                          <a:effectLst/>
                          <a:latin typeface="Meiryo UI" panose="020B0604030504040204" pitchFamily="50" charset="-128"/>
                          <a:ea typeface="Meiryo UI" panose="020B0604030504040204" pitchFamily="50" charset="-128"/>
                        </a:rPr>
                        <a:t>12</a:t>
                      </a:r>
                      <a:r>
                        <a:rPr lang="zh-CN" altLang="en-US" sz="1050" b="0" i="0" u="none" strike="noStrike">
                          <a:solidFill>
                            <a:srgbClr val="000000"/>
                          </a:solidFill>
                          <a:effectLst/>
                          <a:latin typeface="Meiryo UI" panose="020B0604030504040204" pitchFamily="50" charset="-128"/>
                          <a:ea typeface="Meiryo UI" panose="020B0604030504040204" pitchFamily="50" charset="-128"/>
                        </a:rPr>
                        <a:t>地点中５地点）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33%</a:t>
                      </a:r>
                      <a:br>
                        <a:rPr lang="en-US" altLang="zh-CN"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3</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地点中</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1</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地点）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693159652"/>
                  </a:ext>
                </a:extLst>
              </a:tr>
              <a:tr h="24281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藻場面積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95ha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を目指す。</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藻場面積</a:t>
                      </a:r>
                      <a:r>
                        <a:rPr lang="en-US" altLang="ja-JP" sz="1050" b="0" i="0" u="none" strike="noStrike">
                          <a:solidFill>
                            <a:srgbClr val="000000"/>
                          </a:solidFill>
                          <a:effectLst/>
                          <a:latin typeface="Meiryo UI" panose="020B0604030504040204" pitchFamily="50" charset="-128"/>
                          <a:ea typeface="Meiryo UI" panose="020B0604030504040204" pitchFamily="50" charset="-128"/>
                        </a:rPr>
                        <a:t>95</a:t>
                      </a:r>
                      <a:r>
                        <a:rPr lang="en-US" sz="1050" b="0" i="0" u="none" strike="noStrike">
                          <a:solidFill>
                            <a:srgbClr val="000000"/>
                          </a:solidFill>
                          <a:effectLst/>
                          <a:latin typeface="Meiryo UI" panose="020B0604030504040204" pitchFamily="50" charset="-128"/>
                          <a:ea typeface="Meiryo UI" panose="020B0604030504040204" pitchFamily="50" charset="-128"/>
                        </a:rPr>
                        <a:t>ha</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（2031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50" b="0" i="0" u="none" strike="noStrike">
                          <a:solidFill>
                            <a:srgbClr val="000000"/>
                          </a:solidFill>
                          <a:effectLst/>
                          <a:latin typeface="Meiryo UI" panose="020B0604030504040204" pitchFamily="50" charset="-128"/>
                          <a:ea typeface="Meiryo UI" panose="020B0604030504040204" pitchFamily="50" charset="-128"/>
                        </a:rPr>
                        <a:t>84ha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050" b="0" i="0" u="none" strike="noStrike">
                          <a:solidFill>
                            <a:srgbClr val="000000"/>
                          </a:solidFill>
                          <a:effectLst/>
                          <a:latin typeface="Meiryo UI" panose="020B0604030504040204" pitchFamily="50" charset="-128"/>
                          <a:ea typeface="Meiryo UI" panose="020B0604030504040204" pitchFamily="50" charset="-128"/>
                        </a:rPr>
                        <a:t>84ha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84ha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2914557"/>
                  </a:ext>
                </a:extLst>
              </a:tr>
              <a:tr h="12377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■化学物質</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18833250"/>
                  </a:ext>
                </a:extLst>
              </a:tr>
              <a:tr h="12377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環境ﾘｽｸの高い化学物質の排出量を</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年より削減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年度より削減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4,073</a:t>
                      </a:r>
                      <a:r>
                        <a:rPr lang="ja-JP" altLang="en-US" sz="1050" b="0" i="0" u="none" strike="noStrike">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3,630</a:t>
                      </a:r>
                      <a:r>
                        <a:rPr lang="ja-JP" altLang="en-US" sz="1050" b="0" i="0" u="none" strike="noStrike">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3,826</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3,561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76306058"/>
                  </a:ext>
                </a:extLst>
              </a:tr>
            </a:tbl>
          </a:graphicData>
        </a:graphic>
      </p:graphicFrame>
      <p:sp>
        <p:nvSpPr>
          <p:cNvPr id="11" name="スライド番号プレースホルダー 1">
            <a:extLst>
              <a:ext uri="{FF2B5EF4-FFF2-40B4-BE49-F238E27FC236}">
                <a16:creationId xmlns:a16="http://schemas.microsoft.com/office/drawing/2014/main" id="{82836320-2EF2-4F6E-AAED-3CA9E5497966}"/>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13</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468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34BC4EC-3D5F-41F6-8785-643DBA7CE3DD}"/>
              </a:ext>
            </a:extLst>
          </p:cNvPr>
          <p:cNvSpPr txBox="1"/>
          <p:nvPr/>
        </p:nvSpPr>
        <p:spPr>
          <a:xfrm>
            <a:off x="0" y="-2963"/>
            <a:ext cx="12191999" cy="461665"/>
          </a:xfrm>
          <a:prstGeom prst="rect">
            <a:avLst/>
          </a:prstGeom>
          <a:solidFill>
            <a:srgbClr val="008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b="1" i="0" dirty="0">
                <a:effectLst/>
                <a:latin typeface="Meiryo UI" panose="020B0604030504040204" pitchFamily="50" charset="-128"/>
                <a:ea typeface="Meiryo UI" panose="020B0604030504040204" pitchFamily="50" charset="-128"/>
              </a:rPr>
              <a:t>（参考５）環境データ　魅力と活力ある快適な地域づくり分野の目標・進捗</a:t>
            </a:r>
            <a:endParaRPr lang="zh-TW"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05F2C3E-E136-4B91-9A68-C8F402E00145}"/>
              </a:ext>
            </a:extLst>
          </p:cNvPr>
          <p:cNvSpPr txBox="1"/>
          <p:nvPr/>
        </p:nvSpPr>
        <p:spPr>
          <a:xfrm>
            <a:off x="1715239" y="2232218"/>
            <a:ext cx="6637866" cy="276999"/>
          </a:xfrm>
          <a:prstGeom prst="rect">
            <a:avLst/>
          </a:prstGeom>
          <a:noFill/>
        </p:spPr>
        <p:txBody>
          <a:bodyPr wrap="square">
            <a:spAutoFit/>
          </a:bodyPr>
          <a:lstStyle/>
          <a:p>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注１　排出量や再生利用率などの各項目の目標値は</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rPr>
              <a:t> </a:t>
            </a:r>
          </a:p>
        </p:txBody>
      </p:sp>
      <p:pic>
        <p:nvPicPr>
          <p:cNvPr id="1026" name="図 25">
            <a:extLst>
              <a:ext uri="{FF2B5EF4-FFF2-40B4-BE49-F238E27FC236}">
                <a16:creationId xmlns:a16="http://schemas.microsoft.com/office/drawing/2014/main" id="{850E2B61-14E8-4BD6-BE7C-E6489D5AB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021" y="3354799"/>
            <a:ext cx="5181579" cy="270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6">
            <a:extLst>
              <a:ext uri="{FF2B5EF4-FFF2-40B4-BE49-F238E27FC236}">
                <a16:creationId xmlns:a16="http://schemas.microsoft.com/office/drawing/2014/main" id="{65C793A7-012A-4630-9844-9956A242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29" b="2005"/>
          <a:stretch>
            <a:fillRect/>
          </a:stretch>
        </p:blipFill>
        <p:spPr bwMode="auto">
          <a:xfrm>
            <a:off x="1484739" y="3485801"/>
            <a:ext cx="4241885" cy="256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12E395F0-663D-4289-BD5D-44E5B13CA457}"/>
              </a:ext>
            </a:extLst>
          </p:cNvPr>
          <p:cNvSpPr txBox="1"/>
          <p:nvPr/>
        </p:nvSpPr>
        <p:spPr>
          <a:xfrm>
            <a:off x="5952021" y="3090446"/>
            <a:ext cx="6143624" cy="338554"/>
          </a:xfrm>
          <a:prstGeom prst="rect">
            <a:avLst/>
          </a:prstGeom>
          <a:noFill/>
        </p:spPr>
        <p:txBody>
          <a:bodyPr wrap="square">
            <a:spAutoFit/>
          </a:bodyPr>
          <a:lstStyle/>
          <a:p>
            <a:pPr indent="1200150" algn="l"/>
            <a:r>
              <a:rPr lang="ja-JP" altLang="ja-JP" sz="16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大都市における熱帯夜数の推移</a:t>
            </a: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1876DD4-38C5-4643-AE21-1BFE88D3E286}"/>
              </a:ext>
            </a:extLst>
          </p:cNvPr>
          <p:cNvSpPr txBox="1"/>
          <p:nvPr/>
        </p:nvSpPr>
        <p:spPr>
          <a:xfrm>
            <a:off x="1479778" y="3094777"/>
            <a:ext cx="6143624" cy="338554"/>
          </a:xfrm>
          <a:prstGeom prst="rect">
            <a:avLst/>
          </a:prstGeom>
          <a:noFill/>
        </p:spPr>
        <p:txBody>
          <a:bodyPr wrap="square">
            <a:spAutoFit/>
          </a:bodyPr>
          <a:lstStyle/>
          <a:p>
            <a:r>
              <a:rPr lang="ja-JP" altLang="ja-JP" sz="16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地球温暖化による影響を除いた熱帯夜日数の比較</a:t>
            </a:r>
            <a:endParaRPr lang="ja-JP" altLang="en-US" sz="1600" b="1"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A8A86B2D-AF85-4BCD-8D49-E4FC4C3EF8E4}"/>
              </a:ext>
            </a:extLst>
          </p:cNvPr>
          <p:cNvGraphicFramePr>
            <a:graphicFrameLocks noGrp="1"/>
          </p:cNvGraphicFramePr>
          <p:nvPr>
            <p:extLst>
              <p:ext uri="{D42A27DB-BD31-4B8C-83A1-F6EECF244321}">
                <p14:modId xmlns:p14="http://schemas.microsoft.com/office/powerpoint/2010/main" val="1172916020"/>
              </p:ext>
            </p:extLst>
          </p:nvPr>
        </p:nvGraphicFramePr>
        <p:xfrm>
          <a:off x="209549" y="697100"/>
          <a:ext cx="11653154" cy="1546837"/>
        </p:xfrm>
        <a:graphic>
          <a:graphicData uri="http://schemas.openxmlformats.org/drawingml/2006/table">
            <a:tbl>
              <a:tblPr>
                <a:tableStyleId>{ED083AE6-46FA-4A59-8FB0-9F97EB10719F}</a:tableStyleId>
              </a:tblPr>
              <a:tblGrid>
                <a:gridCol w="892630">
                  <a:extLst>
                    <a:ext uri="{9D8B030D-6E8A-4147-A177-3AD203B41FA5}">
                      <a16:colId xmlns:a16="http://schemas.microsoft.com/office/drawing/2014/main" val="3909311348"/>
                    </a:ext>
                  </a:extLst>
                </a:gridCol>
                <a:gridCol w="2661557">
                  <a:extLst>
                    <a:ext uri="{9D8B030D-6E8A-4147-A177-3AD203B41FA5}">
                      <a16:colId xmlns:a16="http://schemas.microsoft.com/office/drawing/2014/main" val="2837628816"/>
                    </a:ext>
                  </a:extLst>
                </a:gridCol>
                <a:gridCol w="1428750">
                  <a:extLst>
                    <a:ext uri="{9D8B030D-6E8A-4147-A177-3AD203B41FA5}">
                      <a16:colId xmlns:a16="http://schemas.microsoft.com/office/drawing/2014/main" val="2037516603"/>
                    </a:ext>
                  </a:extLst>
                </a:gridCol>
                <a:gridCol w="1265464">
                  <a:extLst>
                    <a:ext uri="{9D8B030D-6E8A-4147-A177-3AD203B41FA5}">
                      <a16:colId xmlns:a16="http://schemas.microsoft.com/office/drawing/2014/main" val="3512473756"/>
                    </a:ext>
                  </a:extLst>
                </a:gridCol>
                <a:gridCol w="357717">
                  <a:extLst>
                    <a:ext uri="{9D8B030D-6E8A-4147-A177-3AD203B41FA5}">
                      <a16:colId xmlns:a16="http://schemas.microsoft.com/office/drawing/2014/main" val="2938490637"/>
                    </a:ext>
                  </a:extLst>
                </a:gridCol>
                <a:gridCol w="817940">
                  <a:extLst>
                    <a:ext uri="{9D8B030D-6E8A-4147-A177-3AD203B41FA5}">
                      <a16:colId xmlns:a16="http://schemas.microsoft.com/office/drawing/2014/main" val="1844522660"/>
                    </a:ext>
                  </a:extLst>
                </a:gridCol>
                <a:gridCol w="555172">
                  <a:extLst>
                    <a:ext uri="{9D8B030D-6E8A-4147-A177-3AD203B41FA5}">
                      <a16:colId xmlns:a16="http://schemas.microsoft.com/office/drawing/2014/main" val="3041075752"/>
                    </a:ext>
                  </a:extLst>
                </a:gridCol>
                <a:gridCol w="1265464">
                  <a:extLst>
                    <a:ext uri="{9D8B030D-6E8A-4147-A177-3AD203B41FA5}">
                      <a16:colId xmlns:a16="http://schemas.microsoft.com/office/drawing/2014/main" val="1378670957"/>
                    </a:ext>
                  </a:extLst>
                </a:gridCol>
                <a:gridCol w="538843">
                  <a:extLst>
                    <a:ext uri="{9D8B030D-6E8A-4147-A177-3AD203B41FA5}">
                      <a16:colId xmlns:a16="http://schemas.microsoft.com/office/drawing/2014/main" val="733272193"/>
                    </a:ext>
                  </a:extLst>
                </a:gridCol>
                <a:gridCol w="1281793">
                  <a:extLst>
                    <a:ext uri="{9D8B030D-6E8A-4147-A177-3AD203B41FA5}">
                      <a16:colId xmlns:a16="http://schemas.microsoft.com/office/drawing/2014/main" val="306540925"/>
                    </a:ext>
                  </a:extLst>
                </a:gridCol>
                <a:gridCol w="587824">
                  <a:extLst>
                    <a:ext uri="{9D8B030D-6E8A-4147-A177-3AD203B41FA5}">
                      <a16:colId xmlns:a16="http://schemas.microsoft.com/office/drawing/2014/main" val="3153083481"/>
                    </a:ext>
                  </a:extLst>
                </a:gridCol>
              </a:tblGrid>
              <a:tr h="314542">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分野</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目標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ctr"/>
                      <a:r>
                        <a:rPr lang="zh-TW" altLang="en-US" sz="1050" b="1" u="none" strike="noStrike" dirty="0">
                          <a:effectLst/>
                          <a:latin typeface="Meiryo UI" panose="020B0604030504040204" pitchFamily="50" charset="-128"/>
                          <a:ea typeface="Meiryo UI" panose="020B0604030504040204" pitchFamily="50" charset="-128"/>
                        </a:rPr>
                        <a:t>目標値</a:t>
                      </a:r>
                      <a:br>
                        <a:rPr lang="zh-TW" altLang="en-US" sz="1050" b="1" u="none" strike="noStrike" dirty="0">
                          <a:effectLst/>
                          <a:latin typeface="Meiryo UI" panose="020B0604030504040204" pitchFamily="50" charset="-128"/>
                          <a:ea typeface="Meiryo UI" panose="020B0604030504040204" pitchFamily="50" charset="-128"/>
                        </a:rPr>
                      </a:br>
                      <a:r>
                        <a:rPr lang="zh-TW" altLang="en-US" sz="1050" b="1" u="none" strike="noStrike" dirty="0">
                          <a:effectLst/>
                          <a:latin typeface="Meiryo UI" panose="020B0604030504040204" pitchFamily="50" charset="-128"/>
                          <a:ea typeface="Meiryo UI" panose="020B0604030504040204" pitchFamily="50" charset="-128"/>
                        </a:rPr>
                        <a:t>（</a:t>
                      </a:r>
                      <a:r>
                        <a:rPr lang="en-US" altLang="zh-TW" sz="1050" b="1" u="none" strike="noStrike" dirty="0">
                          <a:effectLst/>
                          <a:latin typeface="Meiryo UI" panose="020B0604030504040204" pitchFamily="50" charset="-128"/>
                          <a:ea typeface="Meiryo UI" panose="020B0604030504040204" pitchFamily="50" charset="-128"/>
                        </a:rPr>
                        <a:t>2030</a:t>
                      </a:r>
                      <a:r>
                        <a:rPr lang="zh-TW" altLang="en-US" sz="1050" b="1" u="none" strike="noStrike" dirty="0">
                          <a:effectLst/>
                          <a:latin typeface="Meiryo UI" panose="020B0604030504040204" pitchFamily="50" charset="-128"/>
                          <a:ea typeface="Meiryo UI" panose="020B0604030504040204" pitchFamily="50" charset="-128"/>
                        </a:rPr>
                        <a:t>年度）</a:t>
                      </a:r>
                      <a:endParaRPr lang="zh-TW"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基準年度又は</a:t>
                      </a:r>
                      <a:endParaRPr lang="en-US" altLang="ja-JP" sz="1050" b="1" u="none" strike="noStrike" dirty="0">
                        <a:effectLst/>
                        <a:latin typeface="Meiryo UI" panose="020B0604030504040204" pitchFamily="50" charset="-128"/>
                        <a:ea typeface="Meiryo UI" panose="020B0604030504040204" pitchFamily="50" charset="-128"/>
                      </a:endParaRPr>
                    </a:p>
                    <a:p>
                      <a:pPr algn="ctr" fontAlgn="ctr"/>
                      <a:r>
                        <a:rPr lang="ja-JP" altLang="en-US" sz="1050" b="1" u="none" strike="noStrike" dirty="0">
                          <a:effectLst/>
                          <a:latin typeface="Meiryo UI" panose="020B0604030504040204" pitchFamily="50" charset="-128"/>
                          <a:ea typeface="Meiryo UI" panose="020B0604030504040204" pitchFamily="50" charset="-128"/>
                        </a:rPr>
                        <a:t>目標設定時の状況</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gridSpan="6">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過去３</a:t>
                      </a:r>
                      <a:r>
                        <a:rPr lang="zh-TW" altLang="en-US" sz="1050" b="0" i="0" u="none" strike="noStrike" dirty="0">
                          <a:effectLst/>
                          <a:latin typeface="Meiryo UI" panose="020B0604030504040204" pitchFamily="50" charset="-128"/>
                          <a:ea typeface="Meiryo UI" panose="020B0604030504040204" pitchFamily="50" charset="-128"/>
                        </a:rPr>
                        <a:t>年度</a:t>
                      </a:r>
                      <a:r>
                        <a:rPr lang="ja-JP" altLang="en-US" sz="1050" b="0" i="0" u="none" strike="noStrike" dirty="0">
                          <a:effectLst/>
                          <a:latin typeface="Meiryo UI" panose="020B0604030504040204" pitchFamily="50" charset="-128"/>
                          <a:ea typeface="Meiryo UI" panose="020B0604030504040204" pitchFamily="50" charset="-128"/>
                        </a:rPr>
                        <a:t>の</a:t>
                      </a:r>
                      <a:r>
                        <a:rPr lang="zh-TW" altLang="en-US" sz="1050" b="0" i="0" u="none" strike="noStrike" dirty="0">
                          <a:effectLst/>
                          <a:latin typeface="Meiryo UI" panose="020B0604030504040204" pitchFamily="50" charset="-128"/>
                          <a:ea typeface="Meiryo UI" panose="020B0604030504040204" pitchFamily="50" charset="-128"/>
                        </a:rPr>
                        <a:t>進捗</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令和５年度進捗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tc hMerge="1">
                  <a:txBody>
                    <a:bodyPr/>
                    <a:lstStyle/>
                    <a:p>
                      <a:pPr algn="ctr" fontAlgn="ctr"/>
                      <a:r>
                        <a:rPr lang="zh-TW"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令和６年度進捗</a:t>
                      </a:r>
                    </a:p>
                  </a:txBody>
                  <a:tcPr marL="6350" marR="6350" marT="6350" marB="0" anchor="ctr">
                    <a:solidFill>
                      <a:schemeClr val="accent4">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553246809"/>
                  </a:ext>
                </a:extLst>
              </a:tr>
              <a:tr h="1597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数値</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50" b="1" u="none" strike="noStrike" dirty="0">
                          <a:effectLst/>
                          <a:latin typeface="Meiryo UI" panose="020B0604030504040204" pitchFamily="50" charset="-128"/>
                          <a:ea typeface="Meiryo UI" panose="020B0604030504040204" pitchFamily="50" charset="-128"/>
                        </a:rPr>
                        <a:t>年度</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5145" marR="5145" marT="51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47374623"/>
                  </a:ext>
                </a:extLst>
              </a:tr>
              <a:tr h="282359">
                <a:tc rowSpan="3">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魅力と活力ある快適な</a:t>
                      </a: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地域づくり</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■府域面積に対する緑地の確保</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約４割以上確保</a:t>
                      </a:r>
                      <a:r>
                        <a:rPr lang="zh-TW" altLang="en-US" sz="1050" b="0" i="0" u="none" strike="noStrike" baseline="30000">
                          <a:solidFill>
                            <a:srgbClr val="000000"/>
                          </a:solidFill>
                          <a:effectLst/>
                          <a:latin typeface="Meiryo UI" panose="020B0604030504040204" pitchFamily="50" charset="-128"/>
                          <a:ea typeface="Meiryo UI" panose="020B0604030504040204" pitchFamily="50" charset="-128"/>
                        </a:rPr>
                        <a:t>注１</a:t>
                      </a:r>
                      <a:endParaRPr lang="zh-TW"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effectLst/>
                          <a:latin typeface="Meiryo UI" panose="020B0604030504040204" pitchFamily="50" charset="-128"/>
                          <a:ea typeface="Meiryo UI" panose="020B0604030504040204" pitchFamily="50" charset="-128"/>
                        </a:rPr>
                        <a:t>約</a:t>
                      </a:r>
                      <a:r>
                        <a:rPr lang="en-US" altLang="ja-JP" sz="1050" b="0" i="0" u="none" strike="noStrike">
                          <a:effectLst/>
                          <a:latin typeface="Meiryo UI" panose="020B0604030504040204" pitchFamily="50" charset="-128"/>
                          <a:ea typeface="Meiryo UI" panose="020B0604030504040204" pitchFamily="50" charset="-128"/>
                        </a:rPr>
                        <a:t>4</a:t>
                      </a:r>
                      <a:r>
                        <a:rPr lang="ja-JP" altLang="en-US" sz="1050" b="0" i="0" u="none" strike="noStrike">
                          <a:effectLst/>
                          <a:latin typeface="Meiryo UI" panose="020B0604030504040204" pitchFamily="50" charset="-128"/>
                          <a:ea typeface="Meiryo UI" panose="020B0604030504040204" pitchFamily="50" charset="-128"/>
                        </a:rPr>
                        <a:t>割</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17802027"/>
                  </a:ext>
                </a:extLst>
              </a:tr>
              <a:tr h="420792">
                <a:tc vMerge="1">
                  <a:txBody>
                    <a:bodyPr/>
                    <a:lstStyle/>
                    <a:p>
                      <a:endParaRPr kumimoji="1" lang="ja-JP" altLang="en-US"/>
                    </a:p>
                  </a:txBody>
                  <a:tcPr/>
                </a:tc>
                <a:tc>
                  <a:txBody>
                    <a:bodyPr/>
                    <a:lstStyle/>
                    <a:p>
                      <a:pPr algn="l" fontAlgn="ctr"/>
                      <a:r>
                        <a:rPr lang="zh-CN" altLang="en-US" sz="1050" b="1" i="0" u="none" strike="noStrike">
                          <a:solidFill>
                            <a:srgbClr val="000000"/>
                          </a:solidFill>
                          <a:effectLst/>
                          <a:latin typeface="Meiryo UI" panose="020B0604030504040204" pitchFamily="50" charset="-128"/>
                          <a:ea typeface="Meiryo UI" panose="020B0604030504040204" pitchFamily="50" charset="-128"/>
                        </a:rPr>
                        <a:t>■緑化（市街化区域）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緑被率</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baseline="30000">
                          <a:solidFill>
                            <a:srgbClr val="000000"/>
                          </a:solidFill>
                          <a:effectLst/>
                          <a:latin typeface="Meiryo UI" panose="020B0604030504040204" pitchFamily="50" charset="-128"/>
                          <a:ea typeface="Meiryo UI" panose="020B0604030504040204" pitchFamily="50" charset="-128"/>
                        </a:rPr>
                        <a:t>注１</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（現況の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1.5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倍）</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13.8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77222400"/>
                  </a:ext>
                </a:extLst>
              </a:tr>
              <a:tr h="353336">
                <a:tc vMerge="1">
                  <a:txBody>
                    <a:bodyPr/>
                    <a:lstStyle/>
                    <a:p>
                      <a:endParaRPr kumimoji="1" lang="ja-JP" altLang="en-US"/>
                    </a:p>
                  </a:txBody>
                  <a:tcPr/>
                </a:tc>
                <a:tc>
                  <a:txBody>
                    <a:bodyPr/>
                    <a:lstStyle/>
                    <a:p>
                      <a:pPr algn="l"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■地球温暖化の影響を除外した熱帯夜日数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３割削減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37</a:t>
                      </a:r>
                      <a:r>
                        <a:rPr lang="ja-JP" altLang="en-US" sz="1050" b="0" i="0" u="none" strike="noStrike">
                          <a:effectLst/>
                          <a:latin typeface="Meiryo UI" panose="020B0604030504040204" pitchFamily="50" charset="-128"/>
                          <a:ea typeface="Meiryo UI" panose="020B0604030504040204" pitchFamily="50" charset="-128"/>
                        </a:rPr>
                        <a:t>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31</a:t>
                      </a:r>
                      <a:r>
                        <a:rPr lang="ja-JP" altLang="en-US" sz="1050" b="0" i="0" u="none" strike="noStrike">
                          <a:effectLst/>
                          <a:latin typeface="Meiryo UI" panose="020B0604030504040204" pitchFamily="50" charset="-128"/>
                          <a:ea typeface="Meiryo UI" panose="020B0604030504040204" pitchFamily="50" charset="-128"/>
                        </a:rPr>
                        <a:t>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36786771"/>
                  </a:ext>
                </a:extLst>
              </a:tr>
            </a:tbl>
          </a:graphicData>
        </a:graphic>
      </p:graphicFrame>
      <p:sp>
        <p:nvSpPr>
          <p:cNvPr id="13" name="スライド番号プレースホルダー 1">
            <a:extLst>
              <a:ext uri="{FF2B5EF4-FFF2-40B4-BE49-F238E27FC236}">
                <a16:creationId xmlns:a16="http://schemas.microsoft.com/office/drawing/2014/main" id="{C4C8FF0C-BDF7-453A-855F-2016B8CB56BF}"/>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14</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596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3">
            <a:extLst>
              <a:ext uri="{FF2B5EF4-FFF2-40B4-BE49-F238E27FC236}">
                <a16:creationId xmlns:a16="http://schemas.microsoft.com/office/drawing/2014/main" id="{315C060C-825B-444B-9681-0EADF0C7900B}"/>
              </a:ext>
            </a:extLst>
          </p:cNvPr>
          <p:cNvGraphicFramePr>
            <a:graphicFrameLocks noGrp="1"/>
          </p:cNvGraphicFramePr>
          <p:nvPr>
            <p:extLst>
              <p:ext uri="{D42A27DB-BD31-4B8C-83A1-F6EECF244321}">
                <p14:modId xmlns:p14="http://schemas.microsoft.com/office/powerpoint/2010/main" val="2024410537"/>
              </p:ext>
            </p:extLst>
          </p:nvPr>
        </p:nvGraphicFramePr>
        <p:xfrm>
          <a:off x="175912" y="632527"/>
          <a:ext cx="11883815" cy="1895017"/>
        </p:xfrm>
        <a:graphic>
          <a:graphicData uri="http://schemas.openxmlformats.org/drawingml/2006/table">
            <a:tbl>
              <a:tblPr firstRow="1" bandRow="1">
                <a:tableStyleId>{5940675A-B579-460E-94D1-54222C63F5DA}</a:tableStyleId>
              </a:tblPr>
              <a:tblGrid>
                <a:gridCol w="6283958">
                  <a:extLst>
                    <a:ext uri="{9D8B030D-6E8A-4147-A177-3AD203B41FA5}">
                      <a16:colId xmlns:a16="http://schemas.microsoft.com/office/drawing/2014/main" val="3054678429"/>
                    </a:ext>
                  </a:extLst>
                </a:gridCol>
                <a:gridCol w="5599857">
                  <a:extLst>
                    <a:ext uri="{9D8B030D-6E8A-4147-A177-3AD203B41FA5}">
                      <a16:colId xmlns:a16="http://schemas.microsoft.com/office/drawing/2014/main" val="1403942717"/>
                    </a:ext>
                  </a:extLst>
                </a:gridCol>
              </a:tblGrid>
              <a:tr h="310002">
                <a:tc>
                  <a:txBody>
                    <a:bodyPr/>
                    <a:lstStyle/>
                    <a:p>
                      <a:pPr algn="ctr"/>
                      <a:r>
                        <a:rPr kumimoji="1" lang="ja-JP" altLang="en-US" sz="2000" b="1" dirty="0">
                          <a:latin typeface="Meiryo UI" panose="020B0604030504040204" pitchFamily="50" charset="-128"/>
                          <a:ea typeface="Meiryo UI" panose="020B0604030504040204" pitchFamily="50" charset="-128"/>
                        </a:rPr>
                        <a:t>委員からのご意見</a:t>
                      </a:r>
                    </a:p>
                  </a:txBody>
                  <a:tcPr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eiryo UI" panose="020B0604030504040204" pitchFamily="50" charset="-128"/>
                          <a:ea typeface="Meiryo UI" panose="020B0604030504040204" pitchFamily="50" charset="-128"/>
                        </a:rPr>
                        <a:t>事務局の対応案</a:t>
                      </a:r>
                      <a:endParaRPr lang="zh-CN" altLang="en-US" sz="2000" b="1" i="0" u="none" strike="noStrike" dirty="0">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31778398"/>
                  </a:ext>
                </a:extLst>
              </a:tr>
              <a:tr h="675817">
                <a:tc>
                  <a:txBody>
                    <a:bodyPr/>
                    <a:lstStyle/>
                    <a:p>
                      <a:r>
                        <a:rPr kumimoji="1" lang="ja-JP" altLang="en-US" sz="1600" kern="1200" dirty="0">
                          <a:solidFill>
                            <a:schemeClr val="dk1"/>
                          </a:solidFill>
                          <a:effectLst/>
                          <a:latin typeface="Meiryo UI" panose="020B0604030504040204" pitchFamily="50" charset="-128"/>
                          <a:ea typeface="Meiryo UI" panose="020B0604030504040204" pitchFamily="50" charset="-128"/>
                        </a:rPr>
                        <a:t>①</a:t>
                      </a:r>
                      <a:r>
                        <a:rPr kumimoji="1" lang="en-US" altLang="ja-JP" sz="1600" kern="1200" dirty="0">
                          <a:solidFill>
                            <a:schemeClr val="dk1"/>
                          </a:solidFill>
                          <a:effectLst/>
                          <a:latin typeface="Meiryo UI" panose="020B0604030504040204" pitchFamily="50" charset="-128"/>
                          <a:ea typeface="Meiryo UI" panose="020B0604030504040204" pitchFamily="50" charset="-128"/>
                        </a:rPr>
                        <a:t>-1</a:t>
                      </a:r>
                      <a:r>
                        <a:rPr kumimoji="1" lang="ja-JP" altLang="en-US" sz="1600" b="0" kern="1200" dirty="0">
                          <a:solidFill>
                            <a:schemeClr val="dk1"/>
                          </a:solidFill>
                          <a:effectLst/>
                          <a:latin typeface="Meiryo UI" panose="020B0604030504040204" pitchFamily="50" charset="-128"/>
                          <a:ea typeface="Meiryo UI" panose="020B0604030504040204" pitchFamily="50" charset="-128"/>
                        </a:rPr>
                        <a:t>総合計画の進捗管理で、各施策で４つの視点がどう関係し、絡んでいるのかをクロスチェックしながら進めていることは維持してほしい。</a:t>
                      </a:r>
                      <a:endParaRPr kumimoji="1" lang="ja-JP" altLang="en-US" sz="1600" b="1" dirty="0">
                        <a:latin typeface="Meiryo UI" panose="020B0604030504040204" pitchFamily="50" charset="-128"/>
                        <a:ea typeface="Meiryo UI"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600" b="0" u="none" strike="noStrike" dirty="0">
                          <a:effectLst/>
                          <a:latin typeface="Meiryo UI" panose="020B0604030504040204" pitchFamily="50" charset="-128"/>
                          <a:ea typeface="Meiryo UI" panose="020B0604030504040204" pitchFamily="50" charset="-128"/>
                        </a:rPr>
                        <a:t>①クロスチェックは、今後も維持していく。</a:t>
                      </a:r>
                      <a:endParaRPr lang="en-US" altLang="ja-JP" sz="1600" b="0" u="none" strike="noStrike" dirty="0">
                        <a:effectLst/>
                        <a:latin typeface="Meiryo UI" panose="020B0604030504040204" pitchFamily="50" charset="-128"/>
                        <a:ea typeface="Meiryo UI" panose="020B0604030504040204" pitchFamily="50" charset="-128"/>
                      </a:endParaRPr>
                    </a:p>
                    <a:p>
                      <a:pPr algn="l">
                        <a:defRPr sz="1800"/>
                      </a:pPr>
                      <a:r>
                        <a:rPr lang="ja-JP" altLang="en-US" sz="1600" b="0" dirty="0">
                          <a:latin typeface="Meiryo UI" panose="020B0604030504040204" pitchFamily="50" charset="-128"/>
                          <a:ea typeface="Meiryo UI" panose="020B0604030504040204" pitchFamily="50" charset="-128"/>
                          <a:cs typeface="Meiryo UI"/>
                          <a:sym typeface="Meiryo UI"/>
                        </a:rPr>
                        <a:t>　分野間で相乗的な効果が得られるかや相反的な関係があるかをチェックできるよう、施策の点検手法を追加する。</a:t>
                      </a:r>
                      <a:endParaRPr lang="en-US" altLang="ja-JP" sz="1600" b="0" dirty="0">
                        <a:latin typeface="Meiryo UI" panose="020B0604030504040204" pitchFamily="50" charset="-128"/>
                        <a:ea typeface="Meiryo UI" panose="020B0604030504040204" pitchFamily="50" charset="-128"/>
                        <a:cs typeface="Meiryo UI"/>
                        <a:sym typeface="Meiryo UI"/>
                      </a:endParaRPr>
                    </a:p>
                  </a:txBody>
                  <a:tcPr marL="9525" marR="9525" marT="9525" marB="9525" anchor="ctr" horzOverflow="overflow"/>
                </a:tc>
                <a:extLst>
                  <a:ext uri="{0D108BD9-81ED-4DB2-BD59-A6C34878D82A}">
                    <a16:rowId xmlns:a16="http://schemas.microsoft.com/office/drawing/2014/main" val="4015544938"/>
                  </a:ext>
                </a:extLst>
              </a:tr>
              <a:tr h="675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chemeClr val="dk1"/>
                          </a:solidFill>
                          <a:effectLst/>
                          <a:latin typeface="Meiryo UI" panose="020B0604030504040204" pitchFamily="50" charset="-128"/>
                          <a:ea typeface="Meiryo UI" panose="020B0604030504040204" pitchFamily="50" charset="-128"/>
                        </a:rPr>
                        <a:t>①</a:t>
                      </a:r>
                      <a:r>
                        <a:rPr kumimoji="1" lang="en-US" altLang="ja-JP" sz="1600" b="0" kern="1200" dirty="0">
                          <a:solidFill>
                            <a:schemeClr val="dk1"/>
                          </a:solidFill>
                          <a:effectLst/>
                          <a:latin typeface="Meiryo UI" panose="020B0604030504040204" pitchFamily="50" charset="-128"/>
                          <a:ea typeface="Meiryo UI" panose="020B0604030504040204" pitchFamily="50" charset="-128"/>
                        </a:rPr>
                        <a:t>-2</a:t>
                      </a:r>
                      <a:r>
                        <a:rPr kumimoji="1" lang="ja-JP" altLang="en-US" sz="1600" kern="1200" dirty="0">
                          <a:solidFill>
                            <a:schemeClr val="dk1"/>
                          </a:solidFill>
                          <a:effectLst/>
                          <a:latin typeface="Meiryo UI" panose="020B0604030504040204" pitchFamily="50" charset="-128"/>
                          <a:ea typeface="Meiryo UI" panose="020B0604030504040204" pitchFamily="50" charset="-128"/>
                        </a:rPr>
                        <a:t>各計画間での関連性・調整（相乗効果、相反・矛盾のような関係）を総合計画でどう整理するか。総合計画という大きな枠組みの中で、個別施策を最適化していく視点を持っておくことが重要。</a:t>
                      </a:r>
                      <a:endParaRPr kumimoji="1" lang="ja-JP" altLang="en-US" sz="1600" b="0" kern="1200" dirty="0">
                        <a:solidFill>
                          <a:schemeClr val="dk1"/>
                        </a:solidFill>
                        <a:effectLst/>
                        <a:latin typeface="Meiryo UI" panose="020B0604030504040204" pitchFamily="50" charset="-128"/>
                        <a:ea typeface="Meiryo UI" panose="020B0604030504040204" pitchFamily="50" charset="-128"/>
                      </a:endParaRPr>
                    </a:p>
                  </a:txBody>
                  <a:tcPr anchor="ctr"/>
                </a:tc>
                <a:tc vMerge="1">
                  <a:txBody>
                    <a:bodyPr/>
                    <a:lstStyle/>
                    <a:p>
                      <a:pPr algn="l">
                        <a:defRPr sz="1800"/>
                      </a:pPr>
                      <a:endParaRPr sz="1600" b="1" dirty="0">
                        <a:latin typeface="Meiryo UI" panose="020B0604030504040204" pitchFamily="50" charset="-128"/>
                        <a:ea typeface="Meiryo UI" panose="020B0604030504040204" pitchFamily="50" charset="-128"/>
                        <a:cs typeface="Meiryo UI"/>
                        <a:sym typeface="Meiryo UI"/>
                      </a:endParaRPr>
                    </a:p>
                  </a:txBody>
                  <a:tcPr marL="9525" marR="9525" marT="9525" marB="9525" anchor="ctr" horzOverflow="overflow"/>
                </a:tc>
                <a:extLst>
                  <a:ext uri="{0D108BD9-81ED-4DB2-BD59-A6C34878D82A}">
                    <a16:rowId xmlns:a16="http://schemas.microsoft.com/office/drawing/2014/main" val="2779174747"/>
                  </a:ext>
                </a:extLst>
              </a:tr>
            </a:tbl>
          </a:graphicData>
        </a:graphic>
      </p:graphicFrame>
      <p:sp>
        <p:nvSpPr>
          <p:cNvPr id="2" name="スライド番号プレースホルダー 1">
            <a:extLst>
              <a:ext uri="{FF2B5EF4-FFF2-40B4-BE49-F238E27FC236}">
                <a16:creationId xmlns:a16="http://schemas.microsoft.com/office/drawing/2014/main" id="{4BD0BA6F-5033-4C70-B9A6-4C5089773A7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2</a:t>
            </a:fld>
            <a:endParaRPr kumimoji="1" lang="ja-JP" altLang="en-US" sz="200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F6661212-E459-4EB9-9C7B-DA65BDBD9A2B}"/>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　ご意見と対応について</a:t>
            </a:r>
            <a:endParaRPr lang="zh-TW" altLang="en-US" sz="24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4">
            <a:extLst>
              <a:ext uri="{FF2B5EF4-FFF2-40B4-BE49-F238E27FC236}">
                <a16:creationId xmlns:a16="http://schemas.microsoft.com/office/drawing/2014/main" id="{C9C9C699-251F-481D-A486-F264720A4AC5}"/>
              </a:ext>
            </a:extLst>
          </p:cNvPr>
          <p:cNvSpPr txBox="1"/>
          <p:nvPr/>
        </p:nvSpPr>
        <p:spPr>
          <a:xfrm>
            <a:off x="865710" y="5961334"/>
            <a:ext cx="11422669"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atin typeface="Meiryo UI"/>
                <a:ea typeface="Meiryo UI"/>
                <a:cs typeface="Meiryo UI"/>
                <a:sym typeface="Meiryo UI"/>
              </a:defRPr>
            </a:lvl1pPr>
          </a:lstStyle>
          <a:p>
            <a:r>
              <a:rPr lang="ja-JP" altLang="en-US" sz="2000" b="1" dirty="0">
                <a:latin typeface="Meiryo UI" panose="020B0604030504040204" pitchFamily="50" charset="-128"/>
                <a:ea typeface="Meiryo UI" panose="020B0604030504040204" pitchFamily="50" charset="-128"/>
              </a:rPr>
              <a:t>各施策において、５つの分野との関与を以下のとおり整理・視覚化し、施策の</a:t>
            </a:r>
            <a:r>
              <a:rPr lang="en-US" altLang="ja-JP" sz="2000" b="1" dirty="0">
                <a:latin typeface="Meiryo UI" panose="020B0604030504040204" pitchFamily="50" charset="-128"/>
                <a:ea typeface="Meiryo UI" panose="020B0604030504040204" pitchFamily="50" charset="-128"/>
              </a:rPr>
              <a:t>PDCA</a:t>
            </a:r>
            <a:r>
              <a:rPr lang="ja-JP" altLang="en-US" sz="2000" b="1" dirty="0">
                <a:latin typeface="Meiryo UI" panose="020B0604030504040204" pitchFamily="50" charset="-128"/>
                <a:ea typeface="Meiryo UI" panose="020B0604030504040204" pitchFamily="50" charset="-128"/>
              </a:rPr>
              <a:t>において、集計</a:t>
            </a:r>
            <a:r>
              <a:rPr lang="ja-JP" altLang="en-US" sz="2000" dirty="0">
                <a:latin typeface="Meiryo UI" panose="020B0604030504040204" pitchFamily="50" charset="-128"/>
                <a:ea typeface="Meiryo UI" panose="020B0604030504040204" pitchFamily="50" charset="-128"/>
              </a:rPr>
              <a:t>する。</a:t>
            </a:r>
            <a:endParaRPr lang="ja-JP" altLang="en-US" sz="2000" b="1" dirty="0">
              <a:latin typeface="Meiryo UI" panose="020B0604030504040204" pitchFamily="50" charset="-128"/>
              <a:ea typeface="Meiryo UI" panose="020B0604030504040204" pitchFamily="50" charset="-128"/>
            </a:endParaRPr>
          </a:p>
          <a:p>
            <a:endParaRPr sz="2000" dirty="0"/>
          </a:p>
        </p:txBody>
      </p:sp>
      <p:graphicFrame>
        <p:nvGraphicFramePr>
          <p:cNvPr id="7" name="表 6">
            <a:extLst>
              <a:ext uri="{FF2B5EF4-FFF2-40B4-BE49-F238E27FC236}">
                <a16:creationId xmlns:a16="http://schemas.microsoft.com/office/drawing/2014/main" id="{DD1E2F5E-3316-4510-9E6B-C4C2CD66AF60}"/>
              </a:ext>
            </a:extLst>
          </p:cNvPr>
          <p:cNvGraphicFramePr>
            <a:graphicFrameLocks noGrp="1"/>
          </p:cNvGraphicFramePr>
          <p:nvPr>
            <p:extLst>
              <p:ext uri="{D42A27DB-BD31-4B8C-83A1-F6EECF244321}">
                <p14:modId xmlns:p14="http://schemas.microsoft.com/office/powerpoint/2010/main" val="243918841"/>
              </p:ext>
            </p:extLst>
          </p:nvPr>
        </p:nvGraphicFramePr>
        <p:xfrm>
          <a:off x="332010" y="3026366"/>
          <a:ext cx="11422663" cy="2847198"/>
        </p:xfrm>
        <a:graphic>
          <a:graphicData uri="http://schemas.openxmlformats.org/drawingml/2006/table">
            <a:tbl>
              <a:tblPr>
                <a:tableStyleId>{5940675A-B579-460E-94D1-54222C63F5DA}</a:tableStyleId>
              </a:tblPr>
              <a:tblGrid>
                <a:gridCol w="1088576">
                  <a:extLst>
                    <a:ext uri="{9D8B030D-6E8A-4147-A177-3AD203B41FA5}">
                      <a16:colId xmlns:a16="http://schemas.microsoft.com/office/drawing/2014/main" val="2114629439"/>
                    </a:ext>
                  </a:extLst>
                </a:gridCol>
                <a:gridCol w="410417">
                  <a:extLst>
                    <a:ext uri="{9D8B030D-6E8A-4147-A177-3AD203B41FA5}">
                      <a16:colId xmlns:a16="http://schemas.microsoft.com/office/drawing/2014/main" val="3171086790"/>
                    </a:ext>
                  </a:extLst>
                </a:gridCol>
                <a:gridCol w="992367">
                  <a:extLst>
                    <a:ext uri="{9D8B030D-6E8A-4147-A177-3AD203B41FA5}">
                      <a16:colId xmlns:a16="http://schemas.microsoft.com/office/drawing/2014/main" val="809077992"/>
                    </a:ext>
                  </a:extLst>
                </a:gridCol>
                <a:gridCol w="992367">
                  <a:extLst>
                    <a:ext uri="{9D8B030D-6E8A-4147-A177-3AD203B41FA5}">
                      <a16:colId xmlns:a16="http://schemas.microsoft.com/office/drawing/2014/main" val="2811682630"/>
                    </a:ext>
                  </a:extLst>
                </a:gridCol>
                <a:gridCol w="992367">
                  <a:extLst>
                    <a:ext uri="{9D8B030D-6E8A-4147-A177-3AD203B41FA5}">
                      <a16:colId xmlns:a16="http://schemas.microsoft.com/office/drawing/2014/main" val="255074002"/>
                    </a:ext>
                  </a:extLst>
                </a:gridCol>
                <a:gridCol w="992367">
                  <a:extLst>
                    <a:ext uri="{9D8B030D-6E8A-4147-A177-3AD203B41FA5}">
                      <a16:colId xmlns:a16="http://schemas.microsoft.com/office/drawing/2014/main" val="114110704"/>
                    </a:ext>
                  </a:extLst>
                </a:gridCol>
                <a:gridCol w="992367">
                  <a:extLst>
                    <a:ext uri="{9D8B030D-6E8A-4147-A177-3AD203B41FA5}">
                      <a16:colId xmlns:a16="http://schemas.microsoft.com/office/drawing/2014/main" val="3833461471"/>
                    </a:ext>
                  </a:extLst>
                </a:gridCol>
                <a:gridCol w="992367">
                  <a:extLst>
                    <a:ext uri="{9D8B030D-6E8A-4147-A177-3AD203B41FA5}">
                      <a16:colId xmlns:a16="http://schemas.microsoft.com/office/drawing/2014/main" val="4125203040"/>
                    </a:ext>
                  </a:extLst>
                </a:gridCol>
                <a:gridCol w="992367">
                  <a:extLst>
                    <a:ext uri="{9D8B030D-6E8A-4147-A177-3AD203B41FA5}">
                      <a16:colId xmlns:a16="http://schemas.microsoft.com/office/drawing/2014/main" val="2974360416"/>
                    </a:ext>
                  </a:extLst>
                </a:gridCol>
                <a:gridCol w="992367">
                  <a:extLst>
                    <a:ext uri="{9D8B030D-6E8A-4147-A177-3AD203B41FA5}">
                      <a16:colId xmlns:a16="http://schemas.microsoft.com/office/drawing/2014/main" val="888511565"/>
                    </a:ext>
                  </a:extLst>
                </a:gridCol>
                <a:gridCol w="992367">
                  <a:extLst>
                    <a:ext uri="{9D8B030D-6E8A-4147-A177-3AD203B41FA5}">
                      <a16:colId xmlns:a16="http://schemas.microsoft.com/office/drawing/2014/main" val="29249302"/>
                    </a:ext>
                  </a:extLst>
                </a:gridCol>
                <a:gridCol w="992367">
                  <a:extLst>
                    <a:ext uri="{9D8B030D-6E8A-4147-A177-3AD203B41FA5}">
                      <a16:colId xmlns:a16="http://schemas.microsoft.com/office/drawing/2014/main" val="3081780669"/>
                    </a:ext>
                  </a:extLst>
                </a:gridCol>
              </a:tblGrid>
              <a:tr h="339551">
                <a:tc rowSpan="3">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施策事業名称</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rowSpan="3">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a:t>
                      </a:r>
                    </a:p>
                  </a:txBody>
                  <a:tcPr marL="4091" marR="4091" marT="4091" marB="0" anchor="ctr">
                    <a:solidFill>
                      <a:schemeClr val="accent6">
                        <a:lumMod val="40000"/>
                        <a:lumOff val="60000"/>
                      </a:schemeClr>
                    </a:solidFill>
                  </a:tcPr>
                </a:tc>
                <a:tc gridSpan="5">
                  <a:txBody>
                    <a:bodyPr/>
                    <a:lstStyle/>
                    <a:p>
                      <a:pPr algn="ctr" fontAlgn="ctr"/>
                      <a:r>
                        <a:rPr lang="en-US" altLang="ja-JP" sz="1200" b="0" u="none" strike="noStrike" dirty="0">
                          <a:effectLst/>
                          <a:latin typeface="Meiryo UI" panose="020B0604030504040204" pitchFamily="50" charset="-128"/>
                          <a:ea typeface="Meiryo UI" panose="020B0604030504040204" pitchFamily="50" charset="-128"/>
                        </a:rPr>
                        <a:t>2030</a:t>
                      </a:r>
                      <a:r>
                        <a:rPr lang="ja-JP" altLang="en-US" sz="1200" b="0" u="none" strike="noStrike" dirty="0">
                          <a:effectLst/>
                          <a:latin typeface="Meiryo UI" panose="020B0604030504040204" pitchFamily="50" charset="-128"/>
                          <a:ea typeface="Meiryo UI" panose="020B0604030504040204" pitchFamily="50" charset="-128"/>
                        </a:rPr>
                        <a:t>大阪府環境総合計画の</a:t>
                      </a:r>
                      <a:endParaRPr lang="en-US" altLang="ja-JP" sz="1200" b="0" u="none" strike="noStrike" dirty="0">
                        <a:effectLst/>
                        <a:latin typeface="Meiryo UI" panose="020B0604030504040204" pitchFamily="50" charset="-128"/>
                        <a:ea typeface="Meiryo UI" panose="020B0604030504040204" pitchFamily="50" charset="-128"/>
                      </a:endParaRPr>
                    </a:p>
                    <a:p>
                      <a:pPr algn="ctr" fontAlgn="ctr"/>
                      <a:r>
                        <a:rPr lang="ja-JP" altLang="en-US" sz="1200" b="0" u="none" strike="noStrike" dirty="0">
                          <a:effectLst/>
                          <a:latin typeface="Meiryo UI" panose="020B0604030504040204" pitchFamily="50" charset="-128"/>
                          <a:ea typeface="Meiryo UI" panose="020B0604030504040204" pitchFamily="50" charset="-128"/>
                        </a:rPr>
                        <a:t>「施策の基本的な方向性」との関係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lnR w="381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環境施策における５つの分野</a:t>
                      </a:r>
                    </a:p>
                  </a:txBody>
                  <a:tcPr marL="4091" marR="4091" marT="4091"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5">
                        <a:lumMod val="40000"/>
                        <a:lumOff val="60000"/>
                      </a:schemeClr>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extLst>
                  <a:ext uri="{0D108BD9-81ED-4DB2-BD59-A6C34878D82A}">
                    <a16:rowId xmlns:a16="http://schemas.microsoft.com/office/drawing/2014/main" val="1528578746"/>
                  </a:ext>
                </a:extLst>
              </a:tr>
              <a:tr h="339551">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中長期的</a:t>
                      </a:r>
                      <a:endParaRPr lang="en-US" altLang="ja-JP" sz="1200" b="0" u="none" strike="noStrike" dirty="0">
                        <a:effectLst/>
                        <a:latin typeface="Meiryo UI" panose="020B0604030504040204" pitchFamily="50" charset="-128"/>
                        <a:ea typeface="Meiryo UI" panose="020B0604030504040204" pitchFamily="50" charset="-128"/>
                      </a:endParaRPr>
                    </a:p>
                    <a:p>
                      <a:pPr algn="ctr" fontAlgn="ctr"/>
                      <a:r>
                        <a:rPr lang="ja-JP" altLang="en-US" sz="1200" b="0" u="none" strike="noStrike" dirty="0">
                          <a:effectLst/>
                          <a:latin typeface="Meiryo UI" panose="020B0604030504040204" pitchFamily="50" charset="-128"/>
                          <a:ea typeface="Meiryo UI" panose="020B0604030504040204" pitchFamily="50" charset="-128"/>
                        </a:rPr>
                        <a:t>かつ</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世界的な</a:t>
                      </a:r>
                      <a:endParaRPr lang="en-US" altLang="ja-JP" sz="1200" b="0" u="none" strike="noStrike" dirty="0">
                        <a:effectLst/>
                        <a:latin typeface="Meiryo UI" panose="020B0604030504040204" pitchFamily="50" charset="-128"/>
                        <a:ea typeface="Meiryo UI" panose="020B0604030504040204" pitchFamily="50" charset="-128"/>
                      </a:endParaRPr>
                    </a:p>
                    <a:p>
                      <a:pPr algn="ctr" fontAlgn="ctr"/>
                      <a:r>
                        <a:rPr lang="ja-JP" altLang="en-US" sz="1200" b="0" u="none" strike="noStrike" dirty="0">
                          <a:effectLst/>
                          <a:latin typeface="Meiryo UI" panose="020B0604030504040204" pitchFamily="50" charset="-128"/>
                          <a:ea typeface="Meiryo UI" panose="020B0604030504040204" pitchFamily="50" charset="-128"/>
                        </a:rPr>
                        <a:t>視野</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gridSpan="4">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環境・社会・経済の統合的向上に</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資する４つの観点</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lnR w="381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defRPr sz="1600">
                          <a:latin typeface="Meiryo UI"/>
                          <a:ea typeface="Meiryo UI"/>
                          <a:cs typeface="Meiryo UI"/>
                          <a:sym typeface="Meiryo UI"/>
                        </a:defRPr>
                      </a:pPr>
                      <a:r>
                        <a:rPr lang="ja-JP" altLang="en-US" sz="1400" b="1" dirty="0">
                          <a:latin typeface="Meiryo UI" panose="020B0604030504040204" pitchFamily="50" charset="-128"/>
                          <a:ea typeface="Meiryo UI" panose="020B0604030504040204" pitchFamily="50" charset="-128"/>
                        </a:rPr>
                        <a:t>脱炭素・</a:t>
                      </a:r>
                    </a:p>
                    <a:p>
                      <a:pPr algn="ctr">
                        <a:defRPr sz="1600">
                          <a:latin typeface="Meiryo UI"/>
                          <a:ea typeface="Meiryo UI"/>
                          <a:cs typeface="Meiryo UI"/>
                          <a:sym typeface="Meiryo UI"/>
                        </a:defRPr>
                      </a:pPr>
                      <a:r>
                        <a:rPr lang="ja-JP" altLang="en-US" sz="1400" b="1" dirty="0">
                          <a:latin typeface="Meiryo UI" panose="020B0604030504040204" pitchFamily="50" charset="-128"/>
                          <a:ea typeface="Meiryo UI" panose="020B0604030504040204" pitchFamily="50" charset="-128"/>
                        </a:rPr>
                        <a:t>省エネルギー分野</a:t>
                      </a:r>
                    </a:p>
                  </a:txBody>
                  <a:tcPr marL="4091" marR="4091" marT="4091" marB="0" anchor="ctr">
                    <a:lnL w="38100" cap="flat" cmpd="sng" algn="ctr">
                      <a:solidFill>
                        <a:schemeClr val="tx1"/>
                      </a:solidFill>
                      <a:prstDash val="solid"/>
                      <a:round/>
                      <a:headEnd type="none" w="med" len="med"/>
                      <a:tailEnd type="none" w="med" len="med"/>
                    </a:lnL>
                    <a:solidFill>
                      <a:schemeClr val="accent5">
                        <a:lumMod val="40000"/>
                        <a:lumOff val="6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b="1" dirty="0">
                          <a:latin typeface="Meiryo UI" panose="020B0604030504040204" pitchFamily="50" charset="-128"/>
                          <a:ea typeface="Meiryo UI" panose="020B0604030504040204" pitchFamily="50" charset="-128"/>
                          <a:cs typeface="Meiryo UI"/>
                          <a:sym typeface="Meiryo UI"/>
                        </a:rPr>
                        <a:t>資源循環</a:t>
                      </a:r>
                      <a:endParaRPr lang="en-US" altLang="zh-TW" sz="1400" b="1" dirty="0">
                        <a:latin typeface="Meiryo UI" panose="020B0604030504040204" pitchFamily="50" charset="-128"/>
                        <a:ea typeface="Meiryo UI" panose="020B0604030504040204" pitchFamily="50" charset="-128"/>
                        <a:cs typeface="Meiryo UI"/>
                        <a:sym typeface="Meiryo UI"/>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b="1" dirty="0">
                          <a:latin typeface="Meiryo UI" panose="020B0604030504040204" pitchFamily="50" charset="-128"/>
                          <a:ea typeface="Meiryo UI" panose="020B0604030504040204" pitchFamily="50" charset="-128"/>
                          <a:cs typeface="Meiryo UI"/>
                          <a:sym typeface="Meiryo UI"/>
                        </a:rPr>
                        <a:t>分野</a:t>
                      </a:r>
                    </a:p>
                  </a:txBody>
                  <a:tcPr marL="4091" marR="4091" marT="4091" marB="0" anchor="ctr">
                    <a:solidFill>
                      <a:schemeClr val="accent5">
                        <a:lumMod val="40000"/>
                        <a:lumOff val="6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cs typeface="Meiryo UI"/>
                          <a:sym typeface="Meiryo UI"/>
                        </a:rPr>
                        <a:t>全てのいのちの共生</a:t>
                      </a:r>
                      <a:endParaRPr lang="en-US" altLang="ja-JP" sz="1400" b="1" dirty="0">
                        <a:latin typeface="Meiryo UI" panose="020B0604030504040204" pitchFamily="50" charset="-128"/>
                        <a:ea typeface="Meiryo UI" panose="020B0604030504040204" pitchFamily="50" charset="-128"/>
                        <a:cs typeface="Meiryo UI"/>
                        <a:sym typeface="Meiryo UI"/>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cs typeface="Meiryo UI"/>
                          <a:sym typeface="Meiryo UI"/>
                        </a:rPr>
                        <a:t>分野</a:t>
                      </a:r>
                    </a:p>
                  </a:txBody>
                  <a:tcPr marL="4091" marR="4091" marT="4091" marB="0" anchor="ctr">
                    <a:solidFill>
                      <a:schemeClr val="accent5">
                        <a:lumMod val="40000"/>
                        <a:lumOff val="6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健康で安全な暮らし</a:t>
                      </a:r>
                      <a:endParaRPr lang="en-US" altLang="ja-JP" sz="1400" b="1" dirty="0">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分野</a:t>
                      </a:r>
                    </a:p>
                  </a:txBody>
                  <a:tcPr marL="4091" marR="4091" marT="4091" marB="0" anchor="ctr">
                    <a:solidFill>
                      <a:schemeClr val="accent5">
                        <a:lumMod val="40000"/>
                        <a:lumOff val="60000"/>
                      </a:schemeClr>
                    </a:solidFill>
                  </a:tcPr>
                </a:tc>
                <a:tc rowSpan="2">
                  <a:txBody>
                    <a:bodyPr/>
                    <a:lstStyle/>
                    <a:p>
                      <a:pPr algn="ctr">
                        <a:defRPr sz="1600">
                          <a:latin typeface="Meiryo UI"/>
                          <a:ea typeface="Meiryo UI"/>
                          <a:cs typeface="Meiryo UI"/>
                          <a:sym typeface="Meiryo UI"/>
                        </a:defRPr>
                      </a:pPr>
                      <a:r>
                        <a:rPr lang="ja-JP" altLang="en-US" sz="1400" b="1" dirty="0">
                          <a:latin typeface="Meiryo UI" panose="020B0604030504040204" pitchFamily="50" charset="-128"/>
                          <a:ea typeface="Meiryo UI" panose="020B0604030504040204" pitchFamily="50" charset="-128"/>
                        </a:rPr>
                        <a:t>魅力と活力ある快適な</a:t>
                      </a:r>
                    </a:p>
                    <a:p>
                      <a:pPr algn="ctr">
                        <a:defRPr sz="1600">
                          <a:latin typeface="Meiryo UI"/>
                          <a:ea typeface="Meiryo UI"/>
                          <a:cs typeface="Meiryo UI"/>
                          <a:sym typeface="Meiryo UI"/>
                        </a:defRPr>
                      </a:pPr>
                      <a:r>
                        <a:rPr lang="ja-JP" altLang="en-US" sz="1400" b="1" dirty="0">
                          <a:latin typeface="Meiryo UI" panose="020B0604030504040204" pitchFamily="50" charset="-128"/>
                          <a:ea typeface="Meiryo UI" panose="020B0604030504040204" pitchFamily="50" charset="-128"/>
                        </a:rPr>
                        <a:t>地域づくり分野</a:t>
                      </a:r>
                    </a:p>
                  </a:txBody>
                  <a:tcPr marL="4091" marR="4091" marT="4091" marB="0" anchor="ctr">
                    <a:lnR w="38100" cap="flat" cmpd="sng" algn="ctr">
                      <a:solidFill>
                        <a:schemeClr val="tx1"/>
                      </a:solidFill>
                      <a:prstDash val="solid"/>
                      <a:round/>
                      <a:headEnd type="none" w="med" len="med"/>
                      <a:tailEnd type="none" w="med" len="med"/>
                    </a:lnR>
                    <a:solidFill>
                      <a:schemeClr val="accent5">
                        <a:lumMod val="40000"/>
                        <a:lumOff val="60000"/>
                      </a:schemeClr>
                    </a:solidFill>
                  </a:tcPr>
                </a:tc>
                <a:extLst>
                  <a:ext uri="{0D108BD9-81ED-4DB2-BD59-A6C34878D82A}">
                    <a16:rowId xmlns:a16="http://schemas.microsoft.com/office/drawing/2014/main" val="1201215774"/>
                  </a:ext>
                </a:extLst>
              </a:tr>
              <a:tr h="62191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外部性の</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内部化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環境効率性</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の向上</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環境リスク・</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移行リスク</a:t>
                      </a:r>
                      <a:endParaRPr lang="en-US" altLang="ja-JP" sz="1200" b="0" u="none" strike="noStrike" dirty="0">
                        <a:effectLst/>
                        <a:latin typeface="Meiryo UI" panose="020B0604030504040204" pitchFamily="50" charset="-128"/>
                        <a:ea typeface="Meiryo UI" panose="020B0604030504040204" pitchFamily="50" charset="-128"/>
                      </a:endParaRPr>
                    </a:p>
                    <a:p>
                      <a:pPr algn="ctr" fontAlgn="ctr"/>
                      <a:r>
                        <a:rPr lang="ja-JP" altLang="en-US" sz="1200" b="0" u="none" strike="noStrike" dirty="0">
                          <a:effectLst/>
                          <a:latin typeface="Meiryo UI" panose="020B0604030504040204" pitchFamily="50" charset="-128"/>
                          <a:ea typeface="Meiryo UI" panose="020B0604030504040204" pitchFamily="50" charset="-128"/>
                        </a:rPr>
                        <a:t>への対応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solidFill>
                      <a:schemeClr val="accent6">
                        <a:lumMod val="40000"/>
                        <a:lumOff val="60000"/>
                      </a:schemeClr>
                    </a:solidFill>
                  </a:tcPr>
                </a:tc>
                <a:tc>
                  <a:txBody>
                    <a:bodyPr/>
                    <a:lstStyle/>
                    <a:p>
                      <a:pPr algn="ctr" fontAlgn="ctr"/>
                      <a:r>
                        <a:rPr lang="ja-JP" altLang="en-US" sz="1200" b="0" u="none" strike="noStrike" dirty="0">
                          <a:effectLst/>
                          <a:latin typeface="Meiryo UI" panose="020B0604030504040204" pitchFamily="50" charset="-128"/>
                          <a:ea typeface="Meiryo UI" panose="020B0604030504040204" pitchFamily="50" charset="-128"/>
                        </a:rPr>
                        <a:t>自然資本</a:t>
                      </a:r>
                      <a:br>
                        <a:rPr lang="ja-JP" altLang="en-US" sz="1200" b="0" u="none" strike="noStrike" dirty="0">
                          <a:effectLst/>
                          <a:latin typeface="Meiryo UI" panose="020B0604030504040204" pitchFamily="50" charset="-128"/>
                          <a:ea typeface="Meiryo UI" panose="020B0604030504040204" pitchFamily="50" charset="-128"/>
                        </a:rPr>
                      </a:br>
                      <a:r>
                        <a:rPr lang="ja-JP" altLang="en-US" sz="1200" b="0" u="none" strike="noStrike" dirty="0">
                          <a:effectLst/>
                          <a:latin typeface="Meiryo UI" panose="020B0604030504040204" pitchFamily="50" charset="-128"/>
                          <a:ea typeface="Meiryo UI" panose="020B0604030504040204" pitchFamily="50" charset="-128"/>
                        </a:rPr>
                        <a:t>の強化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91" marR="4091" marT="4091" marB="0" anchor="ctr">
                    <a:lnR w="38100" cap="flat" cmpd="sng" algn="ctr">
                      <a:solidFill>
                        <a:schemeClr val="tx1"/>
                      </a:solidFill>
                      <a:prstDash val="solid"/>
                      <a:round/>
                      <a:headEnd type="none" w="med" len="med"/>
                      <a:tailEnd type="none" w="med" len="med"/>
                    </a:lnR>
                    <a:solidFill>
                      <a:schemeClr val="accent6">
                        <a:lumMod val="40000"/>
                        <a:lumOff val="6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4272136158"/>
                  </a:ext>
                </a:extLst>
              </a:tr>
              <a:tr h="742792">
                <a:tc>
                  <a:txBody>
                    <a:bodyPr/>
                    <a:lstStyle/>
                    <a:p>
                      <a:pPr algn="ctr" fontAlgn="ctr"/>
                      <a:r>
                        <a:rPr lang="ja-JP" altLang="en-US" sz="1200" dirty="0">
                          <a:latin typeface="Meiryo UI" panose="020B0604030504040204" pitchFamily="50" charset="-128"/>
                          <a:ea typeface="Meiryo UI" panose="020B0604030504040204" pitchFamily="50" charset="-128"/>
                        </a:rPr>
                        <a:t>総量削減計画の進行管理</a:t>
                      </a:r>
                      <a:endParaRPr lang="en-US" altLang="ja-JP" sz="1200" dirty="0">
                        <a:latin typeface="Meiryo UI" panose="020B0604030504040204" pitchFamily="50" charset="-128"/>
                        <a:ea typeface="Meiryo UI" panose="020B0604030504040204" pitchFamily="50" charset="-128"/>
                      </a:endParaRPr>
                    </a:p>
                    <a:p>
                      <a:pPr algn="ctr" fontAlgn="ctr"/>
                      <a:r>
                        <a:rPr lang="ja-JP" altLang="en-US" sz="1200" dirty="0">
                          <a:latin typeface="Meiryo UI" panose="020B0604030504040204" pitchFamily="50" charset="-128"/>
                          <a:ea typeface="Meiryo UI" panose="020B0604030504040204" pitchFamily="50" charset="-128"/>
                        </a:rPr>
                        <a:t>（例）下水の高度処理</a:t>
                      </a:r>
                    </a:p>
                  </a:txBody>
                  <a:tcPr marL="4091" marR="4091" marT="4091" marB="0" anchor="ctr"/>
                </a:tc>
                <a:tc>
                  <a:txBody>
                    <a:bodyPr/>
                    <a:lstStyle/>
                    <a:p>
                      <a:pPr algn="ctr" fontAlgn="ctr"/>
                      <a:r>
                        <a:rPr lang="ja-JP" altLang="en-US" sz="1200" dirty="0"/>
                        <a:t>～</a:t>
                      </a:r>
                    </a:p>
                  </a:txBody>
                  <a:tcPr marL="4091" marR="4091" marT="4091" marB="0" anchor="ct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R w="381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800" b="1" dirty="0">
                          <a:latin typeface="Meiryo UI" panose="020B0604030504040204" pitchFamily="50" charset="-128"/>
                          <a:ea typeface="Meiryo UI" panose="020B0604030504040204" pitchFamily="50" charset="-128"/>
                        </a:rPr>
                        <a:t>●</a:t>
                      </a:r>
                    </a:p>
                  </a:txBody>
                  <a:tcPr marL="4091" marR="4091" marT="4091" marB="0" anchor="ctr">
                    <a:lnL w="381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fontAlgn="ctr"/>
                      <a:endParaRPr lang="ja-JP" altLang="en-US" sz="2800" b="1" dirty="0">
                        <a:latin typeface="Meiryo UI" panose="020B0604030504040204" pitchFamily="50" charset="-128"/>
                        <a:ea typeface="Meiryo UI" panose="020B0604030504040204" pitchFamily="50" charset="-128"/>
                      </a:endParaRPr>
                    </a:p>
                  </a:txBody>
                  <a:tcPr marL="4091" marR="4091" marT="4091"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400" b="1" dirty="0">
                          <a:latin typeface="Meiryo UI" panose="020B0604030504040204" pitchFamily="50" charset="-128"/>
                          <a:ea typeface="Meiryo UI" panose="020B0604030504040204" pitchFamily="50" charset="-128"/>
                        </a:rPr>
                        <a:t>○</a:t>
                      </a:r>
                    </a:p>
                  </a:txBody>
                  <a:tcPr marL="4091" marR="4091" marT="4091"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800" b="1" dirty="0">
                          <a:latin typeface="Meiryo UI" panose="020B0604030504040204" pitchFamily="50" charset="-128"/>
                          <a:ea typeface="Meiryo UI" panose="020B0604030504040204" pitchFamily="50" charset="-128"/>
                        </a:rPr>
                        <a:t>◎</a:t>
                      </a:r>
                    </a:p>
                  </a:txBody>
                  <a:tcPr marL="4091" marR="4091" marT="4091" marB="0" anchor="ctr">
                    <a:solidFill>
                      <a:schemeClr val="accent5">
                        <a:lumMod val="20000"/>
                        <a:lumOff val="80000"/>
                      </a:schemeClr>
                    </a:solidFill>
                  </a:tcPr>
                </a:tc>
                <a:tc>
                  <a:txBody>
                    <a:bodyPr/>
                    <a:lstStyle/>
                    <a:p>
                      <a:pPr algn="ctr" fontAlgn="ctr"/>
                      <a:r>
                        <a:rPr lang="ja-JP" altLang="en-US" sz="2400" b="1" dirty="0">
                          <a:latin typeface="Meiryo UI" panose="020B0604030504040204" pitchFamily="50" charset="-128"/>
                          <a:ea typeface="Meiryo UI" panose="020B0604030504040204" pitchFamily="50" charset="-128"/>
                        </a:rPr>
                        <a:t>○</a:t>
                      </a:r>
                    </a:p>
                  </a:txBody>
                  <a:tcPr marL="4091" marR="4091" marT="4091" marB="0" anchor="ctr">
                    <a:lnR w="381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493597684"/>
                  </a:ext>
                </a:extLst>
              </a:tr>
              <a:tr h="7427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万博を契機としたバス事業者の脱炭素化促進事業</a:t>
                      </a:r>
                    </a:p>
                  </a:txBody>
                  <a:tcPr marL="4091" marR="4091" marT="4091" marB="0" anchor="ctr"/>
                </a:tc>
                <a:tc>
                  <a:txBody>
                    <a:bodyPr/>
                    <a:lstStyle/>
                    <a:p>
                      <a:pPr algn="ctr" fontAlgn="ctr"/>
                      <a:r>
                        <a:rPr lang="ja-JP" altLang="en-US" sz="1200" dirty="0"/>
                        <a:t>～</a:t>
                      </a:r>
                    </a:p>
                  </a:txBody>
                  <a:tcPr marL="4091" marR="4091" marT="4091" marB="0" anchor="ct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R w="381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800" b="1" dirty="0">
                          <a:latin typeface="Meiryo UI" panose="020B0604030504040204" pitchFamily="50" charset="-128"/>
                          <a:ea typeface="Meiryo UI" panose="020B0604030504040204" pitchFamily="50" charset="-128"/>
                        </a:rPr>
                        <a:t>◎</a:t>
                      </a:r>
                    </a:p>
                  </a:txBody>
                  <a:tcPr marL="4091" marR="4091" marT="409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2800" b="1" dirty="0">
                        <a:latin typeface="Meiryo UI" panose="020B0604030504040204" pitchFamily="50" charset="-128"/>
                        <a:ea typeface="Meiryo UI" panose="020B0604030504040204" pitchFamily="50" charset="-128"/>
                      </a:endParaRPr>
                    </a:p>
                  </a:txBody>
                  <a:tcPr marL="4091" marR="4091" marT="4091" marB="0" anchor="ctr">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2800" b="1" dirty="0">
                        <a:latin typeface="Meiryo UI" panose="020B0604030504040204" pitchFamily="50" charset="-128"/>
                        <a:ea typeface="Meiryo UI" panose="020B0604030504040204" pitchFamily="50" charset="-128"/>
                      </a:endParaRPr>
                    </a:p>
                  </a:txBody>
                  <a:tcPr marL="4091" marR="4091" marT="4091" marB="0" anchor="ctr">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400" b="1" dirty="0">
                          <a:latin typeface="Meiryo UI" panose="020B0604030504040204" pitchFamily="50" charset="-128"/>
                          <a:ea typeface="Meiryo UI" panose="020B0604030504040204" pitchFamily="50" charset="-128"/>
                        </a:rPr>
                        <a:t>○</a:t>
                      </a:r>
                    </a:p>
                  </a:txBody>
                  <a:tcPr marL="4091" marR="4091" marT="4091" marB="0" anchor="ctr">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400" b="1" dirty="0">
                          <a:latin typeface="Meiryo UI" panose="020B0604030504040204" pitchFamily="50" charset="-128"/>
                          <a:ea typeface="Meiryo UI" panose="020B0604030504040204" pitchFamily="50" charset="-128"/>
                        </a:rPr>
                        <a:t>○</a:t>
                      </a:r>
                    </a:p>
                  </a:txBody>
                  <a:tcPr marL="4091" marR="4091" marT="409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50894881"/>
                  </a:ext>
                </a:extLst>
              </a:tr>
            </a:tbl>
          </a:graphicData>
        </a:graphic>
      </p:graphicFrame>
      <p:sp>
        <p:nvSpPr>
          <p:cNvPr id="10" name="テキスト ボックス 9">
            <a:extLst>
              <a:ext uri="{FF2B5EF4-FFF2-40B4-BE49-F238E27FC236}">
                <a16:creationId xmlns:a16="http://schemas.microsoft.com/office/drawing/2014/main" id="{FCF21112-6041-4653-810E-EA8DA52DF214}"/>
              </a:ext>
            </a:extLst>
          </p:cNvPr>
          <p:cNvSpPr txBox="1"/>
          <p:nvPr/>
        </p:nvSpPr>
        <p:spPr>
          <a:xfrm>
            <a:off x="2694214" y="6297985"/>
            <a:ext cx="8556172" cy="369332"/>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（◎：メイン分野、　○：相乗効果を有する分野、 ●：相反する分野）</a:t>
            </a:r>
          </a:p>
        </p:txBody>
      </p:sp>
      <p:sp>
        <p:nvSpPr>
          <p:cNvPr id="4" name="正方形/長方形 3">
            <a:extLst>
              <a:ext uri="{FF2B5EF4-FFF2-40B4-BE49-F238E27FC236}">
                <a16:creationId xmlns:a16="http://schemas.microsoft.com/office/drawing/2014/main" id="{1BF94670-29BE-4A38-9BB1-E2F3BFE782BC}"/>
              </a:ext>
            </a:extLst>
          </p:cNvPr>
          <p:cNvSpPr/>
          <p:nvPr/>
        </p:nvSpPr>
        <p:spPr>
          <a:xfrm>
            <a:off x="2694214" y="2702375"/>
            <a:ext cx="3118757" cy="25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latin typeface="Meiryo UI" panose="020B0604030504040204" pitchFamily="50" charset="-128"/>
                <a:ea typeface="Meiryo UI" panose="020B0604030504040204" pitchFamily="50" charset="-128"/>
              </a:rPr>
              <a:t>これまでの点検項目</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AB80C605-2A7F-46D0-8DAB-843A5F5656EA}"/>
              </a:ext>
            </a:extLst>
          </p:cNvPr>
          <p:cNvSpPr/>
          <p:nvPr/>
        </p:nvSpPr>
        <p:spPr>
          <a:xfrm>
            <a:off x="7712529" y="2702375"/>
            <a:ext cx="3118757" cy="25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latin typeface="Meiryo UI" panose="020B0604030504040204" pitchFamily="50" charset="-128"/>
                <a:ea typeface="Meiryo UI" panose="020B0604030504040204" pitchFamily="50" charset="-128"/>
              </a:rPr>
              <a:t>追加する点検項目</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93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A441785-C747-48E2-A903-15D2F52CBB98}"/>
              </a:ext>
            </a:extLst>
          </p:cNvPr>
          <p:cNvSpPr/>
          <p:nvPr/>
        </p:nvSpPr>
        <p:spPr>
          <a:xfrm>
            <a:off x="11290291" y="2678577"/>
            <a:ext cx="580579" cy="3594815"/>
          </a:xfrm>
          <a:prstGeom prst="rect">
            <a:avLst/>
          </a:prstGeom>
          <a:solidFill>
            <a:srgbClr val="339933"/>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表 3">
            <a:extLst>
              <a:ext uri="{FF2B5EF4-FFF2-40B4-BE49-F238E27FC236}">
                <a16:creationId xmlns:a16="http://schemas.microsoft.com/office/drawing/2014/main" id="{315C060C-825B-444B-9681-0EADF0C7900B}"/>
              </a:ext>
            </a:extLst>
          </p:cNvPr>
          <p:cNvGraphicFramePr>
            <a:graphicFrameLocks noGrp="1"/>
          </p:cNvGraphicFramePr>
          <p:nvPr>
            <p:extLst>
              <p:ext uri="{D42A27DB-BD31-4B8C-83A1-F6EECF244321}">
                <p14:modId xmlns:p14="http://schemas.microsoft.com/office/powerpoint/2010/main" val="2882190"/>
              </p:ext>
            </p:extLst>
          </p:nvPr>
        </p:nvGraphicFramePr>
        <p:xfrm>
          <a:off x="175912" y="632527"/>
          <a:ext cx="11883815" cy="1243214"/>
        </p:xfrm>
        <a:graphic>
          <a:graphicData uri="http://schemas.openxmlformats.org/drawingml/2006/table">
            <a:tbl>
              <a:tblPr firstRow="1" bandRow="1">
                <a:tableStyleId>{5940675A-B579-460E-94D1-54222C63F5DA}</a:tableStyleId>
              </a:tblPr>
              <a:tblGrid>
                <a:gridCol w="6283958">
                  <a:extLst>
                    <a:ext uri="{9D8B030D-6E8A-4147-A177-3AD203B41FA5}">
                      <a16:colId xmlns:a16="http://schemas.microsoft.com/office/drawing/2014/main" val="3054678429"/>
                    </a:ext>
                  </a:extLst>
                </a:gridCol>
                <a:gridCol w="5599857">
                  <a:extLst>
                    <a:ext uri="{9D8B030D-6E8A-4147-A177-3AD203B41FA5}">
                      <a16:colId xmlns:a16="http://schemas.microsoft.com/office/drawing/2014/main" val="1403942717"/>
                    </a:ext>
                  </a:extLst>
                </a:gridCol>
              </a:tblGrid>
              <a:tr h="356307">
                <a:tc>
                  <a:txBody>
                    <a:bodyPr/>
                    <a:lstStyle/>
                    <a:p>
                      <a:pPr algn="ctr"/>
                      <a:r>
                        <a:rPr kumimoji="1" lang="ja-JP" altLang="en-US" sz="2000" b="1" dirty="0">
                          <a:latin typeface="Meiryo UI" panose="020B0604030504040204" pitchFamily="50" charset="-128"/>
                          <a:ea typeface="Meiryo UI" panose="020B0604030504040204" pitchFamily="50" charset="-128"/>
                        </a:rPr>
                        <a:t>委員からのご意見</a:t>
                      </a:r>
                    </a:p>
                  </a:txBody>
                  <a:tcPr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eiryo UI" panose="020B0604030504040204" pitchFamily="50" charset="-128"/>
                          <a:ea typeface="Meiryo UI" panose="020B0604030504040204" pitchFamily="50" charset="-128"/>
                        </a:rPr>
                        <a:t>事務局の対応案</a:t>
                      </a:r>
                      <a:endParaRPr lang="zh-CN" altLang="en-US" sz="2000" b="1" i="0" u="none" strike="noStrike" dirty="0">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31778398"/>
                  </a:ext>
                </a:extLst>
              </a:tr>
              <a:tr h="846974">
                <a:tc>
                  <a:txBody>
                    <a:bodyPr/>
                    <a:lstStyle/>
                    <a:p>
                      <a:r>
                        <a:rPr kumimoji="1" lang="ja-JP" altLang="en-US" sz="1600" kern="1200" dirty="0">
                          <a:solidFill>
                            <a:schemeClr val="dk1"/>
                          </a:solidFill>
                          <a:effectLst/>
                          <a:latin typeface="Meiryo UI" panose="020B0604030504040204" pitchFamily="50" charset="-128"/>
                          <a:ea typeface="Meiryo UI" panose="020B0604030504040204" pitchFamily="50" charset="-128"/>
                        </a:rPr>
                        <a:t>②各計画の見直しにおいて、この総合計画の見直し内容を反映できるようにしてほしい。</a:t>
                      </a:r>
                    </a:p>
                  </a:txBody>
                  <a:tcPr anchor="ctr"/>
                </a:tc>
                <a:tc>
                  <a:txBody>
                    <a:bodyPr/>
                    <a:lstStyle/>
                    <a:p>
                      <a:pPr algn="l">
                        <a:defRPr sz="1800"/>
                      </a:pPr>
                      <a:r>
                        <a:rPr lang="ja-JP" altLang="en-US" sz="1600" dirty="0">
                          <a:latin typeface="Meiryo UI" panose="020B0604030504040204" pitchFamily="50" charset="-128"/>
                          <a:ea typeface="Meiryo UI" panose="020B0604030504040204" pitchFamily="50" charset="-128"/>
                          <a:sym typeface="Meiryo UI"/>
                        </a:rPr>
                        <a:t>②本部会に各計画担当者が出席するなど、確実に情報共有を行うとともに、できる限り総合計画の議論が先行するようにして、各個別計画に本部会の内容が反映できるよう進める</a:t>
                      </a:r>
                      <a:r>
                        <a:rPr sz="1600" dirty="0">
                          <a:latin typeface="Meiryo UI" panose="020B0604030504040204" pitchFamily="50" charset="-128"/>
                          <a:ea typeface="Meiryo UI" panose="020B0604030504040204" pitchFamily="50" charset="-128"/>
                          <a:sym typeface="Meiryo UI"/>
                        </a:rPr>
                        <a:t>。</a:t>
                      </a:r>
                      <a:endParaRPr sz="1600" dirty="0">
                        <a:latin typeface="Meiryo UI" panose="020B0604030504040204" pitchFamily="50" charset="-128"/>
                        <a:ea typeface="Meiryo UI" panose="020B0604030504040204" pitchFamily="50" charset="-128"/>
                        <a:cs typeface="Meiryo UI"/>
                        <a:sym typeface="Meiryo UI"/>
                      </a:endParaRPr>
                    </a:p>
                  </a:txBody>
                  <a:tcPr marL="9525" marR="9525" marT="9525" marB="9525" anchor="ctr" horzOverflow="overflow"/>
                </a:tc>
                <a:extLst>
                  <a:ext uri="{0D108BD9-81ED-4DB2-BD59-A6C34878D82A}">
                    <a16:rowId xmlns:a16="http://schemas.microsoft.com/office/drawing/2014/main" val="4015544938"/>
                  </a:ext>
                </a:extLst>
              </a:tr>
            </a:tbl>
          </a:graphicData>
        </a:graphic>
      </p:graphicFrame>
      <p:sp>
        <p:nvSpPr>
          <p:cNvPr id="2" name="スライド番号プレースホルダー 1">
            <a:extLst>
              <a:ext uri="{FF2B5EF4-FFF2-40B4-BE49-F238E27FC236}">
                <a16:creationId xmlns:a16="http://schemas.microsoft.com/office/drawing/2014/main" id="{4BD0BA6F-5033-4C70-B9A6-4C5089773A7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3</a:t>
            </a:fld>
            <a:endParaRPr kumimoji="1" lang="ja-JP" altLang="en-US" sz="2000">
              <a:solidFill>
                <a:schemeClr val="tx1"/>
              </a:solidFill>
              <a:latin typeface="Meiryo UI" panose="020B0604030504040204" pitchFamily="50" charset="-128"/>
              <a:ea typeface="Meiryo UI" panose="020B0604030504040204" pitchFamily="50" charset="-128"/>
            </a:endParaRPr>
          </a:p>
        </p:txBody>
      </p:sp>
      <p:graphicFrame>
        <p:nvGraphicFramePr>
          <p:cNvPr id="6" name="表 16">
            <a:extLst>
              <a:ext uri="{FF2B5EF4-FFF2-40B4-BE49-F238E27FC236}">
                <a16:creationId xmlns:a16="http://schemas.microsoft.com/office/drawing/2014/main" id="{8C278B50-8039-4097-A17A-12B686BE35CF}"/>
              </a:ext>
            </a:extLst>
          </p:cNvPr>
          <p:cNvGraphicFramePr>
            <a:graphicFrameLocks noGrp="1"/>
          </p:cNvGraphicFramePr>
          <p:nvPr>
            <p:extLst>
              <p:ext uri="{D42A27DB-BD31-4B8C-83A1-F6EECF244321}">
                <p14:modId xmlns:p14="http://schemas.microsoft.com/office/powerpoint/2010/main" val="3389637716"/>
              </p:ext>
            </p:extLst>
          </p:nvPr>
        </p:nvGraphicFramePr>
        <p:xfrm>
          <a:off x="213639" y="2335272"/>
          <a:ext cx="10702012" cy="4297680"/>
        </p:xfrm>
        <a:graphic>
          <a:graphicData uri="http://schemas.openxmlformats.org/drawingml/2006/table">
            <a:tbl>
              <a:tblPr firstRow="1" bandRow="1">
                <a:tableStyleId>{5940675A-B579-460E-94D1-54222C63F5DA}</a:tableStyleId>
              </a:tblPr>
              <a:tblGrid>
                <a:gridCol w="353931">
                  <a:extLst>
                    <a:ext uri="{9D8B030D-6E8A-4147-A177-3AD203B41FA5}">
                      <a16:colId xmlns:a16="http://schemas.microsoft.com/office/drawing/2014/main" val="1729209005"/>
                    </a:ext>
                  </a:extLst>
                </a:gridCol>
                <a:gridCol w="1497994">
                  <a:extLst>
                    <a:ext uri="{9D8B030D-6E8A-4147-A177-3AD203B41FA5}">
                      <a16:colId xmlns:a16="http://schemas.microsoft.com/office/drawing/2014/main" val="2997487186"/>
                    </a:ext>
                  </a:extLst>
                </a:gridCol>
                <a:gridCol w="3902529">
                  <a:extLst>
                    <a:ext uri="{9D8B030D-6E8A-4147-A177-3AD203B41FA5}">
                      <a16:colId xmlns:a16="http://schemas.microsoft.com/office/drawing/2014/main" val="1251947871"/>
                    </a:ext>
                  </a:extLst>
                </a:gridCol>
                <a:gridCol w="4947558">
                  <a:extLst>
                    <a:ext uri="{9D8B030D-6E8A-4147-A177-3AD203B41FA5}">
                      <a16:colId xmlns:a16="http://schemas.microsoft.com/office/drawing/2014/main" val="424639103"/>
                    </a:ext>
                  </a:extLst>
                </a:gridCol>
              </a:tblGrid>
              <a:tr h="293006">
                <a:tc gridSpan="2">
                  <a:txBody>
                    <a:bodyPr/>
                    <a:lstStyle/>
                    <a:p>
                      <a:pPr algn="ctr">
                        <a:lnSpc>
                          <a:spcPct val="100000"/>
                        </a:lnSpc>
                      </a:pPr>
                      <a:r>
                        <a:rPr kumimoji="1" lang="ja-JP" altLang="en-US" sz="1600" b="1" dirty="0">
                          <a:latin typeface="Meiryo UI" panose="020B0604030504040204" pitchFamily="50" charset="-128"/>
                          <a:ea typeface="Meiryo UI" panose="020B0604030504040204" pitchFamily="50" charset="-128"/>
                        </a:rPr>
                        <a:t>計画</a:t>
                      </a:r>
                    </a:p>
                  </a:txBody>
                  <a:tcPr anchor="ctr">
                    <a:solidFill>
                      <a:schemeClr val="accent6">
                        <a:lumMod val="40000"/>
                        <a:lumOff val="60000"/>
                      </a:schemeClr>
                    </a:solidFill>
                  </a:tcPr>
                </a:tc>
                <a:tc hMerge="1">
                  <a:txBody>
                    <a:bodyPr/>
                    <a:lstStyle/>
                    <a:p>
                      <a:pPr algn="ctr">
                        <a:lnSpc>
                          <a:spcPct val="100000"/>
                        </a:lnSpc>
                      </a:pP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lnSpc>
                          <a:spcPct val="100000"/>
                        </a:lnSpc>
                      </a:pPr>
                      <a:r>
                        <a:rPr kumimoji="1" lang="ja-JP" altLang="en-US" sz="1600" b="1" dirty="0">
                          <a:latin typeface="Meiryo UI" panose="020B0604030504040204" pitchFamily="50" charset="-128"/>
                          <a:ea typeface="Meiryo UI" panose="020B0604030504040204" pitchFamily="50" charset="-128"/>
                        </a:rPr>
                        <a:t>計画・状況</a:t>
                      </a:r>
                    </a:p>
                  </a:txBody>
                  <a:tcPr anchor="ctr">
                    <a:solidFill>
                      <a:schemeClr val="accent6">
                        <a:lumMod val="40000"/>
                        <a:lumOff val="60000"/>
                      </a:schemeClr>
                    </a:solidFill>
                  </a:tcPr>
                </a:tc>
                <a:tc>
                  <a:txBody>
                    <a:bodyPr/>
                    <a:lstStyle/>
                    <a:p>
                      <a:pPr algn="ctr">
                        <a:lnSpc>
                          <a:spcPct val="100000"/>
                        </a:lnSpc>
                      </a:pPr>
                      <a:r>
                        <a:rPr kumimoji="1" lang="ja-JP" altLang="en-US" sz="1600" b="1" dirty="0">
                          <a:latin typeface="Meiryo UI" panose="020B0604030504040204" pitchFamily="50" charset="-128"/>
                          <a:ea typeface="Meiryo UI" panose="020B0604030504040204" pitchFamily="50" charset="-128"/>
                        </a:rPr>
                        <a:t>見直し状況</a:t>
                      </a:r>
                    </a:p>
                  </a:txBody>
                  <a:tcPr anchor="ctr">
                    <a:solidFill>
                      <a:schemeClr val="accent6">
                        <a:lumMod val="40000"/>
                        <a:lumOff val="60000"/>
                      </a:schemeClr>
                    </a:solidFill>
                  </a:tcPr>
                </a:tc>
                <a:extLst>
                  <a:ext uri="{0D108BD9-81ED-4DB2-BD59-A6C34878D82A}">
                    <a16:rowId xmlns:a16="http://schemas.microsoft.com/office/drawing/2014/main" val="1527477649"/>
                  </a:ext>
                </a:extLst>
              </a:tr>
              <a:tr h="452828">
                <a:tc gridSpan="2">
                  <a:txBody>
                    <a:bodyPr/>
                    <a:lstStyle/>
                    <a:p>
                      <a:pPr algn="ctr">
                        <a:lnSpc>
                          <a:spcPct val="100000"/>
                        </a:lnSpc>
                      </a:pPr>
                      <a:r>
                        <a:rPr kumimoji="1" lang="ja-JP" altLang="en-US" sz="1400" b="0" dirty="0">
                          <a:latin typeface="Meiryo UI" panose="020B0604030504040204" pitchFamily="50" charset="-128"/>
                          <a:ea typeface="Meiryo UI" panose="020B0604030504040204" pitchFamily="50" charset="-128"/>
                        </a:rPr>
                        <a:t>総合計画</a:t>
                      </a:r>
                    </a:p>
                  </a:txBody>
                  <a:tcPr anchor="ctr"/>
                </a:tc>
                <a:tc h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zh-TW" sz="1400" b="0" dirty="0">
                          <a:latin typeface="Meiryo UI" panose="020B0604030504040204" pitchFamily="50" charset="-128"/>
                          <a:ea typeface="Meiryo UI" panose="020B0604030504040204" pitchFamily="50" charset="-128"/>
                        </a:rPr>
                        <a:t>2030</a:t>
                      </a:r>
                      <a:r>
                        <a:rPr kumimoji="1" lang="zh-TW" altLang="en-US" sz="1400" b="0" dirty="0">
                          <a:latin typeface="Meiryo UI" panose="020B0604030504040204" pitchFamily="50" charset="-128"/>
                          <a:ea typeface="Meiryo UI" panose="020B0604030504040204" pitchFamily="50" charset="-128"/>
                        </a:rPr>
                        <a:t>大阪府環境総合計画</a:t>
                      </a:r>
                      <a:r>
                        <a:rPr kumimoji="1" lang="en-US" altLang="ja-JP" sz="1400" b="0" dirty="0">
                          <a:latin typeface="Meiryo UI" panose="020B0604030504040204" pitchFamily="50" charset="-128"/>
                          <a:ea typeface="Meiryo UI" panose="020B0604030504040204" pitchFamily="50" charset="-128"/>
                        </a:rPr>
                        <a:t>(2021.3)</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2024</a:t>
                      </a:r>
                      <a:r>
                        <a:rPr kumimoji="1" lang="ja-JP" altLang="en-US" sz="1400" b="0" dirty="0">
                          <a:solidFill>
                            <a:schemeClr val="tx1"/>
                          </a:solidFill>
                          <a:latin typeface="Meiryo UI" panose="020B0604030504040204" pitchFamily="50" charset="-128"/>
                          <a:ea typeface="Meiryo UI" panose="020B0604030504040204" pitchFamily="50" charset="-128"/>
                        </a:rPr>
                        <a:t>年</a:t>
                      </a:r>
                      <a:r>
                        <a:rPr kumimoji="1" lang="en-US" altLang="ja-JP" sz="1400" b="0" dirty="0">
                          <a:solidFill>
                            <a:schemeClr val="tx1"/>
                          </a:solidFill>
                          <a:latin typeface="Meiryo UI" panose="020B0604030504040204" pitchFamily="50" charset="-128"/>
                          <a:ea typeface="Meiryo UI" panose="020B0604030504040204" pitchFamily="50" charset="-128"/>
                        </a:rPr>
                        <a:t>12</a:t>
                      </a:r>
                      <a:r>
                        <a:rPr kumimoji="1" lang="ja-JP" altLang="en-US" sz="1400" b="0" dirty="0">
                          <a:solidFill>
                            <a:schemeClr val="tx1"/>
                          </a:solidFill>
                          <a:latin typeface="Meiryo UI" panose="020B0604030504040204" pitchFamily="50" charset="-128"/>
                          <a:ea typeface="Meiryo UI" panose="020B0604030504040204" pitchFamily="50" charset="-128"/>
                        </a:rPr>
                        <a:t>月の環境審議会にて計画見直しについて諮問し、環境総合計画部会にて議論</a:t>
                      </a: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(2025.3)</a:t>
                      </a:r>
                    </a:p>
                  </a:txBody>
                  <a:tcPr anchor="ctr"/>
                </a:tc>
                <a:extLst>
                  <a:ext uri="{0D108BD9-81ED-4DB2-BD59-A6C34878D82A}">
                    <a16:rowId xmlns:a16="http://schemas.microsoft.com/office/drawing/2014/main" val="2265984519"/>
                  </a:ext>
                </a:extLst>
              </a:tr>
              <a:tr h="506102">
                <a:tc rowSpan="5">
                  <a:txBody>
                    <a:bodyPr/>
                    <a:lstStyle/>
                    <a:p>
                      <a:pPr algn="ctr">
                        <a:lnSpc>
                          <a:spcPct val="100000"/>
                        </a:lnSpc>
                      </a:pPr>
                      <a:r>
                        <a:rPr kumimoji="1" lang="ja-JP" altLang="en-US" sz="1400" b="0" dirty="0">
                          <a:latin typeface="Meiryo UI" panose="020B0604030504040204" pitchFamily="50" charset="-128"/>
                          <a:ea typeface="Meiryo UI" panose="020B0604030504040204" pitchFamily="50" charset="-128"/>
                        </a:rPr>
                        <a:t>個別計画</a:t>
                      </a:r>
                    </a:p>
                  </a:txBody>
                  <a:tcPr vert="eaVert" anchor="ctr"/>
                </a:tc>
                <a:tc>
                  <a:txBody>
                    <a:bodyPr/>
                    <a:lstStyle/>
                    <a:p>
                      <a:pPr algn="ctr">
                        <a:lnSpc>
                          <a:spcPct val="100000"/>
                        </a:lnSpc>
                      </a:pPr>
                      <a:r>
                        <a:rPr kumimoji="1" lang="ja-JP" altLang="en-US" sz="1400" b="0" dirty="0">
                          <a:latin typeface="Meiryo UI" panose="020B0604030504040204" pitchFamily="50" charset="-128"/>
                          <a:ea typeface="Meiryo UI" panose="020B0604030504040204" pitchFamily="50" charset="-128"/>
                        </a:rPr>
                        <a:t>脱炭素・</a:t>
                      </a:r>
                      <a:endParaRPr kumimoji="1" lang="en-US" altLang="ja-JP" sz="1400" b="0" dirty="0">
                        <a:latin typeface="Meiryo UI" panose="020B0604030504040204" pitchFamily="50" charset="-128"/>
                        <a:ea typeface="Meiryo UI" panose="020B0604030504040204" pitchFamily="50" charset="-128"/>
                      </a:endParaRPr>
                    </a:p>
                    <a:p>
                      <a:pPr algn="ctr">
                        <a:lnSpc>
                          <a:spcPct val="100000"/>
                        </a:lnSpc>
                      </a:pPr>
                      <a:r>
                        <a:rPr kumimoji="1" lang="ja-JP" altLang="en-US" sz="1400" b="0" dirty="0">
                          <a:latin typeface="Meiryo UI" panose="020B0604030504040204" pitchFamily="50" charset="-128"/>
                          <a:ea typeface="Meiryo UI" panose="020B0604030504040204" pitchFamily="50" charset="-128"/>
                        </a:rPr>
                        <a:t>省エネルギー分野</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①大阪府地球温暖化対策実行計画（区域施策編）</a:t>
                      </a:r>
                      <a:r>
                        <a:rPr kumimoji="1" lang="en-US" altLang="ja-JP" sz="1400" b="0" dirty="0">
                          <a:latin typeface="Meiryo UI" panose="020B0604030504040204" pitchFamily="50" charset="-128"/>
                          <a:ea typeface="Meiryo UI" panose="020B0604030504040204" pitchFamily="50" charset="-128"/>
                        </a:rPr>
                        <a:t>(2021.3)</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①</a:t>
                      </a:r>
                      <a:r>
                        <a:rPr kumimoji="1" lang="en-US" altLang="ja-JP" sz="1400" b="0" dirty="0">
                          <a:solidFill>
                            <a:schemeClr val="tx1"/>
                          </a:solidFill>
                          <a:latin typeface="Meiryo UI" panose="020B0604030504040204" pitchFamily="50" charset="-128"/>
                          <a:ea typeface="Meiryo UI" panose="020B0604030504040204" pitchFamily="50" charset="-128"/>
                        </a:rPr>
                        <a:t>2024</a:t>
                      </a:r>
                      <a:r>
                        <a:rPr kumimoji="1" lang="ja-JP" altLang="en-US" sz="1400" b="0" dirty="0">
                          <a:solidFill>
                            <a:schemeClr val="tx1"/>
                          </a:solidFill>
                          <a:latin typeface="Meiryo UI" panose="020B0604030504040204" pitchFamily="50" charset="-128"/>
                          <a:ea typeface="Meiryo UI" panose="020B0604030504040204" pitchFamily="50" charset="-128"/>
                        </a:rPr>
                        <a:t>年</a:t>
                      </a:r>
                      <a:r>
                        <a:rPr kumimoji="1" lang="en-US" altLang="ja-JP" sz="1400" b="0" dirty="0">
                          <a:solidFill>
                            <a:schemeClr val="tx1"/>
                          </a:solidFill>
                          <a:latin typeface="Meiryo UI" panose="020B0604030504040204" pitchFamily="50" charset="-128"/>
                          <a:ea typeface="Meiryo UI" panose="020B0604030504040204" pitchFamily="50" charset="-128"/>
                        </a:rPr>
                        <a:t>12</a:t>
                      </a:r>
                      <a:r>
                        <a:rPr kumimoji="1" lang="ja-JP" altLang="en-US" sz="1400" b="0" dirty="0">
                          <a:solidFill>
                            <a:schemeClr val="tx1"/>
                          </a:solidFill>
                          <a:latin typeface="Meiryo UI" panose="020B0604030504040204" pitchFamily="50" charset="-128"/>
                          <a:ea typeface="Meiryo UI" panose="020B0604030504040204" pitchFamily="50" charset="-128"/>
                        </a:rPr>
                        <a:t>月の環境審議会にて計画見直しについて諮問し、部会にて議論</a:t>
                      </a: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(2025.1</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2025.5)</a:t>
                      </a:r>
                    </a:p>
                  </a:txBody>
                  <a:tcPr anchor="ctr"/>
                </a:tc>
                <a:extLst>
                  <a:ext uri="{0D108BD9-81ED-4DB2-BD59-A6C34878D82A}">
                    <a16:rowId xmlns:a16="http://schemas.microsoft.com/office/drawing/2014/main" val="3150281444"/>
                  </a:ext>
                </a:extLst>
              </a:tr>
              <a:tr h="495331">
                <a:tc vMerge="1">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資源循環分野</a:t>
                      </a:r>
                      <a:endParaRPr kumimoji="1" lang="ja-JP" altLang="en-US" sz="1600" dirty="0"/>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②大阪府循環型社会推進計画 </a:t>
                      </a:r>
                      <a:r>
                        <a:rPr kumimoji="1" lang="en-US" altLang="ja-JP" sz="1400" b="0" dirty="0">
                          <a:latin typeface="Meiryo UI" panose="020B0604030504040204" pitchFamily="50" charset="-128"/>
                          <a:ea typeface="Meiryo UI" panose="020B0604030504040204" pitchFamily="50" charset="-128"/>
                        </a:rPr>
                        <a:t>(2021.3)</a:t>
                      </a:r>
                      <a:r>
                        <a:rPr kumimoji="1" lang="ja-JP" altLang="en-US" sz="1400" b="0" dirty="0">
                          <a:solidFill>
                            <a:srgbClr val="FF0000"/>
                          </a:solidFill>
                          <a:latin typeface="Meiryo UI" panose="020B0604030504040204" pitchFamily="50" charset="-128"/>
                          <a:ea typeface="Meiryo UI" panose="020B0604030504040204" pitchFamily="50" charset="-128"/>
                        </a:rPr>
                        <a:t> </a:t>
                      </a:r>
                      <a:endParaRPr kumimoji="1" lang="en-US" altLang="ja-JP" sz="1400" b="0" dirty="0">
                        <a:solidFill>
                          <a:srgbClr val="FF0000"/>
                        </a:solidFill>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0" dirty="0">
                          <a:latin typeface="Meiryo UI" panose="020B0604030504040204" pitchFamily="50" charset="-128"/>
                          <a:ea typeface="Meiryo UI" panose="020B0604030504040204" pitchFamily="50" charset="-128"/>
                        </a:rPr>
                        <a:t>③大阪府食品ロス削減推進計画 </a:t>
                      </a:r>
                      <a:r>
                        <a:rPr kumimoji="1" lang="en-US" altLang="ja-JP" sz="1400" b="0" dirty="0">
                          <a:latin typeface="Meiryo UI" panose="020B0604030504040204" pitchFamily="50" charset="-128"/>
                          <a:ea typeface="Meiryo UI" panose="020B0604030504040204" pitchFamily="50" charset="-128"/>
                        </a:rPr>
                        <a:t>(2021.3)</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②</a:t>
                      </a:r>
                      <a:r>
                        <a:rPr kumimoji="1" lang="en-US" altLang="ja-JP" sz="1400" b="0" dirty="0">
                          <a:solidFill>
                            <a:schemeClr val="tx1"/>
                          </a:solidFill>
                          <a:latin typeface="Meiryo UI" panose="020B0604030504040204" pitchFamily="50" charset="-128"/>
                          <a:ea typeface="Meiryo UI" panose="020B0604030504040204" pitchFamily="50" charset="-128"/>
                        </a:rPr>
                        <a:t>2024</a:t>
                      </a:r>
                      <a:r>
                        <a:rPr kumimoji="1" lang="ja-JP" altLang="en-US" sz="1400" b="0" dirty="0">
                          <a:solidFill>
                            <a:schemeClr val="tx1"/>
                          </a:solidFill>
                          <a:latin typeface="Meiryo UI" panose="020B0604030504040204" pitchFamily="50" charset="-128"/>
                          <a:ea typeface="Meiryo UI" panose="020B0604030504040204" pitchFamily="50" charset="-128"/>
                        </a:rPr>
                        <a:t>年</a:t>
                      </a:r>
                      <a:r>
                        <a:rPr kumimoji="1" lang="en-US" altLang="ja-JP" sz="1400" b="0" dirty="0">
                          <a:solidFill>
                            <a:schemeClr val="tx1"/>
                          </a:solidFill>
                          <a:latin typeface="Meiryo UI" panose="020B0604030504040204" pitchFamily="50" charset="-128"/>
                          <a:ea typeface="Meiryo UI" panose="020B0604030504040204" pitchFamily="50" charset="-128"/>
                        </a:rPr>
                        <a:t>12</a:t>
                      </a:r>
                      <a:r>
                        <a:rPr kumimoji="1" lang="ja-JP" altLang="en-US" sz="1400" b="0" dirty="0">
                          <a:solidFill>
                            <a:schemeClr val="tx1"/>
                          </a:solidFill>
                          <a:latin typeface="Meiryo UI" panose="020B0604030504040204" pitchFamily="50" charset="-128"/>
                          <a:ea typeface="Meiryo UI" panose="020B0604030504040204" pitchFamily="50" charset="-128"/>
                        </a:rPr>
                        <a:t>月に環境審議会にて計画策定について諮問し、循環型社会推進計画部会部会にて議論</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2025.3)</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計画の中間年である </a:t>
                      </a:r>
                      <a:r>
                        <a:rPr lang="en-US" altLang="ja-JP" sz="1400" dirty="0">
                          <a:latin typeface="Meiryo UI" panose="020B0604030504040204" pitchFamily="50" charset="-128"/>
                          <a:ea typeface="Meiryo UI" panose="020B0604030504040204" pitchFamily="50" charset="-128"/>
                        </a:rPr>
                        <a:t>2025 </a:t>
                      </a:r>
                      <a:r>
                        <a:rPr lang="ja-JP" altLang="en-US" sz="1400" dirty="0">
                          <a:latin typeface="Meiryo UI" panose="020B0604030504040204" pitchFamily="50" charset="-128"/>
                          <a:ea typeface="Meiryo UI" panose="020B0604030504040204" pitchFamily="50" charset="-128"/>
                        </a:rPr>
                        <a:t>年度を目途に見直しを検討予定</a:t>
                      </a:r>
                      <a:endParaRPr lang="en-US" altLang="ja-JP"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63407126"/>
                  </a:ext>
                </a:extLst>
              </a:tr>
              <a:tr h="506102">
                <a:tc vMerge="1">
                  <a:txBody>
                    <a:bodyPr/>
                    <a:lstStyle/>
                    <a:p>
                      <a:pPr algn="ctr">
                        <a:lnSpc>
                          <a:spcPct val="100000"/>
                        </a:lnSpc>
                      </a:pP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400" b="0" dirty="0">
                          <a:latin typeface="Meiryo UI" panose="020B0604030504040204" pitchFamily="50" charset="-128"/>
                          <a:ea typeface="Meiryo UI" panose="020B0604030504040204" pitchFamily="50" charset="-128"/>
                        </a:rPr>
                        <a:t>全てのいのちの</a:t>
                      </a:r>
                      <a:endParaRPr kumimoji="1" lang="en-US" altLang="ja-JP" sz="1400" b="0" dirty="0">
                        <a:latin typeface="Meiryo UI" panose="020B0604030504040204" pitchFamily="50" charset="-128"/>
                        <a:ea typeface="Meiryo UI" panose="020B0604030504040204" pitchFamily="50" charset="-128"/>
                      </a:endParaRPr>
                    </a:p>
                    <a:p>
                      <a:pPr algn="ctr">
                        <a:lnSpc>
                          <a:spcPct val="100000"/>
                        </a:lnSpc>
                      </a:pPr>
                      <a:r>
                        <a:rPr kumimoji="1" lang="ja-JP" altLang="en-US" sz="1400" b="0" dirty="0">
                          <a:latin typeface="Meiryo UI" panose="020B0604030504040204" pitchFamily="50" charset="-128"/>
                          <a:ea typeface="Meiryo UI" panose="020B0604030504040204" pitchFamily="50" charset="-128"/>
                        </a:rPr>
                        <a:t>共生分野</a:t>
                      </a:r>
                      <a:endParaRPr kumimoji="1" lang="ja-JP" altLang="en-US" sz="1600" dirty="0"/>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④大阪府生物多様性地域戦略 </a:t>
                      </a:r>
                      <a:r>
                        <a:rPr kumimoji="1" lang="en-US" altLang="ja-JP" sz="1400" b="0" dirty="0">
                          <a:latin typeface="Meiryo UI" panose="020B0604030504040204" pitchFamily="50" charset="-128"/>
                          <a:ea typeface="Meiryo UI" panose="020B0604030504040204" pitchFamily="50" charset="-128"/>
                        </a:rPr>
                        <a:t>(2022.3)</a:t>
                      </a:r>
                      <a:endParaRPr kumimoji="1" lang="ja-JP" altLang="en-US" sz="1400" b="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④計画期間の中間年である</a:t>
                      </a:r>
                      <a:r>
                        <a:rPr kumimoji="1" lang="en-US" altLang="ja-JP" sz="1400" b="0" dirty="0">
                          <a:latin typeface="Meiryo UI" panose="020B0604030504040204" pitchFamily="50" charset="-128"/>
                          <a:ea typeface="Meiryo UI" panose="020B0604030504040204" pitchFamily="50" charset="-128"/>
                        </a:rPr>
                        <a:t>2026</a:t>
                      </a:r>
                      <a:r>
                        <a:rPr kumimoji="1" lang="ja-JP" altLang="en-US" sz="1400" b="0" dirty="0">
                          <a:latin typeface="Meiryo UI" panose="020B0604030504040204" pitchFamily="50" charset="-128"/>
                          <a:ea typeface="Meiryo UI" panose="020B0604030504040204" pitchFamily="50" charset="-128"/>
                        </a:rPr>
                        <a:t>年頃を目途に中間見直しを実施</a:t>
                      </a:r>
                    </a:p>
                  </a:txBody>
                  <a:tcPr anchor="ctr"/>
                </a:tc>
                <a:extLst>
                  <a:ext uri="{0D108BD9-81ED-4DB2-BD59-A6C34878D82A}">
                    <a16:rowId xmlns:a16="http://schemas.microsoft.com/office/drawing/2014/main" val="1398559378"/>
                  </a:ext>
                </a:extLst>
              </a:tr>
              <a:tr h="703890">
                <a:tc vMerge="1">
                  <a:txBody>
                    <a:bodyPr/>
                    <a:lstStyle/>
                    <a:p>
                      <a:pPr algn="ctr">
                        <a:lnSpc>
                          <a:spcPct val="100000"/>
                        </a:lnSpc>
                      </a:pP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400" b="0" dirty="0">
                          <a:latin typeface="Meiryo UI" panose="020B0604030504040204" pitchFamily="50" charset="-128"/>
                          <a:ea typeface="Meiryo UI" panose="020B0604030504040204" pitchFamily="50" charset="-128"/>
                        </a:rPr>
                        <a:t>健康で安全な</a:t>
                      </a:r>
                      <a:endParaRPr kumimoji="1" lang="en-US" altLang="ja-JP" sz="1400" b="0" dirty="0">
                        <a:latin typeface="Meiryo UI" panose="020B0604030504040204" pitchFamily="50" charset="-128"/>
                        <a:ea typeface="Meiryo UI" panose="020B0604030504040204" pitchFamily="50" charset="-128"/>
                      </a:endParaRPr>
                    </a:p>
                    <a:p>
                      <a:pPr algn="ctr">
                        <a:lnSpc>
                          <a:spcPct val="100000"/>
                        </a:lnSpc>
                      </a:pPr>
                      <a:r>
                        <a:rPr kumimoji="1" lang="ja-JP" altLang="en-US" sz="1400" b="0" dirty="0">
                          <a:latin typeface="Meiryo UI" panose="020B0604030504040204" pitchFamily="50" charset="-128"/>
                          <a:ea typeface="Meiryo UI" panose="020B0604030504040204" pitchFamily="50" charset="-128"/>
                        </a:rPr>
                        <a:t>暮らし分野</a:t>
                      </a:r>
                      <a:endParaRPr kumimoji="1" lang="ja-JP" altLang="en-US" sz="1600" dirty="0"/>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⑤生活環境保全目標</a:t>
                      </a:r>
                      <a:endParaRPr kumimoji="1" lang="en-US" altLang="ja-JP" sz="14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⑥おおさか海ごみゼロプラン（大阪府海岸漂着物等対策推進地域計画）</a:t>
                      </a:r>
                      <a:r>
                        <a:rPr kumimoji="1" lang="en-US" altLang="ja-JP" sz="1400" b="0" dirty="0">
                          <a:latin typeface="Meiryo UI" panose="020B0604030504040204" pitchFamily="50" charset="-128"/>
                          <a:ea typeface="Meiryo UI" panose="020B0604030504040204" pitchFamily="50" charset="-128"/>
                        </a:rPr>
                        <a:t>(2021.3)</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⑤見直し予定なし</a:t>
                      </a:r>
                      <a:endParaRPr kumimoji="1" lang="en-US" altLang="ja-JP" sz="14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⑥計画期間の中間年である</a:t>
                      </a:r>
                      <a:r>
                        <a:rPr kumimoji="1" lang="en-US" altLang="ja-JP" sz="1400" b="0" dirty="0">
                          <a:latin typeface="Meiryo UI" panose="020B0604030504040204" pitchFamily="50" charset="-128"/>
                          <a:ea typeface="Meiryo UI" panose="020B0604030504040204" pitchFamily="50" charset="-128"/>
                        </a:rPr>
                        <a:t>2025</a:t>
                      </a:r>
                      <a:r>
                        <a:rPr kumimoji="1" lang="ja-JP" altLang="en-US" sz="1400" b="0" dirty="0">
                          <a:latin typeface="Meiryo UI" panose="020B0604030504040204" pitchFamily="50" charset="-128"/>
                          <a:ea typeface="Meiryo UI" panose="020B0604030504040204" pitchFamily="50" charset="-128"/>
                        </a:rPr>
                        <a:t>年度に計画取組みの進捗状況の点検及び必要に応じて見直しを実施予定</a:t>
                      </a:r>
                      <a:endParaRPr kumimoji="1" lang="en-US" altLang="ja-JP" sz="14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22540065"/>
                  </a:ext>
                </a:extLst>
              </a:tr>
              <a:tr h="719197">
                <a:tc vMerge="1">
                  <a:txBody>
                    <a:bodyPr/>
                    <a:lstStyle/>
                    <a:p>
                      <a:pPr algn="ctr">
                        <a:lnSpc>
                          <a:spcPct val="100000"/>
                        </a:lnSpc>
                      </a:pP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魅力と活力ある</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快適な地域づくり</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分野</a:t>
                      </a:r>
                      <a:endParaRPr kumimoji="1" lang="ja-JP" altLang="en-US" sz="1600" dirty="0"/>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⑦大阪府環境教育等行動計画 </a:t>
                      </a:r>
                      <a:r>
                        <a:rPr kumimoji="1" lang="en-US" altLang="ja-JP" sz="1400" b="0" dirty="0">
                          <a:latin typeface="Meiryo UI" panose="020B0604030504040204" pitchFamily="50" charset="-128"/>
                          <a:ea typeface="Meiryo UI" panose="020B0604030504040204" pitchFamily="50" charset="-128"/>
                        </a:rPr>
                        <a:t>(2024.3)</a:t>
                      </a:r>
                      <a:r>
                        <a:rPr kumimoji="1" lang="ja-JP" altLang="en-US" sz="1400" b="0" dirty="0">
                          <a:latin typeface="Meiryo UI" panose="020B0604030504040204" pitchFamily="50" charset="-128"/>
                          <a:ea typeface="Meiryo UI" panose="020B0604030504040204" pitchFamily="50" charset="-128"/>
                        </a:rPr>
                        <a:t> </a:t>
                      </a:r>
                      <a:endParaRPr kumimoji="1" lang="en-US" altLang="ja-JP" sz="14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⑧みどりの大阪推進計画 </a:t>
                      </a:r>
                      <a:r>
                        <a:rPr kumimoji="1" lang="en-US" altLang="ja-JP" sz="1400" b="0" dirty="0">
                          <a:latin typeface="Meiryo UI" panose="020B0604030504040204" pitchFamily="50" charset="-128"/>
                          <a:ea typeface="Meiryo UI" panose="020B0604030504040204" pitchFamily="50" charset="-128"/>
                        </a:rPr>
                        <a:t>(2009.12)</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⑨おおさかヒートアイランド対策推進計画 </a:t>
                      </a:r>
                      <a:r>
                        <a:rPr kumimoji="1" lang="en-US" altLang="ja-JP" sz="1400" b="0" dirty="0">
                          <a:latin typeface="Meiryo UI" panose="020B0604030504040204" pitchFamily="50" charset="-128"/>
                          <a:ea typeface="Meiryo UI" panose="020B0604030504040204" pitchFamily="50" charset="-128"/>
                        </a:rPr>
                        <a:t>(2015.3)</a:t>
                      </a:r>
                      <a:endParaRPr kumimoji="1" lang="ja-JP" altLang="en-US" sz="1400" b="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latin typeface="Meiryo UI" panose="020B0604030504040204" pitchFamily="50" charset="-128"/>
                          <a:ea typeface="Meiryo UI" panose="020B0604030504040204" pitchFamily="50" charset="-128"/>
                        </a:rPr>
                        <a:t>⑦見直し予定なし</a:t>
                      </a:r>
                      <a:endParaRPr kumimoji="1" lang="en-US" altLang="ja-JP" sz="14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⑧</a:t>
                      </a:r>
                      <a:r>
                        <a:rPr kumimoji="1" lang="en-US" altLang="ja-JP" sz="1400" b="0" dirty="0">
                          <a:solidFill>
                            <a:schemeClr val="tx1"/>
                          </a:solidFill>
                          <a:latin typeface="Meiryo UI" panose="020B0604030504040204" pitchFamily="50" charset="-128"/>
                          <a:ea typeface="Meiryo UI" panose="020B0604030504040204" pitchFamily="50" charset="-128"/>
                        </a:rPr>
                        <a:t>2024</a:t>
                      </a:r>
                      <a:r>
                        <a:rPr kumimoji="1" lang="ja-JP" altLang="en-US" sz="1400" b="0" dirty="0">
                          <a:solidFill>
                            <a:schemeClr val="tx1"/>
                          </a:solidFill>
                          <a:latin typeface="Meiryo UI" panose="020B0604030504040204" pitchFamily="50" charset="-128"/>
                          <a:ea typeface="Meiryo UI" panose="020B0604030504040204" pitchFamily="50" charset="-128"/>
                        </a:rPr>
                        <a:t>年６月に環境審議会にて計画策定について諮問し、部会にて議論</a:t>
                      </a:r>
                      <a:r>
                        <a:rPr kumimoji="1" lang="en-US" altLang="ja-JP" sz="1400" b="1" dirty="0">
                          <a:solidFill>
                            <a:schemeClr val="tx1"/>
                          </a:solidFill>
                          <a:latin typeface="Meiryo UI" panose="020B0604030504040204" pitchFamily="50" charset="-128"/>
                          <a:ea typeface="Meiryo UI" panose="020B0604030504040204" pitchFamily="50" charset="-128"/>
                        </a:rPr>
                        <a:t>(2024.10</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2024.11</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2025.3)</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⑨計画期間が</a:t>
                      </a:r>
                      <a:r>
                        <a:rPr kumimoji="1" lang="en-US" altLang="ja-JP" sz="1400" b="0" dirty="0">
                          <a:solidFill>
                            <a:schemeClr val="tx1"/>
                          </a:solidFill>
                          <a:latin typeface="Meiryo UI" panose="020B0604030504040204" pitchFamily="50" charset="-128"/>
                          <a:ea typeface="Meiryo UI" panose="020B0604030504040204" pitchFamily="50" charset="-128"/>
                        </a:rPr>
                        <a:t>2025</a:t>
                      </a:r>
                      <a:r>
                        <a:rPr kumimoji="1" lang="ja-JP" altLang="en-US" sz="1400" b="0" dirty="0">
                          <a:solidFill>
                            <a:schemeClr val="tx1"/>
                          </a:solidFill>
                          <a:latin typeface="Meiryo UI" panose="020B0604030504040204" pitchFamily="50" charset="-128"/>
                          <a:ea typeface="Meiryo UI" panose="020B0604030504040204" pitchFamily="50" charset="-128"/>
                        </a:rPr>
                        <a:t>年度までであり計画のあり方を検討中</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1116635"/>
                  </a:ext>
                </a:extLst>
              </a:tr>
            </a:tbl>
          </a:graphicData>
        </a:graphic>
      </p:graphicFrame>
      <p:sp>
        <p:nvSpPr>
          <p:cNvPr id="10" name="テキスト ボックス 9">
            <a:extLst>
              <a:ext uri="{FF2B5EF4-FFF2-40B4-BE49-F238E27FC236}">
                <a16:creationId xmlns:a16="http://schemas.microsoft.com/office/drawing/2014/main" id="{FE0F2A06-3EA5-447D-AF67-FE51B77B74E4}"/>
              </a:ext>
            </a:extLst>
          </p:cNvPr>
          <p:cNvSpPr txBox="1"/>
          <p:nvPr/>
        </p:nvSpPr>
        <p:spPr>
          <a:xfrm>
            <a:off x="11364833" y="3287540"/>
            <a:ext cx="317220" cy="2031325"/>
          </a:xfrm>
          <a:prstGeom prst="rect">
            <a:avLst/>
          </a:prstGeom>
          <a:solidFill>
            <a:srgbClr val="339933"/>
          </a:solidFill>
          <a:ln>
            <a:noFill/>
          </a:ln>
        </p:spPr>
        <p:txBody>
          <a:bodyPr wrap="square">
            <a:spAutoFit/>
          </a:bodyPr>
          <a:lstStyle/>
          <a:p>
            <a:pPr algn="l"/>
            <a:r>
              <a:rPr lang="ja-JP" altLang="en-US" b="1" dirty="0">
                <a:solidFill>
                  <a:schemeClr val="bg1"/>
                </a:solidFill>
                <a:latin typeface="Meiryo UI" panose="020B0604030504040204" pitchFamily="50" charset="-128"/>
                <a:ea typeface="Meiryo UI" panose="020B0604030504040204" pitchFamily="50" charset="-128"/>
              </a:rPr>
              <a:t>検討内容の反映</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1" name="矢印: 右 10">
            <a:extLst>
              <a:ext uri="{FF2B5EF4-FFF2-40B4-BE49-F238E27FC236}">
                <a16:creationId xmlns:a16="http://schemas.microsoft.com/office/drawing/2014/main" id="{77589D97-57A3-46CF-8413-80572090286A}"/>
              </a:ext>
            </a:extLst>
          </p:cNvPr>
          <p:cNvSpPr/>
          <p:nvPr/>
        </p:nvSpPr>
        <p:spPr>
          <a:xfrm>
            <a:off x="10926449" y="2829524"/>
            <a:ext cx="360609" cy="355001"/>
          </a:xfrm>
          <a:prstGeom prst="rightArrow">
            <a:avLst/>
          </a:prstGeom>
          <a:solidFill>
            <a:srgbClr val="339933"/>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6262270-9B0D-4E74-A97D-35C598274C0A}"/>
              </a:ext>
            </a:extLst>
          </p:cNvPr>
          <p:cNvSpPr/>
          <p:nvPr/>
        </p:nvSpPr>
        <p:spPr>
          <a:xfrm rot="10800000">
            <a:off x="10960069" y="3349023"/>
            <a:ext cx="326989" cy="355001"/>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DA17A6E-395E-4352-80AC-4D7CC620ED7E}"/>
              </a:ext>
            </a:extLst>
          </p:cNvPr>
          <p:cNvSpPr/>
          <p:nvPr/>
        </p:nvSpPr>
        <p:spPr>
          <a:xfrm rot="10800000">
            <a:off x="10983751" y="3927698"/>
            <a:ext cx="303307" cy="355001"/>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B679DC5F-BFCB-461E-AB1B-F45C8FFB8065}"/>
              </a:ext>
            </a:extLst>
          </p:cNvPr>
          <p:cNvSpPr/>
          <p:nvPr/>
        </p:nvSpPr>
        <p:spPr>
          <a:xfrm rot="10800000">
            <a:off x="10960069" y="5888194"/>
            <a:ext cx="326989" cy="355001"/>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77002C30-7702-4829-A920-01A852C18B47}"/>
              </a:ext>
            </a:extLst>
          </p:cNvPr>
          <p:cNvSpPr/>
          <p:nvPr/>
        </p:nvSpPr>
        <p:spPr>
          <a:xfrm rot="10800000">
            <a:off x="10983751" y="4497025"/>
            <a:ext cx="303307" cy="355001"/>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C98E2BDD-24A6-4E26-BA58-EDB54C820838}"/>
              </a:ext>
            </a:extLst>
          </p:cNvPr>
          <p:cNvSpPr/>
          <p:nvPr/>
        </p:nvSpPr>
        <p:spPr>
          <a:xfrm rot="10800000">
            <a:off x="10983751" y="5153029"/>
            <a:ext cx="303307" cy="355001"/>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6E1A792-C42B-4BF3-BC69-491076026640}"/>
              </a:ext>
            </a:extLst>
          </p:cNvPr>
          <p:cNvSpPr txBox="1"/>
          <p:nvPr/>
        </p:nvSpPr>
        <p:spPr>
          <a:xfrm>
            <a:off x="175912" y="2006760"/>
            <a:ext cx="6110588" cy="369332"/>
          </a:xfrm>
          <a:prstGeom prst="rect">
            <a:avLst/>
          </a:prstGeom>
          <a:noFill/>
        </p:spPr>
        <p:txBody>
          <a:bodyPr wrap="square">
            <a:spAutoFit/>
          </a:bodyPr>
          <a:lstStyle/>
          <a:p>
            <a:pPr algn="l"/>
            <a:r>
              <a:rPr lang="ja-JP" altLang="en-US" b="1" dirty="0">
                <a:latin typeface="Meiryo UI" panose="020B0604030504040204" pitchFamily="50" charset="-128"/>
                <a:ea typeface="Meiryo UI" panose="020B0604030504040204" pitchFamily="50" charset="-128"/>
              </a:rPr>
              <a:t>（参考１）総合計画、個別計画の</a:t>
            </a:r>
            <a:r>
              <a:rPr lang="ja-JP" altLang="en-US" b="1" i="0" dirty="0">
                <a:effectLst/>
                <a:latin typeface="Meiryo UI" panose="020B0604030504040204" pitchFamily="50" charset="-128"/>
                <a:ea typeface="Meiryo UI" panose="020B0604030504040204" pitchFamily="50" charset="-128"/>
              </a:rPr>
              <a:t>見直し状況</a:t>
            </a:r>
            <a:endParaRPr lang="en-US" altLang="ja-JP"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322600A-4CE3-466D-AC3D-BBC720EA8460}"/>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　ご意見と対応について</a:t>
            </a:r>
            <a:endParaRPr lang="zh-TW"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938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3">
            <a:extLst>
              <a:ext uri="{FF2B5EF4-FFF2-40B4-BE49-F238E27FC236}">
                <a16:creationId xmlns:a16="http://schemas.microsoft.com/office/drawing/2014/main" id="{315C060C-825B-444B-9681-0EADF0C7900B}"/>
              </a:ext>
            </a:extLst>
          </p:cNvPr>
          <p:cNvGraphicFramePr>
            <a:graphicFrameLocks noGrp="1"/>
          </p:cNvGraphicFramePr>
          <p:nvPr>
            <p:extLst>
              <p:ext uri="{D42A27DB-BD31-4B8C-83A1-F6EECF244321}">
                <p14:modId xmlns:p14="http://schemas.microsoft.com/office/powerpoint/2010/main" val="2381066566"/>
              </p:ext>
            </p:extLst>
          </p:nvPr>
        </p:nvGraphicFramePr>
        <p:xfrm>
          <a:off x="175912" y="632527"/>
          <a:ext cx="11883815" cy="1310574"/>
        </p:xfrm>
        <a:graphic>
          <a:graphicData uri="http://schemas.openxmlformats.org/drawingml/2006/table">
            <a:tbl>
              <a:tblPr firstRow="1" bandRow="1">
                <a:tableStyleId>{5940675A-B579-460E-94D1-54222C63F5DA}</a:tableStyleId>
              </a:tblPr>
              <a:tblGrid>
                <a:gridCol w="6283958">
                  <a:extLst>
                    <a:ext uri="{9D8B030D-6E8A-4147-A177-3AD203B41FA5}">
                      <a16:colId xmlns:a16="http://schemas.microsoft.com/office/drawing/2014/main" val="3054678429"/>
                    </a:ext>
                  </a:extLst>
                </a:gridCol>
                <a:gridCol w="5599857">
                  <a:extLst>
                    <a:ext uri="{9D8B030D-6E8A-4147-A177-3AD203B41FA5}">
                      <a16:colId xmlns:a16="http://schemas.microsoft.com/office/drawing/2014/main" val="1403942717"/>
                    </a:ext>
                  </a:extLst>
                </a:gridCol>
              </a:tblGrid>
              <a:tr h="402611">
                <a:tc>
                  <a:txBody>
                    <a:bodyPr/>
                    <a:lstStyle/>
                    <a:p>
                      <a:pPr algn="ctr"/>
                      <a:r>
                        <a:rPr kumimoji="1" lang="ja-JP" altLang="en-US" sz="2000" b="1" dirty="0">
                          <a:latin typeface="Meiryo UI" panose="020B0604030504040204" pitchFamily="50" charset="-128"/>
                          <a:ea typeface="Meiryo UI" panose="020B0604030504040204" pitchFamily="50" charset="-128"/>
                        </a:rPr>
                        <a:t>委員からのご意見</a:t>
                      </a:r>
                    </a:p>
                  </a:txBody>
                  <a:tcPr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eiryo UI" panose="020B0604030504040204" pitchFamily="50" charset="-128"/>
                          <a:ea typeface="Meiryo UI" panose="020B0604030504040204" pitchFamily="50" charset="-128"/>
                        </a:rPr>
                        <a:t>事務局の対応案</a:t>
                      </a:r>
                      <a:endParaRPr lang="zh-CN" altLang="en-US" sz="2000" b="1" i="0" u="none" strike="noStrike" dirty="0">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31778398"/>
                  </a:ext>
                </a:extLst>
              </a:tr>
              <a:tr h="907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③２０３０年、２０５０年を見据えて、大幅な人口減少やテクノロジーの発展（</a:t>
                      </a:r>
                      <a:r>
                        <a:rPr kumimoji="1" lang="en-US" altLang="ja-JP" sz="1600" b="0" dirty="0">
                          <a:latin typeface="Meiryo UI" panose="020B0604030504040204" pitchFamily="50" charset="-128"/>
                          <a:ea typeface="Meiryo UI" panose="020B0604030504040204" pitchFamily="50" charset="-128"/>
                        </a:rPr>
                        <a:t>AI,</a:t>
                      </a:r>
                      <a:r>
                        <a:rPr kumimoji="1" lang="ja-JP" altLang="en-US" sz="1600" b="0" dirty="0">
                          <a:latin typeface="Meiryo UI" panose="020B0604030504040204" pitchFamily="50" charset="-128"/>
                          <a:ea typeface="Meiryo UI" panose="020B0604030504040204" pitchFamily="50" charset="-128"/>
                        </a:rPr>
                        <a:t>ロボティクス・自動化など）も考慮し、中長期的な施策のあり方を考えていく必要がある。</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kern="1200" dirty="0">
                          <a:solidFill>
                            <a:schemeClr val="dk1"/>
                          </a:solidFill>
                          <a:effectLst/>
                          <a:latin typeface="Meiryo UI" panose="020B0604030504040204" pitchFamily="50" charset="-128"/>
                          <a:ea typeface="Meiryo UI" panose="020B0604030504040204" pitchFamily="50" charset="-128"/>
                        </a:rPr>
                        <a:t>③最新の人口や将来予測等のデータを整理し、</a:t>
                      </a:r>
                      <a:r>
                        <a:rPr lang="ja-JP" altLang="en-US" sz="1600" b="0" u="none" strike="noStrike" dirty="0">
                          <a:effectLst/>
                          <a:latin typeface="Meiryo UI" panose="020B0604030504040204" pitchFamily="50" charset="-128"/>
                          <a:ea typeface="Meiryo UI" panose="020B0604030504040204" pitchFamily="50" charset="-128"/>
                        </a:rPr>
                        <a:t>総合計画の改定において背景等</a:t>
                      </a:r>
                      <a:r>
                        <a:rPr kumimoji="1" lang="ja-JP" altLang="en-US" sz="1600" kern="1200" dirty="0">
                          <a:solidFill>
                            <a:schemeClr val="dk1"/>
                          </a:solidFill>
                          <a:effectLst/>
                          <a:latin typeface="Meiryo UI" panose="020B0604030504040204" pitchFamily="50" charset="-128"/>
                          <a:ea typeface="Meiryo UI" panose="020B0604030504040204" pitchFamily="50" charset="-128"/>
                        </a:rPr>
                        <a:t>へ記載する。</a:t>
                      </a:r>
                      <a:endParaRPr kumimoji="1" lang="ja-JP" altLang="en-US" sz="1600" b="0" kern="1200" dirty="0">
                        <a:solidFill>
                          <a:schemeClr val="dk1"/>
                        </a:solidFill>
                        <a:effectLst/>
                        <a:highlight>
                          <a:srgbClr val="FFFF00"/>
                        </a:highlight>
                        <a:latin typeface="Meiryo UI" panose="020B0604030504040204" pitchFamily="50" charset="-128"/>
                        <a:ea typeface="Meiryo UI" panose="020B0604030504040204" pitchFamily="50" charset="-128"/>
                        <a:cs typeface="+mn-cs"/>
                      </a:endParaRPr>
                    </a:p>
                  </a:txBody>
                  <a:tcPr marL="9525" marR="9525" marT="9525" marB="0" anchor="ctr"/>
                </a:tc>
                <a:extLst>
                  <a:ext uri="{0D108BD9-81ED-4DB2-BD59-A6C34878D82A}">
                    <a16:rowId xmlns:a16="http://schemas.microsoft.com/office/drawing/2014/main" val="4015544938"/>
                  </a:ext>
                </a:extLst>
              </a:tr>
            </a:tbl>
          </a:graphicData>
        </a:graphic>
      </p:graphicFrame>
      <p:sp>
        <p:nvSpPr>
          <p:cNvPr id="2" name="スライド番号プレースホルダー 1">
            <a:extLst>
              <a:ext uri="{FF2B5EF4-FFF2-40B4-BE49-F238E27FC236}">
                <a16:creationId xmlns:a16="http://schemas.microsoft.com/office/drawing/2014/main" id="{4BD0BA6F-5033-4C70-B9A6-4C5089773A7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4</a:t>
            </a:fld>
            <a:endParaRPr kumimoji="1" lang="ja-JP" altLang="en-US" sz="200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72F3638-D18E-4A5C-8AF0-F57E0BEC9C1A}"/>
              </a:ext>
            </a:extLst>
          </p:cNvPr>
          <p:cNvSpPr txBox="1"/>
          <p:nvPr/>
        </p:nvSpPr>
        <p:spPr>
          <a:xfrm>
            <a:off x="175912" y="2161876"/>
            <a:ext cx="6110588" cy="369332"/>
          </a:xfrm>
          <a:prstGeom prst="rect">
            <a:avLst/>
          </a:prstGeom>
          <a:noFill/>
        </p:spPr>
        <p:txBody>
          <a:bodyPr wrap="square">
            <a:spAutoFit/>
          </a:bodyPr>
          <a:lstStyle/>
          <a:p>
            <a:pPr algn="l"/>
            <a:r>
              <a:rPr lang="ja-JP" altLang="en-US" b="1" i="0" dirty="0">
                <a:effectLst/>
                <a:latin typeface="Meiryo UI" panose="020B0604030504040204" pitchFamily="50" charset="-128"/>
                <a:ea typeface="Meiryo UI" panose="020B0604030504040204" pitchFamily="50" charset="-128"/>
              </a:rPr>
              <a:t>（参考２）社会データ</a:t>
            </a:r>
            <a:endParaRPr lang="zh-TW" altLang="en-US" b="1" i="0" dirty="0">
              <a:effectLst/>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D4D504F1-C347-48D0-A1F4-ECD0695911FC}"/>
              </a:ext>
            </a:extLst>
          </p:cNvPr>
          <p:cNvSpPr txBox="1"/>
          <p:nvPr/>
        </p:nvSpPr>
        <p:spPr>
          <a:xfrm>
            <a:off x="3091120" y="2161868"/>
            <a:ext cx="3990027" cy="369332"/>
          </a:xfrm>
          <a:prstGeom prst="rect">
            <a:avLst/>
          </a:prstGeom>
          <a:noFill/>
        </p:spPr>
        <p:txBody>
          <a:bodyPr wrap="square">
            <a:spAutoFit/>
          </a:bodyPr>
          <a:lstStyle/>
          <a:p>
            <a:r>
              <a:rPr lang="zh-TW" altLang="en-US" b="1" i="0" dirty="0">
                <a:effectLst/>
                <a:latin typeface="Meiryo UI" panose="020B0604030504040204" pitchFamily="50" charset="-128"/>
                <a:ea typeface="Meiryo UI" panose="020B0604030504040204" pitchFamily="50" charset="-128"/>
              </a:rPr>
              <a:t>都道府県別人口</a:t>
            </a:r>
            <a:r>
              <a:rPr lang="ja-JP" altLang="en-US" b="1" dirty="0">
                <a:latin typeface="Meiryo UI" panose="020B0604030504040204" pitchFamily="50" charset="-128"/>
                <a:ea typeface="Meiryo UI" panose="020B0604030504040204" pitchFamily="50" charset="-128"/>
              </a:rPr>
              <a:t>及び</a:t>
            </a:r>
            <a:r>
              <a:rPr lang="zh-CN" altLang="en-US" b="1" i="0" dirty="0">
                <a:solidFill>
                  <a:srgbClr val="333333"/>
                </a:solidFill>
                <a:effectLst/>
                <a:latin typeface="Meiryo UI" panose="020B0604030504040204" pitchFamily="50" charset="-128"/>
                <a:ea typeface="Meiryo UI" panose="020B0604030504040204" pitchFamily="50" charset="-128"/>
              </a:rPr>
              <a:t>将来推計人口</a:t>
            </a:r>
            <a:endParaRPr lang="en-US" altLang="zh-TW" b="1" i="0" dirty="0">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E76AE8C-E8D9-4150-A2DE-AD6CDD43A9E9}"/>
              </a:ext>
            </a:extLst>
          </p:cNvPr>
          <p:cNvSpPr txBox="1"/>
          <p:nvPr/>
        </p:nvSpPr>
        <p:spPr>
          <a:xfrm>
            <a:off x="526380" y="6326643"/>
            <a:ext cx="6869845"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年まで　</a:t>
            </a:r>
            <a:r>
              <a:rPr lang="ja-JP" altLang="en-US" sz="1100" i="0" dirty="0">
                <a:solidFill>
                  <a:srgbClr val="000000"/>
                </a:solidFill>
                <a:effectLst/>
                <a:latin typeface="Meiryo UI" panose="020B0604030504040204" pitchFamily="50" charset="-128"/>
                <a:ea typeface="Meiryo UI" panose="020B0604030504040204" pitchFamily="50" charset="-128"/>
              </a:rPr>
              <a:t>国勢調査（総務省統計局）より作成</a:t>
            </a:r>
            <a:endParaRPr lang="en-US" altLang="ja-JP" sz="1100" i="0" dirty="0">
              <a:solidFill>
                <a:srgbClr val="000000"/>
              </a:solidFill>
              <a:effectLst/>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rPr>
              <a:t>2020</a:t>
            </a:r>
            <a:r>
              <a:rPr lang="ja-JP" altLang="en-US" sz="1100" dirty="0">
                <a:solidFill>
                  <a:srgbClr val="000000"/>
                </a:solidFill>
                <a:latin typeface="Meiryo UI" panose="020B0604030504040204" pitchFamily="50" charset="-128"/>
                <a:ea typeface="Meiryo UI" panose="020B0604030504040204" pitchFamily="50" charset="-128"/>
              </a:rPr>
              <a:t>年以降　</a:t>
            </a:r>
            <a:r>
              <a:rPr lang="ja-JP" altLang="en-US" sz="1100" b="0" i="0" dirty="0">
                <a:solidFill>
                  <a:srgbClr val="333333"/>
                </a:solidFill>
                <a:effectLst/>
                <a:latin typeface="Meiryo UI" panose="020B0604030504040204" pitchFamily="50" charset="-128"/>
                <a:ea typeface="Meiryo UI" panose="020B0604030504040204" pitchFamily="50" charset="-128"/>
              </a:rPr>
              <a:t>日本の地域別将来推計人口（令和５年推計）（国立社会保障・人口問題研究所）</a:t>
            </a:r>
            <a:endParaRPr lang="en-US" altLang="ja-JP" sz="1100" dirty="0">
              <a:solidFill>
                <a:srgbClr val="000000"/>
              </a:solidFill>
              <a:latin typeface="Meiryo UI" panose="020B0604030504040204" pitchFamily="50" charset="-128"/>
              <a:ea typeface="Meiryo UI" panose="020B0604030504040204" pitchFamily="50" charset="-128"/>
            </a:endParaRPr>
          </a:p>
        </p:txBody>
      </p:sp>
      <p:graphicFrame>
        <p:nvGraphicFramePr>
          <p:cNvPr id="23" name="グラフ 22">
            <a:extLst>
              <a:ext uri="{FF2B5EF4-FFF2-40B4-BE49-F238E27FC236}">
                <a16:creationId xmlns:a16="http://schemas.microsoft.com/office/drawing/2014/main" id="{1393E4AF-AD5B-4D12-92D3-BF108171C996}"/>
              </a:ext>
            </a:extLst>
          </p:cNvPr>
          <p:cNvGraphicFramePr>
            <a:graphicFrameLocks/>
          </p:cNvGraphicFramePr>
          <p:nvPr>
            <p:extLst>
              <p:ext uri="{D42A27DB-BD31-4B8C-83A1-F6EECF244321}">
                <p14:modId xmlns:p14="http://schemas.microsoft.com/office/powerpoint/2010/main" val="3542901247"/>
              </p:ext>
            </p:extLst>
          </p:nvPr>
        </p:nvGraphicFramePr>
        <p:xfrm>
          <a:off x="383718" y="2706581"/>
          <a:ext cx="8160505" cy="3676034"/>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直線コネクタ 24">
            <a:extLst>
              <a:ext uri="{FF2B5EF4-FFF2-40B4-BE49-F238E27FC236}">
                <a16:creationId xmlns:a16="http://schemas.microsoft.com/office/drawing/2014/main" id="{ED961BC6-AA04-4320-B7B7-3621AC12ABF9}"/>
              </a:ext>
            </a:extLst>
          </p:cNvPr>
          <p:cNvCxnSpPr>
            <a:cxnSpLocks/>
          </p:cNvCxnSpPr>
          <p:nvPr/>
        </p:nvCxnSpPr>
        <p:spPr>
          <a:xfrm>
            <a:off x="5704224" y="2564028"/>
            <a:ext cx="0" cy="3207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矢印: 右 26">
            <a:extLst>
              <a:ext uri="{FF2B5EF4-FFF2-40B4-BE49-F238E27FC236}">
                <a16:creationId xmlns:a16="http://schemas.microsoft.com/office/drawing/2014/main" id="{8559B159-B31F-4C5D-BC45-8E9127ACF814}"/>
              </a:ext>
            </a:extLst>
          </p:cNvPr>
          <p:cNvSpPr/>
          <p:nvPr/>
        </p:nvSpPr>
        <p:spPr>
          <a:xfrm>
            <a:off x="5769539" y="2546830"/>
            <a:ext cx="437320" cy="305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CE9D87C-F32C-4C43-96BE-9DE66F9315E9}"/>
              </a:ext>
            </a:extLst>
          </p:cNvPr>
          <p:cNvSpPr txBox="1"/>
          <p:nvPr/>
        </p:nvSpPr>
        <p:spPr>
          <a:xfrm>
            <a:off x="6143905" y="2518253"/>
            <a:ext cx="678826" cy="369332"/>
          </a:xfrm>
          <a:prstGeom prst="rect">
            <a:avLst/>
          </a:prstGeom>
          <a:noFill/>
        </p:spPr>
        <p:txBody>
          <a:bodyPr wrap="square">
            <a:spAutoFit/>
          </a:bodyPr>
          <a:lstStyle/>
          <a:p>
            <a:pPr algn="l"/>
            <a:r>
              <a:rPr lang="ja-JP" altLang="en-US" b="1" i="0" dirty="0">
                <a:effectLst/>
                <a:latin typeface="Meiryo UI" panose="020B0604030504040204" pitchFamily="50" charset="-128"/>
                <a:ea typeface="Meiryo UI" panose="020B0604030504040204" pitchFamily="50" charset="-128"/>
              </a:rPr>
              <a:t>推計</a:t>
            </a:r>
            <a:endParaRPr lang="zh-TW" altLang="en-US" b="1" i="0" dirty="0">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E416A30-9401-4EE2-84E6-4F22D88F5EF1}"/>
              </a:ext>
            </a:extLst>
          </p:cNvPr>
          <p:cNvSpPr/>
          <p:nvPr/>
        </p:nvSpPr>
        <p:spPr>
          <a:xfrm>
            <a:off x="8752114" y="3110417"/>
            <a:ext cx="3127999" cy="21145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大阪府の人口は、</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年度</a:t>
            </a:r>
            <a:r>
              <a:rPr kumimoji="1" lang="en-US" altLang="ja-JP" dirty="0">
                <a:latin typeface="Meiryo UI" panose="020B0604030504040204" pitchFamily="50" charset="-128"/>
                <a:ea typeface="Meiryo UI" panose="020B0604030504040204" pitchFamily="50" charset="-128"/>
              </a:rPr>
              <a:t>883.8</a:t>
            </a:r>
            <a:r>
              <a:rPr kumimoji="1" lang="ja-JP" altLang="en-US" dirty="0">
                <a:latin typeface="Meiryo UI" panose="020B0604030504040204" pitchFamily="50" charset="-128"/>
                <a:ea typeface="Meiryo UI" panose="020B0604030504040204" pitchFamily="50" charset="-128"/>
              </a:rPr>
              <a:t>万人</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・今後、</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a:t>
            </a:r>
            <a:r>
              <a:rPr lang="en-US" altLang="ja-JP" dirty="0">
                <a:latin typeface="Meiryo UI" panose="020B0604030504040204" pitchFamily="50" charset="-128"/>
                <a:ea typeface="Meiryo UI" panose="020B0604030504040204" pitchFamily="50" charset="-128"/>
              </a:rPr>
              <a:t>843.8</a:t>
            </a:r>
            <a:r>
              <a:rPr lang="ja-JP" altLang="en-US" dirty="0">
                <a:latin typeface="Meiryo UI" panose="020B0604030504040204" pitchFamily="50" charset="-128"/>
                <a:ea typeface="Meiryo UI" panose="020B0604030504040204" pitchFamily="50" charset="-128"/>
              </a:rPr>
              <a:t>万人</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年度</a:t>
            </a:r>
            <a:r>
              <a:rPr lang="en-US" altLang="ja-JP" dirty="0">
                <a:latin typeface="Meiryo UI" panose="020B0604030504040204" pitchFamily="50" charset="-128"/>
                <a:ea typeface="Meiryo UI" panose="020B0604030504040204" pitchFamily="50" charset="-128"/>
              </a:rPr>
              <a:t>726.3</a:t>
            </a:r>
            <a:r>
              <a:rPr lang="ja-JP" altLang="en-US" dirty="0">
                <a:latin typeface="Meiryo UI" panose="020B0604030504040204" pitchFamily="50" charset="-128"/>
                <a:ea typeface="Meiryo UI" panose="020B0604030504040204" pitchFamily="50" charset="-128"/>
              </a:rPr>
              <a:t>万</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に減少すると推計</a:t>
            </a:r>
            <a:endParaRPr kumimoji="1" lang="en-US" altLang="ja-JP"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47F202D-E668-4F2E-A0E2-701BCED1A7B0}"/>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　ご意見と対応について</a:t>
            </a:r>
            <a:endParaRPr lang="zh-TW"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328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0BA6F-5033-4C70-B9A6-4C5089773A7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5</a:t>
            </a:fld>
            <a:endParaRPr kumimoji="1" lang="ja-JP" altLang="en-US" sz="2000">
              <a:solidFill>
                <a:schemeClr val="tx1"/>
              </a:solidFill>
              <a:latin typeface="Meiryo UI" panose="020B0604030504040204" pitchFamily="50" charset="-128"/>
              <a:ea typeface="Meiryo UI" panose="020B0604030504040204" pitchFamily="50" charset="-128"/>
            </a:endParaRPr>
          </a:p>
        </p:txBody>
      </p:sp>
      <p:graphicFrame>
        <p:nvGraphicFramePr>
          <p:cNvPr id="5" name="グラフ 4">
            <a:extLst>
              <a:ext uri="{FF2B5EF4-FFF2-40B4-BE49-F238E27FC236}">
                <a16:creationId xmlns:a16="http://schemas.microsoft.com/office/drawing/2014/main" id="{0D7015AA-4968-405C-921B-1462A0E2AF6C}"/>
              </a:ext>
            </a:extLst>
          </p:cNvPr>
          <p:cNvGraphicFramePr>
            <a:graphicFrameLocks/>
          </p:cNvGraphicFramePr>
          <p:nvPr>
            <p:extLst>
              <p:ext uri="{D42A27DB-BD31-4B8C-83A1-F6EECF244321}">
                <p14:modId xmlns:p14="http://schemas.microsoft.com/office/powerpoint/2010/main" val="973170635"/>
              </p:ext>
            </p:extLst>
          </p:nvPr>
        </p:nvGraphicFramePr>
        <p:xfrm>
          <a:off x="412582" y="2474052"/>
          <a:ext cx="8511286" cy="212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B12C7F69-5B11-422A-A8EC-065C2037A05C}"/>
              </a:ext>
            </a:extLst>
          </p:cNvPr>
          <p:cNvSpPr txBox="1"/>
          <p:nvPr/>
        </p:nvSpPr>
        <p:spPr>
          <a:xfrm>
            <a:off x="175912" y="2161876"/>
            <a:ext cx="6110588" cy="369332"/>
          </a:xfrm>
          <a:prstGeom prst="rect">
            <a:avLst/>
          </a:prstGeom>
          <a:noFill/>
        </p:spPr>
        <p:txBody>
          <a:bodyPr wrap="square">
            <a:spAutoFit/>
          </a:bodyPr>
          <a:lstStyle/>
          <a:p>
            <a:pPr algn="l"/>
            <a:r>
              <a:rPr lang="ja-JP" altLang="en-US" b="1" i="0" dirty="0">
                <a:effectLst/>
                <a:latin typeface="Meiryo UI" panose="020B0604030504040204" pitchFamily="50" charset="-128"/>
                <a:ea typeface="Meiryo UI" panose="020B0604030504040204" pitchFamily="50" charset="-128"/>
              </a:rPr>
              <a:t>（参考３）社会データ</a:t>
            </a:r>
            <a:endParaRPr lang="zh-TW" altLang="en-US" b="1" i="0"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D45BCB4-AAE7-45EF-B610-7085CFE4D35D}"/>
              </a:ext>
            </a:extLst>
          </p:cNvPr>
          <p:cNvSpPr txBox="1"/>
          <p:nvPr/>
        </p:nvSpPr>
        <p:spPr>
          <a:xfrm>
            <a:off x="2788388" y="2161868"/>
            <a:ext cx="6210300" cy="369332"/>
          </a:xfrm>
          <a:prstGeom prst="rect">
            <a:avLst/>
          </a:prstGeom>
          <a:noFill/>
        </p:spPr>
        <p:txBody>
          <a:bodyPr wrap="square">
            <a:spAutoFit/>
          </a:bodyPr>
          <a:lstStyle/>
          <a:p>
            <a:r>
              <a:rPr lang="ja-JP" altLang="en-US" b="1" i="0" dirty="0">
                <a:effectLst/>
                <a:latin typeface="Meiryo UI" panose="020B0604030504040204" pitchFamily="50" charset="-128"/>
                <a:ea typeface="Meiryo UI" panose="020B0604030504040204" pitchFamily="50" charset="-128"/>
              </a:rPr>
              <a:t>府内地域別将来人口変化度及び総生産シェア</a:t>
            </a:r>
            <a:endParaRPr lang="en-US" altLang="zh-TW" b="1" i="0" dirty="0">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4CA7392-5084-449C-8628-F9E613765B8A}"/>
              </a:ext>
            </a:extLst>
          </p:cNvPr>
          <p:cNvSpPr txBox="1"/>
          <p:nvPr/>
        </p:nvSpPr>
        <p:spPr>
          <a:xfrm>
            <a:off x="1373246" y="4634264"/>
            <a:ext cx="8191500" cy="261610"/>
          </a:xfrm>
          <a:prstGeom prst="rect">
            <a:avLst/>
          </a:prstGeom>
          <a:noFill/>
        </p:spPr>
        <p:txBody>
          <a:bodyPr wrap="square">
            <a:spAutoFit/>
          </a:bodyPr>
          <a:lstStyle/>
          <a:p>
            <a:pPr algn="l"/>
            <a:r>
              <a:rPr lang="ja-JP" altLang="en-US" sz="1100" dirty="0">
                <a:latin typeface="Meiryo UI" panose="020B0604030504040204" pitchFamily="50" charset="-128"/>
                <a:ea typeface="Meiryo UI" panose="020B0604030504040204" pitchFamily="50" charset="-128"/>
              </a:rPr>
              <a:t>出典：</a:t>
            </a:r>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b="0" i="0" dirty="0">
                <a:solidFill>
                  <a:srgbClr val="333333"/>
                </a:solidFill>
                <a:effectLst/>
                <a:latin typeface="Meiryo UI" panose="020B0604030504040204" pitchFamily="50" charset="-128"/>
                <a:ea typeface="Meiryo UI" panose="020B0604030504040204" pitchFamily="50" charset="-128"/>
              </a:rPr>
              <a:t>日本の地域別将来推計人口（令和５年推計）（国立社会保障・人口問題研究所）より作成</a:t>
            </a:r>
            <a:endParaRPr lang="zh-TW" altLang="en-US" sz="1100" b="1" i="0" dirty="0">
              <a:solidFill>
                <a:srgbClr val="222222"/>
              </a:solidFill>
              <a:effectLst/>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92CF4842-A803-4083-9C9A-C41E26C777DA}"/>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　ご意見と対応について</a:t>
            </a:r>
            <a:endParaRPr lang="zh-TW" altLang="en-US" sz="2400" b="1" dirty="0">
              <a:solidFill>
                <a:schemeClr val="bg1"/>
              </a:solidFill>
              <a:latin typeface="Meiryo UI" panose="020B0604030504040204" pitchFamily="50" charset="-128"/>
              <a:ea typeface="Meiryo UI" panose="020B0604030504040204" pitchFamily="50" charset="-128"/>
            </a:endParaRPr>
          </a:p>
        </p:txBody>
      </p:sp>
      <p:graphicFrame>
        <p:nvGraphicFramePr>
          <p:cNvPr id="13" name="表 3">
            <a:extLst>
              <a:ext uri="{FF2B5EF4-FFF2-40B4-BE49-F238E27FC236}">
                <a16:creationId xmlns:a16="http://schemas.microsoft.com/office/drawing/2014/main" id="{CA66ACF1-E3A2-41C8-862B-ECD7B4FFAAD6}"/>
              </a:ext>
            </a:extLst>
          </p:cNvPr>
          <p:cNvGraphicFramePr>
            <a:graphicFrameLocks noGrp="1"/>
          </p:cNvGraphicFramePr>
          <p:nvPr>
            <p:extLst>
              <p:ext uri="{D42A27DB-BD31-4B8C-83A1-F6EECF244321}">
                <p14:modId xmlns:p14="http://schemas.microsoft.com/office/powerpoint/2010/main" val="264654166"/>
              </p:ext>
            </p:extLst>
          </p:nvPr>
        </p:nvGraphicFramePr>
        <p:xfrm>
          <a:off x="175912" y="632527"/>
          <a:ext cx="11883815" cy="1310574"/>
        </p:xfrm>
        <a:graphic>
          <a:graphicData uri="http://schemas.openxmlformats.org/drawingml/2006/table">
            <a:tbl>
              <a:tblPr firstRow="1" bandRow="1">
                <a:tableStyleId>{5940675A-B579-460E-94D1-54222C63F5DA}</a:tableStyleId>
              </a:tblPr>
              <a:tblGrid>
                <a:gridCol w="6283958">
                  <a:extLst>
                    <a:ext uri="{9D8B030D-6E8A-4147-A177-3AD203B41FA5}">
                      <a16:colId xmlns:a16="http://schemas.microsoft.com/office/drawing/2014/main" val="3054678429"/>
                    </a:ext>
                  </a:extLst>
                </a:gridCol>
                <a:gridCol w="5599857">
                  <a:extLst>
                    <a:ext uri="{9D8B030D-6E8A-4147-A177-3AD203B41FA5}">
                      <a16:colId xmlns:a16="http://schemas.microsoft.com/office/drawing/2014/main" val="1403942717"/>
                    </a:ext>
                  </a:extLst>
                </a:gridCol>
              </a:tblGrid>
              <a:tr h="402611">
                <a:tc>
                  <a:txBody>
                    <a:bodyPr/>
                    <a:lstStyle/>
                    <a:p>
                      <a:pPr algn="ctr"/>
                      <a:r>
                        <a:rPr kumimoji="1" lang="ja-JP" altLang="en-US" sz="2000" b="1" dirty="0">
                          <a:latin typeface="Meiryo UI" panose="020B0604030504040204" pitchFamily="50" charset="-128"/>
                          <a:ea typeface="Meiryo UI" panose="020B0604030504040204" pitchFamily="50" charset="-128"/>
                        </a:rPr>
                        <a:t>委員からのご意見</a:t>
                      </a:r>
                    </a:p>
                  </a:txBody>
                  <a:tcPr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eiryo UI" panose="020B0604030504040204" pitchFamily="50" charset="-128"/>
                          <a:ea typeface="Meiryo UI" panose="020B0604030504040204" pitchFamily="50" charset="-128"/>
                        </a:rPr>
                        <a:t>事務局の対応案</a:t>
                      </a:r>
                      <a:endParaRPr lang="zh-CN" altLang="en-US" sz="2000" b="1" i="0" u="none" strike="noStrike" dirty="0">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31778398"/>
                  </a:ext>
                </a:extLst>
              </a:tr>
              <a:tr h="907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④府の状況として万博など大都市としての大阪があるが、周辺地域の農村に近いようなところから人口減少がどんどん激しくなっていくような、ローカルな部分での大阪の変化も視点として必要。</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u="none" strike="noStrike" dirty="0">
                          <a:effectLst/>
                          <a:latin typeface="Meiryo UI" panose="020B0604030504040204" pitchFamily="50" charset="-128"/>
                          <a:ea typeface="Meiryo UI" panose="020B0604030504040204" pitchFamily="50" charset="-128"/>
                        </a:rPr>
                        <a:t>④都市部と周辺地域におけるデータを整理し、総合計画の改定において背景</a:t>
                      </a:r>
                      <a:r>
                        <a:rPr kumimoji="1" lang="ja-JP" altLang="en-US" sz="1600" kern="1200" dirty="0">
                          <a:solidFill>
                            <a:schemeClr val="dk1"/>
                          </a:solidFill>
                          <a:effectLst/>
                          <a:latin typeface="Meiryo UI" panose="020B0604030504040204" pitchFamily="50" charset="-128"/>
                          <a:ea typeface="Meiryo UI" panose="020B0604030504040204" pitchFamily="50" charset="-128"/>
                        </a:rPr>
                        <a:t>へ記載する。</a:t>
                      </a:r>
                      <a:endParaRPr lang="en-US" altLang="ja-JP" sz="1600" b="0" u="none" strike="noStrike" dirty="0">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015544938"/>
                  </a:ext>
                </a:extLst>
              </a:tr>
            </a:tbl>
          </a:graphicData>
        </a:graphic>
      </p:graphicFrame>
      <p:pic>
        <p:nvPicPr>
          <p:cNvPr id="11" name="図 10">
            <a:extLst>
              <a:ext uri="{FF2B5EF4-FFF2-40B4-BE49-F238E27FC236}">
                <a16:creationId xmlns:a16="http://schemas.microsoft.com/office/drawing/2014/main" id="{98393060-BF66-4F1D-8539-E9F9EE1F1F61}"/>
              </a:ext>
            </a:extLst>
          </p:cNvPr>
          <p:cNvPicPr>
            <a:picLocks noChangeAspect="1"/>
          </p:cNvPicPr>
          <p:nvPr/>
        </p:nvPicPr>
        <p:blipFill>
          <a:blip r:embed="rId4"/>
          <a:stretch>
            <a:fillRect/>
          </a:stretch>
        </p:blipFill>
        <p:spPr>
          <a:xfrm>
            <a:off x="583767" y="4894288"/>
            <a:ext cx="8360700" cy="1711720"/>
          </a:xfrm>
          <a:prstGeom prst="rect">
            <a:avLst/>
          </a:prstGeom>
        </p:spPr>
      </p:pic>
      <p:sp>
        <p:nvSpPr>
          <p:cNvPr id="14" name="テキスト ボックス 13">
            <a:extLst>
              <a:ext uri="{FF2B5EF4-FFF2-40B4-BE49-F238E27FC236}">
                <a16:creationId xmlns:a16="http://schemas.microsoft.com/office/drawing/2014/main" id="{062E4470-3BE9-4143-A838-70DB8AB8477F}"/>
              </a:ext>
            </a:extLst>
          </p:cNvPr>
          <p:cNvSpPr txBox="1"/>
          <p:nvPr/>
        </p:nvSpPr>
        <p:spPr>
          <a:xfrm>
            <a:off x="1333060" y="6606008"/>
            <a:ext cx="7704138" cy="261610"/>
          </a:xfrm>
          <a:prstGeom prst="rect">
            <a:avLst/>
          </a:prstGeom>
          <a:noFill/>
        </p:spPr>
        <p:txBody>
          <a:bodyPr wrap="square">
            <a:spAutoFit/>
          </a:bodyPr>
          <a:lstStyle/>
          <a:p>
            <a:pPr algn="l"/>
            <a:r>
              <a:rPr lang="ja-JP" altLang="en-US" sz="1100" dirty="0">
                <a:latin typeface="Meiryo UI" panose="020B0604030504040204" pitchFamily="50" charset="-128"/>
                <a:ea typeface="Meiryo UI" panose="020B0604030504040204" pitchFamily="50" charset="-128"/>
              </a:rPr>
              <a:t>出典：</a:t>
            </a:r>
            <a:r>
              <a:rPr lang="zh-TW" altLang="en-US" sz="1100" dirty="0">
                <a:solidFill>
                  <a:srgbClr val="000000"/>
                </a:solidFill>
                <a:latin typeface="Meiryo UI" panose="020B0604030504040204" pitchFamily="50" charset="-128"/>
                <a:ea typeface="Meiryo UI" panose="020B0604030504040204" pitchFamily="50" charset="-128"/>
              </a:rPr>
              <a:t>令和</a:t>
            </a:r>
            <a:r>
              <a:rPr lang="en-US" altLang="zh-TW" sz="1100" dirty="0">
                <a:solidFill>
                  <a:srgbClr val="000000"/>
                </a:solidFill>
                <a:latin typeface="Meiryo UI" panose="020B0604030504040204" pitchFamily="50" charset="-128"/>
                <a:ea typeface="Meiryo UI" panose="020B0604030504040204" pitchFamily="50" charset="-128"/>
              </a:rPr>
              <a:t>4</a:t>
            </a:r>
            <a:r>
              <a:rPr lang="zh-TW" altLang="en-US" sz="1100" dirty="0">
                <a:solidFill>
                  <a:srgbClr val="000000"/>
                </a:solidFill>
                <a:latin typeface="Meiryo UI" panose="020B0604030504040204" pitchFamily="50" charset="-128"/>
                <a:ea typeface="Meiryo UI" panose="020B0604030504040204" pitchFamily="50" charset="-128"/>
              </a:rPr>
              <a:t>年度 大阪府内地域別経済計算</a:t>
            </a:r>
            <a:r>
              <a:rPr lang="ja-JP" altLang="en-US" sz="1100" b="0" i="0" dirty="0">
                <a:solidFill>
                  <a:srgbClr val="333333"/>
                </a:solidFill>
                <a:effectLst/>
                <a:latin typeface="Meiryo UI" panose="020B0604030504040204" pitchFamily="50" charset="-128"/>
                <a:ea typeface="Meiryo UI" panose="020B0604030504040204" pitchFamily="50" charset="-128"/>
              </a:rPr>
              <a:t>より引用</a:t>
            </a:r>
            <a:endParaRPr lang="zh-TW" altLang="en-US" sz="1100" b="1" i="0" dirty="0">
              <a:solidFill>
                <a:srgbClr val="222222"/>
              </a:solidFill>
              <a:effectLst/>
              <a:latin typeface="游ゴシック" panose="020B0400000000000000" pitchFamily="50" charset="-128"/>
              <a:ea typeface="游ゴシック" panose="020B0400000000000000" pitchFamily="50" charset="-128"/>
            </a:endParaRPr>
          </a:p>
        </p:txBody>
      </p:sp>
      <p:sp>
        <p:nvSpPr>
          <p:cNvPr id="4" name="吹き出し: 角を丸めた四角形 3">
            <a:extLst>
              <a:ext uri="{FF2B5EF4-FFF2-40B4-BE49-F238E27FC236}">
                <a16:creationId xmlns:a16="http://schemas.microsoft.com/office/drawing/2014/main" id="{0F24054D-F365-4CB9-B520-3FB1995F1A4E}"/>
              </a:ext>
            </a:extLst>
          </p:cNvPr>
          <p:cNvSpPr/>
          <p:nvPr/>
        </p:nvSpPr>
        <p:spPr>
          <a:xfrm>
            <a:off x="9038940" y="2924130"/>
            <a:ext cx="3001944" cy="1206356"/>
          </a:xfrm>
          <a:prstGeom prst="wedgeRoundRectCallout">
            <a:avLst>
              <a:gd name="adj1" fmla="val -54557"/>
              <a:gd name="adj2" fmla="val 12438"/>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eiryo UI" panose="020B0604030504040204" pitchFamily="50" charset="-128"/>
                <a:ea typeface="Meiryo UI" panose="020B0604030504040204" pitchFamily="50" charset="-128"/>
              </a:rPr>
              <a:t>北河内、中河内、南河内、泉北、泉南地域は人口減少が大きい。</a:t>
            </a:r>
            <a:endParaRPr kumimoji="1" lang="ja-JP" altLang="en-US" dirty="0"/>
          </a:p>
        </p:txBody>
      </p:sp>
      <p:sp>
        <p:nvSpPr>
          <p:cNvPr id="16" name="吹き出し: 角を丸めた四角形 15">
            <a:extLst>
              <a:ext uri="{FF2B5EF4-FFF2-40B4-BE49-F238E27FC236}">
                <a16:creationId xmlns:a16="http://schemas.microsoft.com/office/drawing/2014/main" id="{2491F12E-F782-4C6A-B27F-6E1732FE3823}"/>
              </a:ext>
            </a:extLst>
          </p:cNvPr>
          <p:cNvSpPr/>
          <p:nvPr/>
        </p:nvSpPr>
        <p:spPr>
          <a:xfrm>
            <a:off x="9037198" y="4999074"/>
            <a:ext cx="3001944" cy="1206356"/>
          </a:xfrm>
          <a:prstGeom prst="wedgeRoundRectCallout">
            <a:avLst>
              <a:gd name="adj1" fmla="val -55645"/>
              <a:gd name="adj2" fmla="val 4993"/>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rPr>
              <a:t>人口減少の大きい地域は</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第１次産業の総生産</a:t>
            </a:r>
            <a:r>
              <a:rPr lang="ja-JP" altLang="en-US" dirty="0">
                <a:latin typeface="Meiryo UI" panose="020B0604030504040204" pitchFamily="50" charset="-128"/>
                <a:ea typeface="Meiryo UI" panose="020B0604030504040204" pitchFamily="50" charset="-128"/>
              </a:rPr>
              <a:t>の割合が大きい傾向にある</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746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0BA6F-5033-4C70-B9A6-4C5089773A7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6</a:t>
            </a:fld>
            <a:endParaRPr kumimoji="1" lang="ja-JP" altLang="en-US" sz="2000">
              <a:solidFill>
                <a:schemeClr val="tx1"/>
              </a:solidFill>
              <a:latin typeface="Meiryo UI" panose="020B0604030504040204" pitchFamily="50" charset="-128"/>
              <a:ea typeface="Meiryo UI" panose="020B0604030504040204" pitchFamily="50" charset="-128"/>
            </a:endParaRPr>
          </a:p>
        </p:txBody>
      </p:sp>
      <p:sp>
        <p:nvSpPr>
          <p:cNvPr id="11" name="テキスト ボックス 7">
            <a:extLst>
              <a:ext uri="{FF2B5EF4-FFF2-40B4-BE49-F238E27FC236}">
                <a16:creationId xmlns:a16="http://schemas.microsoft.com/office/drawing/2014/main" id="{DF453486-2ED5-4631-B0E4-551F8864CA98}"/>
              </a:ext>
            </a:extLst>
          </p:cNvPr>
          <p:cNvSpPr txBox="1"/>
          <p:nvPr/>
        </p:nvSpPr>
        <p:spPr>
          <a:xfrm>
            <a:off x="589876" y="2435504"/>
            <a:ext cx="7125373" cy="3862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b="1">
                <a:latin typeface="Meiryo UI"/>
                <a:ea typeface="Meiryo UI"/>
                <a:cs typeface="Meiryo UI"/>
                <a:sym typeface="Meiryo UI"/>
              </a:defRPr>
            </a:pPr>
            <a:r>
              <a:rPr dirty="0">
                <a:latin typeface="Meiryo UI" panose="020B0604030504040204" pitchFamily="50" charset="-128"/>
                <a:ea typeface="Meiryo UI" panose="020B0604030504040204" pitchFamily="50" charset="-128"/>
              </a:rPr>
              <a:t>AI</a:t>
            </a:r>
          </a:p>
          <a:p>
            <a:pPr>
              <a:defRPr>
                <a:latin typeface="Meiryo UI"/>
                <a:ea typeface="Meiryo UI"/>
                <a:cs typeface="Meiryo UI"/>
                <a:sym typeface="Meiryo UI"/>
              </a:defRPr>
            </a:pPr>
            <a:r>
              <a:rPr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大阪湾に流入するプラごみの実態を把握するため、</a:t>
            </a:r>
            <a:endParaRPr lang="en-US" altLang="ja-JP" dirty="0">
              <a:latin typeface="Meiryo UI" panose="020B0604030504040204" pitchFamily="50" charset="-128"/>
              <a:ea typeface="Meiryo UI" panose="020B0604030504040204" pitchFamily="50" charset="-128"/>
            </a:endParaRPr>
          </a:p>
          <a:p>
            <a:pPr>
              <a:defRPr>
                <a:latin typeface="Meiryo UI"/>
                <a:ea typeface="Meiryo UI"/>
                <a:cs typeface="Meiryo UI"/>
                <a:sym typeface="Meiryo UI"/>
              </a:defRPr>
            </a:pPr>
            <a:r>
              <a:rPr lang="ja-JP" altLang="en-US" dirty="0">
                <a:latin typeface="Meiryo UI" panose="020B0604030504040204" pitchFamily="50" charset="-128"/>
                <a:ea typeface="Meiryo UI" panose="020B0604030504040204" pitchFamily="50" charset="-128"/>
              </a:rPr>
              <a:t>　モデル河川ごとに降雨日</a:t>
            </a:r>
            <a:r>
              <a:rPr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と非降雨日に分け、</a:t>
            </a:r>
            <a:endParaRPr dirty="0">
              <a:latin typeface="Meiryo UI" panose="020B0604030504040204" pitchFamily="50" charset="-128"/>
              <a:ea typeface="Meiryo UI" panose="020B0604030504040204" pitchFamily="50" charset="-128"/>
            </a:endParaRPr>
          </a:p>
          <a:p>
            <a:pPr>
              <a:defRPr>
                <a:latin typeface="Meiryo UI"/>
                <a:ea typeface="Meiryo UI"/>
                <a:cs typeface="Meiryo UI"/>
                <a:sym typeface="Meiryo UI"/>
              </a:defRPr>
            </a:pPr>
            <a:r>
              <a:rPr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ごみが少ない河川は目視で</a:t>
            </a:r>
            <a:r>
              <a:rPr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ごみが多い河川</a:t>
            </a:r>
            <a:r>
              <a:rPr dirty="0" err="1">
                <a:latin typeface="Meiryo UI" panose="020B0604030504040204" pitchFamily="50" charset="-128"/>
                <a:ea typeface="Meiryo UI" panose="020B0604030504040204" pitchFamily="50" charset="-128"/>
              </a:rPr>
              <a:t>は</a:t>
            </a:r>
            <a:r>
              <a:rPr lang="en-US" dirty="0" err="1">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でごみの数を把握し、</a:t>
            </a:r>
            <a:endParaRPr lang="en-US" altLang="ja-JP" dirty="0">
              <a:latin typeface="Meiryo UI" panose="020B0604030504040204" pitchFamily="50" charset="-128"/>
              <a:ea typeface="Meiryo UI" panose="020B0604030504040204" pitchFamily="50" charset="-128"/>
            </a:endParaRPr>
          </a:p>
          <a:p>
            <a:pPr>
              <a:defRPr>
                <a:latin typeface="Meiryo UI"/>
                <a:ea typeface="Meiryo UI"/>
                <a:cs typeface="Meiryo UI"/>
                <a:sym typeface="Meiryo UI"/>
              </a:defRPr>
            </a:pPr>
            <a:r>
              <a:rPr lang="ja-JP" altLang="en-US" dirty="0">
                <a:latin typeface="Meiryo UI" panose="020B0604030504040204" pitchFamily="50" charset="-128"/>
                <a:ea typeface="Meiryo UI" panose="020B0604030504040204" pitchFamily="50" charset="-128"/>
              </a:rPr>
              <a:t>　プラごみ総量を推計</a:t>
            </a:r>
            <a:endParaRPr lang="en-US" altLang="ja-JP" dirty="0">
              <a:latin typeface="Meiryo UI" panose="020B0604030504040204" pitchFamily="50" charset="-128"/>
              <a:ea typeface="Meiryo UI" panose="020B0604030504040204" pitchFamily="50" charset="-128"/>
            </a:endParaRPr>
          </a:p>
          <a:p>
            <a:pPr>
              <a:lnSpc>
                <a:spcPts val="1800"/>
              </a:lnSpc>
              <a:spcBef>
                <a:spcPts val="0"/>
              </a:spcBef>
              <a:defRPr>
                <a:latin typeface="Meiryo UI"/>
                <a:ea typeface="Meiryo UI"/>
                <a:cs typeface="Meiryo UI"/>
                <a:sym typeface="Meiryo UI"/>
              </a:defRPr>
            </a:pPr>
            <a:r>
              <a:rPr lang="ja-JP" altLang="en-US" sz="1200" dirty="0">
                <a:latin typeface="Meiryo UI" panose="020B0604030504040204" pitchFamily="50" charset="-128"/>
                <a:ea typeface="Meiryo UI" panose="020B0604030504040204" pitchFamily="50" charset="-128"/>
              </a:rPr>
              <a:t>　　　（</a:t>
            </a:r>
            <a:r>
              <a:rPr lang="ja-JP" altLang="en-US" sz="1200" dirty="0"/>
              <a:t>大阪大学大学院中谷准教授にご協力いただいた）</a:t>
            </a:r>
            <a:endParaRPr sz="1200" dirty="0">
              <a:latin typeface="Meiryo UI" panose="020B0604030504040204" pitchFamily="50" charset="-128"/>
              <a:ea typeface="Meiryo UI" panose="020B0604030504040204" pitchFamily="50" charset="-128"/>
            </a:endParaRPr>
          </a:p>
          <a:p>
            <a:pPr>
              <a:defRPr>
                <a:latin typeface="Meiryo UI"/>
                <a:ea typeface="Meiryo UI"/>
                <a:cs typeface="Meiryo UI"/>
                <a:sym typeface="Meiryo UI"/>
              </a:defRPr>
            </a:pPr>
            <a:endParaRPr lang="ja-JP" altLang="en-US" dirty="0">
              <a:latin typeface="Meiryo UI" panose="020B0604030504040204" pitchFamily="50" charset="-128"/>
              <a:ea typeface="Meiryo UI" panose="020B0604030504040204" pitchFamily="50" charset="-128"/>
            </a:endParaRPr>
          </a:p>
          <a:p>
            <a:pPr>
              <a:defRPr>
                <a:latin typeface="Meiryo UI"/>
                <a:ea typeface="Meiryo UI"/>
                <a:cs typeface="Meiryo UI"/>
                <a:sym typeface="Meiryo UI"/>
              </a:defRPr>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年度総流出重量</a:t>
            </a:r>
            <a:r>
              <a:rPr lang="en-US" altLang="ja-JP" dirty="0">
                <a:latin typeface="Meiryo UI" panose="020B0604030504040204" pitchFamily="50" charset="-128"/>
                <a:ea typeface="Meiryo UI" panose="020B0604030504040204" pitchFamily="50" charset="-128"/>
              </a:rPr>
              <a:t>51.3t</a:t>
            </a:r>
            <a:r>
              <a:rPr lang="ja-JP" altLang="en-US" dirty="0">
                <a:latin typeface="Meiryo UI" panose="020B0604030504040204" pitchFamily="50" charset="-128"/>
                <a:ea typeface="Meiryo UI" panose="020B0604030504040204" pitchFamily="50" charset="-128"/>
              </a:rPr>
              <a:t>と推計</a:t>
            </a:r>
            <a:endParaRPr lang="en-US" altLang="ja-JP" dirty="0">
              <a:latin typeface="Meiryo UI" panose="020B0604030504040204" pitchFamily="50" charset="-128"/>
              <a:ea typeface="Meiryo UI" panose="020B0604030504040204" pitchFamily="50" charset="-128"/>
            </a:endParaRPr>
          </a:p>
          <a:p>
            <a:pPr>
              <a:defRPr>
                <a:latin typeface="Meiryo UI"/>
                <a:ea typeface="Meiryo UI"/>
                <a:cs typeface="Meiryo UI"/>
                <a:sym typeface="Meiryo UI"/>
              </a:defRPr>
            </a:pPr>
            <a:r>
              <a:rPr lang="ja-JP" altLang="en-US" sz="1400" dirty="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ペロブスカイト太陽電池</a:t>
            </a:r>
          </a:p>
          <a:p>
            <a:r>
              <a:rPr lang="ja-JP" altLang="en-US" dirty="0">
                <a:latin typeface="Meiryo UI" panose="020B0604030504040204" pitchFamily="50" charset="-128"/>
                <a:ea typeface="Meiryo UI" panose="020B0604030504040204" pitchFamily="50" charset="-128"/>
              </a:rPr>
              <a:t>・ペロブスカイト太陽電池とは国内研究者が開発した日本発の技術</a:t>
            </a:r>
          </a:p>
          <a:p>
            <a:r>
              <a:rPr lang="ja-JP" altLang="en-US" dirty="0">
                <a:latin typeface="Meiryo UI" panose="020B0604030504040204" pitchFamily="50" charset="-128"/>
                <a:ea typeface="Meiryo UI" panose="020B0604030504040204" pitchFamily="50" charset="-128"/>
              </a:rPr>
              <a:t>・軽量で柔軟という特徴を有し、建物壁面など、これまで設置が困難であった場所にも導入が可能で、新たな導入ポテンシャルの可能性</a:t>
            </a:r>
          </a:p>
          <a:p>
            <a:r>
              <a:rPr lang="ja-JP" altLang="en-US" sz="1800" i="0" u="none" strike="noStrike" baseline="0" dirty="0">
                <a:latin typeface="Meiryo UI" panose="020B0604030504040204" pitchFamily="50" charset="-128"/>
                <a:ea typeface="Meiryo UI" panose="020B0604030504040204" pitchFamily="50" charset="-128"/>
              </a:rPr>
              <a:t>・再エネ導入拡大と地域共生を両立するものとして期待</a:t>
            </a:r>
            <a:endParaRPr lang="ja-JP" altLang="en-US" dirty="0">
              <a:latin typeface="Meiryo UI" panose="020B0604030504040204" pitchFamily="50" charset="-128"/>
              <a:ea typeface="Meiryo UI" panose="020B0604030504040204" pitchFamily="50" charset="-128"/>
            </a:endParaRPr>
          </a:p>
        </p:txBody>
      </p:sp>
      <p:pic>
        <p:nvPicPr>
          <p:cNvPr id="12" name="スクリーンショット 2025-05-25 22.45.24.png" descr="スクリーンショット 2025-05-25 22.45.24.png">
            <a:extLst>
              <a:ext uri="{FF2B5EF4-FFF2-40B4-BE49-F238E27FC236}">
                <a16:creationId xmlns:a16="http://schemas.microsoft.com/office/drawing/2014/main" id="{C0D52655-6BBB-4BC3-9CC2-5D681B4F3C67}"/>
              </a:ext>
            </a:extLst>
          </p:cNvPr>
          <p:cNvPicPr>
            <a:picLocks noChangeAspect="1"/>
          </p:cNvPicPr>
          <p:nvPr/>
        </p:nvPicPr>
        <p:blipFill rotWithShape="1">
          <a:blip r:embed="rId3"/>
          <a:srcRect t="50000"/>
          <a:stretch/>
        </p:blipFill>
        <p:spPr>
          <a:xfrm>
            <a:off x="7829492" y="2177578"/>
            <a:ext cx="3497823" cy="1267096"/>
          </a:xfrm>
          <a:prstGeom prst="rect">
            <a:avLst/>
          </a:prstGeom>
          <a:ln w="12700">
            <a:miter lim="400000"/>
          </a:ln>
        </p:spPr>
      </p:pic>
      <p:sp>
        <p:nvSpPr>
          <p:cNvPr id="13" name="テキスト ボックス 16">
            <a:extLst>
              <a:ext uri="{FF2B5EF4-FFF2-40B4-BE49-F238E27FC236}">
                <a16:creationId xmlns:a16="http://schemas.microsoft.com/office/drawing/2014/main" id="{4B1A6032-9E38-4518-86EC-0FF3E738C9FA}"/>
              </a:ext>
            </a:extLst>
          </p:cNvPr>
          <p:cNvSpPr txBox="1"/>
          <p:nvPr/>
        </p:nvSpPr>
        <p:spPr>
          <a:xfrm>
            <a:off x="7267462" y="3439723"/>
            <a:ext cx="4578062"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b="1">
                <a:latin typeface="Meiryo UI"/>
                <a:ea typeface="Meiryo UI"/>
                <a:cs typeface="Meiryo UI"/>
                <a:sym typeface="Meiryo UI"/>
              </a:defRPr>
            </a:pPr>
            <a:r>
              <a:rPr sz="1600" dirty="0" err="1"/>
              <a:t>AIによるごみの</a:t>
            </a:r>
            <a:r>
              <a:rPr lang="ja-JP" altLang="en-US" sz="1600" dirty="0"/>
              <a:t>判別</a:t>
            </a:r>
            <a:br>
              <a:rPr sz="1600" dirty="0"/>
            </a:br>
            <a:r>
              <a:rPr sz="1600" dirty="0"/>
              <a:t>（</a:t>
            </a:r>
            <a:r>
              <a:rPr sz="1600" dirty="0" err="1"/>
              <a:t>左：元画像、右：AIによる色付け</a:t>
            </a:r>
            <a:r>
              <a:rPr sz="1600" dirty="0"/>
              <a:t>）</a:t>
            </a:r>
          </a:p>
          <a:p>
            <a:pPr algn="ctr">
              <a:defRPr sz="1200">
                <a:latin typeface="Meiryo UI"/>
                <a:ea typeface="Meiryo UI"/>
                <a:cs typeface="Meiryo UI"/>
                <a:sym typeface="Meiryo UI"/>
              </a:defRPr>
            </a:pPr>
            <a:r>
              <a:rPr dirty="0"/>
              <a:t>（</a:t>
            </a:r>
            <a:r>
              <a:rPr dirty="0" err="1"/>
              <a:t>地点：恩智川中流（カメラ設置箇所：恩智川治水緑地</a:t>
            </a:r>
            <a:r>
              <a:rPr dirty="0"/>
              <a:t>））</a:t>
            </a:r>
          </a:p>
        </p:txBody>
      </p:sp>
      <p:sp>
        <p:nvSpPr>
          <p:cNvPr id="14" name="※降雨日：日降雨量10mm以上または時間最大降雨量5mm以上の日をいう。">
            <a:extLst>
              <a:ext uri="{FF2B5EF4-FFF2-40B4-BE49-F238E27FC236}">
                <a16:creationId xmlns:a16="http://schemas.microsoft.com/office/drawing/2014/main" id="{3DECE838-6695-4C9E-93F7-B8BFEBD94C12}"/>
              </a:ext>
            </a:extLst>
          </p:cNvPr>
          <p:cNvSpPr txBox="1"/>
          <p:nvPr/>
        </p:nvSpPr>
        <p:spPr>
          <a:xfrm>
            <a:off x="1065319" y="4070793"/>
            <a:ext cx="5289266" cy="276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spcBef>
                <a:spcPts val="1400"/>
              </a:spcBef>
              <a:defRPr sz="1600">
                <a:solidFill>
                  <a:srgbClr val="222222"/>
                </a:solidFill>
                <a:latin typeface="游ゴシック体 ミディアム"/>
                <a:ea typeface="游ゴシック体 ミディアム"/>
                <a:cs typeface="游ゴシック体 ミディアム"/>
                <a:sym typeface="游ゴシック体 ミディアム"/>
              </a:defRPr>
            </a:lvl1pPr>
          </a:lstStyle>
          <a:p>
            <a:pPr>
              <a:lnSpc>
                <a:spcPts val="1600"/>
              </a:lnSpc>
              <a:spcBef>
                <a:spcPts val="0"/>
              </a:spcBef>
              <a:defRPr>
                <a:latin typeface="Meiryo UI"/>
                <a:ea typeface="Meiryo UI"/>
                <a:cs typeface="Meiryo UI"/>
                <a:sym typeface="Meiryo UI"/>
              </a:defRPr>
            </a:pPr>
            <a:r>
              <a:rPr sz="1200" dirty="0">
                <a:latin typeface="Meiryo UI" panose="020B0604030504040204" pitchFamily="50" charset="-128"/>
                <a:ea typeface="Meiryo UI" panose="020B0604030504040204" pitchFamily="50" charset="-128"/>
              </a:rPr>
              <a:t>※降雨日：日降雨量10mm以上または時間最大降雨量5mm以上の日をいう。</a:t>
            </a:r>
          </a:p>
        </p:txBody>
      </p:sp>
      <p:sp>
        <p:nvSpPr>
          <p:cNvPr id="19" name="テキスト ボックス 18">
            <a:extLst>
              <a:ext uri="{FF2B5EF4-FFF2-40B4-BE49-F238E27FC236}">
                <a16:creationId xmlns:a16="http://schemas.microsoft.com/office/drawing/2014/main" id="{A59A892B-5DAE-48FA-A2DB-CD5BD74F353C}"/>
              </a:ext>
            </a:extLst>
          </p:cNvPr>
          <p:cNvSpPr txBox="1"/>
          <p:nvPr/>
        </p:nvSpPr>
        <p:spPr>
          <a:xfrm>
            <a:off x="175912" y="2161876"/>
            <a:ext cx="6110588" cy="369332"/>
          </a:xfrm>
          <a:prstGeom prst="rect">
            <a:avLst/>
          </a:prstGeom>
          <a:noFill/>
        </p:spPr>
        <p:txBody>
          <a:bodyPr wrap="square">
            <a:spAutoFit/>
          </a:bodyPr>
          <a:lstStyle/>
          <a:p>
            <a:pPr algn="l"/>
            <a:r>
              <a:rPr lang="ja-JP" altLang="en-US" b="1" i="0" dirty="0">
                <a:effectLst/>
                <a:latin typeface="Meiryo UI" panose="020B0604030504040204" pitchFamily="50" charset="-128"/>
                <a:ea typeface="Meiryo UI" panose="020B0604030504040204" pitchFamily="50" charset="-128"/>
              </a:rPr>
              <a:t>（参考４）昨今のテクノロジー</a:t>
            </a:r>
            <a:endParaRPr lang="zh-TW" altLang="en-US" b="1" i="0" dirty="0">
              <a:effectLst/>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21F44199-10D1-4883-B686-A96297821B14}"/>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　ご意見と対応について</a:t>
            </a:r>
            <a:endParaRPr lang="zh-TW" altLang="en-US" sz="2400" b="1" dirty="0">
              <a:solidFill>
                <a:schemeClr val="bg1"/>
              </a:solidFill>
              <a:latin typeface="Meiryo UI" panose="020B0604030504040204" pitchFamily="50" charset="-128"/>
              <a:ea typeface="Meiryo UI" panose="020B0604030504040204" pitchFamily="50" charset="-128"/>
            </a:endParaRPr>
          </a:p>
        </p:txBody>
      </p:sp>
      <p:graphicFrame>
        <p:nvGraphicFramePr>
          <p:cNvPr id="21" name="表 3">
            <a:extLst>
              <a:ext uri="{FF2B5EF4-FFF2-40B4-BE49-F238E27FC236}">
                <a16:creationId xmlns:a16="http://schemas.microsoft.com/office/drawing/2014/main" id="{3B829995-EFC4-40B2-B47F-889873696B49}"/>
              </a:ext>
            </a:extLst>
          </p:cNvPr>
          <p:cNvGraphicFramePr>
            <a:graphicFrameLocks noGrp="1"/>
          </p:cNvGraphicFramePr>
          <p:nvPr>
            <p:extLst>
              <p:ext uri="{D42A27DB-BD31-4B8C-83A1-F6EECF244321}">
                <p14:modId xmlns:p14="http://schemas.microsoft.com/office/powerpoint/2010/main" val="1630208585"/>
              </p:ext>
            </p:extLst>
          </p:nvPr>
        </p:nvGraphicFramePr>
        <p:xfrm>
          <a:off x="175912" y="632527"/>
          <a:ext cx="11883815" cy="1310574"/>
        </p:xfrm>
        <a:graphic>
          <a:graphicData uri="http://schemas.openxmlformats.org/drawingml/2006/table">
            <a:tbl>
              <a:tblPr firstRow="1" bandRow="1">
                <a:tableStyleId>{5940675A-B579-460E-94D1-54222C63F5DA}</a:tableStyleId>
              </a:tblPr>
              <a:tblGrid>
                <a:gridCol w="6283958">
                  <a:extLst>
                    <a:ext uri="{9D8B030D-6E8A-4147-A177-3AD203B41FA5}">
                      <a16:colId xmlns:a16="http://schemas.microsoft.com/office/drawing/2014/main" val="3054678429"/>
                    </a:ext>
                  </a:extLst>
                </a:gridCol>
                <a:gridCol w="5599857">
                  <a:extLst>
                    <a:ext uri="{9D8B030D-6E8A-4147-A177-3AD203B41FA5}">
                      <a16:colId xmlns:a16="http://schemas.microsoft.com/office/drawing/2014/main" val="1403942717"/>
                    </a:ext>
                  </a:extLst>
                </a:gridCol>
              </a:tblGrid>
              <a:tr h="402611">
                <a:tc>
                  <a:txBody>
                    <a:bodyPr/>
                    <a:lstStyle/>
                    <a:p>
                      <a:pPr algn="ctr"/>
                      <a:r>
                        <a:rPr kumimoji="1" lang="ja-JP" altLang="en-US" sz="2000" b="1" dirty="0">
                          <a:latin typeface="Meiryo UI" panose="020B0604030504040204" pitchFamily="50" charset="-128"/>
                          <a:ea typeface="Meiryo UI" panose="020B0604030504040204" pitchFamily="50" charset="-128"/>
                        </a:rPr>
                        <a:t>委員からのご意見</a:t>
                      </a:r>
                    </a:p>
                  </a:txBody>
                  <a:tcPr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eiryo UI" panose="020B0604030504040204" pitchFamily="50" charset="-128"/>
                          <a:ea typeface="Meiryo UI" panose="020B0604030504040204" pitchFamily="50" charset="-128"/>
                        </a:rPr>
                        <a:t>事務局の対応案</a:t>
                      </a:r>
                      <a:endParaRPr lang="zh-CN" altLang="en-US" sz="2000" b="1" i="0" u="none" strike="noStrike" dirty="0">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31778398"/>
                  </a:ext>
                </a:extLst>
              </a:tr>
              <a:tr h="907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⑤２０３０年、２０５０年を見据えて、大幅な人口減少やテクノロジーの発展（</a:t>
                      </a:r>
                      <a:r>
                        <a:rPr kumimoji="1" lang="en-US" altLang="ja-JP" sz="1600" b="0" dirty="0">
                          <a:latin typeface="Meiryo UI" panose="020B0604030504040204" pitchFamily="50" charset="-128"/>
                          <a:ea typeface="Meiryo UI" panose="020B0604030504040204" pitchFamily="50" charset="-128"/>
                        </a:rPr>
                        <a:t>AI,</a:t>
                      </a:r>
                      <a:r>
                        <a:rPr kumimoji="1" lang="ja-JP" altLang="en-US" sz="1600" b="0" dirty="0">
                          <a:latin typeface="Meiryo UI" panose="020B0604030504040204" pitchFamily="50" charset="-128"/>
                          <a:ea typeface="Meiryo UI" panose="020B0604030504040204" pitchFamily="50" charset="-128"/>
                        </a:rPr>
                        <a:t>ロボティクス・自動化など）も考慮し、中長期的な施策のあり方を考えていく必要がある。</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eiryo UI" panose="020B0604030504040204" pitchFamily="50" charset="-128"/>
                          <a:ea typeface="Meiryo UI" panose="020B0604030504040204" pitchFamily="50" charset="-128"/>
                        </a:rPr>
                        <a:t>⑤人口減少を補う技術や、環境課題解決のブレークスルーになるような技術が出てきていることから</a:t>
                      </a:r>
                      <a:r>
                        <a:rPr kumimoji="1" lang="ja-JP" altLang="en-US" sz="1600" b="0" kern="1200" dirty="0">
                          <a:solidFill>
                            <a:schemeClr val="dk1"/>
                          </a:solidFill>
                          <a:effectLst/>
                          <a:latin typeface="Meiryo UI" panose="020B0604030504040204" pitchFamily="50" charset="-128"/>
                          <a:ea typeface="Meiryo UI" panose="020B0604030504040204" pitchFamily="50" charset="-128"/>
                        </a:rPr>
                        <a:t>昨今のテクノロジーに関する情報を</a:t>
                      </a:r>
                      <a:r>
                        <a:rPr lang="ja-JP" altLang="en-US" sz="1600" b="0" u="none" strike="noStrike" dirty="0">
                          <a:effectLst/>
                          <a:latin typeface="Meiryo UI" panose="020B0604030504040204" pitchFamily="50" charset="-128"/>
                          <a:ea typeface="Meiryo UI" panose="020B0604030504040204" pitchFamily="50" charset="-128"/>
                        </a:rPr>
                        <a:t>総合計画の改定において背景等</a:t>
                      </a:r>
                      <a:r>
                        <a:rPr kumimoji="1" lang="ja-JP" altLang="en-US" sz="1600" kern="1200" dirty="0">
                          <a:solidFill>
                            <a:schemeClr val="dk1"/>
                          </a:solidFill>
                          <a:effectLst/>
                          <a:latin typeface="Meiryo UI" panose="020B0604030504040204" pitchFamily="50" charset="-128"/>
                          <a:ea typeface="Meiryo UI" panose="020B0604030504040204" pitchFamily="50" charset="-128"/>
                        </a:rPr>
                        <a:t>へ記載する。</a:t>
                      </a:r>
                      <a:endParaRPr kumimoji="1" lang="ja-JP" altLang="en-US" sz="1600" b="0" kern="1200" dirty="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tc>
                <a:extLst>
                  <a:ext uri="{0D108BD9-81ED-4DB2-BD59-A6C34878D82A}">
                    <a16:rowId xmlns:a16="http://schemas.microsoft.com/office/drawing/2014/main" val="4015544938"/>
                  </a:ext>
                </a:extLst>
              </a:tr>
            </a:tbl>
          </a:graphicData>
        </a:graphic>
      </p:graphicFrame>
      <p:sp>
        <p:nvSpPr>
          <p:cNvPr id="23" name="テキスト ボックス 16">
            <a:extLst>
              <a:ext uri="{FF2B5EF4-FFF2-40B4-BE49-F238E27FC236}">
                <a16:creationId xmlns:a16="http://schemas.microsoft.com/office/drawing/2014/main" id="{17F75556-6584-4463-A040-31F4931B38E0}"/>
              </a:ext>
            </a:extLst>
          </p:cNvPr>
          <p:cNvSpPr txBox="1"/>
          <p:nvPr/>
        </p:nvSpPr>
        <p:spPr>
          <a:xfrm>
            <a:off x="7481665" y="6250103"/>
            <a:ext cx="4578062"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b="1">
                <a:latin typeface="Meiryo UI"/>
                <a:ea typeface="Meiryo UI"/>
                <a:cs typeface="Meiryo UI"/>
                <a:sym typeface="Meiryo UI"/>
              </a:defRPr>
            </a:pPr>
            <a:r>
              <a:rPr lang="ja-JP" altLang="en-US" sz="1600" dirty="0"/>
              <a:t>大阪ヘルスケアパビリオンでの</a:t>
            </a:r>
            <a:endParaRPr lang="en-US" altLang="ja-JP" sz="1600" dirty="0"/>
          </a:p>
          <a:p>
            <a:pPr algn="ctr">
              <a:defRPr b="1">
                <a:latin typeface="Meiryo UI"/>
                <a:ea typeface="Meiryo UI"/>
                <a:cs typeface="Meiryo UI"/>
                <a:sym typeface="Meiryo UI"/>
              </a:defRPr>
            </a:pPr>
            <a:r>
              <a:rPr lang="ja-JP" altLang="en-US" sz="1600" dirty="0"/>
              <a:t>ペロブスカイト太陽電池の設置状況</a:t>
            </a:r>
          </a:p>
        </p:txBody>
      </p:sp>
      <p:pic>
        <p:nvPicPr>
          <p:cNvPr id="24" name="図 23">
            <a:extLst>
              <a:ext uri="{FF2B5EF4-FFF2-40B4-BE49-F238E27FC236}">
                <a16:creationId xmlns:a16="http://schemas.microsoft.com/office/drawing/2014/main" id="{A2D447E5-51D7-48EF-8036-2D01036FD8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1611" y="4625852"/>
            <a:ext cx="2067213" cy="1576978"/>
          </a:xfrm>
          <a:prstGeom prst="rect">
            <a:avLst/>
          </a:prstGeom>
          <a:noFill/>
          <a:ln>
            <a:noFill/>
          </a:ln>
        </p:spPr>
      </p:pic>
    </p:spTree>
    <p:extLst>
      <p:ext uri="{BB962C8B-B14F-4D97-AF65-F5344CB8AC3E}">
        <p14:creationId xmlns:p14="http://schemas.microsoft.com/office/powerpoint/2010/main" val="404334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3">
            <a:extLst>
              <a:ext uri="{FF2B5EF4-FFF2-40B4-BE49-F238E27FC236}">
                <a16:creationId xmlns:a16="http://schemas.microsoft.com/office/drawing/2014/main" id="{315C060C-825B-444B-9681-0EADF0C7900B}"/>
              </a:ext>
            </a:extLst>
          </p:cNvPr>
          <p:cNvGraphicFramePr>
            <a:graphicFrameLocks noGrp="1"/>
          </p:cNvGraphicFramePr>
          <p:nvPr>
            <p:extLst>
              <p:ext uri="{D42A27DB-BD31-4B8C-83A1-F6EECF244321}">
                <p14:modId xmlns:p14="http://schemas.microsoft.com/office/powerpoint/2010/main" val="1666445111"/>
              </p:ext>
            </p:extLst>
          </p:nvPr>
        </p:nvGraphicFramePr>
        <p:xfrm>
          <a:off x="175912" y="632526"/>
          <a:ext cx="11883815" cy="1281578"/>
        </p:xfrm>
        <a:graphic>
          <a:graphicData uri="http://schemas.openxmlformats.org/drawingml/2006/table">
            <a:tbl>
              <a:tblPr firstRow="1" bandRow="1">
                <a:tableStyleId>{5940675A-B579-460E-94D1-54222C63F5DA}</a:tableStyleId>
              </a:tblPr>
              <a:tblGrid>
                <a:gridCol w="6283958">
                  <a:extLst>
                    <a:ext uri="{9D8B030D-6E8A-4147-A177-3AD203B41FA5}">
                      <a16:colId xmlns:a16="http://schemas.microsoft.com/office/drawing/2014/main" val="3054678429"/>
                    </a:ext>
                  </a:extLst>
                </a:gridCol>
                <a:gridCol w="5599857">
                  <a:extLst>
                    <a:ext uri="{9D8B030D-6E8A-4147-A177-3AD203B41FA5}">
                      <a16:colId xmlns:a16="http://schemas.microsoft.com/office/drawing/2014/main" val="1403942717"/>
                    </a:ext>
                  </a:extLst>
                </a:gridCol>
              </a:tblGrid>
              <a:tr h="392579">
                <a:tc>
                  <a:txBody>
                    <a:bodyPr/>
                    <a:lstStyle/>
                    <a:p>
                      <a:pPr algn="ctr"/>
                      <a:r>
                        <a:rPr kumimoji="1" lang="ja-JP" altLang="en-US" sz="2000" b="1" dirty="0">
                          <a:latin typeface="Meiryo UI" panose="020B0604030504040204" pitchFamily="50" charset="-128"/>
                          <a:ea typeface="Meiryo UI" panose="020B0604030504040204" pitchFamily="50" charset="-128"/>
                        </a:rPr>
                        <a:t>委員からのご意見</a:t>
                      </a:r>
                    </a:p>
                  </a:txBody>
                  <a:tcPr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u="none" strike="noStrike" dirty="0">
                          <a:effectLst/>
                          <a:latin typeface="Meiryo UI" panose="020B0604030504040204" pitchFamily="50" charset="-128"/>
                          <a:ea typeface="Meiryo UI" panose="020B0604030504040204" pitchFamily="50" charset="-128"/>
                        </a:rPr>
                        <a:t>事務局の対応案</a:t>
                      </a:r>
                      <a:endParaRPr lang="zh-CN" altLang="en-US" sz="2000" b="1" i="0" u="none" strike="noStrike" dirty="0">
                        <a:effectLst/>
                        <a:latin typeface="Meiryo UI" panose="020B0604030504040204" pitchFamily="50" charset="-128"/>
                        <a:ea typeface="Meiryo UI" panose="020B0604030504040204" pitchFamily="50" charset="-128"/>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31778398"/>
                  </a:ext>
                </a:extLst>
              </a:tr>
              <a:tr h="885338">
                <a:tc>
                  <a:txBody>
                    <a:bodyPr/>
                    <a:lstStyle/>
                    <a:p>
                      <a:r>
                        <a:rPr kumimoji="1" lang="ja-JP" altLang="en-US" sz="1600" kern="1200" dirty="0">
                          <a:solidFill>
                            <a:schemeClr val="dk1"/>
                          </a:solidFill>
                          <a:effectLst/>
                          <a:latin typeface="Meiryo UI" panose="020B0604030504040204" pitchFamily="50" charset="-128"/>
                          <a:ea typeface="Meiryo UI" panose="020B0604030504040204" pitchFamily="50" charset="-128"/>
                        </a:rPr>
                        <a:t>⑥全てのいのちの共生分野（生物多様性）だけが経済（外部性の内部化）とあまり結びついてない。都市部の人が郊外の生物に対して責任を持つ、経済的にインセンティブがある、といった政策を考えてほしい。</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eiryo UI" panose="020B0604030504040204" pitchFamily="50" charset="-128"/>
                          <a:ea typeface="Meiryo UI" panose="020B0604030504040204" pitchFamily="50" charset="-128"/>
                        </a:rPr>
                        <a:t>⑥ネイチャーポジティブの考えを総合計画の「</a:t>
                      </a:r>
                      <a:r>
                        <a:rPr kumimoji="1" lang="en-US" altLang="ja-JP" sz="1600" kern="1200" dirty="0">
                          <a:solidFill>
                            <a:schemeClr val="dk1"/>
                          </a:solidFill>
                          <a:effectLst/>
                          <a:latin typeface="Meiryo UI" panose="020B0604030504040204" pitchFamily="50" charset="-128"/>
                          <a:ea typeface="Meiryo UI" panose="020B0604030504040204" pitchFamily="50" charset="-128"/>
                        </a:rPr>
                        <a:t>2050</a:t>
                      </a:r>
                      <a:r>
                        <a:rPr kumimoji="1" lang="ja-JP" altLang="en-US" sz="1600" kern="1200" dirty="0">
                          <a:solidFill>
                            <a:schemeClr val="dk1"/>
                          </a:solidFill>
                          <a:effectLst/>
                          <a:latin typeface="Meiryo UI" panose="020B0604030504040204" pitchFamily="50" charset="-128"/>
                          <a:ea typeface="Meiryo UI" panose="020B0604030504040204" pitchFamily="50" charset="-128"/>
                        </a:rPr>
                        <a:t>年のめざすべき将来像」、「</a:t>
                      </a:r>
                      <a:r>
                        <a:rPr kumimoji="1" lang="en-US" altLang="ja-JP" sz="1600" kern="1200" dirty="0">
                          <a:solidFill>
                            <a:schemeClr val="dk1"/>
                          </a:solidFill>
                          <a:effectLst/>
                          <a:latin typeface="Meiryo UI" panose="020B0604030504040204" pitchFamily="50" charset="-128"/>
                          <a:ea typeface="Meiryo UI" panose="020B0604030504040204" pitchFamily="50" charset="-128"/>
                        </a:rPr>
                        <a:t>2030</a:t>
                      </a:r>
                      <a:r>
                        <a:rPr kumimoji="1" lang="ja-JP" altLang="en-US" sz="1600" kern="1200" dirty="0">
                          <a:solidFill>
                            <a:schemeClr val="dk1"/>
                          </a:solidFill>
                          <a:effectLst/>
                          <a:latin typeface="Meiryo UI" panose="020B0604030504040204" pitchFamily="50" charset="-128"/>
                          <a:ea typeface="Meiryo UI" panose="020B0604030504040204" pitchFamily="50" charset="-128"/>
                        </a:rPr>
                        <a:t>年の実現すべき姿」や「施策の基本的な方向性」へ記載する。</a:t>
                      </a:r>
                    </a:p>
                  </a:txBody>
                  <a:tcPr marL="9525" marR="9525" marT="9525" marB="0" anchor="ctr"/>
                </a:tc>
                <a:extLst>
                  <a:ext uri="{0D108BD9-81ED-4DB2-BD59-A6C34878D82A}">
                    <a16:rowId xmlns:a16="http://schemas.microsoft.com/office/drawing/2014/main" val="4015544938"/>
                  </a:ext>
                </a:extLst>
              </a:tr>
            </a:tbl>
          </a:graphicData>
        </a:graphic>
      </p:graphicFrame>
      <p:sp>
        <p:nvSpPr>
          <p:cNvPr id="2" name="スライド番号プレースホルダー 1">
            <a:extLst>
              <a:ext uri="{FF2B5EF4-FFF2-40B4-BE49-F238E27FC236}">
                <a16:creationId xmlns:a16="http://schemas.microsoft.com/office/drawing/2014/main" id="{4BD0BA6F-5033-4C70-B9A6-4C5089773A72}"/>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7</a:t>
            </a:fld>
            <a:endParaRPr kumimoji="1" lang="ja-JP" altLang="en-US" sz="200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8E1801D-71A2-4C5F-BD40-9F83D97902F3}"/>
              </a:ext>
            </a:extLst>
          </p:cNvPr>
          <p:cNvSpPr txBox="1"/>
          <p:nvPr/>
        </p:nvSpPr>
        <p:spPr>
          <a:xfrm>
            <a:off x="175912" y="2161876"/>
            <a:ext cx="6453488" cy="369332"/>
          </a:xfrm>
          <a:prstGeom prst="rect">
            <a:avLst/>
          </a:prstGeom>
          <a:noFill/>
        </p:spPr>
        <p:txBody>
          <a:bodyPr wrap="square">
            <a:spAutoFit/>
          </a:bodyPr>
          <a:lstStyle/>
          <a:p>
            <a:pPr algn="l"/>
            <a:r>
              <a:rPr lang="ja-JP" altLang="en-US" b="1" i="0" dirty="0">
                <a:effectLst/>
                <a:latin typeface="Meiryo UI" panose="020B0604030504040204" pitchFamily="50" charset="-128"/>
                <a:ea typeface="Meiryo UI" panose="020B0604030504040204" pitchFamily="50" charset="-128"/>
              </a:rPr>
              <a:t>（参考５）ネイチャーポジティブ経済移行戦略</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2024</a:t>
            </a:r>
            <a:r>
              <a:rPr lang="ja-JP" altLang="en-US" b="1" dirty="0">
                <a:latin typeface="Meiryo UI" panose="020B0604030504040204" pitchFamily="50" charset="-128"/>
                <a:ea typeface="Meiryo UI" panose="020B0604030504040204" pitchFamily="50" charset="-128"/>
              </a:rPr>
              <a:t>年３月）</a:t>
            </a:r>
            <a:endParaRPr lang="en-US" altLang="ja-JP"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0E4C290-1923-4404-9EF2-A9ED947911BA}"/>
              </a:ext>
            </a:extLst>
          </p:cNvPr>
          <p:cNvSpPr txBox="1"/>
          <p:nvPr/>
        </p:nvSpPr>
        <p:spPr>
          <a:xfrm>
            <a:off x="317025" y="2499312"/>
            <a:ext cx="8051367" cy="3539430"/>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○ネイチャーポジティブ経済への移行の必要性 ～社会経済途絶リスクからの脱却～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・経済活動の自然資本への依存とその損失は、社会経済の持続可能性上の明確なリスク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・社会経済活動を持続可能とするためネイチャーポジティブ経営への移行が必要。</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○ネイチャーポジティブ経済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・個々の企業がネイチャーポジティブ経営に移行し、バリューチェーンにおける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負荷の最小化と製品・サービスを通じた自然への貢献の最大化が図られる。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・そうした企業の取組を消費者や市場等が評価する社会へと変化することを通じ、</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自然への配慮や評価が組み込まれるとともに、行政や市民も含めた多様な主体による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取組があいまって、資金の流れの変革等がなされる。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○ネイチャーポジティブ経済移行後の絵姿（</a:t>
            </a:r>
            <a:r>
              <a:rPr lang="en-US" altLang="ja-JP" sz="1600" dirty="0">
                <a:latin typeface="Meiryo UI" panose="020B0604030504040204" pitchFamily="50" charset="-128"/>
                <a:ea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・大企業の５割はネイチャーポジティブ経営に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・ネイチャーポジティブ宣言の団体数を</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団体に</a:t>
            </a:r>
          </a:p>
        </p:txBody>
      </p:sp>
      <p:sp>
        <p:nvSpPr>
          <p:cNvPr id="16" name="テキスト ボックス 15">
            <a:extLst>
              <a:ext uri="{FF2B5EF4-FFF2-40B4-BE49-F238E27FC236}">
                <a16:creationId xmlns:a16="http://schemas.microsoft.com/office/drawing/2014/main" id="{60810C5E-E12C-42A7-89C4-2EF3E3D19941}"/>
              </a:ext>
            </a:extLst>
          </p:cNvPr>
          <p:cNvSpPr txBox="1"/>
          <p:nvPr/>
        </p:nvSpPr>
        <p:spPr>
          <a:xfrm>
            <a:off x="7731918" y="5948083"/>
            <a:ext cx="4143057"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出典：ネイチャーポジティブ経済移行戦略　参考資料集</a:t>
            </a:r>
            <a:r>
              <a:rPr lang="ja-JP" altLang="en-US" sz="1100" b="0" i="0" dirty="0">
                <a:solidFill>
                  <a:srgbClr val="333333"/>
                </a:solidFill>
                <a:effectLst/>
                <a:latin typeface="Meiryo UI" panose="020B0604030504040204" pitchFamily="50" charset="-128"/>
                <a:ea typeface="Meiryo UI" panose="020B0604030504040204" pitchFamily="50" charset="-128"/>
              </a:rPr>
              <a:t>（環境省）</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C769B9B6-B545-4B34-8ED7-FDEEA3492E68}"/>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　ご意見と対応について</a:t>
            </a:r>
            <a:endParaRPr lang="zh-TW" altLang="en-US" sz="24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94CA8A9-642F-452C-A70E-E2CFFEDB44C2}"/>
              </a:ext>
            </a:extLst>
          </p:cNvPr>
          <p:cNvPicPr>
            <a:picLocks noChangeAspect="1"/>
          </p:cNvPicPr>
          <p:nvPr/>
        </p:nvPicPr>
        <p:blipFill>
          <a:blip r:embed="rId3"/>
          <a:stretch>
            <a:fillRect/>
          </a:stretch>
        </p:blipFill>
        <p:spPr>
          <a:xfrm>
            <a:off x="7641711" y="2633503"/>
            <a:ext cx="4233264" cy="3254721"/>
          </a:xfrm>
          <a:prstGeom prst="rect">
            <a:avLst/>
          </a:prstGeom>
        </p:spPr>
      </p:pic>
    </p:spTree>
    <p:extLst>
      <p:ext uri="{BB962C8B-B14F-4D97-AF65-F5344CB8AC3E}">
        <p14:creationId xmlns:p14="http://schemas.microsoft.com/office/powerpoint/2010/main" val="213170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3">
            <a:extLst>
              <a:ext uri="{FF2B5EF4-FFF2-40B4-BE49-F238E27FC236}">
                <a16:creationId xmlns:a16="http://schemas.microsoft.com/office/drawing/2014/main" id="{315C060C-825B-444B-9681-0EADF0C7900B}"/>
              </a:ext>
            </a:extLst>
          </p:cNvPr>
          <p:cNvGraphicFramePr>
            <a:graphicFrameLocks noGrp="1"/>
          </p:cNvGraphicFramePr>
          <p:nvPr>
            <p:extLst>
              <p:ext uri="{D42A27DB-BD31-4B8C-83A1-F6EECF244321}">
                <p14:modId xmlns:p14="http://schemas.microsoft.com/office/powerpoint/2010/main" val="4265630898"/>
              </p:ext>
            </p:extLst>
          </p:nvPr>
        </p:nvGraphicFramePr>
        <p:xfrm>
          <a:off x="649388" y="637626"/>
          <a:ext cx="10893220" cy="3265200"/>
        </p:xfrm>
        <a:graphic>
          <a:graphicData uri="http://schemas.openxmlformats.org/drawingml/2006/table">
            <a:tbl>
              <a:tblPr firstRow="1" bandRow="1">
                <a:tableStyleId>{93296810-A885-4BE3-A3E7-6D5BEEA58F35}</a:tableStyleId>
              </a:tblPr>
              <a:tblGrid>
                <a:gridCol w="2761324">
                  <a:extLst>
                    <a:ext uri="{9D8B030D-6E8A-4147-A177-3AD203B41FA5}">
                      <a16:colId xmlns:a16="http://schemas.microsoft.com/office/drawing/2014/main" val="3054678429"/>
                    </a:ext>
                  </a:extLst>
                </a:gridCol>
                <a:gridCol w="8131896">
                  <a:extLst>
                    <a:ext uri="{9D8B030D-6E8A-4147-A177-3AD203B41FA5}">
                      <a16:colId xmlns:a16="http://schemas.microsoft.com/office/drawing/2014/main" val="1403942717"/>
                    </a:ext>
                  </a:extLst>
                </a:gridCol>
              </a:tblGrid>
              <a:tr h="247898">
                <a:tc>
                  <a:txBody>
                    <a:bodyPr/>
                    <a:lstStyle/>
                    <a:p>
                      <a:pPr algn="ctr"/>
                      <a:r>
                        <a:rPr kumimoji="1" lang="ja-JP" altLang="en-US" sz="2400" b="1" dirty="0">
                          <a:latin typeface="Meiryo UI" panose="020B0604030504040204" pitchFamily="50" charset="-128"/>
                          <a:ea typeface="Meiryo UI" panose="020B0604030504040204" pitchFamily="50" charset="-128"/>
                        </a:rPr>
                        <a:t>開催時期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400" b="1" u="none" strike="noStrike" dirty="0">
                          <a:effectLst/>
                          <a:latin typeface="Meiryo UI" panose="020B0604030504040204" pitchFamily="50" charset="-128"/>
                          <a:ea typeface="Meiryo UI" panose="020B0604030504040204" pitchFamily="50" charset="-128"/>
                        </a:rPr>
                        <a:t>審議事項</a:t>
                      </a:r>
                      <a:endParaRPr lang="zh-CN" altLang="en-US" sz="2400" b="1"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778398"/>
                  </a:ext>
                </a:extLst>
              </a:tr>
              <a:tr h="936000">
                <a:tc>
                  <a:txBody>
                    <a:bodyPr/>
                    <a:lstStyle/>
                    <a:p>
                      <a:r>
                        <a:rPr kumimoji="1" lang="en-US" altLang="ja-JP" sz="2400" b="1" dirty="0">
                          <a:latin typeface="Meiryo UI" panose="020B0604030504040204" pitchFamily="50" charset="-128"/>
                          <a:ea typeface="Meiryo UI" panose="020B0604030504040204" pitchFamily="50" charset="-128"/>
                        </a:rPr>
                        <a:t>2025</a:t>
                      </a:r>
                      <a:r>
                        <a:rPr kumimoji="1" lang="ja-JP" altLang="en-US" sz="2400" b="1" dirty="0">
                          <a:latin typeface="Meiryo UI" panose="020B0604030504040204" pitchFamily="50" charset="-128"/>
                          <a:ea typeface="Meiryo UI" panose="020B0604030504040204" pitchFamily="50" charset="-128"/>
                        </a:rPr>
                        <a:t>年</a:t>
                      </a:r>
                      <a:r>
                        <a:rPr kumimoji="1" lang="en-US" altLang="ja-JP" sz="2400" b="1" dirty="0">
                          <a:latin typeface="Meiryo UI" panose="020B0604030504040204" pitchFamily="50" charset="-128"/>
                          <a:ea typeface="Meiryo UI" panose="020B0604030504040204" pitchFamily="50" charset="-128"/>
                        </a:rPr>
                        <a:t>3</a:t>
                      </a:r>
                      <a:r>
                        <a:rPr kumimoji="1" lang="ja-JP" altLang="en-US" sz="2400" b="1" dirty="0">
                          <a:latin typeface="Meiryo UI" panose="020B0604030504040204" pitchFamily="50" charset="-128"/>
                          <a:ea typeface="Meiryo UI" panose="020B0604030504040204" pitchFamily="50" charset="-128"/>
                        </a:rPr>
                        <a:t>月</a:t>
                      </a:r>
                      <a:r>
                        <a:rPr kumimoji="1" lang="en-US" altLang="ja-JP" sz="2400" b="1" dirty="0">
                          <a:latin typeface="Meiryo UI" panose="020B0604030504040204" pitchFamily="50" charset="-128"/>
                          <a:ea typeface="Meiryo UI" panose="020B0604030504040204" pitchFamily="50" charset="-128"/>
                        </a:rPr>
                        <a:t>10</a:t>
                      </a:r>
                      <a:r>
                        <a:rPr kumimoji="1" lang="ja-JP" altLang="en-US" sz="2400" b="1" dirty="0">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400" b="1" u="none" strike="noStrike" dirty="0">
                          <a:effectLst/>
                          <a:latin typeface="Meiryo UI" panose="020B0604030504040204" pitchFamily="50" charset="-128"/>
                          <a:ea typeface="Meiryo UI" panose="020B0604030504040204" pitchFamily="50" charset="-128"/>
                        </a:rPr>
                        <a:t>第１回　各分野の進捗状況、国内外･府の状況、論点整理</a:t>
                      </a:r>
                      <a:endParaRPr lang="zh-CN" altLang="en-US" sz="2400" b="1"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843346"/>
                  </a:ext>
                </a:extLst>
              </a:tr>
              <a:tr h="936000">
                <a:tc>
                  <a:txBody>
                    <a:bodyPr/>
                    <a:lstStyle/>
                    <a:p>
                      <a:r>
                        <a:rPr kumimoji="1" lang="ja-JP" altLang="en-US" sz="2400" b="1" dirty="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6</a:t>
                      </a:r>
                      <a:r>
                        <a:rPr kumimoji="1" lang="ja-JP" altLang="en-US" sz="2400" b="1" dirty="0">
                          <a:latin typeface="Meiryo UI" panose="020B0604030504040204" pitchFamily="50" charset="-128"/>
                          <a:ea typeface="Meiryo UI" panose="020B0604030504040204" pitchFamily="50" charset="-128"/>
                        </a:rPr>
                        <a:t>月</a:t>
                      </a:r>
                      <a:r>
                        <a:rPr kumimoji="1" lang="en-US" altLang="ja-JP" sz="2400" b="1" dirty="0">
                          <a:latin typeface="Meiryo UI" panose="020B0604030504040204" pitchFamily="50" charset="-128"/>
                          <a:ea typeface="Meiryo UI" panose="020B0604030504040204" pitchFamily="50" charset="-128"/>
                        </a:rPr>
                        <a:t>9</a:t>
                      </a:r>
                      <a:r>
                        <a:rPr kumimoji="1" lang="ja-JP" altLang="en-US" sz="2400" b="1" dirty="0">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400" b="1" u="none" strike="noStrike" dirty="0">
                          <a:effectLst/>
                          <a:latin typeface="Meiryo UI" panose="020B0604030504040204" pitchFamily="50" charset="-128"/>
                          <a:ea typeface="Meiryo UI" panose="020B0604030504040204" pitchFamily="50" charset="-128"/>
                        </a:rPr>
                        <a:t>第２回　改定すべき事項・骨子案の検討</a:t>
                      </a:r>
                      <a:endParaRPr lang="zh-CN" altLang="en-US" sz="2400" b="1"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8334587"/>
                  </a:ext>
                </a:extLst>
              </a:tr>
              <a:tr h="936000">
                <a:tc>
                  <a:txBody>
                    <a:bodyPr/>
                    <a:lstStyle/>
                    <a:p>
                      <a:r>
                        <a:rPr kumimoji="1" lang="ja-JP" altLang="en-US" sz="2400" b="1" dirty="0">
                          <a:latin typeface="Meiryo UI" panose="020B0604030504040204" pitchFamily="50" charset="-128"/>
                          <a:ea typeface="Meiryo UI" panose="020B0604030504040204" pitchFamily="50" charset="-128"/>
                        </a:rPr>
                        <a:t>　　　　７～９月頃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400" b="1" u="none" strike="noStrike" dirty="0">
                          <a:effectLst/>
                          <a:latin typeface="Meiryo UI" panose="020B0604030504040204" pitchFamily="50" charset="-128"/>
                          <a:ea typeface="Meiryo UI" panose="020B0604030504040204" pitchFamily="50" charset="-128"/>
                        </a:rPr>
                        <a:t>第３回　部会報告案とりまとめ</a:t>
                      </a:r>
                      <a:endParaRPr lang="en-US" altLang="ja-JP" sz="2400" b="1"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49158"/>
                  </a:ext>
                </a:extLst>
              </a:tr>
            </a:tbl>
          </a:graphicData>
        </a:graphic>
      </p:graphicFrame>
      <p:sp>
        <p:nvSpPr>
          <p:cNvPr id="6" name="下矢印 99">
            <a:extLst>
              <a:ext uri="{FF2B5EF4-FFF2-40B4-BE49-F238E27FC236}">
                <a16:creationId xmlns:a16="http://schemas.microsoft.com/office/drawing/2014/main" id="{8E18109A-DCF5-470A-B1B7-D0654CD4C773}"/>
              </a:ext>
            </a:extLst>
          </p:cNvPr>
          <p:cNvSpPr/>
          <p:nvPr/>
        </p:nvSpPr>
        <p:spPr>
          <a:xfrm>
            <a:off x="5247867" y="4013101"/>
            <a:ext cx="1867599" cy="419764"/>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dirty="0"/>
          </a:p>
        </p:txBody>
      </p:sp>
      <p:sp>
        <p:nvSpPr>
          <p:cNvPr id="9" name="テキスト ボックス 8">
            <a:extLst>
              <a:ext uri="{FF2B5EF4-FFF2-40B4-BE49-F238E27FC236}">
                <a16:creationId xmlns:a16="http://schemas.microsoft.com/office/drawing/2014/main" id="{BB6127AF-2C20-4793-9797-D571D7DE5377}"/>
              </a:ext>
            </a:extLst>
          </p:cNvPr>
          <p:cNvSpPr txBox="1"/>
          <p:nvPr/>
        </p:nvSpPr>
        <p:spPr>
          <a:xfrm>
            <a:off x="2467760" y="4524032"/>
            <a:ext cx="7427812" cy="830997"/>
          </a:xfrm>
          <a:prstGeom prst="rect">
            <a:avLst/>
          </a:prstGeom>
          <a:noFill/>
        </p:spPr>
        <p:txBody>
          <a:bodyPr wrap="square">
            <a:spAutoFit/>
          </a:bodyPr>
          <a:lstStyle/>
          <a:p>
            <a:r>
              <a:rPr kumimoji="1" lang="ja-JP" altLang="en-US" sz="2400" dirty="0">
                <a:latin typeface="Meiryo UI" panose="020B0604030504040204" pitchFamily="50" charset="-128"/>
                <a:ea typeface="Meiryo UI" panose="020B0604030504040204" pitchFamily="50" charset="-128"/>
              </a:rPr>
              <a:t>必要に応じて第４回部会を開催し、</a:t>
            </a:r>
            <a:endParaRPr kumimoji="1" lang="en-US" altLang="ja-JP" sz="2400" dirty="0">
              <a:latin typeface="Meiryo UI" panose="020B0604030504040204" pitchFamily="50" charset="-128"/>
              <a:ea typeface="Meiryo UI" panose="020B0604030504040204" pitchFamily="50" charset="-128"/>
            </a:endParaRPr>
          </a:p>
          <a:p>
            <a:r>
              <a:rPr kumimoji="1" lang="en-US" altLang="ja-JP" sz="2400" b="1" dirty="0">
                <a:latin typeface="Meiryo UI" panose="020B0604030504040204" pitchFamily="50" charset="-128"/>
                <a:ea typeface="Meiryo UI" panose="020B0604030504040204" pitchFamily="50" charset="-128"/>
              </a:rPr>
              <a:t>2025</a:t>
            </a:r>
            <a:r>
              <a:rPr kumimoji="1"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11</a:t>
            </a:r>
            <a:r>
              <a:rPr kumimoji="1" lang="ja-JP" altLang="en-US" sz="2400" b="1" dirty="0">
                <a:latin typeface="Meiryo UI" panose="020B0604030504040204" pitchFamily="50" charset="-128"/>
                <a:ea typeface="Meiryo UI" panose="020B0604030504040204" pitchFamily="50" charset="-128"/>
              </a:rPr>
              <a:t>月頃に環境審議会へ部会報告を行い、答申</a:t>
            </a:r>
          </a:p>
        </p:txBody>
      </p:sp>
      <p:sp>
        <p:nvSpPr>
          <p:cNvPr id="10" name="テキスト ボックス 9">
            <a:extLst>
              <a:ext uri="{FF2B5EF4-FFF2-40B4-BE49-F238E27FC236}">
                <a16:creationId xmlns:a16="http://schemas.microsoft.com/office/drawing/2014/main" id="{B9C2B6B4-F40F-41D5-8FE8-4219D52DDCF9}"/>
              </a:ext>
            </a:extLst>
          </p:cNvPr>
          <p:cNvSpPr txBox="1"/>
          <p:nvPr/>
        </p:nvSpPr>
        <p:spPr>
          <a:xfrm>
            <a:off x="2809126" y="5912544"/>
            <a:ext cx="6745080" cy="830997"/>
          </a:xfrm>
          <a:prstGeom prst="rect">
            <a:avLst/>
          </a:prstGeom>
          <a:noFill/>
        </p:spPr>
        <p:txBody>
          <a:bodyPr wrap="square">
            <a:spAutoFit/>
          </a:bodyPr>
          <a:lstStyle/>
          <a:p>
            <a:r>
              <a:rPr kumimoji="1" lang="en-US" altLang="ja-JP" sz="2400" dirty="0">
                <a:latin typeface="Meiryo UI" panose="020B0604030504040204" pitchFamily="50" charset="-128"/>
                <a:ea typeface="Meiryo UI" panose="020B0604030504040204" pitchFamily="50" charset="-128"/>
              </a:rPr>
              <a:t>2026</a:t>
            </a:r>
            <a:r>
              <a:rPr kumimoji="1" lang="ja-JP" altLang="en-US" sz="2400" dirty="0">
                <a:latin typeface="Meiryo UI" panose="020B0604030504040204" pitchFamily="50" charset="-128"/>
                <a:ea typeface="Meiryo UI" panose="020B0604030504040204" pitchFamily="50" charset="-128"/>
              </a:rPr>
              <a:t>年１月頃　改定計画案作成・パブコメ実施</a:t>
            </a:r>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2026</a:t>
            </a:r>
            <a:r>
              <a:rPr kumimoji="1" lang="ja-JP" altLang="en-US" sz="2400" dirty="0">
                <a:latin typeface="Meiryo UI" panose="020B0604030504040204" pitchFamily="50" charset="-128"/>
                <a:ea typeface="Meiryo UI" panose="020B0604030504040204" pitchFamily="50" charset="-128"/>
              </a:rPr>
              <a:t>年３月頃　改定計画の公表</a:t>
            </a:r>
          </a:p>
        </p:txBody>
      </p:sp>
      <p:sp>
        <p:nvSpPr>
          <p:cNvPr id="12" name="下矢印 99">
            <a:extLst>
              <a:ext uri="{FF2B5EF4-FFF2-40B4-BE49-F238E27FC236}">
                <a16:creationId xmlns:a16="http://schemas.microsoft.com/office/drawing/2014/main" id="{8134A529-6FF7-4856-A96B-1EB338A3F648}"/>
              </a:ext>
            </a:extLst>
          </p:cNvPr>
          <p:cNvSpPr/>
          <p:nvPr/>
        </p:nvSpPr>
        <p:spPr>
          <a:xfrm>
            <a:off x="5247867" y="5419142"/>
            <a:ext cx="1867599" cy="419764"/>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28" dirty="0"/>
          </a:p>
        </p:txBody>
      </p:sp>
      <p:sp>
        <p:nvSpPr>
          <p:cNvPr id="13" name="正方形/長方形 12">
            <a:extLst>
              <a:ext uri="{FF2B5EF4-FFF2-40B4-BE49-F238E27FC236}">
                <a16:creationId xmlns:a16="http://schemas.microsoft.com/office/drawing/2014/main" id="{C5630259-5D9F-40BA-97CF-376380470AD9}"/>
              </a:ext>
            </a:extLst>
          </p:cNvPr>
          <p:cNvSpPr/>
          <p:nvPr/>
        </p:nvSpPr>
        <p:spPr>
          <a:xfrm>
            <a:off x="2397460" y="4505221"/>
            <a:ext cx="7568412" cy="864000"/>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60E1543-B2E3-42CF-8E1E-B20D9BE5567F}"/>
              </a:ext>
            </a:extLst>
          </p:cNvPr>
          <p:cNvSpPr/>
          <p:nvPr/>
        </p:nvSpPr>
        <p:spPr>
          <a:xfrm>
            <a:off x="2397460" y="5893079"/>
            <a:ext cx="7568412" cy="864000"/>
          </a:xfrm>
          <a:prstGeom prst="rect">
            <a:avLst/>
          </a:prstGeom>
          <a:noFill/>
          <a:ln w="28575">
            <a:solidFill>
              <a:srgbClr val="33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a:extLst>
              <a:ext uri="{FF2B5EF4-FFF2-40B4-BE49-F238E27FC236}">
                <a16:creationId xmlns:a16="http://schemas.microsoft.com/office/drawing/2014/main" id="{FA9B57C3-75A3-4C4C-8168-FEACBAB4E39E}"/>
              </a:ext>
            </a:extLst>
          </p:cNvPr>
          <p:cNvSpPr>
            <a:spLocks noGrp="1"/>
          </p:cNvSpPr>
          <p:nvPr>
            <p:ph type="sldNum" sz="quarter" idx="12"/>
          </p:nvPr>
        </p:nvSpPr>
        <p:spPr>
          <a:xfrm>
            <a:off x="9357920" y="6436672"/>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8</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77B5D5-A1BC-4EB8-B353-CB9E4E421C40}"/>
              </a:ext>
            </a:extLst>
          </p:cNvPr>
          <p:cNvSpPr/>
          <p:nvPr/>
        </p:nvSpPr>
        <p:spPr>
          <a:xfrm>
            <a:off x="0" y="0"/>
            <a:ext cx="12191999" cy="460800"/>
          </a:xfrm>
          <a:prstGeom prst="rect">
            <a:avLst/>
          </a:prstGeom>
          <a:solidFill>
            <a:srgbClr val="008000"/>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　見直しのスケジュール</a:t>
            </a:r>
            <a:endParaRPr lang="zh-TW"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954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57B6435-D8B7-4112-8925-F5B18D6862E0}"/>
              </a:ext>
            </a:extLst>
          </p:cNvPr>
          <p:cNvSpPr/>
          <p:nvPr/>
        </p:nvSpPr>
        <p:spPr>
          <a:xfrm>
            <a:off x="4735629" y="2454444"/>
            <a:ext cx="2281188" cy="1215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rPr>
              <a:t>参考データ</a:t>
            </a:r>
          </a:p>
        </p:txBody>
      </p:sp>
      <p:sp>
        <p:nvSpPr>
          <p:cNvPr id="3" name="スライド番号プレースホルダー 1">
            <a:extLst>
              <a:ext uri="{FF2B5EF4-FFF2-40B4-BE49-F238E27FC236}">
                <a16:creationId xmlns:a16="http://schemas.microsoft.com/office/drawing/2014/main" id="{100A770A-1A2B-45A0-BEBA-9D91F1762730}"/>
              </a:ext>
            </a:extLst>
          </p:cNvPr>
          <p:cNvSpPr>
            <a:spLocks noGrp="1"/>
          </p:cNvSpPr>
          <p:nvPr>
            <p:ph type="sldNum" sz="quarter" idx="12"/>
          </p:nvPr>
        </p:nvSpPr>
        <p:spPr>
          <a:xfrm>
            <a:off x="9357920" y="6428508"/>
            <a:ext cx="2701808" cy="355001"/>
          </a:xfrm>
        </p:spPr>
        <p:txBody>
          <a:bodyPr/>
          <a:lstStyle/>
          <a:p>
            <a:fld id="{EEDF8068-B99F-4D53-9018-C36B43FE4239}" type="slidenum">
              <a:rPr kumimoji="1" lang="ja-JP" altLang="en-US" sz="2000" smtClean="0">
                <a:solidFill>
                  <a:schemeClr val="tx1"/>
                </a:solidFill>
                <a:latin typeface="Meiryo UI" panose="020B0604030504040204" pitchFamily="50" charset="-128"/>
                <a:ea typeface="Meiryo UI" panose="020B0604030504040204" pitchFamily="50" charset="-128"/>
              </a:rPr>
              <a:t>9</a:t>
            </a:fld>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73665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5150</TotalTime>
  <Words>3562</Words>
  <PresentationFormat>ワイド画面</PresentationFormat>
  <Paragraphs>774</Paragraphs>
  <Slides>14</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ＭＳ Ｐゴシック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2024-08-20T00:30:24Z</dcterms:created>
  <dcterms:modified xsi:type="dcterms:W3CDTF">2025-06-09T01:12:40Z</dcterms:modified>
</cp:coreProperties>
</file>