
<file path=[Content_Types].xml><?xml version="1.0" encoding="utf-8"?>
<Types xmlns="http://schemas.openxmlformats.org/package/2006/content-types">
  <Default Extension="gif" ContentType="image/gi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4"/>
  </p:sldMasterIdLst>
  <p:notesMasterIdLst>
    <p:notesMasterId r:id="rId12"/>
  </p:notesMasterIdLst>
  <p:handoutMasterIdLst>
    <p:handoutMasterId r:id="rId13"/>
  </p:handoutMasterIdLst>
  <p:sldIdLst>
    <p:sldId id="1004" r:id="rId5"/>
    <p:sldId id="1266" r:id="rId6"/>
    <p:sldId id="1267" r:id="rId7"/>
    <p:sldId id="1268" r:id="rId8"/>
    <p:sldId id="1269" r:id="rId9"/>
    <p:sldId id="1270" r:id="rId10"/>
    <p:sldId id="1263" r:id="rId11"/>
  </p:sldIdLst>
  <p:sldSz cx="9144000" cy="6858000" type="screen4x3"/>
  <p:notesSz cx="6646863" cy="9777413"/>
  <p:defaultText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zuaki Shichi" initials="S" lastIdx="13" clrIdx="0"/>
  <p:cmAuthor id="7" name="小椋　寛子" initials="小椋　寛子" lastIdx="3" clrIdx="7">
    <p:extLst>
      <p:ext uri="{19B8F6BF-5375-455C-9EA6-DF929625EA0E}">
        <p15:presenceInfo xmlns:p15="http://schemas.microsoft.com/office/powerpoint/2012/main" userId="S::OguraHir@lan.pref.osaka.jp::76a7bae5-80c9-42b5-be60-bc7cf5757d88" providerId="AD"/>
      </p:ext>
    </p:extLst>
  </p:cmAuthor>
  <p:cmAuthor id="1" name="Kazuaki Shichi" initials="K" lastIdx="2" clrIdx="1"/>
  <p:cmAuthor id="2" name="平西　恭子" initials="平西　恭子" lastIdx="1" clrIdx="2">
    <p:extLst>
      <p:ext uri="{19B8F6BF-5375-455C-9EA6-DF929625EA0E}">
        <p15:presenceInfo xmlns:p15="http://schemas.microsoft.com/office/powerpoint/2012/main" userId="S::HiranishiK@lan.pref.osaka.jp::0158dd8d-d0d8-4a62-9164-2993f215f80a" providerId="AD"/>
      </p:ext>
    </p:extLst>
  </p:cmAuthor>
  <p:cmAuthor id="3" name="原野　利暢" initials="原野　利暢" lastIdx="3" clrIdx="3">
    <p:extLst>
      <p:ext uri="{19B8F6BF-5375-455C-9EA6-DF929625EA0E}">
        <p15:presenceInfo xmlns:p15="http://schemas.microsoft.com/office/powerpoint/2012/main" userId="S-1-5-21-161959346-1900351369-444732941-45688" providerId="AD"/>
      </p:ext>
    </p:extLst>
  </p:cmAuthor>
  <p:cmAuthor id="4" name="原野　利暢" initials="原野　利暢 [2]" lastIdx="3" clrIdx="4">
    <p:extLst>
      <p:ext uri="{19B8F6BF-5375-455C-9EA6-DF929625EA0E}">
        <p15:presenceInfo xmlns:p15="http://schemas.microsoft.com/office/powerpoint/2012/main" userId="S::HaranoT@lan.pref.osaka.jp::43f38b53-5aec-4fab-82c3-c1361e7566e3" providerId="AD"/>
      </p:ext>
    </p:extLst>
  </p:cmAuthor>
  <p:cmAuthor id="5" name="山本　祐一" initials="山本　祐一" lastIdx="7" clrIdx="5">
    <p:extLst>
      <p:ext uri="{19B8F6BF-5375-455C-9EA6-DF929625EA0E}">
        <p15:presenceInfo xmlns:p15="http://schemas.microsoft.com/office/powerpoint/2012/main" userId="S::YamamotoYuic@lan.pref.osaka.jp::9fa5cf2d-67e7-4ef7-aafa-56eefb4c4f3d" providerId="AD"/>
      </p:ext>
    </p:extLst>
  </p:cmAuthor>
  <p:cmAuthor id="6" name="奥野　博信" initials="奥野　博信" lastIdx="1" clrIdx="6">
    <p:extLst>
      <p:ext uri="{19B8F6BF-5375-455C-9EA6-DF929625EA0E}">
        <p15:presenceInfo xmlns:p15="http://schemas.microsoft.com/office/powerpoint/2012/main" userId="S::OkunoHiro@lan.pref.osaka.jp::5c65ecc2-301a-4e57-ae53-4b6558b364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BBB59"/>
    <a:srgbClr val="000066"/>
    <a:srgbClr val="000099"/>
    <a:srgbClr val="0000CC"/>
    <a:srgbClr val="002060"/>
    <a:srgbClr val="5D7430"/>
    <a:srgbClr val="9B395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8" autoAdjust="0"/>
    <p:restoredTop sz="96318" autoAdjust="0"/>
  </p:normalViewPr>
  <p:slideViewPr>
    <p:cSldViewPr showGuides="1">
      <p:cViewPr varScale="1">
        <p:scale>
          <a:sx n="109" d="100"/>
          <a:sy n="109" d="100"/>
        </p:scale>
        <p:origin x="1692" y="90"/>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2894"/>
    </p:cViewPr>
  </p:sorterViewPr>
  <p:notesViewPr>
    <p:cSldViewPr>
      <p:cViewPr varScale="1">
        <p:scale>
          <a:sx n="58" d="100"/>
          <a:sy n="58" d="100"/>
        </p:scale>
        <p:origin x="327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3" y="1"/>
            <a:ext cx="2880101" cy="490354"/>
          </a:xfrm>
          <a:prstGeom prst="rect">
            <a:avLst/>
          </a:prstGeom>
        </p:spPr>
        <p:txBody>
          <a:bodyPr vert="horz" lIns="89675" tIns="44838" rIns="89675" bIns="44838" rtlCol="0"/>
          <a:lstStyle>
            <a:lvl1pPr algn="r">
              <a:defRPr sz="1200"/>
            </a:lvl1pPr>
          </a:lstStyle>
          <a:p>
            <a:fld id="{1EE881E7-AE69-4146-94D2-2270EEF8DDA0}" type="datetimeFigureOut">
              <a:rPr kumimoji="1" lang="ja-JP" altLang="en-US" smtClean="0"/>
              <a:t>2025/11/10</a:t>
            </a:fld>
            <a:endParaRPr kumimoji="1" lang="ja-JP" altLang="en-US"/>
          </a:p>
        </p:txBody>
      </p:sp>
      <p:sp>
        <p:nvSpPr>
          <p:cNvPr id="4" name="フッター プレースホルダー 3"/>
          <p:cNvSpPr>
            <a:spLocks noGrp="1"/>
          </p:cNvSpPr>
          <p:nvPr>
            <p:ph type="ftr" sz="quarter" idx="2"/>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3" y="9287059"/>
            <a:ext cx="2880101" cy="490354"/>
          </a:xfrm>
          <a:prstGeom prst="rect">
            <a:avLst/>
          </a:prstGeom>
        </p:spPr>
        <p:txBody>
          <a:bodyPr vert="horz" lIns="89675" tIns="44838" rIns="89675" bIns="44838" rtlCol="0" anchor="b"/>
          <a:lstStyle>
            <a:lvl1pPr algn="r">
              <a:defRPr sz="1200"/>
            </a:lvl1pPr>
          </a:lstStyle>
          <a:p>
            <a:fld id="{9BD94D33-C8B2-4ABC-9002-0DE385A9DFE6}" type="slidenum">
              <a:rPr kumimoji="1" lang="ja-JP" altLang="en-US" smtClean="0"/>
              <a:t>‹#›</a:t>
            </a:fld>
            <a:endParaRPr kumimoji="1" lang="ja-JP" altLang="en-US"/>
          </a:p>
        </p:txBody>
      </p:sp>
    </p:spTree>
    <p:extLst>
      <p:ext uri="{BB962C8B-B14F-4D97-AF65-F5344CB8AC3E}">
        <p14:creationId xmlns:p14="http://schemas.microsoft.com/office/powerpoint/2010/main" val="860727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308" cy="488871"/>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8" y="0"/>
            <a:ext cx="2880308" cy="488871"/>
          </a:xfrm>
          <a:prstGeom prst="rect">
            <a:avLst/>
          </a:prstGeom>
        </p:spPr>
        <p:txBody>
          <a:bodyPr vert="horz" lIns="89675" tIns="44838" rIns="89675" bIns="44838" rtlCol="0"/>
          <a:lstStyle>
            <a:lvl1pPr algn="r">
              <a:defRPr sz="1200"/>
            </a:lvl1pPr>
          </a:lstStyle>
          <a:p>
            <a:fld id="{4F310774-28F9-4F9B-9668-F263BD70C017}" type="datetimeFigureOut">
              <a:rPr kumimoji="1" lang="ja-JP" altLang="en-US" smtClean="0"/>
              <a:t>2025/11/10</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687" y="4644271"/>
            <a:ext cx="5317490" cy="4399836"/>
          </a:xfrm>
          <a:prstGeom prst="rect">
            <a:avLst/>
          </a:prstGeom>
        </p:spPr>
        <p:txBody>
          <a:bodyPr vert="horz" lIns="89675" tIns="44838" rIns="89675" bIns="448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6846"/>
            <a:ext cx="2880308" cy="488871"/>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8" y="9286846"/>
            <a:ext cx="2880308" cy="488871"/>
          </a:xfrm>
          <a:prstGeom prst="rect">
            <a:avLst/>
          </a:prstGeom>
        </p:spPr>
        <p:txBody>
          <a:bodyPr vert="horz" lIns="89675" tIns="44838" rIns="89675" bIns="44838" rtlCol="0" anchor="b"/>
          <a:lstStyle>
            <a:lvl1pPr algn="r">
              <a:defRPr sz="1200"/>
            </a:lvl1pPr>
          </a:lstStyle>
          <a:p>
            <a:fld id="{67FAA14F-D4B8-4FAD-8C38-DB5B92F8CCA5}" type="slidenum">
              <a:rPr kumimoji="1" lang="ja-JP" altLang="en-US" smtClean="0"/>
              <a:t>‹#›</a:t>
            </a:fld>
            <a:endParaRPr kumimoji="1" lang="ja-JP" altLang="en-US"/>
          </a:p>
        </p:txBody>
      </p:sp>
    </p:spTree>
    <p:extLst>
      <p:ext uri="{BB962C8B-B14F-4D97-AF65-F5344CB8AC3E}">
        <p14:creationId xmlns:p14="http://schemas.microsoft.com/office/powerpoint/2010/main" val="824586528"/>
      </p:ext>
    </p:extLst>
  </p:cSld>
  <p:clrMap bg1="lt1" tx1="dk1" bg2="lt2" tx2="dk2" accent1="accent1" accent2="accent2" accent3="accent3" accent4="accent4" accent5="accent5" accent6="accent6" hlink="hlink" folHlink="folHlink"/>
  <p:hf hdr="0" ftr="0" dt="0"/>
  <p:notesStyle>
    <a:lvl1pPr marL="0" algn="l" defTabSz="914274" rtl="0" eaLnBrk="1" latinLnBrk="0" hangingPunct="1">
      <a:defRPr kumimoji="1" sz="1200" kern="1200">
        <a:solidFill>
          <a:schemeClr val="tx1"/>
        </a:solidFill>
        <a:latin typeface="+mn-lt"/>
        <a:ea typeface="+mn-ea"/>
        <a:cs typeface="+mn-cs"/>
      </a:defRPr>
    </a:lvl1pPr>
    <a:lvl2pPr marL="457137" algn="l" defTabSz="914274" rtl="0" eaLnBrk="1" latinLnBrk="0" hangingPunct="1">
      <a:defRPr kumimoji="1" sz="1200" kern="1200">
        <a:solidFill>
          <a:schemeClr val="tx1"/>
        </a:solidFill>
        <a:latin typeface="+mn-lt"/>
        <a:ea typeface="+mn-ea"/>
        <a:cs typeface="+mn-cs"/>
      </a:defRPr>
    </a:lvl2pPr>
    <a:lvl3pPr marL="914274" algn="l" defTabSz="914274" rtl="0" eaLnBrk="1" latinLnBrk="0" hangingPunct="1">
      <a:defRPr kumimoji="1" sz="1200" kern="1200">
        <a:solidFill>
          <a:schemeClr val="tx1"/>
        </a:solidFill>
        <a:latin typeface="+mn-lt"/>
        <a:ea typeface="+mn-ea"/>
        <a:cs typeface="+mn-cs"/>
      </a:defRPr>
    </a:lvl3pPr>
    <a:lvl4pPr marL="1371410" algn="l" defTabSz="914274" rtl="0" eaLnBrk="1" latinLnBrk="0" hangingPunct="1">
      <a:defRPr kumimoji="1" sz="1200" kern="1200">
        <a:solidFill>
          <a:schemeClr val="tx1"/>
        </a:solidFill>
        <a:latin typeface="+mn-lt"/>
        <a:ea typeface="+mn-ea"/>
        <a:cs typeface="+mn-cs"/>
      </a:defRPr>
    </a:lvl4pPr>
    <a:lvl5pPr marL="1828547" algn="l" defTabSz="914274" rtl="0" eaLnBrk="1" latinLnBrk="0" hangingPunct="1">
      <a:defRPr kumimoji="1" sz="1200" kern="1200">
        <a:solidFill>
          <a:schemeClr val="tx1"/>
        </a:solidFill>
        <a:latin typeface="+mn-lt"/>
        <a:ea typeface="+mn-ea"/>
        <a:cs typeface="+mn-cs"/>
      </a:defRPr>
    </a:lvl5pPr>
    <a:lvl6pPr marL="2285684" algn="l" defTabSz="914274" rtl="0" eaLnBrk="1" latinLnBrk="0" hangingPunct="1">
      <a:defRPr kumimoji="1" sz="1200" kern="1200">
        <a:solidFill>
          <a:schemeClr val="tx1"/>
        </a:solidFill>
        <a:latin typeface="+mn-lt"/>
        <a:ea typeface="+mn-ea"/>
        <a:cs typeface="+mn-cs"/>
      </a:defRPr>
    </a:lvl6pPr>
    <a:lvl7pPr marL="2742821" algn="l" defTabSz="914274" rtl="0" eaLnBrk="1" latinLnBrk="0" hangingPunct="1">
      <a:defRPr kumimoji="1" sz="1200" kern="1200">
        <a:solidFill>
          <a:schemeClr val="tx1"/>
        </a:solidFill>
        <a:latin typeface="+mn-lt"/>
        <a:ea typeface="+mn-ea"/>
        <a:cs typeface="+mn-cs"/>
      </a:defRPr>
    </a:lvl7pPr>
    <a:lvl8pPr marL="3199957" algn="l" defTabSz="914274" rtl="0" eaLnBrk="1" latinLnBrk="0" hangingPunct="1">
      <a:defRPr kumimoji="1" sz="1200" kern="1200">
        <a:solidFill>
          <a:schemeClr val="tx1"/>
        </a:solidFill>
        <a:latin typeface="+mn-lt"/>
        <a:ea typeface="+mn-ea"/>
        <a:cs typeface="+mn-cs"/>
      </a:defRPr>
    </a:lvl8pPr>
    <a:lvl9pPr marL="3657093" algn="l" defTabSz="91427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7FAA14F-D4B8-4FAD-8C38-DB5B92F8CCA5}" type="slidenum">
              <a:rPr kumimoji="1" lang="ja-JP" altLang="en-US" smtClean="0"/>
              <a:t>1</a:t>
            </a:fld>
            <a:endParaRPr kumimoji="1" lang="ja-JP" altLang="en-US"/>
          </a:p>
        </p:txBody>
      </p:sp>
    </p:spTree>
    <p:extLst>
      <p:ext uri="{BB962C8B-B14F-4D97-AF65-F5344CB8AC3E}">
        <p14:creationId xmlns:p14="http://schemas.microsoft.com/office/powerpoint/2010/main" val="292473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7FAA14F-D4B8-4FAD-8C38-DB5B92F8CCA5}" type="slidenum">
              <a:rPr kumimoji="1" lang="ja-JP" altLang="en-US" smtClean="0"/>
              <a:t>2</a:t>
            </a:fld>
            <a:endParaRPr kumimoji="1" lang="ja-JP" altLang="en-US"/>
          </a:p>
        </p:txBody>
      </p:sp>
    </p:spTree>
    <p:extLst>
      <p:ext uri="{BB962C8B-B14F-4D97-AF65-F5344CB8AC3E}">
        <p14:creationId xmlns:p14="http://schemas.microsoft.com/office/powerpoint/2010/main" val="4129147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7FAA14F-D4B8-4FAD-8C38-DB5B92F8CCA5}" type="slidenum">
              <a:rPr kumimoji="1" lang="ja-JP" altLang="en-US" smtClean="0"/>
              <a:t>3</a:t>
            </a:fld>
            <a:endParaRPr kumimoji="1" lang="ja-JP" altLang="en-US"/>
          </a:p>
        </p:txBody>
      </p:sp>
    </p:spTree>
    <p:extLst>
      <p:ext uri="{BB962C8B-B14F-4D97-AF65-F5344CB8AC3E}">
        <p14:creationId xmlns:p14="http://schemas.microsoft.com/office/powerpoint/2010/main" val="201037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7FAA14F-D4B8-4FAD-8C38-DB5B92F8CCA5}" type="slidenum">
              <a:rPr kumimoji="1" lang="ja-JP" altLang="en-US" smtClean="0"/>
              <a:t>4</a:t>
            </a:fld>
            <a:endParaRPr kumimoji="1" lang="ja-JP" altLang="en-US"/>
          </a:p>
        </p:txBody>
      </p:sp>
    </p:spTree>
    <p:extLst>
      <p:ext uri="{BB962C8B-B14F-4D97-AF65-F5344CB8AC3E}">
        <p14:creationId xmlns:p14="http://schemas.microsoft.com/office/powerpoint/2010/main" val="62299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7FAA14F-D4B8-4FAD-8C38-DB5B92F8CCA5}" type="slidenum">
              <a:rPr kumimoji="1" lang="ja-JP" altLang="en-US" smtClean="0"/>
              <a:t>5</a:t>
            </a:fld>
            <a:endParaRPr kumimoji="1" lang="ja-JP" altLang="en-US"/>
          </a:p>
        </p:txBody>
      </p:sp>
    </p:spTree>
    <p:extLst>
      <p:ext uri="{BB962C8B-B14F-4D97-AF65-F5344CB8AC3E}">
        <p14:creationId xmlns:p14="http://schemas.microsoft.com/office/powerpoint/2010/main" val="112991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7FAA14F-D4B8-4FAD-8C38-DB5B92F8CCA5}" type="slidenum">
              <a:rPr kumimoji="1" lang="ja-JP" altLang="en-US" smtClean="0"/>
              <a:t>6</a:t>
            </a:fld>
            <a:endParaRPr kumimoji="1" lang="ja-JP" altLang="en-US"/>
          </a:p>
        </p:txBody>
      </p:sp>
    </p:spTree>
    <p:extLst>
      <p:ext uri="{BB962C8B-B14F-4D97-AF65-F5344CB8AC3E}">
        <p14:creationId xmlns:p14="http://schemas.microsoft.com/office/powerpoint/2010/main" val="4283941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7FAA14F-D4B8-4FAD-8C38-DB5B92F8CCA5}" type="slidenum">
              <a:rPr kumimoji="1" lang="ja-JP" altLang="en-US" smtClean="0"/>
              <a:t>7</a:t>
            </a:fld>
            <a:endParaRPr kumimoji="1" lang="ja-JP" altLang="en-US"/>
          </a:p>
        </p:txBody>
      </p:sp>
    </p:spTree>
    <p:extLst>
      <p:ext uri="{BB962C8B-B14F-4D97-AF65-F5344CB8AC3E}">
        <p14:creationId xmlns:p14="http://schemas.microsoft.com/office/powerpoint/2010/main" val="318997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AF98248-9989-4959-A78D-E27E2EC999A9}" type="datetime1">
              <a:rPr kumimoji="1" lang="ja-JP" altLang="en-US" smtClean="0"/>
              <a:t>2025/11/10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5478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94B4D2-E11A-4E46-8D66-78669D01B293}" type="datetime1">
              <a:rPr kumimoji="1" lang="ja-JP" altLang="en-US" smtClean="0"/>
              <a:t>2025/11/10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8974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E8EE09-DB79-4A0B-9E93-DA5B8806A46E}" type="datetime1">
              <a:rPr kumimoji="1" lang="ja-JP" altLang="en-US" smtClean="0"/>
              <a:t>2025/11/10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18755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83F931-C299-42E4-ABF4-765EF126FDD3}" type="datetime1">
              <a:rPr kumimoji="1" lang="ja-JP" altLang="en-US" smtClean="0"/>
              <a:t>2025/11/10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622504" y="6327376"/>
            <a:ext cx="486000" cy="486000"/>
          </a:xfrm>
          <a:prstGeom prst="ellipse">
            <a:avLst/>
          </a:prstGeom>
          <a:solidFill>
            <a:schemeClr val="bg1"/>
          </a:solidFill>
          <a:ln>
            <a:solidFill>
              <a:srgbClr val="758085">
                <a:lumMod val="50000"/>
              </a:srgbClr>
            </a:solidFill>
          </a:ln>
        </p:spPr>
        <p:txBody>
          <a:bodyPr/>
          <a:lstStyle/>
          <a:p>
            <a:fld id="{930DF1FA-2879-4CB1-9630-E4043495BA91}" type="slidenum">
              <a:rPr kumimoji="1" lang="ja-JP" altLang="en-US" smtClean="0"/>
              <a:t>‹#›</a:t>
            </a:fld>
            <a:endParaRPr kumimoji="1" lang="ja-JP" altLang="en-US" dirty="0"/>
          </a:p>
        </p:txBody>
      </p:sp>
    </p:spTree>
    <p:extLst>
      <p:ext uri="{BB962C8B-B14F-4D97-AF65-F5344CB8AC3E}">
        <p14:creationId xmlns:p14="http://schemas.microsoft.com/office/powerpoint/2010/main" val="123773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6846DF-20AF-4D26-B2EA-6E97D059A029}" type="datetime1">
              <a:rPr kumimoji="1" lang="ja-JP" altLang="en-US" smtClean="0"/>
              <a:t>2025/11/10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6435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A14B040-81ED-4A71-A35B-7CCCF4AB8CA2}" type="datetime1">
              <a:rPr kumimoji="1" lang="ja-JP" altLang="en-US" smtClean="0"/>
              <a:t>2025/11/10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22917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A4D987A-1026-4DFA-9BD6-94BF48192DD0}" type="datetime1">
              <a:rPr kumimoji="1" lang="ja-JP" altLang="en-US" smtClean="0"/>
              <a:t>2025/11/10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52403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DBD47D9-61A8-4B22-B0C1-9A3DB5CE19DA}" type="datetime1">
              <a:rPr kumimoji="1" lang="ja-JP" altLang="en-US" smtClean="0"/>
              <a:t>2025/11/10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99894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C416B-355D-4CF0-8A61-FEE78AFCE2D5}" type="datetime1">
              <a:rPr kumimoji="1" lang="ja-JP" altLang="en-US" smtClean="0"/>
              <a:t>2025/11/10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6509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50E29C-9503-4949-BF3E-A222CA9DA38C}" type="datetime1">
              <a:rPr kumimoji="1" lang="ja-JP" altLang="en-US" smtClean="0"/>
              <a:t>2025/11/10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71207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293E5E-844E-49D1-9DF0-5E5BA440B29B}" type="datetime1">
              <a:rPr kumimoji="1" lang="ja-JP" altLang="en-US" smtClean="0"/>
              <a:t>2025/11/10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98026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2547E-DCFA-40C1-950C-61A19978382E}" type="datetime1">
              <a:rPr kumimoji="1" lang="ja-JP" altLang="en-US" smtClean="0"/>
              <a:t>2025/11/10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22504" y="6309320"/>
            <a:ext cx="486000" cy="486000"/>
          </a:xfrm>
          <a:prstGeom prst="ellipse">
            <a:avLst/>
          </a:prstGeom>
          <a:solidFill>
            <a:schemeClr val="bg1"/>
          </a:solidFill>
          <a:ln w="19050">
            <a:solidFill>
              <a:schemeClr val="accent6">
                <a:lumMod val="50000"/>
              </a:schemeClr>
            </a:solidFill>
          </a:ln>
          <a:effectLst>
            <a:outerShdw blurRad="50800" dist="38100" dir="5400000" algn="t" rotWithShape="0">
              <a:prstClr val="black">
                <a:alpha val="40000"/>
              </a:prstClr>
            </a:outerShdw>
          </a:effectLst>
        </p:spPr>
        <p:txBody>
          <a:bodyPr vert="horz" lIns="0" tIns="0" rIns="0" bIns="0" rtlCol="0" anchor="ctr" anchorCtr="1"/>
          <a:lstStyle>
            <a:lvl1pPr algn="r">
              <a:defRPr sz="1600" b="1">
                <a:solidFill>
                  <a:schemeClr val="tx1"/>
                </a:solidFill>
                <a:latin typeface="Meiryo UI" panose="020B0604030504040204" pitchFamily="50" charset="-128"/>
                <a:ea typeface="Meiryo UI" panose="020B0604030504040204" pitchFamily="50" charset="-128"/>
              </a:defRPr>
            </a:lvl1pPr>
          </a:lstStyle>
          <a:p>
            <a:fld id="{930DF1FA-2879-4CB1-9630-E4043495BA91}" type="slidenum">
              <a:rPr lang="ja-JP" altLang="en-US" smtClean="0"/>
              <a:pPr/>
              <a:t>‹#›</a:t>
            </a:fld>
            <a:endParaRPr lang="ja-JP" altLang="en-US" dirty="0"/>
          </a:p>
        </p:txBody>
      </p:sp>
    </p:spTree>
    <p:extLst>
      <p:ext uri="{BB962C8B-B14F-4D97-AF65-F5344CB8AC3E}">
        <p14:creationId xmlns:p14="http://schemas.microsoft.com/office/powerpoint/2010/main" val="41548868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www.pref.osaka.lg.jp/o120020/eneseisaku/datsutanso_sengen/index.html" TargetMode="External"/><Relationship Id="rId5" Type="http://schemas.openxmlformats.org/officeDocument/2006/relationships/hyperlink" Target="mailto:gxshinsei@kyotosoken.co.jp"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3.m4a"/><Relationship Id="rId7" Type="http://schemas.openxmlformats.org/officeDocument/2006/relationships/image" Target="../media/image5.png"/><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2.png"/><Relationship Id="rId2" Type="http://schemas.microsoft.com/office/2007/relationships/media" Target="../media/media4.m4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A1FDDC8-0E35-46B4-99CE-D2DA760BC6CB}"/>
              </a:ext>
            </a:extLst>
          </p:cNvPr>
          <p:cNvSpPr>
            <a:spLocks noGrp="1"/>
          </p:cNvSpPr>
          <p:nvPr>
            <p:ph type="sldNum" sz="quarter" idx="12"/>
          </p:nvPr>
        </p:nvSpPr>
        <p:spPr/>
        <p:txBody>
          <a:bodyPr/>
          <a:lstStyle/>
          <a:p>
            <a:fld id="{930DF1FA-2879-4CB1-9630-E4043495BA91}" type="slidenum">
              <a:rPr kumimoji="1" lang="ja-JP" altLang="en-US" smtClean="0"/>
              <a:t>1</a:t>
            </a:fld>
            <a:endParaRPr kumimoji="1" lang="ja-JP" altLang="en-US" dirty="0"/>
          </a:p>
        </p:txBody>
      </p:sp>
      <p:sp>
        <p:nvSpPr>
          <p:cNvPr id="5" name="タイトル 1">
            <a:extLst>
              <a:ext uri="{FF2B5EF4-FFF2-40B4-BE49-F238E27FC236}">
                <a16:creationId xmlns:a16="http://schemas.microsoft.com/office/drawing/2014/main" id="{641BFA9B-FDF3-4EEA-BB0E-B3362C6D8934}"/>
              </a:ext>
            </a:extLst>
          </p:cNvPr>
          <p:cNvSpPr txBox="1">
            <a:spLocks/>
          </p:cNvSpPr>
          <p:nvPr/>
        </p:nvSpPr>
        <p:spPr bwMode="auto">
          <a:xfrm>
            <a:off x="1" y="1988840"/>
            <a:ext cx="9143999" cy="2448272"/>
          </a:xfrm>
          <a:prstGeom prst="rect">
            <a:avLst/>
          </a:prstGeom>
          <a:gradFill rotWithShape="1">
            <a:gsLst>
              <a:gs pos="0">
                <a:srgbClr val="000066"/>
              </a:gs>
              <a:gs pos="80000">
                <a:srgbClr val="000066"/>
              </a:gs>
              <a:gs pos="100000">
                <a:srgbClr val="000066"/>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lnSpc>
                <a:spcPct val="150000"/>
              </a:lnSpc>
              <a:spcAft>
                <a:spcPts val="0"/>
              </a:spcAft>
              <a:defRPr/>
            </a:pPr>
            <a:r>
              <a:rPr lang="ja-JP" altLang="en-US" sz="2800" b="1" dirty="0">
                <a:solidFill>
                  <a:sysClr val="window" lastClr="FFFFFF"/>
                </a:solidFill>
                <a:latin typeface="Meiryo UI" panose="020B0604030504040204" pitchFamily="50" charset="-128"/>
                <a:ea typeface="Meiryo UI" panose="020B0604030504040204" pitchFamily="50" charset="-128"/>
              </a:rPr>
              <a:t>災害時のレジリエンス強化に寄与する</a:t>
            </a:r>
            <a:r>
              <a:rPr lang="en-US" altLang="ja-JP" sz="2800" b="1" dirty="0">
                <a:solidFill>
                  <a:sysClr val="window" lastClr="FFFFFF"/>
                </a:solidFill>
                <a:latin typeface="Meiryo UI" panose="020B0604030504040204" pitchFamily="50" charset="-128"/>
                <a:ea typeface="Meiryo UI" panose="020B0604030504040204" pitchFamily="50" charset="-128"/>
              </a:rPr>
              <a:t>ZEV</a:t>
            </a:r>
            <a:r>
              <a:rPr lang="ja-JP" altLang="en-US" sz="2800" b="1" dirty="0">
                <a:solidFill>
                  <a:sysClr val="window" lastClr="FFFFFF"/>
                </a:solidFill>
                <a:latin typeface="Meiryo UI" panose="020B0604030504040204" pitchFamily="50" charset="-128"/>
                <a:ea typeface="Meiryo UI" panose="020B0604030504040204" pitchFamily="50" charset="-128"/>
              </a:rPr>
              <a:t>導入支援事業</a:t>
            </a:r>
          </a:p>
          <a:p>
            <a:pPr lvl="0" defTabSz="914400" fontAlgn="auto">
              <a:lnSpc>
                <a:spcPct val="150000"/>
              </a:lnSpc>
              <a:spcAft>
                <a:spcPts val="0"/>
              </a:spcAft>
              <a:defRPr/>
            </a:pPr>
            <a:r>
              <a:rPr lang="ja-JP" altLang="en-US" sz="2800" b="1" dirty="0">
                <a:solidFill>
                  <a:sysClr val="window" lastClr="FFFFFF"/>
                </a:solidFill>
                <a:latin typeface="Meiryo UI" panose="020B0604030504040204" pitchFamily="50" charset="-128"/>
                <a:ea typeface="Meiryo UI" panose="020B0604030504040204" pitchFamily="50" charset="-128"/>
              </a:rPr>
              <a:t>（中小事業者の対策計画書に基づく</a:t>
            </a:r>
            <a:r>
              <a:rPr lang="en-US" altLang="ja-JP" sz="2800" b="1" dirty="0">
                <a:solidFill>
                  <a:sysClr val="window" lastClr="FFFFFF"/>
                </a:solidFill>
                <a:latin typeface="Meiryo UI" panose="020B0604030504040204" pitchFamily="50" charset="-128"/>
                <a:ea typeface="Meiryo UI" panose="020B0604030504040204" pitchFamily="50" charset="-128"/>
              </a:rPr>
              <a:t>ZEV</a:t>
            </a:r>
            <a:r>
              <a:rPr lang="ja-JP" altLang="en-US" sz="2800" b="1" dirty="0">
                <a:solidFill>
                  <a:sysClr val="window" lastClr="FFFFFF"/>
                </a:solidFill>
                <a:latin typeface="Meiryo UI" panose="020B0604030504040204" pitchFamily="50" charset="-128"/>
                <a:ea typeface="Meiryo UI" panose="020B0604030504040204" pitchFamily="50" charset="-128"/>
              </a:rPr>
              <a:t>導入促進事業）</a:t>
            </a:r>
            <a:endParaRPr lang="en-US" altLang="ja-JP" sz="2800" b="1" dirty="0">
              <a:solidFill>
                <a:sysClr val="window" lastClr="FFFFFF"/>
              </a:solidFill>
              <a:latin typeface="Meiryo UI" panose="020B0604030504040204" pitchFamily="50" charset="-128"/>
              <a:ea typeface="Meiryo UI" panose="020B0604030504040204" pitchFamily="50" charset="-128"/>
            </a:endParaRPr>
          </a:p>
          <a:p>
            <a:pPr lvl="0" defTabSz="914400" fontAlgn="auto">
              <a:lnSpc>
                <a:spcPct val="150000"/>
              </a:lnSpc>
              <a:spcAft>
                <a:spcPts val="0"/>
              </a:spcAft>
              <a:defRPr/>
            </a:pPr>
            <a:r>
              <a:rPr lang="ja-JP" altLang="en-US" sz="2800" b="1" dirty="0">
                <a:solidFill>
                  <a:sysClr val="window" lastClr="FFFFFF"/>
                </a:solidFill>
                <a:latin typeface="Meiryo UI" panose="020B0604030504040204" pitchFamily="50" charset="-128"/>
                <a:ea typeface="Meiryo UI" panose="020B0604030504040204" pitchFamily="50" charset="-128"/>
              </a:rPr>
              <a:t>＜脱炭素経営宣言登録方法＞</a:t>
            </a:r>
            <a:endParaRPr lang="en-US" altLang="ja-JP" sz="2800" b="1" dirty="0">
              <a:solidFill>
                <a:sysClr val="window" lastClr="FFFFFF"/>
              </a:solidFill>
              <a:latin typeface="Meiryo UI" panose="020B0604030504040204" pitchFamily="50" charset="-128"/>
              <a:ea typeface="Meiryo UI" panose="020B0604030504040204" pitchFamily="50" charset="-128"/>
            </a:endParaRPr>
          </a:p>
        </p:txBody>
      </p:sp>
      <p:pic>
        <p:nvPicPr>
          <p:cNvPr id="6" name="Picture 2" descr="D:\ShichiK\My Documents\★仮置場\名刺\prefosakaLogo.gif">
            <a:extLst>
              <a:ext uri="{FF2B5EF4-FFF2-40B4-BE49-F238E27FC236}">
                <a16:creationId xmlns:a16="http://schemas.microsoft.com/office/drawing/2014/main" id="{6E2C87CB-2FD7-40FE-8DDB-0AF2967AE90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8483" t="15890" r="6690" b="16823"/>
          <a:stretch/>
        </p:blipFill>
        <p:spPr bwMode="auto">
          <a:xfrm>
            <a:off x="179512" y="254685"/>
            <a:ext cx="2159746" cy="719916"/>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5">
            <a:extLst>
              <a:ext uri="{FF2B5EF4-FFF2-40B4-BE49-F238E27FC236}">
                <a16:creationId xmlns:a16="http://schemas.microsoft.com/office/drawing/2014/main" id="{4D2A9DD0-B4EB-4B6B-8335-76CE605529CD}"/>
              </a:ext>
            </a:extLst>
          </p:cNvPr>
          <p:cNvSpPr/>
          <p:nvPr/>
        </p:nvSpPr>
        <p:spPr bwMode="auto">
          <a:xfrm>
            <a:off x="2591779" y="5138303"/>
            <a:ext cx="3960440" cy="1218009"/>
          </a:xfrm>
          <a:prstGeom prst="roundRect">
            <a:avLst>
              <a:gd name="adj" fmla="val 0"/>
            </a:avLst>
          </a:prstGeom>
          <a:noFill/>
          <a:ln w="19050">
            <a:no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noAutofit/>
          </a:bodyPr>
          <a:lstStyle/>
          <a:p>
            <a:pPr algn="ctr">
              <a:spcBef>
                <a:spcPts val="600"/>
              </a:spcBef>
              <a:defRPr/>
            </a:pP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大阪府　環境農林水産部</a:t>
            </a:r>
            <a:endParaRPr lang="en-US" altLang="ja-JP" sz="2400" b="1" dirty="0">
              <a:latin typeface="Meiryo UI" panose="020B0604030504040204" pitchFamily="50" charset="-128"/>
              <a:ea typeface="Meiryo UI" panose="020B0604030504040204" pitchFamily="50" charset="-128"/>
              <a:cs typeface="メイリオ" panose="020B0604030504040204" pitchFamily="50" charset="-128"/>
            </a:endParaRPr>
          </a:p>
          <a:p>
            <a:pPr algn="ctr">
              <a:spcBef>
                <a:spcPts val="600"/>
              </a:spcBef>
              <a:defRPr/>
            </a:pP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脱炭素・エネルギー政策課</a:t>
            </a:r>
            <a:endParaRPr lang="en-US" altLang="ja-JP" sz="2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サブタイトル 2">
            <a:extLst>
              <a:ext uri="{FF2B5EF4-FFF2-40B4-BE49-F238E27FC236}">
                <a16:creationId xmlns:a16="http://schemas.microsoft.com/office/drawing/2014/main" id="{36052FF3-55DA-4D89-8C6A-C205CC34DBF3}"/>
              </a:ext>
            </a:extLst>
          </p:cNvPr>
          <p:cNvSpPr txBox="1">
            <a:spLocks/>
          </p:cNvSpPr>
          <p:nvPr/>
        </p:nvSpPr>
        <p:spPr bwMode="auto">
          <a:xfrm>
            <a:off x="3779912" y="163134"/>
            <a:ext cx="5329449" cy="369332"/>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lvl="0" algn="r" defTabSz="914400" fontAlgn="base">
              <a:spcBef>
                <a:spcPct val="20000"/>
              </a:spcBef>
              <a:spcAft>
                <a:spcPct val="0"/>
              </a:spcAft>
              <a:defRPr/>
            </a:pPr>
            <a:r>
              <a:rPr lang="ja-JP" altLang="en-US" kern="0" dirty="0">
                <a:latin typeface="Meiryo UI" panose="020B0604030504040204" pitchFamily="50" charset="-128"/>
                <a:ea typeface="Meiryo UI" panose="020B0604030504040204" pitchFamily="50" charset="-128"/>
              </a:rPr>
              <a:t>申請用説明動画</a:t>
            </a:r>
            <a:r>
              <a:rPr lang="en-US" altLang="ja-JP" kern="0" dirty="0">
                <a:latin typeface="Meiryo UI" panose="020B0604030504040204" pitchFamily="50" charset="-128"/>
                <a:ea typeface="Meiryo UI" panose="020B0604030504040204" pitchFamily="50" charset="-128"/>
              </a:rPr>
              <a:t>04</a:t>
            </a:r>
            <a:r>
              <a:rPr lang="ja-JP" altLang="en-US" kern="0" dirty="0">
                <a:latin typeface="Meiryo UI" panose="020B0604030504040204" pitchFamily="50" charset="-128"/>
                <a:ea typeface="Meiryo UI" panose="020B0604030504040204" pitchFamily="50" charset="-128"/>
              </a:rPr>
              <a:t>＜脱炭素経営宣言登録方法＞</a:t>
            </a:r>
            <a:endParaRPr lang="en-US" altLang="ja-JP" kern="0" dirty="0">
              <a:latin typeface="Meiryo UI" panose="020B0604030504040204" pitchFamily="50" charset="-128"/>
              <a:ea typeface="Meiryo UI" panose="020B0604030504040204" pitchFamily="50" charset="-128"/>
            </a:endParaRPr>
          </a:p>
        </p:txBody>
      </p:sp>
      <p:pic>
        <p:nvPicPr>
          <p:cNvPr id="2" name="オーディオ 1">
            <a:hlinkClick r:id="" action="ppaction://media"/>
            <a:extLst>
              <a:ext uri="{FF2B5EF4-FFF2-40B4-BE49-F238E27FC236}">
                <a16:creationId xmlns:a16="http://schemas.microsoft.com/office/drawing/2014/main" id="{34DC1810-62F9-4701-87AA-DEE957AA9F5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225635036"/>
      </p:ext>
    </p:extLst>
  </p:cSld>
  <p:clrMapOvr>
    <a:masterClrMapping/>
  </p:clrMapOvr>
  <mc:AlternateContent xmlns:mc="http://schemas.openxmlformats.org/markup-compatibility/2006" xmlns:p14="http://schemas.microsoft.com/office/powerpoint/2010/main">
    <mc:Choice Requires="p14">
      <p:transition spd="slow" p14:dur="2000" advTm="24308"/>
    </mc:Choice>
    <mc:Fallback xmlns="">
      <p:transition spd="slow" advTm="243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934183E-2148-43AB-9038-5572294CF363}"/>
              </a:ext>
            </a:extLst>
          </p:cNvPr>
          <p:cNvSpPr>
            <a:spLocks noGrp="1"/>
          </p:cNvSpPr>
          <p:nvPr>
            <p:ph type="sldNum" sz="quarter" idx="12"/>
          </p:nvPr>
        </p:nvSpPr>
        <p:spPr/>
        <p:txBody>
          <a:bodyPr/>
          <a:lstStyle/>
          <a:p>
            <a:fld id="{930DF1FA-2879-4CB1-9630-E4043495BA91}" type="slidenum">
              <a:rPr kumimoji="1" lang="ja-JP" altLang="en-US" smtClean="0"/>
              <a:t>2</a:t>
            </a:fld>
            <a:endParaRPr kumimoji="1" lang="ja-JP" altLang="en-US"/>
          </a:p>
        </p:txBody>
      </p:sp>
      <p:sp>
        <p:nvSpPr>
          <p:cNvPr id="3" name="正方形/長方形 2">
            <a:extLst>
              <a:ext uri="{FF2B5EF4-FFF2-40B4-BE49-F238E27FC236}">
                <a16:creationId xmlns:a16="http://schemas.microsoft.com/office/drawing/2014/main" id="{738860E9-6E56-427B-98DA-4CB486BF6B20}"/>
              </a:ext>
            </a:extLst>
          </p:cNvPr>
          <p:cNvSpPr/>
          <p:nvPr/>
        </p:nvSpPr>
        <p:spPr>
          <a:xfrm>
            <a:off x="0" y="0"/>
            <a:ext cx="9144000" cy="446917"/>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8F94B0AE-60CF-47CD-A822-867B224CD359}"/>
              </a:ext>
            </a:extLst>
          </p:cNvPr>
          <p:cNvSpPr/>
          <p:nvPr/>
        </p:nvSpPr>
        <p:spPr>
          <a:xfrm>
            <a:off x="70249" y="3751"/>
            <a:ext cx="2882520" cy="400110"/>
          </a:xfrm>
          <a:prstGeom prst="rect">
            <a:avLst/>
          </a:prstGeom>
        </p:spPr>
        <p:txBody>
          <a:bodyPr wrap="none">
            <a:spAutoFit/>
          </a:bodyPr>
          <a:lstStyle/>
          <a:p>
            <a:r>
              <a:rPr lang="ja-JP" altLang="en-US" sz="2000" b="1" spc="-100"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脱炭素経営宣言登録方法</a:t>
            </a:r>
          </a:p>
        </p:txBody>
      </p:sp>
      <p:sp>
        <p:nvSpPr>
          <p:cNvPr id="7" name="テキスト ボックス 6">
            <a:extLst>
              <a:ext uri="{FF2B5EF4-FFF2-40B4-BE49-F238E27FC236}">
                <a16:creationId xmlns:a16="http://schemas.microsoft.com/office/drawing/2014/main" id="{3C65A235-D42B-4B54-A2F9-AA6853CDE489}"/>
              </a:ext>
            </a:extLst>
          </p:cNvPr>
          <p:cNvSpPr txBox="1"/>
          <p:nvPr/>
        </p:nvSpPr>
        <p:spPr>
          <a:xfrm>
            <a:off x="116672" y="687074"/>
            <a:ext cx="4252383" cy="4955203"/>
          </a:xfrm>
          <a:prstGeom prst="rect">
            <a:avLst/>
          </a:prstGeom>
          <a:noFill/>
        </p:spPr>
        <p:txBody>
          <a:bodyPr wrap="square">
            <a:spAutoFit/>
          </a:bodyPr>
          <a:lstStyle/>
          <a:p>
            <a:pPr algn="just"/>
            <a:r>
              <a:rPr lang="ja-JP" altLang="en-US" kern="10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〇</a:t>
            </a:r>
            <a:r>
              <a:rPr lang="zh-CN" altLang="en-US" b="1" kern="100" dirty="0">
                <a:latin typeface="ＭＳ 明朝" panose="02020609040205080304" pitchFamily="17" charset="-128"/>
                <a:ea typeface="HG丸ｺﾞｼｯｸM-PRO" panose="020F0600000000000000" pitchFamily="50" charset="-128"/>
                <a:cs typeface="Times New Roman" panose="02020603050405020304" pitchFamily="18" charset="0"/>
              </a:rPr>
              <a:t>脱炭素経営宣言</a:t>
            </a:r>
            <a:r>
              <a:rPr lang="ja-JP" altLang="en-US" b="1" kern="100" dirty="0">
                <a:latin typeface="ＭＳ 明朝" panose="02020609040205080304" pitchFamily="17" charset="-128"/>
                <a:ea typeface="HG丸ｺﾞｼｯｸM-PRO" panose="020F0600000000000000" pitchFamily="50" charset="-128"/>
                <a:cs typeface="Times New Roman" panose="02020603050405020304" pitchFamily="18" charset="0"/>
              </a:rPr>
              <a:t>登録制度の概要</a:t>
            </a:r>
            <a:endParaRPr lang="en-US" altLang="ja-JP" kern="10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Bef>
                <a:spcPts val="600"/>
              </a:spcBef>
            </a:pPr>
            <a:r>
              <a:rPr lang="ja-JP" altLang="en-US" b="0" i="0" dirty="0">
                <a:solidFill>
                  <a:srgbClr val="222222"/>
                </a:solidFill>
                <a:effectLst/>
                <a:latin typeface="HG丸ｺﾞｼｯｸM-PRO" panose="020F0600000000000000" pitchFamily="50" charset="-128"/>
                <a:ea typeface="HG丸ｺﾞｼｯｸM-PRO" panose="020F0600000000000000" pitchFamily="50" charset="-128"/>
              </a:rPr>
              <a:t>脱炭素経営を宣言した事業者に対して、府が脱炭素経営宣言登録証を発行するとともに、府</a:t>
            </a:r>
            <a:r>
              <a:rPr lang="en-US" altLang="ja-JP" b="0" i="0" dirty="0">
                <a:solidFill>
                  <a:srgbClr val="222222"/>
                </a:solidFill>
                <a:effectLst/>
                <a:latin typeface="HG丸ｺﾞｼｯｸM-PRO" panose="020F0600000000000000" pitchFamily="50" charset="-128"/>
                <a:ea typeface="HG丸ｺﾞｼｯｸM-PRO" panose="020F0600000000000000" pitchFamily="50" charset="-128"/>
              </a:rPr>
              <a:t>HP</a:t>
            </a:r>
            <a:r>
              <a:rPr lang="ja-JP" altLang="en-US" b="0" i="0" dirty="0">
                <a:solidFill>
                  <a:srgbClr val="222222"/>
                </a:solidFill>
                <a:effectLst/>
                <a:latin typeface="HG丸ｺﾞｼｯｸM-PRO" panose="020F0600000000000000" pitchFamily="50" charset="-128"/>
                <a:ea typeface="HG丸ｺﾞｼｯｸM-PRO" panose="020F0600000000000000" pitchFamily="50" charset="-128"/>
              </a:rPr>
              <a:t>等</a:t>
            </a:r>
            <a:r>
              <a:rPr lang="ja-JP" altLang="en-US" dirty="0">
                <a:solidFill>
                  <a:srgbClr val="222222"/>
                </a:solidFill>
                <a:latin typeface="HG丸ｺﾞｼｯｸM-PRO" panose="020F0600000000000000" pitchFamily="50" charset="-128"/>
                <a:ea typeface="HG丸ｺﾞｼｯｸM-PRO" panose="020F0600000000000000" pitchFamily="50" charset="-128"/>
              </a:rPr>
              <a:t>で</a:t>
            </a:r>
            <a:r>
              <a:rPr lang="ja-JP" altLang="en-US" b="0" i="0" dirty="0">
                <a:solidFill>
                  <a:srgbClr val="222222"/>
                </a:solidFill>
                <a:effectLst/>
                <a:latin typeface="HG丸ｺﾞｼｯｸM-PRO" panose="020F0600000000000000" pitchFamily="50" charset="-128"/>
                <a:ea typeface="HG丸ｺﾞｼｯｸM-PRO" panose="020F0600000000000000" pitchFamily="50" charset="-128"/>
              </a:rPr>
              <a:t>広く</a:t>
            </a:r>
            <a:r>
              <a:rPr lang="en-US" altLang="ja-JP" b="0" i="0" dirty="0">
                <a:solidFill>
                  <a:srgbClr val="222222"/>
                </a:solidFill>
                <a:effectLst/>
                <a:latin typeface="HG丸ｺﾞｼｯｸM-PRO" panose="020F0600000000000000" pitchFamily="50" charset="-128"/>
                <a:ea typeface="HG丸ｺﾞｼｯｸM-PRO" panose="020F0600000000000000" pitchFamily="50" charset="-128"/>
              </a:rPr>
              <a:t>PR</a:t>
            </a:r>
            <a:r>
              <a:rPr lang="ja-JP" altLang="en-US" b="0" i="0" dirty="0">
                <a:solidFill>
                  <a:srgbClr val="222222"/>
                </a:solidFill>
                <a:effectLst/>
                <a:latin typeface="HG丸ｺﾞｼｯｸM-PRO" panose="020F0600000000000000" pitchFamily="50" charset="-128"/>
                <a:ea typeface="HG丸ｺﾞｼｯｸM-PRO" panose="020F0600000000000000" pitchFamily="50" charset="-128"/>
              </a:rPr>
              <a:t>します。</a:t>
            </a:r>
            <a:endParaRPr lang="en-US" altLang="ja-JP" b="0" i="0" dirty="0">
              <a:solidFill>
                <a:srgbClr val="222222"/>
              </a:solidFill>
              <a:effectLst/>
              <a:latin typeface="HG丸ｺﾞｼｯｸM-PRO" panose="020F0600000000000000" pitchFamily="50" charset="-128"/>
              <a:ea typeface="HG丸ｺﾞｼｯｸM-PRO" panose="020F0600000000000000" pitchFamily="50" charset="-128"/>
            </a:endParaRPr>
          </a:p>
          <a:p>
            <a:pPr>
              <a:spcBef>
                <a:spcPts val="600"/>
              </a:spcBef>
            </a:pPr>
            <a:r>
              <a:rPr lang="ja-JP" altLang="en-US" dirty="0">
                <a:solidFill>
                  <a:srgbClr val="222222"/>
                </a:solidFill>
                <a:latin typeface="HG丸ｺﾞｼｯｸM-PRO" panose="020F0600000000000000" pitchFamily="50" charset="-128"/>
                <a:ea typeface="HG丸ｺﾞｼｯｸM-PRO" panose="020F0600000000000000" pitchFamily="50" charset="-128"/>
              </a:rPr>
              <a:t>（</a:t>
            </a:r>
            <a:r>
              <a:rPr lang="en-US" altLang="ja-JP" dirty="0">
                <a:solidFill>
                  <a:srgbClr val="222222"/>
                </a:solidFill>
                <a:latin typeface="HG丸ｺﾞｼｯｸM-PRO" panose="020F0600000000000000" pitchFamily="50" charset="-128"/>
                <a:ea typeface="HG丸ｺﾞｼｯｸM-PRO" panose="020F0600000000000000" pitchFamily="50" charset="-128"/>
              </a:rPr>
              <a:t>R7.9.4</a:t>
            </a:r>
            <a:r>
              <a:rPr lang="ja-JP" altLang="en-US" dirty="0">
                <a:solidFill>
                  <a:srgbClr val="222222"/>
                </a:solidFill>
                <a:latin typeface="HG丸ｺﾞｼｯｸM-PRO" panose="020F0600000000000000" pitchFamily="50" charset="-128"/>
                <a:ea typeface="HG丸ｺﾞｼｯｸM-PRO" panose="020F0600000000000000" pitchFamily="50" charset="-128"/>
              </a:rPr>
              <a:t>現在 </a:t>
            </a:r>
            <a:r>
              <a:rPr lang="en-US" altLang="ja-JP" b="1" u="sng" dirty="0">
                <a:solidFill>
                  <a:srgbClr val="222222"/>
                </a:solidFill>
                <a:latin typeface="HG丸ｺﾞｼｯｸM-PRO" panose="020F0600000000000000" pitchFamily="50" charset="-128"/>
                <a:ea typeface="HG丸ｺﾞｼｯｸM-PRO" panose="020F0600000000000000" pitchFamily="50" charset="-128"/>
              </a:rPr>
              <a:t>10,481</a:t>
            </a:r>
            <a:r>
              <a:rPr lang="ja-JP" altLang="en-US" b="1" u="sng" dirty="0">
                <a:solidFill>
                  <a:srgbClr val="222222"/>
                </a:solidFill>
                <a:latin typeface="HG丸ｺﾞｼｯｸM-PRO" panose="020F0600000000000000" pitchFamily="50" charset="-128"/>
                <a:ea typeface="HG丸ｺﾞｼｯｸM-PRO" panose="020F0600000000000000" pitchFamily="50" charset="-128"/>
              </a:rPr>
              <a:t>事業者</a:t>
            </a:r>
            <a:r>
              <a:rPr lang="ja-JP" altLang="en-US" dirty="0">
                <a:solidFill>
                  <a:srgbClr val="222222"/>
                </a:solidFill>
                <a:latin typeface="HG丸ｺﾞｼｯｸM-PRO" panose="020F0600000000000000" pitchFamily="50" charset="-128"/>
                <a:ea typeface="HG丸ｺﾞｼｯｸM-PRO" panose="020F0600000000000000" pitchFamily="50" charset="-128"/>
              </a:rPr>
              <a:t>を登録）</a:t>
            </a:r>
            <a:endParaRPr lang="en-US" altLang="ja-JP" dirty="0">
              <a:solidFill>
                <a:srgbClr val="222222"/>
              </a:solidFill>
              <a:latin typeface="HG丸ｺﾞｼｯｸM-PRO" panose="020F0600000000000000" pitchFamily="50" charset="-128"/>
              <a:ea typeface="HG丸ｺﾞｼｯｸM-PRO" panose="020F0600000000000000" pitchFamily="50" charset="-128"/>
            </a:endParaRPr>
          </a:p>
          <a:p>
            <a:pPr>
              <a:spcBef>
                <a:spcPts val="600"/>
              </a:spcBef>
            </a:pPr>
            <a:endParaRPr lang="en-US" altLang="ja-JP" b="0" i="0" dirty="0">
              <a:solidFill>
                <a:srgbClr val="222222"/>
              </a:solidFill>
              <a:effectLst/>
              <a:latin typeface="HG丸ｺﾞｼｯｸM-PRO" panose="020F0600000000000000" pitchFamily="50" charset="-128"/>
              <a:ea typeface="HG丸ｺﾞｼｯｸM-PRO" panose="020F0600000000000000" pitchFamily="50" charset="-128"/>
            </a:endParaRPr>
          </a:p>
          <a:p>
            <a:pPr algn="just">
              <a:spcBef>
                <a:spcPts val="600"/>
              </a:spcBef>
            </a:pPr>
            <a:r>
              <a:rPr lang="ja-JP" altLang="en-US" kern="10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〇</a:t>
            </a:r>
            <a:r>
              <a:rPr lang="ja-JP" altLang="en-US" b="1" kern="100" dirty="0">
                <a:latin typeface="ＭＳ 明朝" panose="02020609040205080304" pitchFamily="17" charset="-128"/>
                <a:ea typeface="HG丸ｺﾞｼｯｸM-PRO" panose="020F0600000000000000" pitchFamily="50" charset="-128"/>
                <a:cs typeface="Times New Roman" panose="02020603050405020304" pitchFamily="18" charset="0"/>
              </a:rPr>
              <a:t>提出方法</a:t>
            </a:r>
            <a:endParaRPr lang="en-US" altLang="ja-JP" b="1" kern="100" dirty="0">
              <a:highlight>
                <a:srgbClr val="FFFF00"/>
              </a:highlight>
              <a:latin typeface="ＭＳ 明朝" panose="02020609040205080304" pitchFamily="17" charset="-128"/>
              <a:ea typeface="HG丸ｺﾞｼｯｸM-PRO" panose="020F0600000000000000" pitchFamily="50" charset="-128"/>
              <a:cs typeface="Times New Roman" panose="02020603050405020304" pitchFamily="18" charset="0"/>
            </a:endParaRPr>
          </a:p>
          <a:p>
            <a:pPr algn="just"/>
            <a:r>
              <a:rPr lang="ja-JP" altLang="en-US" b="0" i="0" dirty="0">
                <a:solidFill>
                  <a:srgbClr val="222222"/>
                </a:solidFill>
                <a:effectLst/>
                <a:highlight>
                  <a:srgbClr val="FFFF00"/>
                </a:highlight>
                <a:latin typeface="HG丸ｺﾞｼｯｸM-PRO" panose="020F0600000000000000" pitchFamily="50" charset="-128"/>
                <a:ea typeface="HG丸ｺﾞｼｯｸM-PRO" panose="020F0600000000000000" pitchFamily="50" charset="-128"/>
              </a:rPr>
              <a:t>登録申請書（</a:t>
            </a:r>
            <a:r>
              <a:rPr lang="ja-JP" altLang="en-US" b="0" i="0" dirty="0">
                <a:effectLst/>
                <a:highlight>
                  <a:srgbClr val="FFFF00"/>
                </a:highlight>
                <a:latin typeface="HG丸ｺﾞｼｯｸM-PRO" panose="020F0600000000000000" pitchFamily="50" charset="-128"/>
                <a:ea typeface="HG丸ｺﾞｼｯｸM-PRO" panose="020F0600000000000000" pitchFamily="50" charset="-128"/>
              </a:rPr>
              <a:t>右図</a:t>
            </a:r>
            <a:r>
              <a:rPr lang="ja-JP" altLang="en-US" dirty="0">
                <a:highlight>
                  <a:srgbClr val="FFFF00"/>
                </a:highlight>
                <a:latin typeface="HG丸ｺﾞｼｯｸM-PRO" panose="020F0600000000000000" pitchFamily="50" charset="-128"/>
                <a:ea typeface="HG丸ｺﾞｼｯｸM-PRO" panose="020F0600000000000000" pitchFamily="50" charset="-128"/>
              </a:rPr>
              <a:t>１枚</a:t>
            </a:r>
            <a:r>
              <a:rPr lang="ja-JP" altLang="en-US" b="0" i="0" dirty="0">
                <a:solidFill>
                  <a:srgbClr val="222222"/>
                </a:solidFill>
                <a:effectLst/>
                <a:highlight>
                  <a:srgbClr val="FFFF00"/>
                </a:highlight>
                <a:latin typeface="HG丸ｺﾞｼｯｸM-PRO" panose="020F0600000000000000" pitchFamily="50" charset="-128"/>
                <a:ea typeface="HG丸ｺﾞｼｯｸM-PRO" panose="020F0600000000000000" pitchFamily="50" charset="-128"/>
              </a:rPr>
              <a:t>）に必要事項を記入し、以下の問い合わせ先のメールアドレスに送付してください。</a:t>
            </a:r>
            <a:endParaRPr lang="en-US" altLang="ja-JP" b="0" i="0" dirty="0">
              <a:solidFill>
                <a:srgbClr val="222222"/>
              </a:solidFill>
              <a:effectLst/>
              <a:latin typeface="HG丸ｺﾞｼｯｸM-PRO" panose="020F0600000000000000" pitchFamily="50" charset="-128"/>
              <a:ea typeface="HG丸ｺﾞｼｯｸM-PRO" panose="020F0600000000000000" pitchFamily="50" charset="-128"/>
            </a:endParaRPr>
          </a:p>
          <a:p>
            <a:pPr algn="just"/>
            <a:endParaRPr lang="en-US" altLang="ja-JP" b="0" i="0" dirty="0">
              <a:solidFill>
                <a:srgbClr val="222222"/>
              </a:solidFill>
              <a:effectLst/>
              <a:latin typeface="游ゴシック" panose="020B0400000000000000" pitchFamily="50" charset="-128"/>
              <a:ea typeface="游ゴシック" panose="020B0400000000000000" pitchFamily="50" charset="-128"/>
            </a:endParaRPr>
          </a:p>
          <a:p>
            <a:pPr algn="just"/>
            <a:r>
              <a:rPr lang="ja-JP" altLang="en-US" sz="1600" kern="10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＜登録申請にかかる問い合わせ・提出先＞</a:t>
            </a:r>
          </a:p>
          <a:p>
            <a:pPr algn="just"/>
            <a:r>
              <a:rPr lang="ja-JP" altLang="en-US" sz="1600" kern="10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株式会社京都総研コンサルティング</a:t>
            </a:r>
          </a:p>
          <a:p>
            <a:pPr algn="just"/>
            <a:r>
              <a:rPr lang="ja-JP" altLang="en-US" sz="1600" kern="10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電話番号　</a:t>
            </a:r>
            <a:r>
              <a:rPr lang="en-US" altLang="ja-JP" sz="1600" kern="10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075-361-2377</a:t>
            </a:r>
          </a:p>
          <a:p>
            <a:r>
              <a:rPr lang="ja-JP" altLang="en-US" sz="1600" kern="10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メールアドレス　</a:t>
            </a:r>
            <a:r>
              <a:rPr lang="en-US" altLang="ja-JP" sz="1600" kern="10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hlinkClick r:id="rId5"/>
              </a:rPr>
              <a:t>gxshinsei@kyotosoken.co.jp</a:t>
            </a:r>
            <a:endParaRPr lang="en-US" altLang="ja-JP" sz="1600" kern="10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lang="en-US" altLang="ja-JP" b="0" i="0" dirty="0">
              <a:solidFill>
                <a:srgbClr val="222222"/>
              </a:solidFill>
              <a:effectLst/>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925215D8-393D-42D8-89BE-24B3E5B91185}"/>
              </a:ext>
            </a:extLst>
          </p:cNvPr>
          <p:cNvSpPr txBox="1"/>
          <p:nvPr/>
        </p:nvSpPr>
        <p:spPr>
          <a:xfrm>
            <a:off x="107504" y="5919154"/>
            <a:ext cx="8248066" cy="584763"/>
          </a:xfrm>
          <a:prstGeom prst="rect">
            <a:avLst/>
          </a:prstGeom>
        </p:spPr>
        <p:txBody>
          <a:bodyPr vert="horz" wrap="none" lIns="91427" tIns="45714" rIns="91427" bIns="45714" rtlCol="0">
            <a:spAutoFit/>
          </a:bodyPr>
          <a:lstStyle/>
          <a:p>
            <a:pPr marL="384810" indent="-384810" algn="l"/>
            <a:r>
              <a:rPr lang="ja-JP" altLang="en-US" sz="1600" kern="0" spc="-20" dirty="0">
                <a:effectLst/>
                <a:latin typeface="HG丸ｺﾞｼｯｸM-PRO" panose="020F0600000000000000" pitchFamily="50" charset="-128"/>
                <a:ea typeface="HG丸ｺﾞｼｯｸM-PRO" panose="020F0600000000000000" pitchFamily="50" charset="-128"/>
                <a:cs typeface="MS-PMincho"/>
              </a:rPr>
              <a:t>詳細</a:t>
            </a:r>
            <a:r>
              <a:rPr lang="ja-JP" altLang="ja-JP" sz="1600" kern="0" spc="-20" dirty="0">
                <a:effectLst/>
                <a:latin typeface="HG丸ｺﾞｼｯｸM-PRO" panose="020F0600000000000000" pitchFamily="50" charset="-128"/>
                <a:ea typeface="HG丸ｺﾞｼｯｸM-PRO" panose="020F0600000000000000" pitchFamily="50" charset="-128"/>
                <a:cs typeface="MS-PMincho"/>
              </a:rPr>
              <a:t>は以下</a:t>
            </a:r>
            <a:r>
              <a:rPr lang="ja-JP" altLang="en-US" sz="1600" kern="0" spc="-20" dirty="0">
                <a:latin typeface="HG丸ｺﾞｼｯｸM-PRO" panose="020F0600000000000000" pitchFamily="50" charset="-128"/>
                <a:ea typeface="HG丸ｺﾞｼｯｸM-PRO" panose="020F0600000000000000" pitchFamily="50" charset="-128"/>
                <a:cs typeface="MS-PMincho"/>
              </a:rPr>
              <a:t>の</a:t>
            </a:r>
            <a:r>
              <a:rPr lang="en-US" altLang="ja-JP" sz="1600" kern="0" spc="-20" dirty="0">
                <a:effectLst/>
                <a:latin typeface="HG丸ｺﾞｼｯｸM-PRO" panose="020F0600000000000000" pitchFamily="50" charset="-128"/>
                <a:ea typeface="HG丸ｺﾞｼｯｸM-PRO" panose="020F0600000000000000" pitchFamily="50" charset="-128"/>
                <a:cs typeface="MS-PMincho"/>
              </a:rPr>
              <a:t>HP</a:t>
            </a:r>
            <a:r>
              <a:rPr lang="ja-JP" altLang="en-US" sz="1600" kern="0" spc="-20" dirty="0">
                <a:latin typeface="HG丸ｺﾞｼｯｸM-PRO" panose="020F0600000000000000" pitchFamily="50" charset="-128"/>
                <a:ea typeface="HG丸ｺﾞｼｯｸM-PRO" panose="020F0600000000000000" pitchFamily="50" charset="-128"/>
                <a:cs typeface="MS-PMincho"/>
              </a:rPr>
              <a:t>に掲載</a:t>
            </a:r>
            <a:r>
              <a:rPr lang="ja-JP" altLang="en-US" sz="1600" kern="0" spc="-20" dirty="0">
                <a:effectLst/>
                <a:latin typeface="HG丸ｺﾞｼｯｸM-PRO" panose="020F0600000000000000" pitchFamily="50" charset="-128"/>
                <a:ea typeface="HG丸ｺﾞｼｯｸM-PRO" panose="020F0600000000000000" pitchFamily="50" charset="-128"/>
                <a:cs typeface="MS-PMincho"/>
              </a:rPr>
              <a:t>しています。</a:t>
            </a:r>
            <a:endParaRPr lang="en-US" altLang="ja-JP" sz="1600" kern="0" spc="-20" dirty="0">
              <a:effectLst/>
              <a:latin typeface="HG丸ｺﾞｼｯｸM-PRO" panose="020F0600000000000000" pitchFamily="50" charset="-128"/>
              <a:ea typeface="HG丸ｺﾞｼｯｸM-PRO" panose="020F0600000000000000" pitchFamily="50" charset="-128"/>
              <a:cs typeface="MS-PMincho"/>
            </a:endParaRPr>
          </a:p>
          <a:p>
            <a:pPr marL="384810" indent="-384810" algn="l"/>
            <a:r>
              <a:rPr lang="en-US" altLang="ja-JP" sz="1600" kern="10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hlinkClick r:id="rId6"/>
              </a:rPr>
              <a:t>https://www.pref.osaka.lg.jp/o120020/eneseisaku/datsutanso_sengen/index.html</a:t>
            </a:r>
            <a:endParaRPr lang="en-US" altLang="ja-JP" sz="1600" kern="10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C5317EAF-D402-49C7-AA74-784D87D97B68}"/>
              </a:ext>
            </a:extLst>
          </p:cNvPr>
          <p:cNvPicPr>
            <a:picLocks noChangeAspect="1"/>
          </p:cNvPicPr>
          <p:nvPr/>
        </p:nvPicPr>
        <p:blipFill>
          <a:blip r:embed="rId7"/>
          <a:stretch>
            <a:fillRect/>
          </a:stretch>
        </p:blipFill>
        <p:spPr>
          <a:xfrm>
            <a:off x="4997444" y="548680"/>
            <a:ext cx="3652216" cy="5679242"/>
          </a:xfrm>
          <a:prstGeom prst="rect">
            <a:avLst/>
          </a:prstGeom>
        </p:spPr>
      </p:pic>
      <p:sp>
        <p:nvSpPr>
          <p:cNvPr id="10" name="テキスト ボックス 9">
            <a:extLst>
              <a:ext uri="{FF2B5EF4-FFF2-40B4-BE49-F238E27FC236}">
                <a16:creationId xmlns:a16="http://schemas.microsoft.com/office/drawing/2014/main" id="{C23D682B-BA0C-4D4D-ADA9-2D22FB95EBD5}"/>
              </a:ext>
            </a:extLst>
          </p:cNvPr>
          <p:cNvSpPr txBox="1"/>
          <p:nvPr/>
        </p:nvSpPr>
        <p:spPr>
          <a:xfrm>
            <a:off x="4355976" y="779764"/>
            <a:ext cx="2239391" cy="479606"/>
          </a:xfrm>
          <a:prstGeom prst="rect">
            <a:avLst/>
          </a:prstGeom>
          <a:solidFill>
            <a:schemeClr val="accent6">
              <a:lumMod val="40000"/>
              <a:lumOff val="60000"/>
            </a:schemeClr>
          </a:solidFill>
        </p:spPr>
        <p:txBody>
          <a:bodyPr vert="horz" wrap="square" lIns="91427" tIns="45714" rIns="91427" bIns="45714" rtlCol="0">
            <a:spAutoFit/>
          </a:bodyPr>
          <a:lstStyle/>
          <a:p>
            <a:pPr marL="0" indent="0" algn="l">
              <a:lnSpc>
                <a:spcPct val="120000"/>
              </a:lnSpc>
              <a:spcBef>
                <a:spcPts val="600"/>
              </a:spcBef>
              <a:buNone/>
            </a:pPr>
            <a:r>
              <a:rPr kumimoji="1" lang="ja-JP" altLang="en-US" sz="900" dirty="0">
                <a:latin typeface="HG丸ｺﾞｼｯｸM-PRO" panose="020F0600000000000000" pitchFamily="50" charset="-128"/>
                <a:ea typeface="HG丸ｺﾞｼｯｸM-PRO" panose="020F0600000000000000" pitchFamily="50" charset="-128"/>
              </a:rPr>
              <a:t>赤：必須項目、オレンジ：任意項目</a:t>
            </a:r>
            <a:endParaRPr kumimoji="1" lang="en-US" altLang="ja-JP" sz="900" dirty="0">
              <a:latin typeface="HG丸ｺﾞｼｯｸM-PRO" panose="020F0600000000000000" pitchFamily="50" charset="-128"/>
              <a:ea typeface="HG丸ｺﾞｼｯｸM-PRO" panose="020F0600000000000000" pitchFamily="50" charset="-128"/>
            </a:endParaRPr>
          </a:p>
          <a:p>
            <a:pPr marL="0" indent="0" algn="l">
              <a:lnSpc>
                <a:spcPct val="120000"/>
              </a:lnSpc>
              <a:spcBef>
                <a:spcPts val="600"/>
              </a:spcBef>
              <a:buNone/>
            </a:pPr>
            <a:r>
              <a:rPr kumimoji="1" lang="ja-JP" altLang="en-US" sz="900" dirty="0">
                <a:latin typeface="HG丸ｺﾞｼｯｸM-PRO" panose="020F0600000000000000" pitchFamily="50" charset="-128"/>
                <a:ea typeface="HG丸ｺﾞｼｯｸM-PRO" panose="020F0600000000000000" pitchFamily="50" charset="-128"/>
              </a:rPr>
              <a:t>任意項目は５つ以上「〇」が必要</a:t>
            </a:r>
          </a:p>
        </p:txBody>
      </p:sp>
      <p:sp>
        <p:nvSpPr>
          <p:cNvPr id="9" name="左中かっこ 8">
            <a:extLst>
              <a:ext uri="{FF2B5EF4-FFF2-40B4-BE49-F238E27FC236}">
                <a16:creationId xmlns:a16="http://schemas.microsoft.com/office/drawing/2014/main" id="{269FE5A1-0EB9-4CDC-9638-8A8A0AF71124}"/>
              </a:ext>
            </a:extLst>
          </p:cNvPr>
          <p:cNvSpPr/>
          <p:nvPr/>
        </p:nvSpPr>
        <p:spPr>
          <a:xfrm>
            <a:off x="5110389" y="2440992"/>
            <a:ext cx="78549" cy="13681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 name="コネクタ: カギ線 12">
            <a:extLst>
              <a:ext uri="{FF2B5EF4-FFF2-40B4-BE49-F238E27FC236}">
                <a16:creationId xmlns:a16="http://schemas.microsoft.com/office/drawing/2014/main" id="{F8BFABA0-677B-44DB-A80D-13AE53951ECB}"/>
              </a:ext>
            </a:extLst>
          </p:cNvPr>
          <p:cNvCxnSpPr>
            <a:cxnSpLocks/>
          </p:cNvCxnSpPr>
          <p:nvPr/>
        </p:nvCxnSpPr>
        <p:spPr>
          <a:xfrm rot="16200000" flipH="1">
            <a:off x="4164302" y="1790831"/>
            <a:ext cx="1632442" cy="56952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5" name="吹き出し: 角を丸めた四角形 14">
            <a:extLst>
              <a:ext uri="{FF2B5EF4-FFF2-40B4-BE49-F238E27FC236}">
                <a16:creationId xmlns:a16="http://schemas.microsoft.com/office/drawing/2014/main" id="{4329CF8A-F027-432A-A53B-B095935FFABB}"/>
              </a:ext>
            </a:extLst>
          </p:cNvPr>
          <p:cNvSpPr/>
          <p:nvPr/>
        </p:nvSpPr>
        <p:spPr>
          <a:xfrm>
            <a:off x="7736973" y="2216980"/>
            <a:ext cx="1138982" cy="699976"/>
          </a:xfrm>
          <a:prstGeom prst="wedgeRoundRectCallout">
            <a:avLst>
              <a:gd name="adj1" fmla="val -76693"/>
              <a:gd name="adj2" fmla="val -1002"/>
              <a:gd name="adj3" fmla="val 16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詳細は</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③ページ参照</a:t>
            </a:r>
          </a:p>
        </p:txBody>
      </p:sp>
      <p:sp>
        <p:nvSpPr>
          <p:cNvPr id="16" name="吹き出し: 角を丸めた四角形 15">
            <a:extLst>
              <a:ext uri="{FF2B5EF4-FFF2-40B4-BE49-F238E27FC236}">
                <a16:creationId xmlns:a16="http://schemas.microsoft.com/office/drawing/2014/main" id="{1BC6B452-E047-427B-93CE-3E83BBD78A64}"/>
              </a:ext>
            </a:extLst>
          </p:cNvPr>
          <p:cNvSpPr/>
          <p:nvPr/>
        </p:nvSpPr>
        <p:spPr>
          <a:xfrm>
            <a:off x="7726522" y="4273510"/>
            <a:ext cx="1138982" cy="699976"/>
          </a:xfrm>
          <a:prstGeom prst="wedgeRoundRectCallout">
            <a:avLst>
              <a:gd name="adj1" fmla="val -69259"/>
              <a:gd name="adj2" fmla="val -3421"/>
              <a:gd name="adj3" fmla="val 16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詳細は</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④</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ページ参照</a:t>
            </a:r>
          </a:p>
        </p:txBody>
      </p:sp>
      <p:pic>
        <p:nvPicPr>
          <p:cNvPr id="14" name="オーディオ 13">
            <a:hlinkClick r:id="" action="ppaction://media"/>
            <a:extLst>
              <a:ext uri="{FF2B5EF4-FFF2-40B4-BE49-F238E27FC236}">
                <a16:creationId xmlns:a16="http://schemas.microsoft.com/office/drawing/2014/main" id="{67262D28-9B4D-4DFC-A0A3-DA309BA9C1E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858332321"/>
      </p:ext>
    </p:extLst>
  </p:cSld>
  <p:clrMapOvr>
    <a:masterClrMapping/>
  </p:clrMapOvr>
  <mc:AlternateContent xmlns:mc="http://schemas.openxmlformats.org/markup-compatibility/2006" xmlns:p14="http://schemas.microsoft.com/office/powerpoint/2010/main">
    <mc:Choice Requires="p14">
      <p:transition spd="slow" p14:dur="2000" advTm="52649"/>
    </mc:Choice>
    <mc:Fallback xmlns="">
      <p:transition spd="slow" advTm="526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38860E9-6E56-427B-98DA-4CB486BF6B20}"/>
              </a:ext>
            </a:extLst>
          </p:cNvPr>
          <p:cNvSpPr/>
          <p:nvPr/>
        </p:nvSpPr>
        <p:spPr>
          <a:xfrm>
            <a:off x="0" y="0"/>
            <a:ext cx="9144000" cy="446917"/>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8F94B0AE-60CF-47CD-A822-867B224CD359}"/>
              </a:ext>
            </a:extLst>
          </p:cNvPr>
          <p:cNvSpPr/>
          <p:nvPr/>
        </p:nvSpPr>
        <p:spPr>
          <a:xfrm>
            <a:off x="70249" y="3751"/>
            <a:ext cx="2882520" cy="400110"/>
          </a:xfrm>
          <a:prstGeom prst="rect">
            <a:avLst/>
          </a:prstGeom>
        </p:spPr>
        <p:txBody>
          <a:bodyPr wrap="none">
            <a:spAutoFit/>
          </a:bodyPr>
          <a:lstStyle/>
          <a:p>
            <a:r>
              <a:rPr lang="ja-JP" altLang="en-US" sz="2000" b="1" spc="-100"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脱炭素経営宣言登録方法</a:t>
            </a:r>
          </a:p>
        </p:txBody>
      </p:sp>
      <p:sp>
        <p:nvSpPr>
          <p:cNvPr id="11" name="テキスト ボックス 10">
            <a:extLst>
              <a:ext uri="{FF2B5EF4-FFF2-40B4-BE49-F238E27FC236}">
                <a16:creationId xmlns:a16="http://schemas.microsoft.com/office/drawing/2014/main" id="{925215D8-393D-42D8-89BE-24B3E5B91185}"/>
              </a:ext>
            </a:extLst>
          </p:cNvPr>
          <p:cNvSpPr txBox="1"/>
          <p:nvPr/>
        </p:nvSpPr>
        <p:spPr>
          <a:xfrm>
            <a:off x="121465" y="5451539"/>
            <a:ext cx="1354191" cy="276987"/>
          </a:xfrm>
          <a:prstGeom prst="rect">
            <a:avLst/>
          </a:prstGeom>
        </p:spPr>
        <p:txBody>
          <a:bodyPr vert="horz" wrap="none" lIns="91427" tIns="45714" rIns="91427" bIns="45714" rtlCol="0">
            <a:spAutoFit/>
          </a:bodyPr>
          <a:lstStyle/>
          <a:p>
            <a:pPr marL="384810" indent="-384810" algn="l"/>
            <a:r>
              <a:rPr lang="ja-JP" altLang="en-US" sz="1200" kern="100" spc="-60" dirty="0">
                <a:latin typeface="HG丸ｺﾞｼｯｸM-PRO" panose="020F0600000000000000" pitchFamily="50" charset="-128"/>
                <a:ea typeface="HG丸ｺﾞｼｯｸM-PRO" panose="020F0600000000000000" pitchFamily="50" charset="-128"/>
                <a:cs typeface="Times New Roman" panose="02020603050405020304" pitchFamily="18" charset="0"/>
              </a:rPr>
              <a:t>公表方法＜一例＞</a:t>
            </a:r>
            <a:endParaRPr lang="en-US" altLang="ja-JP" sz="1200" kern="10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9" name="左中かっこ 8">
            <a:extLst>
              <a:ext uri="{FF2B5EF4-FFF2-40B4-BE49-F238E27FC236}">
                <a16:creationId xmlns:a16="http://schemas.microsoft.com/office/drawing/2014/main" id="{269FE5A1-0EB9-4CDC-9638-8A8A0AF71124}"/>
              </a:ext>
            </a:extLst>
          </p:cNvPr>
          <p:cNvSpPr/>
          <p:nvPr/>
        </p:nvSpPr>
        <p:spPr>
          <a:xfrm>
            <a:off x="5391244" y="2522390"/>
            <a:ext cx="78549" cy="13681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 name="コネクタ: カギ線 12">
            <a:extLst>
              <a:ext uri="{FF2B5EF4-FFF2-40B4-BE49-F238E27FC236}">
                <a16:creationId xmlns:a16="http://schemas.microsoft.com/office/drawing/2014/main" id="{F8BFABA0-677B-44DB-A80D-13AE53951ECB}"/>
              </a:ext>
            </a:extLst>
          </p:cNvPr>
          <p:cNvCxnSpPr>
            <a:cxnSpLocks/>
          </p:cNvCxnSpPr>
          <p:nvPr/>
        </p:nvCxnSpPr>
        <p:spPr>
          <a:xfrm rot="16200000" flipH="1">
            <a:off x="4399979" y="2016245"/>
            <a:ext cx="1632442" cy="569521"/>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1CC77D44-E14D-49C3-975D-EA0BFCE03516}"/>
              </a:ext>
            </a:extLst>
          </p:cNvPr>
          <p:cNvPicPr>
            <a:picLocks noChangeAspect="1"/>
          </p:cNvPicPr>
          <p:nvPr/>
        </p:nvPicPr>
        <p:blipFill>
          <a:blip r:embed="rId6"/>
          <a:stretch>
            <a:fillRect/>
          </a:stretch>
        </p:blipFill>
        <p:spPr>
          <a:xfrm>
            <a:off x="618147" y="443277"/>
            <a:ext cx="7286265" cy="4832519"/>
          </a:xfrm>
          <a:prstGeom prst="rect">
            <a:avLst/>
          </a:prstGeom>
        </p:spPr>
      </p:pic>
      <p:sp>
        <p:nvSpPr>
          <p:cNvPr id="10" name="テキスト ボックス 9">
            <a:extLst>
              <a:ext uri="{FF2B5EF4-FFF2-40B4-BE49-F238E27FC236}">
                <a16:creationId xmlns:a16="http://schemas.microsoft.com/office/drawing/2014/main" id="{C23D682B-BA0C-4D4D-ADA9-2D22FB95EBD5}"/>
              </a:ext>
            </a:extLst>
          </p:cNvPr>
          <p:cNvSpPr txBox="1"/>
          <p:nvPr/>
        </p:nvSpPr>
        <p:spPr>
          <a:xfrm>
            <a:off x="5755400" y="1582204"/>
            <a:ext cx="3065072" cy="1483536"/>
          </a:xfrm>
          <a:prstGeom prst="rect">
            <a:avLst/>
          </a:prstGeom>
          <a:solidFill>
            <a:schemeClr val="accent6">
              <a:lumMod val="40000"/>
              <a:lumOff val="60000"/>
            </a:schemeClr>
          </a:solidFill>
        </p:spPr>
        <p:txBody>
          <a:bodyPr vert="horz" wrap="square" lIns="91427" tIns="45714" rIns="91427" bIns="45714" rtlCol="0">
            <a:spAutoFit/>
          </a:bodyPr>
          <a:lstStyle/>
          <a:p>
            <a:pPr marL="0" indent="0" algn="l">
              <a:lnSpc>
                <a:spcPct val="120000"/>
              </a:lnSpc>
              <a:spcBef>
                <a:spcPts val="600"/>
              </a:spcBef>
              <a:buNone/>
            </a:pPr>
            <a:r>
              <a:rPr lang="ja-JP" altLang="en-US" sz="1000" dirty="0">
                <a:latin typeface="HG丸ｺﾞｼｯｸM-PRO" panose="020F0600000000000000" pitchFamily="50" charset="-128"/>
                <a:ea typeface="HG丸ｺﾞｼｯｸM-PRO" panose="020F0600000000000000" pitchFamily="50" charset="-128"/>
              </a:rPr>
              <a:t>＜必須項目＞</a:t>
            </a:r>
            <a:endParaRPr lang="en-US" altLang="ja-JP" sz="1000" dirty="0">
              <a:latin typeface="HG丸ｺﾞｼｯｸM-PRO" panose="020F0600000000000000" pitchFamily="50" charset="-128"/>
              <a:ea typeface="HG丸ｺﾞｼｯｸM-PRO" panose="020F0600000000000000" pitchFamily="50" charset="-128"/>
            </a:endParaRPr>
          </a:p>
          <a:p>
            <a:pPr marL="0" indent="0" algn="l">
              <a:lnSpc>
                <a:spcPct val="120000"/>
              </a:lnSpc>
              <a:spcBef>
                <a:spcPts val="600"/>
              </a:spcBef>
              <a:buNone/>
            </a:pPr>
            <a:r>
              <a:rPr kumimoji="1" lang="ja-JP" altLang="en-US" sz="1000" dirty="0">
                <a:latin typeface="HG丸ｺﾞｼｯｸM-PRO" panose="020F0600000000000000" pitchFamily="50" charset="-128"/>
                <a:ea typeface="HG丸ｺﾞｼｯｸM-PRO" panose="020F0600000000000000" pitchFamily="50" charset="-128"/>
              </a:rPr>
              <a:t>３項目：必ず「〇」をご記入ください</a:t>
            </a:r>
            <a:endParaRPr kumimoji="1" lang="en-US" altLang="ja-JP" sz="1000" dirty="0">
              <a:latin typeface="HG丸ｺﾞｼｯｸM-PRO" panose="020F0600000000000000" pitchFamily="50" charset="-128"/>
              <a:ea typeface="HG丸ｺﾞｼｯｸM-PRO" panose="020F0600000000000000" pitchFamily="50" charset="-128"/>
            </a:endParaRPr>
          </a:p>
          <a:p>
            <a:pPr marL="0" indent="0" algn="l">
              <a:lnSpc>
                <a:spcPct val="120000"/>
              </a:lnSpc>
              <a:spcBef>
                <a:spcPts val="600"/>
              </a:spcBef>
              <a:buNone/>
            </a:pPr>
            <a:r>
              <a:rPr lang="ja-JP" altLang="en-US" sz="1000" dirty="0">
                <a:latin typeface="HG丸ｺﾞｼｯｸM-PRO" panose="020F0600000000000000" pitchFamily="50" charset="-128"/>
                <a:ea typeface="HG丸ｺﾞｼｯｸM-PRO" panose="020F0600000000000000" pitchFamily="50" charset="-128"/>
              </a:rPr>
              <a:t>＜任意項目＞</a:t>
            </a:r>
            <a:endParaRPr lang="en-US" altLang="ja-JP" sz="1000" dirty="0">
              <a:latin typeface="HG丸ｺﾞｼｯｸM-PRO" panose="020F0600000000000000" pitchFamily="50" charset="-128"/>
              <a:ea typeface="HG丸ｺﾞｼｯｸM-PRO" panose="020F0600000000000000" pitchFamily="50" charset="-128"/>
            </a:endParaRPr>
          </a:p>
          <a:p>
            <a:pPr marL="0" indent="0" algn="l">
              <a:lnSpc>
                <a:spcPct val="120000"/>
              </a:lnSpc>
              <a:spcBef>
                <a:spcPts val="600"/>
              </a:spcBef>
              <a:buNone/>
            </a:pPr>
            <a:r>
              <a:rPr kumimoji="1" lang="en-US" altLang="ja-JP" sz="1000" dirty="0">
                <a:latin typeface="HG丸ｺﾞｼｯｸM-PRO" panose="020F0600000000000000" pitchFamily="50" charset="-128"/>
                <a:ea typeface="HG丸ｺﾞｼｯｸM-PRO" panose="020F0600000000000000" pitchFamily="50" charset="-128"/>
              </a:rPr>
              <a:t>5</a:t>
            </a:r>
            <a:r>
              <a:rPr kumimoji="1" lang="ja-JP" altLang="en-US" sz="1000" dirty="0">
                <a:latin typeface="HG丸ｺﾞｼｯｸM-PRO" panose="020F0600000000000000" pitchFamily="50" charset="-128"/>
                <a:ea typeface="HG丸ｺﾞｼｯｸM-PRO" panose="020F0600000000000000" pitchFamily="50" charset="-128"/>
              </a:rPr>
              <a:t>項目以上選択ください。</a:t>
            </a:r>
            <a:endParaRPr kumimoji="1" lang="en-US" altLang="ja-JP" sz="1000" dirty="0">
              <a:latin typeface="HG丸ｺﾞｼｯｸM-PRO" panose="020F0600000000000000" pitchFamily="50" charset="-128"/>
              <a:ea typeface="HG丸ｺﾞｼｯｸM-PRO" panose="020F0600000000000000" pitchFamily="50" charset="-128"/>
            </a:endParaRPr>
          </a:p>
          <a:p>
            <a:pPr marL="0" indent="0" algn="l">
              <a:lnSpc>
                <a:spcPct val="120000"/>
              </a:lnSpc>
              <a:spcBef>
                <a:spcPts val="600"/>
              </a:spcBef>
              <a:buNone/>
            </a:pPr>
            <a:r>
              <a:rPr lang="ja-JP" altLang="en-US" sz="1000" dirty="0">
                <a:latin typeface="HG丸ｺﾞｼｯｸM-PRO" panose="020F0600000000000000" pitchFamily="50" charset="-128"/>
                <a:ea typeface="HG丸ｺﾞｼｯｸM-PRO" panose="020F0600000000000000" pitchFamily="50" charset="-128"/>
              </a:rPr>
              <a:t>今回</a:t>
            </a:r>
            <a:r>
              <a:rPr lang="en-US" altLang="ja-JP" sz="1000" dirty="0">
                <a:latin typeface="HG丸ｺﾞｼｯｸM-PRO" panose="020F0600000000000000" pitchFamily="50" charset="-128"/>
                <a:ea typeface="HG丸ｺﾞｼｯｸM-PRO" panose="020F0600000000000000" pitchFamily="50" charset="-128"/>
              </a:rPr>
              <a:t>ZEV</a:t>
            </a:r>
            <a:r>
              <a:rPr lang="ja-JP" altLang="en-US" sz="1000" dirty="0">
                <a:latin typeface="HG丸ｺﾞｼｯｸM-PRO" panose="020F0600000000000000" pitchFamily="50" charset="-128"/>
                <a:ea typeface="HG丸ｺﾞｼｯｸM-PRO" panose="020F0600000000000000" pitchFamily="50" charset="-128"/>
              </a:rPr>
              <a:t>を導入いただくため、⑥に「〇」を入れていただけます！</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FECB7F4A-51B2-489C-8D58-8DF06E1F32AB}"/>
              </a:ext>
            </a:extLst>
          </p:cNvPr>
          <p:cNvSpPr txBox="1"/>
          <p:nvPr/>
        </p:nvSpPr>
        <p:spPr>
          <a:xfrm>
            <a:off x="5632176" y="4752834"/>
            <a:ext cx="3260304" cy="698705"/>
          </a:xfrm>
          <a:prstGeom prst="rect">
            <a:avLst/>
          </a:prstGeom>
          <a:solidFill>
            <a:schemeClr val="accent6">
              <a:lumMod val="40000"/>
              <a:lumOff val="60000"/>
            </a:schemeClr>
          </a:solidFill>
        </p:spPr>
        <p:txBody>
          <a:bodyPr vert="horz" wrap="square" lIns="91427" tIns="45714" rIns="91427" bIns="45714" rtlCol="0">
            <a:spAutoFit/>
          </a:bodyPr>
          <a:lstStyle/>
          <a:p>
            <a:pPr marL="0" indent="0" algn="l">
              <a:lnSpc>
                <a:spcPct val="120000"/>
              </a:lnSpc>
              <a:spcBef>
                <a:spcPts val="600"/>
              </a:spcBef>
              <a:buNone/>
            </a:pPr>
            <a:r>
              <a:rPr lang="ja-JP" altLang="en-US" sz="1000" dirty="0">
                <a:latin typeface="HG丸ｺﾞｼｯｸM-PRO" panose="020F0600000000000000" pitchFamily="50" charset="-128"/>
                <a:ea typeface="HG丸ｺﾞｼｯｸM-PRO" panose="020F0600000000000000" pitchFamily="50" charset="-128"/>
              </a:rPr>
              <a:t>以下の内容</a:t>
            </a:r>
            <a:r>
              <a:rPr kumimoji="1" lang="ja-JP" altLang="en-US" sz="1000" dirty="0">
                <a:latin typeface="HG丸ｺﾞｼｯｸM-PRO" panose="020F0600000000000000" pitchFamily="50" charset="-128"/>
                <a:ea typeface="HG丸ｺﾞｼｯｸM-PRO" panose="020F0600000000000000" pitchFamily="50" charset="-128"/>
              </a:rPr>
              <a:t>で公表されます。</a:t>
            </a:r>
            <a:endParaRPr kumimoji="1" lang="en-US" altLang="ja-JP" sz="1000" dirty="0">
              <a:latin typeface="HG丸ｺﾞｼｯｸM-PRO" panose="020F0600000000000000" pitchFamily="50" charset="-128"/>
              <a:ea typeface="HG丸ｺﾞｼｯｸM-PRO" panose="020F0600000000000000" pitchFamily="50" charset="-128"/>
            </a:endParaRPr>
          </a:p>
          <a:p>
            <a:pPr marL="0" indent="0" algn="l">
              <a:lnSpc>
                <a:spcPct val="120000"/>
              </a:lnSpc>
              <a:spcBef>
                <a:spcPts val="600"/>
              </a:spcBef>
              <a:buNone/>
            </a:pPr>
            <a:r>
              <a:rPr kumimoji="1" lang="ja-JP" altLang="en-US" sz="1000" b="1" dirty="0">
                <a:solidFill>
                  <a:srgbClr val="FF0000"/>
                </a:solidFill>
                <a:latin typeface="HG丸ｺﾞｼｯｸM-PRO" panose="020F0600000000000000" pitchFamily="50" charset="-128"/>
                <a:ea typeface="HG丸ｺﾞｼｯｸM-PRO" panose="020F0600000000000000" pitchFamily="50" charset="-128"/>
              </a:rPr>
              <a:t>個人事業主</a:t>
            </a:r>
            <a:r>
              <a:rPr kumimoji="1" lang="ja-JP" altLang="en-US" sz="1000" dirty="0">
                <a:latin typeface="HG丸ｺﾞｼｯｸM-PRO" panose="020F0600000000000000" pitchFamily="50" charset="-128"/>
                <a:ea typeface="HG丸ｺﾞｼｯｸM-PRO" panose="020F0600000000000000" pitchFamily="50" charset="-128"/>
              </a:rPr>
              <a:t>の方で</a:t>
            </a:r>
            <a:r>
              <a:rPr kumimoji="1" lang="ja-JP" altLang="en-US" sz="1000" b="1" u="sng" dirty="0">
                <a:solidFill>
                  <a:srgbClr val="FF0000"/>
                </a:solidFill>
                <a:latin typeface="HG丸ｺﾞｼｯｸM-PRO" panose="020F0600000000000000" pitchFamily="50" charset="-128"/>
                <a:ea typeface="HG丸ｺﾞｼｯｸM-PRO" panose="020F0600000000000000" pitchFamily="50" charset="-128"/>
              </a:rPr>
              <a:t>住所非公表希望の方は忘れず選択</a:t>
            </a:r>
            <a:r>
              <a:rPr kumimoji="1" lang="ja-JP" altLang="en-US" sz="1000" dirty="0">
                <a:latin typeface="HG丸ｺﾞｼｯｸM-PRO" panose="020F0600000000000000" pitchFamily="50" charset="-128"/>
                <a:ea typeface="HG丸ｺﾞｼｯｸM-PRO" panose="020F0600000000000000" pitchFamily="50" charset="-128"/>
              </a:rPr>
              <a:t>してください。</a:t>
            </a:r>
          </a:p>
        </p:txBody>
      </p:sp>
      <p:pic>
        <p:nvPicPr>
          <p:cNvPr id="12" name="図 11">
            <a:extLst>
              <a:ext uri="{FF2B5EF4-FFF2-40B4-BE49-F238E27FC236}">
                <a16:creationId xmlns:a16="http://schemas.microsoft.com/office/drawing/2014/main" id="{0EF2295C-F450-4E15-9CC9-927AC64F6FB0}"/>
              </a:ext>
            </a:extLst>
          </p:cNvPr>
          <p:cNvPicPr>
            <a:picLocks noChangeAspect="1"/>
          </p:cNvPicPr>
          <p:nvPr/>
        </p:nvPicPr>
        <p:blipFill>
          <a:blip r:embed="rId7"/>
          <a:stretch>
            <a:fillRect/>
          </a:stretch>
        </p:blipFill>
        <p:spPr>
          <a:xfrm>
            <a:off x="138809" y="5777106"/>
            <a:ext cx="8928992" cy="676230"/>
          </a:xfrm>
          <a:prstGeom prst="rect">
            <a:avLst/>
          </a:prstGeom>
        </p:spPr>
      </p:pic>
      <p:sp>
        <p:nvSpPr>
          <p:cNvPr id="15" name="矢印: 左 14">
            <a:extLst>
              <a:ext uri="{FF2B5EF4-FFF2-40B4-BE49-F238E27FC236}">
                <a16:creationId xmlns:a16="http://schemas.microsoft.com/office/drawing/2014/main" id="{E83CA01E-B187-4BFB-8680-5ABD9E9D9B51}"/>
              </a:ext>
            </a:extLst>
          </p:cNvPr>
          <p:cNvSpPr/>
          <p:nvPr/>
        </p:nvSpPr>
        <p:spPr>
          <a:xfrm>
            <a:off x="5156467" y="5117133"/>
            <a:ext cx="415976" cy="202615"/>
          </a:xfrm>
          <a:prstGeom prst="leftArrow">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矢印: 上 15">
            <a:extLst>
              <a:ext uri="{FF2B5EF4-FFF2-40B4-BE49-F238E27FC236}">
                <a16:creationId xmlns:a16="http://schemas.microsoft.com/office/drawing/2014/main" id="{ED18045D-472C-4A43-BA27-BAF58037AB7A}"/>
              </a:ext>
            </a:extLst>
          </p:cNvPr>
          <p:cNvSpPr/>
          <p:nvPr/>
        </p:nvSpPr>
        <p:spPr>
          <a:xfrm rot="12800710">
            <a:off x="5322507" y="1949725"/>
            <a:ext cx="137474" cy="740957"/>
          </a:xfrm>
          <a:prstGeom prst="upArrow">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8934183E-2148-43AB-9038-5572294CF363}"/>
              </a:ext>
            </a:extLst>
          </p:cNvPr>
          <p:cNvSpPr>
            <a:spLocks noGrp="1"/>
          </p:cNvSpPr>
          <p:nvPr>
            <p:ph type="sldNum" sz="quarter" idx="12"/>
          </p:nvPr>
        </p:nvSpPr>
        <p:spPr/>
        <p:txBody>
          <a:bodyPr/>
          <a:lstStyle/>
          <a:p>
            <a:fld id="{930DF1FA-2879-4CB1-9630-E4043495BA91}" type="slidenum">
              <a:rPr kumimoji="1" lang="ja-JP" altLang="en-US" smtClean="0"/>
              <a:t>3</a:t>
            </a:fld>
            <a:endParaRPr kumimoji="1" lang="ja-JP" altLang="en-US"/>
          </a:p>
        </p:txBody>
      </p:sp>
      <p:sp>
        <p:nvSpPr>
          <p:cNvPr id="6" name="楕円 5">
            <a:extLst>
              <a:ext uri="{FF2B5EF4-FFF2-40B4-BE49-F238E27FC236}">
                <a16:creationId xmlns:a16="http://schemas.microsoft.com/office/drawing/2014/main" id="{6D12D09B-960C-46AD-8C8B-56E17F290BC6}"/>
              </a:ext>
            </a:extLst>
          </p:cNvPr>
          <p:cNvSpPr/>
          <p:nvPr/>
        </p:nvSpPr>
        <p:spPr>
          <a:xfrm>
            <a:off x="985039" y="3921261"/>
            <a:ext cx="330830" cy="258538"/>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222B3FB7-42FE-466B-8117-7E0561C44F49}"/>
              </a:ext>
            </a:extLst>
          </p:cNvPr>
          <p:cNvSpPr/>
          <p:nvPr/>
        </p:nvSpPr>
        <p:spPr>
          <a:xfrm>
            <a:off x="1043608" y="2734408"/>
            <a:ext cx="213692" cy="492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9A51960E-6098-4F9F-910F-9F1E34D8ACF0}"/>
              </a:ext>
            </a:extLst>
          </p:cNvPr>
          <p:cNvSpPr/>
          <p:nvPr/>
        </p:nvSpPr>
        <p:spPr>
          <a:xfrm>
            <a:off x="1046539" y="3210797"/>
            <a:ext cx="213692" cy="18023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59D8BF10-413E-4F46-B063-BA9B585DD75F}"/>
              </a:ext>
            </a:extLst>
          </p:cNvPr>
          <p:cNvSpPr txBox="1"/>
          <p:nvPr/>
        </p:nvSpPr>
        <p:spPr>
          <a:xfrm>
            <a:off x="1006838" y="3932500"/>
            <a:ext cx="287232" cy="223447"/>
          </a:xfrm>
          <a:prstGeom prst="rect">
            <a:avLst/>
          </a:prstGeom>
        </p:spPr>
        <p:txBody>
          <a:bodyPr vert="horz" wrap="none" lIns="91427" tIns="45714" rIns="91427" bIns="45714" rtlCol="0">
            <a:spAutoFit/>
          </a:bodyPr>
          <a:lstStyle/>
          <a:p>
            <a:pPr marL="0" indent="0" algn="l">
              <a:lnSpc>
                <a:spcPct val="120000"/>
              </a:lnSpc>
              <a:spcBef>
                <a:spcPts val="600"/>
              </a:spcBef>
              <a:buNone/>
            </a:pPr>
            <a:r>
              <a:rPr kumimoji="1" lang="ja-JP" altLang="en-US" sz="800" dirty="0">
                <a:latin typeface="Meiryo UI" panose="020B0604030504040204" pitchFamily="50" charset="-128"/>
                <a:ea typeface="Meiryo UI" panose="020B0604030504040204" pitchFamily="50" charset="-128"/>
              </a:rPr>
              <a:t>〇</a:t>
            </a:r>
          </a:p>
        </p:txBody>
      </p:sp>
      <p:sp>
        <p:nvSpPr>
          <p:cNvPr id="18" name="楕円 17">
            <a:extLst>
              <a:ext uri="{FF2B5EF4-FFF2-40B4-BE49-F238E27FC236}">
                <a16:creationId xmlns:a16="http://schemas.microsoft.com/office/drawing/2014/main" id="{B07A3BC7-53EC-42B9-9C29-BB6730358555}"/>
              </a:ext>
            </a:extLst>
          </p:cNvPr>
          <p:cNvSpPr/>
          <p:nvPr/>
        </p:nvSpPr>
        <p:spPr>
          <a:xfrm rot="20700000">
            <a:off x="1095514" y="3685722"/>
            <a:ext cx="134498" cy="91707"/>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84A926D8-8D74-4E97-BCEA-2BA9248D8BB5}"/>
              </a:ext>
            </a:extLst>
          </p:cNvPr>
          <p:cNvSpPr/>
          <p:nvPr/>
        </p:nvSpPr>
        <p:spPr>
          <a:xfrm>
            <a:off x="4502423" y="5045219"/>
            <a:ext cx="654043" cy="2699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5" name="オーディオ 24">
            <a:hlinkClick r:id="" action="ppaction://media"/>
            <a:extLst>
              <a:ext uri="{FF2B5EF4-FFF2-40B4-BE49-F238E27FC236}">
                <a16:creationId xmlns:a16="http://schemas.microsoft.com/office/drawing/2014/main" id="{760ECE3E-C15E-4AA7-A03A-7529FB1BF947}"/>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873360109"/>
      </p:ext>
    </p:extLst>
  </p:cSld>
  <p:clrMapOvr>
    <a:masterClrMapping/>
  </p:clrMapOvr>
  <mc:AlternateContent xmlns:mc="http://schemas.openxmlformats.org/markup-compatibility/2006" xmlns:p14="http://schemas.microsoft.com/office/powerpoint/2010/main">
    <mc:Choice Requires="p14">
      <p:transition spd="slow" p14:dur="2000" advTm="109003"/>
    </mc:Choice>
    <mc:Fallback xmlns="">
      <p:transition spd="slow" advTm="1090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25"/>
                </p:tgtEl>
              </p:cMediaNode>
            </p:audio>
          </p:childTnLst>
        </p:cTn>
      </p:par>
    </p:tnLst>
    <p:bldLst>
      <p:bldP spid="6" grpId="0" animBg="1"/>
      <p:bldP spid="7" grpId="0" animBg="1"/>
      <p:bldP spid="7" grpId="1" animBg="1"/>
      <p:bldP spid="17" grpId="0" animBg="1"/>
      <p:bldP spid="17" grpId="1" animBg="1"/>
      <p:bldP spid="1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934183E-2148-43AB-9038-5572294CF363}"/>
              </a:ext>
            </a:extLst>
          </p:cNvPr>
          <p:cNvSpPr>
            <a:spLocks noGrp="1"/>
          </p:cNvSpPr>
          <p:nvPr>
            <p:ph type="sldNum" sz="quarter" idx="12"/>
          </p:nvPr>
        </p:nvSpPr>
        <p:spPr/>
        <p:txBody>
          <a:bodyPr/>
          <a:lstStyle/>
          <a:p>
            <a:fld id="{930DF1FA-2879-4CB1-9630-E4043495BA91}" type="slidenum">
              <a:rPr kumimoji="1" lang="ja-JP" altLang="en-US" smtClean="0"/>
              <a:t>4</a:t>
            </a:fld>
            <a:endParaRPr kumimoji="1" lang="ja-JP" altLang="en-US"/>
          </a:p>
        </p:txBody>
      </p:sp>
      <p:sp>
        <p:nvSpPr>
          <p:cNvPr id="3" name="正方形/長方形 2">
            <a:extLst>
              <a:ext uri="{FF2B5EF4-FFF2-40B4-BE49-F238E27FC236}">
                <a16:creationId xmlns:a16="http://schemas.microsoft.com/office/drawing/2014/main" id="{738860E9-6E56-427B-98DA-4CB486BF6B20}"/>
              </a:ext>
            </a:extLst>
          </p:cNvPr>
          <p:cNvSpPr/>
          <p:nvPr/>
        </p:nvSpPr>
        <p:spPr>
          <a:xfrm>
            <a:off x="0" y="0"/>
            <a:ext cx="9144000" cy="446917"/>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8F94B0AE-60CF-47CD-A822-867B224CD359}"/>
              </a:ext>
            </a:extLst>
          </p:cNvPr>
          <p:cNvSpPr/>
          <p:nvPr/>
        </p:nvSpPr>
        <p:spPr>
          <a:xfrm>
            <a:off x="70249" y="3751"/>
            <a:ext cx="2882520" cy="400110"/>
          </a:xfrm>
          <a:prstGeom prst="rect">
            <a:avLst/>
          </a:prstGeom>
        </p:spPr>
        <p:txBody>
          <a:bodyPr wrap="none">
            <a:spAutoFit/>
          </a:bodyPr>
          <a:lstStyle/>
          <a:p>
            <a:r>
              <a:rPr lang="ja-JP" altLang="en-US" sz="2000" b="1" spc="-100"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脱炭素経営宣言登録方法</a:t>
            </a:r>
          </a:p>
        </p:txBody>
      </p:sp>
      <p:sp>
        <p:nvSpPr>
          <p:cNvPr id="9" name="左中かっこ 8">
            <a:extLst>
              <a:ext uri="{FF2B5EF4-FFF2-40B4-BE49-F238E27FC236}">
                <a16:creationId xmlns:a16="http://schemas.microsoft.com/office/drawing/2014/main" id="{269FE5A1-0EB9-4CDC-9638-8A8A0AF71124}"/>
              </a:ext>
            </a:extLst>
          </p:cNvPr>
          <p:cNvSpPr/>
          <p:nvPr/>
        </p:nvSpPr>
        <p:spPr>
          <a:xfrm>
            <a:off x="5254371" y="2522390"/>
            <a:ext cx="78549" cy="13681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 name="コネクタ: カギ線 12">
            <a:extLst>
              <a:ext uri="{FF2B5EF4-FFF2-40B4-BE49-F238E27FC236}">
                <a16:creationId xmlns:a16="http://schemas.microsoft.com/office/drawing/2014/main" id="{F8BFABA0-677B-44DB-A80D-13AE53951ECB}"/>
              </a:ext>
            </a:extLst>
          </p:cNvPr>
          <p:cNvCxnSpPr>
            <a:cxnSpLocks/>
          </p:cNvCxnSpPr>
          <p:nvPr/>
        </p:nvCxnSpPr>
        <p:spPr>
          <a:xfrm rot="16200000" flipH="1">
            <a:off x="4263106" y="2016245"/>
            <a:ext cx="1632442" cy="56952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C23D682B-BA0C-4D4D-ADA9-2D22FB95EBD5}"/>
              </a:ext>
            </a:extLst>
          </p:cNvPr>
          <p:cNvSpPr txBox="1"/>
          <p:nvPr/>
        </p:nvSpPr>
        <p:spPr>
          <a:xfrm>
            <a:off x="539552" y="4991677"/>
            <a:ext cx="7920880" cy="1784579"/>
          </a:xfrm>
          <a:prstGeom prst="rect">
            <a:avLst/>
          </a:prstGeom>
          <a:solidFill>
            <a:schemeClr val="accent6">
              <a:lumMod val="40000"/>
              <a:lumOff val="60000"/>
            </a:schemeClr>
          </a:solidFill>
        </p:spPr>
        <p:txBody>
          <a:bodyPr vert="horz" wrap="square" lIns="91427" tIns="45714" rIns="91427" bIns="45714" rtlCol="0">
            <a:spAutoFit/>
          </a:bodyPr>
          <a:lstStyle/>
          <a:p>
            <a:pPr marL="0" indent="0" algn="l">
              <a:lnSpc>
                <a:spcPct val="120000"/>
              </a:lnSpc>
              <a:spcBef>
                <a:spcPts val="600"/>
              </a:spcBef>
              <a:buNone/>
            </a:pPr>
            <a:r>
              <a:rPr kumimoji="1" lang="ja-JP" altLang="en-US" sz="900" dirty="0">
                <a:latin typeface="HG丸ｺﾞｼｯｸM-PRO" panose="020F0600000000000000" pitchFamily="50" charset="-128"/>
                <a:ea typeface="HG丸ｺﾞｼｯｸM-PRO" panose="020F0600000000000000" pitchFamily="50" charset="-128"/>
              </a:rPr>
              <a:t>要綱第４条第２項</a:t>
            </a:r>
            <a:endParaRPr kumimoji="1" lang="en-US" altLang="ja-JP" sz="900" dirty="0">
              <a:latin typeface="HG丸ｺﾞｼｯｸM-PRO" panose="020F0600000000000000" pitchFamily="50" charset="-128"/>
              <a:ea typeface="HG丸ｺﾞｼｯｸM-PRO" panose="020F0600000000000000" pitchFamily="50" charset="-128"/>
            </a:endParaRPr>
          </a:p>
          <a:p>
            <a:pPr marL="0" indent="0" algn="l">
              <a:lnSpc>
                <a:spcPct val="120000"/>
              </a:lnSpc>
              <a:spcBef>
                <a:spcPts val="600"/>
              </a:spcBef>
              <a:buNone/>
            </a:pPr>
            <a:r>
              <a:rPr kumimoji="1" lang="ja-JP" altLang="en-US" sz="900" dirty="0">
                <a:latin typeface="HG丸ｺﾞｼｯｸM-PRO" panose="020F0600000000000000" pitchFamily="50" charset="-128"/>
                <a:ea typeface="HG丸ｺﾞｼｯｸM-PRO" panose="020F0600000000000000" pitchFamily="50" charset="-128"/>
              </a:rPr>
              <a:t>（１）法人等が暴力団であるとき又は法人等の役員等が暴力団員である場合</a:t>
            </a:r>
          </a:p>
          <a:p>
            <a:pPr marL="0" indent="0" algn="l">
              <a:lnSpc>
                <a:spcPct val="120000"/>
              </a:lnSpc>
              <a:spcBef>
                <a:spcPts val="600"/>
              </a:spcBef>
              <a:buNone/>
            </a:pPr>
            <a:r>
              <a:rPr kumimoji="1" lang="ja-JP" altLang="en-US" sz="900" dirty="0">
                <a:latin typeface="HG丸ｺﾞｼｯｸM-PRO" panose="020F0600000000000000" pitchFamily="50" charset="-128"/>
                <a:ea typeface="HG丸ｺﾞｼｯｸM-PRO" panose="020F0600000000000000" pitchFamily="50" charset="-128"/>
              </a:rPr>
              <a:t>（２）役員等が自己、自社若しくは第三者の不正の利益を図る目的又は第三者に損害を加える目的をもって、暴力団又は網力団員を利用したと認められる場合</a:t>
            </a:r>
          </a:p>
          <a:p>
            <a:pPr marL="0" indent="0" algn="l">
              <a:lnSpc>
                <a:spcPct val="120000"/>
              </a:lnSpc>
              <a:spcBef>
                <a:spcPts val="600"/>
              </a:spcBef>
              <a:buNone/>
            </a:pPr>
            <a:r>
              <a:rPr kumimoji="1" lang="ja-JP" altLang="en-US" sz="900" dirty="0">
                <a:latin typeface="HG丸ｺﾞｼｯｸM-PRO" panose="020F0600000000000000" pitchFamily="50" charset="-128"/>
                <a:ea typeface="HG丸ｺﾞｼｯｸM-PRO" panose="020F0600000000000000" pitchFamily="50" charset="-128"/>
              </a:rPr>
              <a:t>（３）役員等が、暴力団又は暴力団員に対して、資金等を供給し、又は便宜を供与するなど直接的あるいは積極的に暴力団の維持、運営に協力し、若しくは関与している場合　</a:t>
            </a:r>
          </a:p>
          <a:p>
            <a:pPr marL="0" indent="0" algn="l">
              <a:lnSpc>
                <a:spcPct val="120000"/>
              </a:lnSpc>
              <a:spcBef>
                <a:spcPts val="600"/>
              </a:spcBef>
              <a:buNone/>
            </a:pPr>
            <a:r>
              <a:rPr kumimoji="1" lang="ja-JP" altLang="en-US" sz="900" dirty="0">
                <a:latin typeface="HG丸ｺﾞｼｯｸM-PRO" panose="020F0600000000000000" pitchFamily="50" charset="-128"/>
                <a:ea typeface="HG丸ｺﾞｼｯｸM-PRO" panose="020F0600000000000000" pitchFamily="50" charset="-128"/>
              </a:rPr>
              <a:t>（４）役員等が、暴力団又は暴力団員であることを知りながらこれと社会的に非難されるべき関係を有している場合</a:t>
            </a:r>
          </a:p>
          <a:p>
            <a:pPr marL="0" indent="0" algn="l">
              <a:lnSpc>
                <a:spcPct val="120000"/>
              </a:lnSpc>
              <a:spcBef>
                <a:spcPts val="600"/>
              </a:spcBef>
              <a:buNone/>
            </a:pPr>
            <a:r>
              <a:rPr kumimoji="1" lang="ja-JP" altLang="en-US" sz="900" dirty="0">
                <a:latin typeface="HG丸ｺﾞｼｯｸM-PRO" panose="020F0600000000000000" pitchFamily="50" charset="-128"/>
                <a:ea typeface="HG丸ｺﾞｼｯｸM-PRO" panose="020F0600000000000000" pitchFamily="50" charset="-128"/>
              </a:rPr>
              <a:t>（５）団体、事業者等が解散又は破産した場合</a:t>
            </a:r>
          </a:p>
        </p:txBody>
      </p:sp>
      <p:pic>
        <p:nvPicPr>
          <p:cNvPr id="7" name="図 6">
            <a:extLst>
              <a:ext uri="{FF2B5EF4-FFF2-40B4-BE49-F238E27FC236}">
                <a16:creationId xmlns:a16="http://schemas.microsoft.com/office/drawing/2014/main" id="{A6E54673-781D-43B3-AB52-995B2CEBAC45}"/>
              </a:ext>
            </a:extLst>
          </p:cNvPr>
          <p:cNvPicPr>
            <a:picLocks noChangeAspect="1"/>
          </p:cNvPicPr>
          <p:nvPr/>
        </p:nvPicPr>
        <p:blipFill>
          <a:blip r:embed="rId6"/>
          <a:stretch>
            <a:fillRect/>
          </a:stretch>
        </p:blipFill>
        <p:spPr>
          <a:xfrm>
            <a:off x="611560" y="611677"/>
            <a:ext cx="7759000" cy="4278227"/>
          </a:xfrm>
          <a:prstGeom prst="rect">
            <a:avLst/>
          </a:prstGeom>
        </p:spPr>
      </p:pic>
      <p:sp>
        <p:nvSpPr>
          <p:cNvPr id="16" name="矢印: 上 15">
            <a:extLst>
              <a:ext uri="{FF2B5EF4-FFF2-40B4-BE49-F238E27FC236}">
                <a16:creationId xmlns:a16="http://schemas.microsoft.com/office/drawing/2014/main" id="{ED18045D-472C-4A43-BA27-BAF58037AB7A}"/>
              </a:ext>
            </a:extLst>
          </p:cNvPr>
          <p:cNvSpPr/>
          <p:nvPr/>
        </p:nvSpPr>
        <p:spPr>
          <a:xfrm>
            <a:off x="1511509" y="1621436"/>
            <a:ext cx="78549" cy="3370240"/>
          </a:xfrm>
          <a:prstGeom prst="upArrow">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四角形: 角を丸くする 4">
            <a:extLst>
              <a:ext uri="{FF2B5EF4-FFF2-40B4-BE49-F238E27FC236}">
                <a16:creationId xmlns:a16="http://schemas.microsoft.com/office/drawing/2014/main" id="{EFF1D906-A552-4329-88C1-DA1E48F351E9}"/>
              </a:ext>
            </a:extLst>
          </p:cNvPr>
          <p:cNvSpPr/>
          <p:nvPr/>
        </p:nvSpPr>
        <p:spPr>
          <a:xfrm>
            <a:off x="1259632" y="1320024"/>
            <a:ext cx="1152128" cy="301412"/>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B5B14386-F045-43BC-BF1A-7160F360ADDC}"/>
              </a:ext>
            </a:extLst>
          </p:cNvPr>
          <p:cNvSpPr/>
          <p:nvPr/>
        </p:nvSpPr>
        <p:spPr>
          <a:xfrm>
            <a:off x="964641" y="1218251"/>
            <a:ext cx="294991" cy="364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27D9A908-DFE4-4B69-AE05-BDB5BB58EB6B}"/>
              </a:ext>
            </a:extLst>
          </p:cNvPr>
          <p:cNvSpPr/>
          <p:nvPr/>
        </p:nvSpPr>
        <p:spPr>
          <a:xfrm>
            <a:off x="2650807" y="1734440"/>
            <a:ext cx="5719753" cy="974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F1B944F5-9C8B-4CA1-B6B6-8889E35B4043}"/>
              </a:ext>
            </a:extLst>
          </p:cNvPr>
          <p:cNvSpPr/>
          <p:nvPr/>
        </p:nvSpPr>
        <p:spPr>
          <a:xfrm>
            <a:off x="611580" y="3077022"/>
            <a:ext cx="1009565" cy="12122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998EED99-75BD-469C-BA6F-FAD7002B8BA1}"/>
              </a:ext>
            </a:extLst>
          </p:cNvPr>
          <p:cNvSpPr/>
          <p:nvPr/>
        </p:nvSpPr>
        <p:spPr>
          <a:xfrm>
            <a:off x="3202397" y="3080822"/>
            <a:ext cx="1009564" cy="12122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オーディオ 5">
            <a:hlinkClick r:id="" action="ppaction://media"/>
            <a:extLst>
              <a:ext uri="{FF2B5EF4-FFF2-40B4-BE49-F238E27FC236}">
                <a16:creationId xmlns:a16="http://schemas.microsoft.com/office/drawing/2014/main" id="{05E98D56-5E48-4B9D-AB15-E9D6ED2988D4}"/>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894085954"/>
      </p:ext>
    </p:extLst>
  </p:cSld>
  <p:clrMapOvr>
    <a:masterClrMapping/>
  </p:clrMapOvr>
  <mc:AlternateContent xmlns:mc="http://schemas.openxmlformats.org/markup-compatibility/2006" xmlns:p14="http://schemas.microsoft.com/office/powerpoint/2010/main">
    <mc:Choice Requires="p14">
      <p:transition spd="slow" p14:dur="2000" advTm="53156"/>
    </mc:Choice>
    <mc:Fallback xmlns="">
      <p:transition spd="slow" advTm="531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10" presetClass="entr"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10" presetClass="entr"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ntr" presetSubtype="0" fill="hold" grpId="1"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1" fill="hold" display="0">
                  <p:stCondLst>
                    <p:cond delay="indefinite"/>
                  </p:stCondLst>
                  <p:endCondLst>
                    <p:cond evt="onStopAudio" delay="0">
                      <p:tgtEl>
                        <p:sldTgt/>
                      </p:tgtEl>
                    </p:cond>
                  </p:endCondLst>
                </p:cTn>
                <p:tgtEl>
                  <p:spTgt spid="6"/>
                </p:tgtEl>
              </p:cMediaNode>
            </p:audio>
          </p:childTnLst>
        </p:cTn>
      </p:par>
    </p:tnLst>
    <p:bldLst>
      <p:bldP spid="12" grpId="0" animBg="1"/>
      <p:bldP spid="12" grpId="1" animBg="1"/>
      <p:bldP spid="14" grpId="0" animBg="1"/>
      <p:bldP spid="14" grpId="1" animBg="1"/>
      <p:bldP spid="17" grpId="0" animBg="1"/>
      <p:bldP spid="17" grpId="1" animBg="1"/>
      <p:bldP spid="18" grpId="0" animBg="1"/>
      <p:bldP spid="1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934183E-2148-43AB-9038-5572294CF363}"/>
              </a:ext>
            </a:extLst>
          </p:cNvPr>
          <p:cNvSpPr>
            <a:spLocks noGrp="1"/>
          </p:cNvSpPr>
          <p:nvPr>
            <p:ph type="sldNum" sz="quarter" idx="12"/>
          </p:nvPr>
        </p:nvSpPr>
        <p:spPr/>
        <p:txBody>
          <a:bodyPr/>
          <a:lstStyle/>
          <a:p>
            <a:fld id="{930DF1FA-2879-4CB1-9630-E4043495BA91}" type="slidenum">
              <a:rPr kumimoji="1" lang="ja-JP" altLang="en-US" smtClean="0"/>
              <a:t>5</a:t>
            </a:fld>
            <a:endParaRPr kumimoji="1" lang="ja-JP" altLang="en-US"/>
          </a:p>
        </p:txBody>
      </p:sp>
      <p:sp>
        <p:nvSpPr>
          <p:cNvPr id="3" name="正方形/長方形 2">
            <a:extLst>
              <a:ext uri="{FF2B5EF4-FFF2-40B4-BE49-F238E27FC236}">
                <a16:creationId xmlns:a16="http://schemas.microsoft.com/office/drawing/2014/main" id="{738860E9-6E56-427B-98DA-4CB486BF6B20}"/>
              </a:ext>
            </a:extLst>
          </p:cNvPr>
          <p:cNvSpPr/>
          <p:nvPr/>
        </p:nvSpPr>
        <p:spPr>
          <a:xfrm>
            <a:off x="0" y="0"/>
            <a:ext cx="9144000" cy="446917"/>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8F94B0AE-60CF-47CD-A822-867B224CD359}"/>
              </a:ext>
            </a:extLst>
          </p:cNvPr>
          <p:cNvSpPr/>
          <p:nvPr/>
        </p:nvSpPr>
        <p:spPr>
          <a:xfrm>
            <a:off x="70249" y="3751"/>
            <a:ext cx="6561412" cy="400110"/>
          </a:xfrm>
          <a:prstGeom prst="rect">
            <a:avLst/>
          </a:prstGeom>
        </p:spPr>
        <p:txBody>
          <a:bodyPr wrap="none">
            <a:spAutoFit/>
          </a:bodyPr>
          <a:lstStyle/>
          <a:p>
            <a:r>
              <a:rPr lang="ja-JP" altLang="en-US" sz="2000" b="1" spc="-100"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（参考）脱炭素経営宣言登録方法についてのよくある質問</a:t>
            </a:r>
          </a:p>
        </p:txBody>
      </p:sp>
      <p:sp>
        <p:nvSpPr>
          <p:cNvPr id="12" name="テキスト ボックス 11">
            <a:extLst>
              <a:ext uri="{FF2B5EF4-FFF2-40B4-BE49-F238E27FC236}">
                <a16:creationId xmlns:a16="http://schemas.microsoft.com/office/drawing/2014/main" id="{87C08797-F2D2-4D9D-8D81-92D6F2CD0CCD}"/>
              </a:ext>
            </a:extLst>
          </p:cNvPr>
          <p:cNvSpPr txBox="1"/>
          <p:nvPr/>
        </p:nvSpPr>
        <p:spPr>
          <a:xfrm>
            <a:off x="539552" y="587942"/>
            <a:ext cx="3546137" cy="338542"/>
          </a:xfrm>
          <a:prstGeom prst="rect">
            <a:avLst/>
          </a:prstGeom>
        </p:spPr>
        <p:txBody>
          <a:bodyPr vert="horz" wrap="none" lIns="91427" tIns="45714" rIns="91427" bIns="45714" rtlCol="0">
            <a:spAutoFit/>
          </a:bodyPr>
          <a:lstStyle/>
          <a:p>
            <a:pPr marL="384810" indent="-384810" algn="l"/>
            <a:r>
              <a:rPr lang="ja-JP" altLang="en-US" sz="1600" b="0" i="0" dirty="0">
                <a:solidFill>
                  <a:srgbClr val="222222"/>
                </a:solidFill>
                <a:effectLst/>
                <a:latin typeface="游ゴシック" panose="020B0400000000000000" pitchFamily="50" charset="-128"/>
                <a:ea typeface="游ゴシック" panose="020B0400000000000000" pitchFamily="50" charset="-128"/>
              </a:rPr>
              <a:t>＜よくある質問（</a:t>
            </a:r>
            <a:r>
              <a:rPr lang="en-US" altLang="ja-JP" sz="1600" b="0" i="0" dirty="0">
                <a:solidFill>
                  <a:srgbClr val="222222"/>
                </a:solidFill>
                <a:effectLst/>
                <a:latin typeface="游ゴシック" panose="020B0400000000000000" pitchFamily="50" charset="-128"/>
                <a:ea typeface="游ゴシック" panose="020B0400000000000000" pitchFamily="50" charset="-128"/>
              </a:rPr>
              <a:t>QA</a:t>
            </a:r>
            <a:r>
              <a:rPr lang="ja-JP" altLang="en-US" sz="1600" b="0" i="0" dirty="0">
                <a:solidFill>
                  <a:srgbClr val="222222"/>
                </a:solidFill>
                <a:effectLst/>
                <a:latin typeface="游ゴシック" panose="020B0400000000000000" pitchFamily="50" charset="-128"/>
                <a:ea typeface="游ゴシック" panose="020B0400000000000000" pitchFamily="50" charset="-128"/>
              </a:rPr>
              <a:t>集）（抜粋）＞</a:t>
            </a:r>
            <a:endParaRPr lang="en-US" altLang="ja-JP" sz="1600" kern="10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BBDDE22E-87FC-4A82-92D7-E38759017A7F}"/>
              </a:ext>
            </a:extLst>
          </p:cNvPr>
          <p:cNvSpPr txBox="1"/>
          <p:nvPr/>
        </p:nvSpPr>
        <p:spPr>
          <a:xfrm>
            <a:off x="285551" y="1067282"/>
            <a:ext cx="8572897" cy="4801314"/>
          </a:xfrm>
          <a:prstGeom prst="rect">
            <a:avLst/>
          </a:prstGeom>
          <a:noFill/>
        </p:spPr>
        <p:txBody>
          <a:bodyPr wrap="square">
            <a:spAutoFit/>
          </a:bodyPr>
          <a:lstStyle/>
          <a:p>
            <a:r>
              <a:rPr lang="en-US" altLang="ja-JP" b="0" i="0" dirty="0">
                <a:solidFill>
                  <a:srgbClr val="222222"/>
                </a:solidFill>
                <a:effectLst/>
                <a:latin typeface="游ゴシック" panose="020B0400000000000000" pitchFamily="50" charset="-128"/>
                <a:ea typeface="游ゴシック" panose="020B0400000000000000" pitchFamily="50" charset="-128"/>
              </a:rPr>
              <a:t>Q1.</a:t>
            </a:r>
            <a:r>
              <a:rPr lang="ja-JP" altLang="en-US" b="0" i="0" dirty="0">
                <a:solidFill>
                  <a:srgbClr val="222222"/>
                </a:solidFill>
                <a:effectLst/>
                <a:latin typeface="游ゴシック" panose="020B0400000000000000" pitchFamily="50" charset="-128"/>
                <a:ea typeface="游ゴシック" panose="020B0400000000000000" pitchFamily="50" charset="-128"/>
              </a:rPr>
              <a:t>申請の受付および登録にはどれくらいかかるのでしょうか。</a:t>
            </a:r>
          </a:p>
          <a:p>
            <a:r>
              <a:rPr lang="en-US" altLang="ja-JP" b="0" i="0" dirty="0">
                <a:solidFill>
                  <a:srgbClr val="222222"/>
                </a:solidFill>
                <a:effectLst/>
                <a:latin typeface="游ゴシック" panose="020B0400000000000000" pitchFamily="50" charset="-128"/>
                <a:ea typeface="游ゴシック" panose="020B0400000000000000" pitchFamily="50" charset="-128"/>
              </a:rPr>
              <a:t>A1.</a:t>
            </a:r>
          </a:p>
          <a:p>
            <a:r>
              <a:rPr lang="ja-JP" altLang="en-US" b="0" i="0" dirty="0">
                <a:solidFill>
                  <a:srgbClr val="222222"/>
                </a:solidFill>
                <a:effectLst/>
                <a:latin typeface="游ゴシック" panose="020B0400000000000000" pitchFamily="50" charset="-128"/>
                <a:ea typeface="游ゴシック" panose="020B0400000000000000" pitchFamily="50" charset="-128"/>
              </a:rPr>
              <a:t>申請書を受付後、確認が出来次第、大阪府から「脱炭素経営宣言登録証」を送ります。通常、申請から概ね１か月後の送付ですが、急ぎの場合は</a:t>
            </a:r>
          </a:p>
          <a:p>
            <a:r>
              <a:rPr lang="ja-JP" altLang="en-US" b="0" i="0" dirty="0">
                <a:solidFill>
                  <a:srgbClr val="222222"/>
                </a:solidFill>
                <a:effectLst/>
                <a:latin typeface="游ゴシック" panose="020B0400000000000000" pitchFamily="50" charset="-128"/>
                <a:ea typeface="游ゴシック" panose="020B0400000000000000" pitchFamily="50" charset="-128"/>
              </a:rPr>
              <a:t>なお、</a:t>
            </a:r>
            <a:r>
              <a:rPr lang="ja-JP" altLang="en-US" b="0" i="0" dirty="0">
                <a:solidFill>
                  <a:srgbClr val="222222"/>
                </a:solidFill>
                <a:effectLst/>
                <a:highlight>
                  <a:srgbClr val="FFFF00"/>
                </a:highlight>
                <a:latin typeface="游ゴシック" panose="020B0400000000000000" pitchFamily="50" charset="-128"/>
                <a:ea typeface="游ゴシック" panose="020B0400000000000000" pitchFamily="50" charset="-128"/>
              </a:rPr>
              <a:t>脱炭素経営宣言の申請が要件となっている大阪府補助金の交付申請書には脱炭素経営宣言の宣言日（申請書の日付）をご記入いただくことになります。登録日ではなく宣言日（申請日）が必要ですので脱炭素経営宣言の申請書を送付後、補助金の交付申請が可能です。登録証発行をお待ちいただく必要はございません。</a:t>
            </a:r>
          </a:p>
          <a:p>
            <a:endParaRPr lang="en-US" altLang="ja-JP" b="0" i="0" dirty="0">
              <a:solidFill>
                <a:srgbClr val="222222"/>
              </a:solidFill>
              <a:effectLst/>
              <a:latin typeface="游ゴシック" panose="020B0400000000000000" pitchFamily="50" charset="-128"/>
              <a:ea typeface="游ゴシック" panose="020B0400000000000000" pitchFamily="50" charset="-128"/>
            </a:endParaRPr>
          </a:p>
          <a:p>
            <a:r>
              <a:rPr lang="en-US" altLang="ja-JP" b="0" i="0" dirty="0">
                <a:solidFill>
                  <a:srgbClr val="222222"/>
                </a:solidFill>
                <a:effectLst/>
                <a:latin typeface="游ゴシック" panose="020B0400000000000000" pitchFamily="50" charset="-128"/>
                <a:ea typeface="游ゴシック" panose="020B0400000000000000" pitchFamily="50" charset="-128"/>
              </a:rPr>
              <a:t>Q2.</a:t>
            </a:r>
            <a:r>
              <a:rPr lang="ja-JP" altLang="en-US" b="0" i="0" dirty="0">
                <a:solidFill>
                  <a:srgbClr val="222222"/>
                </a:solidFill>
                <a:effectLst/>
                <a:latin typeface="游ゴシック" panose="020B0400000000000000" pitchFamily="50" charset="-128"/>
                <a:ea typeface="游ゴシック" panose="020B0400000000000000" pitchFamily="50" charset="-128"/>
              </a:rPr>
              <a:t>宣言の申請は、店舗単位でもできますか。</a:t>
            </a:r>
          </a:p>
          <a:p>
            <a:r>
              <a:rPr lang="en-US" altLang="ja-JP" b="0" i="0" dirty="0">
                <a:solidFill>
                  <a:srgbClr val="222222"/>
                </a:solidFill>
                <a:effectLst/>
                <a:latin typeface="游ゴシック" panose="020B0400000000000000" pitchFamily="50" charset="-128"/>
                <a:ea typeface="游ゴシック" panose="020B0400000000000000" pitchFamily="50" charset="-128"/>
              </a:rPr>
              <a:t>A2.</a:t>
            </a:r>
          </a:p>
          <a:p>
            <a:r>
              <a:rPr lang="ja-JP" altLang="en-US" b="0" i="0" dirty="0">
                <a:solidFill>
                  <a:srgbClr val="222222"/>
                </a:solidFill>
                <a:effectLst/>
                <a:latin typeface="游ゴシック" panose="020B0400000000000000" pitchFamily="50" charset="-128"/>
                <a:ea typeface="游ゴシック" panose="020B0400000000000000" pitchFamily="50" charset="-128"/>
              </a:rPr>
              <a:t>脱炭素経営宣言の申請者は、経営に関する権限を持っていれば、会社単位でも工場・店舗単位でも、提出は可能です。</a:t>
            </a:r>
          </a:p>
          <a:p>
            <a:r>
              <a:rPr lang="ja-JP" altLang="en-US" b="0" i="0" dirty="0">
                <a:solidFill>
                  <a:srgbClr val="222222"/>
                </a:solidFill>
                <a:effectLst/>
                <a:latin typeface="游ゴシック" panose="020B0400000000000000" pitchFamily="50" charset="-128"/>
                <a:ea typeface="游ゴシック" panose="020B0400000000000000" pitchFamily="50" charset="-128"/>
              </a:rPr>
              <a:t>ただし、大阪府補助金を併せて申請しようとしている場合、</a:t>
            </a:r>
            <a:r>
              <a:rPr lang="ja-JP" altLang="en-US" b="0" i="0" dirty="0">
                <a:solidFill>
                  <a:srgbClr val="222222"/>
                </a:solidFill>
                <a:effectLst/>
                <a:highlight>
                  <a:srgbClr val="FFFF00"/>
                </a:highlight>
                <a:latin typeface="游ゴシック" panose="020B0400000000000000" pitchFamily="50" charset="-128"/>
                <a:ea typeface="游ゴシック" panose="020B0400000000000000" pitchFamily="50" charset="-128"/>
              </a:rPr>
              <a:t>補助金交付申請書の「申請者の所在地及び名称」又は「補助事業を実施する施設の所在地及び名称」のどちらかが、脱炭素経営宣言の申請者の所在地及び名称と同じである必要があります。</a:t>
            </a:r>
          </a:p>
        </p:txBody>
      </p:sp>
      <p:pic>
        <p:nvPicPr>
          <p:cNvPr id="5" name="オーディオ 4">
            <a:hlinkClick r:id="" action="ppaction://media"/>
            <a:extLst>
              <a:ext uri="{FF2B5EF4-FFF2-40B4-BE49-F238E27FC236}">
                <a16:creationId xmlns:a16="http://schemas.microsoft.com/office/drawing/2014/main" id="{5CD5F8F1-A67A-45EC-ABF8-9072BB9F2B9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915174266"/>
      </p:ext>
    </p:extLst>
  </p:cSld>
  <p:clrMapOvr>
    <a:masterClrMapping/>
  </p:clrMapOvr>
  <mc:AlternateContent xmlns:mc="http://schemas.openxmlformats.org/markup-compatibility/2006" xmlns:p14="http://schemas.microsoft.com/office/powerpoint/2010/main">
    <mc:Choice Requires="p14">
      <p:transition spd="slow" p14:dur="2000" advTm="12585"/>
    </mc:Choice>
    <mc:Fallback xmlns="">
      <p:transition spd="slow" advTm="125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934183E-2148-43AB-9038-5572294CF363}"/>
              </a:ext>
            </a:extLst>
          </p:cNvPr>
          <p:cNvSpPr>
            <a:spLocks noGrp="1"/>
          </p:cNvSpPr>
          <p:nvPr>
            <p:ph type="sldNum" sz="quarter" idx="12"/>
          </p:nvPr>
        </p:nvSpPr>
        <p:spPr/>
        <p:txBody>
          <a:bodyPr/>
          <a:lstStyle/>
          <a:p>
            <a:fld id="{930DF1FA-2879-4CB1-9630-E4043495BA91}" type="slidenum">
              <a:rPr kumimoji="1" lang="ja-JP" altLang="en-US" smtClean="0"/>
              <a:t>6</a:t>
            </a:fld>
            <a:endParaRPr kumimoji="1" lang="ja-JP" altLang="en-US"/>
          </a:p>
        </p:txBody>
      </p:sp>
      <p:sp>
        <p:nvSpPr>
          <p:cNvPr id="3" name="正方形/長方形 2">
            <a:extLst>
              <a:ext uri="{FF2B5EF4-FFF2-40B4-BE49-F238E27FC236}">
                <a16:creationId xmlns:a16="http://schemas.microsoft.com/office/drawing/2014/main" id="{738860E9-6E56-427B-98DA-4CB486BF6B20}"/>
              </a:ext>
            </a:extLst>
          </p:cNvPr>
          <p:cNvSpPr/>
          <p:nvPr/>
        </p:nvSpPr>
        <p:spPr>
          <a:xfrm>
            <a:off x="0" y="0"/>
            <a:ext cx="9144000" cy="446917"/>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8F94B0AE-60CF-47CD-A822-867B224CD359}"/>
              </a:ext>
            </a:extLst>
          </p:cNvPr>
          <p:cNvSpPr/>
          <p:nvPr/>
        </p:nvSpPr>
        <p:spPr>
          <a:xfrm>
            <a:off x="70249" y="3751"/>
            <a:ext cx="6561412" cy="400110"/>
          </a:xfrm>
          <a:prstGeom prst="rect">
            <a:avLst/>
          </a:prstGeom>
        </p:spPr>
        <p:txBody>
          <a:bodyPr wrap="none">
            <a:spAutoFit/>
          </a:bodyPr>
          <a:lstStyle/>
          <a:p>
            <a:r>
              <a:rPr lang="ja-JP" altLang="en-US" sz="2000" b="1" spc="-100"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（参考）脱炭素経営宣言登録方法についてのよくある質問</a:t>
            </a:r>
          </a:p>
        </p:txBody>
      </p:sp>
      <p:sp>
        <p:nvSpPr>
          <p:cNvPr id="12" name="テキスト ボックス 11">
            <a:extLst>
              <a:ext uri="{FF2B5EF4-FFF2-40B4-BE49-F238E27FC236}">
                <a16:creationId xmlns:a16="http://schemas.microsoft.com/office/drawing/2014/main" id="{87C08797-F2D2-4D9D-8D81-92D6F2CD0CCD}"/>
              </a:ext>
            </a:extLst>
          </p:cNvPr>
          <p:cNvSpPr txBox="1"/>
          <p:nvPr/>
        </p:nvSpPr>
        <p:spPr>
          <a:xfrm>
            <a:off x="539552" y="587942"/>
            <a:ext cx="3546137" cy="338542"/>
          </a:xfrm>
          <a:prstGeom prst="rect">
            <a:avLst/>
          </a:prstGeom>
        </p:spPr>
        <p:txBody>
          <a:bodyPr vert="horz" wrap="none" lIns="91427" tIns="45714" rIns="91427" bIns="45714" rtlCol="0">
            <a:spAutoFit/>
          </a:bodyPr>
          <a:lstStyle/>
          <a:p>
            <a:pPr marL="384810" indent="-384810" algn="l"/>
            <a:r>
              <a:rPr lang="ja-JP" altLang="en-US" sz="1600" b="0" i="0" dirty="0">
                <a:solidFill>
                  <a:srgbClr val="222222"/>
                </a:solidFill>
                <a:effectLst/>
                <a:latin typeface="游ゴシック" panose="020B0400000000000000" pitchFamily="50" charset="-128"/>
                <a:ea typeface="游ゴシック" panose="020B0400000000000000" pitchFamily="50" charset="-128"/>
              </a:rPr>
              <a:t>＜よくある質問（</a:t>
            </a:r>
            <a:r>
              <a:rPr lang="en-US" altLang="ja-JP" sz="1600" b="0" i="0" dirty="0">
                <a:solidFill>
                  <a:srgbClr val="222222"/>
                </a:solidFill>
                <a:effectLst/>
                <a:latin typeface="游ゴシック" panose="020B0400000000000000" pitchFamily="50" charset="-128"/>
                <a:ea typeface="游ゴシック" panose="020B0400000000000000" pitchFamily="50" charset="-128"/>
              </a:rPr>
              <a:t>QA</a:t>
            </a:r>
            <a:r>
              <a:rPr lang="ja-JP" altLang="en-US" sz="1600" b="0" i="0" dirty="0">
                <a:solidFill>
                  <a:srgbClr val="222222"/>
                </a:solidFill>
                <a:effectLst/>
                <a:latin typeface="游ゴシック" panose="020B0400000000000000" pitchFamily="50" charset="-128"/>
                <a:ea typeface="游ゴシック" panose="020B0400000000000000" pitchFamily="50" charset="-128"/>
              </a:rPr>
              <a:t>集）（抜粋）＞</a:t>
            </a:r>
            <a:endParaRPr lang="en-US" altLang="ja-JP" sz="1600" kern="10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BBDDE22E-87FC-4A82-92D7-E38759017A7F}"/>
              </a:ext>
            </a:extLst>
          </p:cNvPr>
          <p:cNvSpPr txBox="1"/>
          <p:nvPr/>
        </p:nvSpPr>
        <p:spPr>
          <a:xfrm>
            <a:off x="285551" y="1067282"/>
            <a:ext cx="8572897" cy="5355312"/>
          </a:xfrm>
          <a:prstGeom prst="rect">
            <a:avLst/>
          </a:prstGeom>
          <a:noFill/>
        </p:spPr>
        <p:txBody>
          <a:bodyPr wrap="square">
            <a:spAutoFit/>
          </a:bodyPr>
          <a:lstStyle/>
          <a:p>
            <a:r>
              <a:rPr lang="en-US" altLang="ja-JP" b="0" i="0" dirty="0">
                <a:solidFill>
                  <a:srgbClr val="222222"/>
                </a:solidFill>
                <a:effectLst/>
                <a:latin typeface="游ゴシック" panose="020B0400000000000000" pitchFamily="50" charset="-128"/>
                <a:ea typeface="游ゴシック" panose="020B0400000000000000" pitchFamily="50" charset="-128"/>
              </a:rPr>
              <a:t>Q3.</a:t>
            </a:r>
            <a:r>
              <a:rPr lang="ja-JP" altLang="en-US" b="0" i="0" dirty="0">
                <a:solidFill>
                  <a:srgbClr val="222222"/>
                </a:solidFill>
                <a:effectLst/>
                <a:latin typeface="游ゴシック" panose="020B0400000000000000" pitchFamily="50" charset="-128"/>
                <a:ea typeface="游ゴシック" panose="020B0400000000000000" pitchFamily="50" charset="-128"/>
              </a:rPr>
              <a:t>個人事業主でも申請はできますか。</a:t>
            </a:r>
          </a:p>
          <a:p>
            <a:r>
              <a:rPr lang="en-US" altLang="ja-JP" b="0" i="0" dirty="0">
                <a:solidFill>
                  <a:srgbClr val="222222"/>
                </a:solidFill>
                <a:effectLst/>
                <a:latin typeface="游ゴシック" panose="020B0400000000000000" pitchFamily="50" charset="-128"/>
                <a:ea typeface="游ゴシック" panose="020B0400000000000000" pitchFamily="50" charset="-128"/>
              </a:rPr>
              <a:t>A3.</a:t>
            </a:r>
          </a:p>
          <a:p>
            <a:r>
              <a:rPr lang="ja-JP" altLang="en-US" b="0" i="0" dirty="0">
                <a:solidFill>
                  <a:srgbClr val="222222"/>
                </a:solidFill>
                <a:effectLst/>
                <a:latin typeface="游ゴシック" panose="020B0400000000000000" pitchFamily="50" charset="-128"/>
                <a:ea typeface="游ゴシック" panose="020B0400000000000000" pitchFamily="50" charset="-128"/>
              </a:rPr>
              <a:t>申請は可能です。</a:t>
            </a:r>
            <a:r>
              <a:rPr lang="ja-JP" altLang="en-US" b="0" i="0" dirty="0">
                <a:solidFill>
                  <a:srgbClr val="222222"/>
                </a:solidFill>
                <a:effectLst/>
                <a:highlight>
                  <a:srgbClr val="FFFF00"/>
                </a:highlight>
                <a:latin typeface="游ゴシック" panose="020B0400000000000000" pitchFamily="50" charset="-128"/>
                <a:ea typeface="游ゴシック" panose="020B0400000000000000" pitchFamily="50" charset="-128"/>
              </a:rPr>
              <a:t>個人事業主で住所の非公開を希望する場合は、申請書にて「非公開希望」を選択してください</a:t>
            </a:r>
            <a:r>
              <a:rPr lang="ja-JP" altLang="en-US" b="0" i="0" dirty="0">
                <a:solidFill>
                  <a:srgbClr val="222222"/>
                </a:solidFill>
                <a:effectLst/>
                <a:latin typeface="游ゴシック" panose="020B0400000000000000" pitchFamily="50" charset="-128"/>
                <a:ea typeface="游ゴシック" panose="020B0400000000000000" pitchFamily="50" charset="-128"/>
              </a:rPr>
              <a:t>。選択されなかった場合は、法人と同様に</a:t>
            </a:r>
            <a:r>
              <a:rPr lang="en-US" altLang="ja-JP" b="0" i="0" dirty="0">
                <a:solidFill>
                  <a:srgbClr val="222222"/>
                </a:solidFill>
                <a:effectLst/>
                <a:latin typeface="游ゴシック" panose="020B0400000000000000" pitchFamily="50" charset="-128"/>
                <a:ea typeface="游ゴシック" panose="020B0400000000000000" pitchFamily="50" charset="-128"/>
              </a:rPr>
              <a:t>HP</a:t>
            </a:r>
            <a:r>
              <a:rPr lang="ja-JP" altLang="en-US" b="0" i="0" dirty="0">
                <a:solidFill>
                  <a:srgbClr val="222222"/>
                </a:solidFill>
                <a:effectLst/>
                <a:latin typeface="游ゴシック" panose="020B0400000000000000" pitchFamily="50" charset="-128"/>
                <a:ea typeface="游ゴシック" panose="020B0400000000000000" pitchFamily="50" charset="-128"/>
              </a:rPr>
              <a:t>にて公表します。</a:t>
            </a:r>
            <a:endParaRPr lang="en-US" altLang="ja-JP" b="0" i="0" dirty="0">
              <a:solidFill>
                <a:srgbClr val="222222"/>
              </a:solidFill>
              <a:effectLst/>
              <a:latin typeface="游ゴシック" panose="020B0400000000000000" pitchFamily="50" charset="-128"/>
              <a:ea typeface="游ゴシック" panose="020B0400000000000000" pitchFamily="50" charset="-128"/>
            </a:endParaRPr>
          </a:p>
          <a:p>
            <a:r>
              <a:rPr lang="en-US" altLang="ja-JP" b="0" i="0" dirty="0">
                <a:solidFill>
                  <a:srgbClr val="222222"/>
                </a:solidFill>
                <a:effectLst/>
                <a:latin typeface="游ゴシック" panose="020B0400000000000000" pitchFamily="50" charset="-128"/>
                <a:ea typeface="游ゴシック" panose="020B0400000000000000" pitchFamily="50" charset="-128"/>
              </a:rPr>
              <a:t>Q4.HP</a:t>
            </a:r>
            <a:r>
              <a:rPr lang="ja-JP" altLang="en-US" b="0" i="0" dirty="0">
                <a:solidFill>
                  <a:srgbClr val="222222"/>
                </a:solidFill>
                <a:effectLst/>
                <a:latin typeface="游ゴシック" panose="020B0400000000000000" pitchFamily="50" charset="-128"/>
                <a:ea typeface="游ゴシック" panose="020B0400000000000000" pitchFamily="50" charset="-128"/>
              </a:rPr>
              <a:t>での公開を拒否することは可能でしょうか。</a:t>
            </a:r>
          </a:p>
          <a:p>
            <a:r>
              <a:rPr lang="en-US" altLang="ja-JP" b="0" i="0" dirty="0">
                <a:solidFill>
                  <a:srgbClr val="222222"/>
                </a:solidFill>
                <a:effectLst/>
                <a:latin typeface="游ゴシック" panose="020B0400000000000000" pitchFamily="50" charset="-128"/>
                <a:ea typeface="游ゴシック" panose="020B0400000000000000" pitchFamily="50" charset="-128"/>
              </a:rPr>
              <a:t>A4.</a:t>
            </a:r>
          </a:p>
          <a:p>
            <a:r>
              <a:rPr lang="ja-JP" altLang="en-US" b="0" i="0" dirty="0">
                <a:solidFill>
                  <a:srgbClr val="222222"/>
                </a:solidFill>
                <a:effectLst/>
                <a:latin typeface="游ゴシック" panose="020B0400000000000000" pitchFamily="50" charset="-128"/>
                <a:ea typeface="游ゴシック" panose="020B0400000000000000" pitchFamily="50" charset="-128"/>
              </a:rPr>
              <a:t>宣言事業者は</a:t>
            </a:r>
            <a:r>
              <a:rPr lang="ja-JP" altLang="en-US" b="0" i="0" dirty="0">
                <a:solidFill>
                  <a:srgbClr val="222222"/>
                </a:solidFill>
                <a:effectLst/>
                <a:highlight>
                  <a:srgbClr val="FFFF00"/>
                </a:highlight>
                <a:latin typeface="游ゴシック" panose="020B0400000000000000" pitchFamily="50" charset="-128"/>
                <a:ea typeface="游ゴシック" panose="020B0400000000000000" pitchFamily="50" charset="-128"/>
              </a:rPr>
              <a:t>原則</a:t>
            </a:r>
            <a:r>
              <a:rPr lang="en-US" altLang="ja-JP" b="0" i="0" dirty="0">
                <a:solidFill>
                  <a:srgbClr val="222222"/>
                </a:solidFill>
                <a:effectLst/>
                <a:highlight>
                  <a:srgbClr val="FFFF00"/>
                </a:highlight>
                <a:latin typeface="游ゴシック" panose="020B0400000000000000" pitchFamily="50" charset="-128"/>
                <a:ea typeface="游ゴシック" panose="020B0400000000000000" pitchFamily="50" charset="-128"/>
              </a:rPr>
              <a:t>HP</a:t>
            </a:r>
            <a:r>
              <a:rPr lang="ja-JP" altLang="en-US" b="0" i="0" dirty="0">
                <a:solidFill>
                  <a:srgbClr val="222222"/>
                </a:solidFill>
                <a:effectLst/>
                <a:highlight>
                  <a:srgbClr val="FFFF00"/>
                </a:highlight>
                <a:latin typeface="游ゴシック" panose="020B0400000000000000" pitchFamily="50" charset="-128"/>
                <a:ea typeface="游ゴシック" panose="020B0400000000000000" pitchFamily="50" charset="-128"/>
              </a:rPr>
              <a:t>に公開</a:t>
            </a:r>
            <a:r>
              <a:rPr lang="ja-JP" altLang="en-US" b="0" i="0" dirty="0">
                <a:solidFill>
                  <a:srgbClr val="222222"/>
                </a:solidFill>
                <a:effectLst/>
                <a:latin typeface="游ゴシック" panose="020B0400000000000000" pitchFamily="50" charset="-128"/>
                <a:ea typeface="游ゴシック" panose="020B0400000000000000" pitchFamily="50" charset="-128"/>
              </a:rPr>
              <a:t>することとしております。なお、</a:t>
            </a:r>
            <a:r>
              <a:rPr lang="ja-JP" altLang="en-US" b="0" i="0" dirty="0">
                <a:solidFill>
                  <a:srgbClr val="222222"/>
                </a:solidFill>
                <a:effectLst/>
                <a:highlight>
                  <a:srgbClr val="FFFF00"/>
                </a:highlight>
                <a:latin typeface="游ゴシック" panose="020B0400000000000000" pitchFamily="50" charset="-128"/>
                <a:ea typeface="游ゴシック" panose="020B0400000000000000" pitchFamily="50" charset="-128"/>
              </a:rPr>
              <a:t>個人事業主で住所の非公開を希望される場合は、申請書にて「非公開希望」を選択してください。</a:t>
            </a:r>
            <a:r>
              <a:rPr lang="ja-JP" altLang="en-US" b="0" i="0" dirty="0">
                <a:solidFill>
                  <a:srgbClr val="222222"/>
                </a:solidFill>
                <a:effectLst/>
                <a:latin typeface="游ゴシック" panose="020B0400000000000000" pitchFamily="50" charset="-128"/>
                <a:ea typeface="游ゴシック" panose="020B0400000000000000" pitchFamily="50" charset="-128"/>
              </a:rPr>
              <a:t>（</a:t>
            </a:r>
            <a:r>
              <a:rPr lang="en-US" altLang="ja-JP" b="0" i="0" dirty="0">
                <a:solidFill>
                  <a:srgbClr val="222222"/>
                </a:solidFill>
                <a:effectLst/>
                <a:latin typeface="游ゴシック" panose="020B0400000000000000" pitchFamily="50" charset="-128"/>
                <a:ea typeface="游ゴシック" panose="020B0400000000000000" pitchFamily="50" charset="-128"/>
              </a:rPr>
              <a:t>Q.3</a:t>
            </a:r>
            <a:r>
              <a:rPr lang="ja-JP" altLang="en-US" b="0" i="0" dirty="0">
                <a:solidFill>
                  <a:srgbClr val="222222"/>
                </a:solidFill>
                <a:effectLst/>
                <a:latin typeface="游ゴシック" panose="020B0400000000000000" pitchFamily="50" charset="-128"/>
                <a:ea typeface="游ゴシック" panose="020B0400000000000000" pitchFamily="50" charset="-128"/>
              </a:rPr>
              <a:t>参照）</a:t>
            </a:r>
          </a:p>
          <a:p>
            <a:r>
              <a:rPr lang="en-US" altLang="ja-JP" b="0" i="0" dirty="0">
                <a:solidFill>
                  <a:srgbClr val="222222"/>
                </a:solidFill>
                <a:effectLst/>
                <a:latin typeface="游ゴシック" panose="020B0400000000000000" pitchFamily="50" charset="-128"/>
                <a:ea typeface="游ゴシック" panose="020B0400000000000000" pitchFamily="50" charset="-128"/>
              </a:rPr>
              <a:t>Q5.</a:t>
            </a:r>
            <a:r>
              <a:rPr lang="ja-JP" altLang="en-US" b="0" i="0" dirty="0">
                <a:solidFill>
                  <a:srgbClr val="222222"/>
                </a:solidFill>
                <a:effectLst/>
                <a:latin typeface="游ゴシック" panose="020B0400000000000000" pitchFamily="50" charset="-128"/>
                <a:ea typeface="游ゴシック" panose="020B0400000000000000" pitchFamily="50" charset="-128"/>
              </a:rPr>
              <a:t>実施要綱第２条第２項に「審査基準を満たした事業者」とありますが審査基準は公開されていますか。また、基準はどのようなものですか。</a:t>
            </a:r>
          </a:p>
          <a:p>
            <a:r>
              <a:rPr lang="en-US" altLang="ja-JP" b="0" i="0" dirty="0">
                <a:solidFill>
                  <a:srgbClr val="222222"/>
                </a:solidFill>
                <a:effectLst/>
                <a:latin typeface="游ゴシック" panose="020B0400000000000000" pitchFamily="50" charset="-128"/>
                <a:ea typeface="游ゴシック" panose="020B0400000000000000" pitchFamily="50" charset="-128"/>
              </a:rPr>
              <a:t>A5.</a:t>
            </a:r>
          </a:p>
          <a:p>
            <a:r>
              <a:rPr lang="ja-JP" altLang="en-US" b="0" i="0" dirty="0">
                <a:solidFill>
                  <a:srgbClr val="222222"/>
                </a:solidFill>
                <a:effectLst/>
                <a:latin typeface="游ゴシック" panose="020B0400000000000000" pitchFamily="50" charset="-128"/>
                <a:ea typeface="游ゴシック" panose="020B0400000000000000" pitchFamily="50" charset="-128"/>
              </a:rPr>
              <a:t>審査基準は下記の通りで、様式を過不足なく記入いただければ基準を満たせることになっています。</a:t>
            </a:r>
          </a:p>
          <a:p>
            <a:r>
              <a:rPr lang="ja-JP" altLang="en-US" b="0" i="0" dirty="0">
                <a:solidFill>
                  <a:srgbClr val="222222"/>
                </a:solidFill>
                <a:effectLst/>
                <a:latin typeface="游ゴシック" panose="020B0400000000000000" pitchFamily="50" charset="-128"/>
                <a:ea typeface="游ゴシック" panose="020B0400000000000000" pitchFamily="50" charset="-128"/>
              </a:rPr>
              <a:t>・申請書の記載内容に過不足がないこと</a:t>
            </a:r>
          </a:p>
          <a:p>
            <a:r>
              <a:rPr lang="ja-JP" altLang="en-US" b="0" i="0" dirty="0">
                <a:solidFill>
                  <a:srgbClr val="222222"/>
                </a:solidFill>
                <a:effectLst/>
                <a:latin typeface="游ゴシック" panose="020B0400000000000000" pitchFamily="50" charset="-128"/>
                <a:ea typeface="游ゴシック" panose="020B0400000000000000" pitchFamily="50" charset="-128"/>
              </a:rPr>
              <a:t>・同要綱第４条第２項の各号のいずれにも該当しないこと</a:t>
            </a:r>
          </a:p>
          <a:p>
            <a:r>
              <a:rPr lang="ja-JP" altLang="en-US" b="0" i="0" dirty="0">
                <a:solidFill>
                  <a:srgbClr val="222222"/>
                </a:solidFill>
                <a:effectLst/>
                <a:latin typeface="游ゴシック" panose="020B0400000000000000" pitchFamily="50" charset="-128"/>
                <a:ea typeface="游ゴシック" panose="020B0400000000000000" pitchFamily="50" charset="-128"/>
              </a:rPr>
              <a:t>・必須項目全て及び任意項目を</a:t>
            </a:r>
            <a:r>
              <a:rPr lang="en-US" altLang="ja-JP" b="0" i="0" dirty="0">
                <a:solidFill>
                  <a:srgbClr val="222222"/>
                </a:solidFill>
                <a:effectLst/>
                <a:latin typeface="游ゴシック" panose="020B0400000000000000" pitchFamily="50" charset="-128"/>
                <a:ea typeface="游ゴシック" panose="020B0400000000000000" pitchFamily="50" charset="-128"/>
              </a:rPr>
              <a:t>5</a:t>
            </a:r>
            <a:r>
              <a:rPr lang="ja-JP" altLang="en-US" b="0" i="0" dirty="0">
                <a:solidFill>
                  <a:srgbClr val="222222"/>
                </a:solidFill>
                <a:effectLst/>
                <a:latin typeface="游ゴシック" panose="020B0400000000000000" pitchFamily="50" charset="-128"/>
                <a:ea typeface="游ゴシック" panose="020B0400000000000000" pitchFamily="50" charset="-128"/>
              </a:rPr>
              <a:t>つ以上宣言していること</a:t>
            </a:r>
          </a:p>
          <a:p>
            <a:endParaRPr lang="ja-JP" altLang="en-US" b="0" i="0" dirty="0">
              <a:solidFill>
                <a:srgbClr val="222222"/>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46121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A485786-DDF8-4D22-BAEA-089E251049EB}"/>
              </a:ext>
            </a:extLst>
          </p:cNvPr>
          <p:cNvSpPr>
            <a:spLocks noGrp="1"/>
          </p:cNvSpPr>
          <p:nvPr>
            <p:ph type="sldNum" sz="quarter" idx="12"/>
          </p:nvPr>
        </p:nvSpPr>
        <p:spPr/>
        <p:txBody>
          <a:bodyPr/>
          <a:lstStyle/>
          <a:p>
            <a:fld id="{930DF1FA-2879-4CB1-9630-E4043495BA91}" type="slidenum">
              <a:rPr kumimoji="1" lang="ja-JP" altLang="en-US" smtClean="0"/>
              <a:t>7</a:t>
            </a:fld>
            <a:endParaRPr kumimoji="1" lang="ja-JP" altLang="en-US"/>
          </a:p>
        </p:txBody>
      </p:sp>
      <p:sp>
        <p:nvSpPr>
          <p:cNvPr id="3" name="角丸四角形 5">
            <a:extLst>
              <a:ext uri="{FF2B5EF4-FFF2-40B4-BE49-F238E27FC236}">
                <a16:creationId xmlns:a16="http://schemas.microsoft.com/office/drawing/2014/main" id="{D08D6A5E-0E3C-483E-9F8B-5CB59CD04652}"/>
              </a:ext>
            </a:extLst>
          </p:cNvPr>
          <p:cNvSpPr/>
          <p:nvPr/>
        </p:nvSpPr>
        <p:spPr bwMode="auto">
          <a:xfrm>
            <a:off x="485600" y="122759"/>
            <a:ext cx="8136904" cy="2586161"/>
          </a:xfrm>
          <a:prstGeom prst="roundRect">
            <a:avLst>
              <a:gd name="adj" fmla="val 0"/>
            </a:avLst>
          </a:prstGeom>
          <a:noFill/>
          <a:ln w="19050">
            <a:no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noAutofit/>
          </a:bodyPr>
          <a:lstStyle/>
          <a:p>
            <a:pPr algn="ctr">
              <a:spcBef>
                <a:spcPts val="600"/>
              </a:spcBef>
              <a:defRPr/>
            </a:pPr>
            <a:r>
              <a:rPr lang="ja-JP" altLang="en-US" sz="3200" b="1" dirty="0">
                <a:latin typeface="Meiryo UI" panose="020B0604030504040204" pitchFamily="50" charset="-128"/>
                <a:ea typeface="Meiryo UI" panose="020B0604030504040204" pitchFamily="50" charset="-128"/>
                <a:cs typeface="メイリオ" panose="020B0604030504040204" pitchFamily="50" charset="-128"/>
              </a:rPr>
              <a:t>詳細な申込方法などはこちら🔍</a:t>
            </a:r>
            <a:endParaRPr lang="en-US" altLang="ja-JP" sz="3200" b="1" dirty="0">
              <a:latin typeface="Meiryo UI" panose="020B0604030504040204" pitchFamily="50" charset="-128"/>
              <a:ea typeface="Meiryo UI" panose="020B0604030504040204" pitchFamily="50" charset="-128"/>
              <a:cs typeface="メイリオ" panose="020B0604030504040204" pitchFamily="50" charset="-128"/>
            </a:endParaRPr>
          </a:p>
          <a:p>
            <a:pPr algn="ctr">
              <a:spcBef>
                <a:spcPts val="600"/>
              </a:spcBef>
              <a:defRPr/>
            </a:pPr>
            <a:endParaRPr lang="en-US" altLang="ja-JP" b="1" dirty="0">
              <a:latin typeface="Meiryo UI" panose="020B0604030504040204" pitchFamily="50" charset="-128"/>
              <a:ea typeface="Meiryo UI" panose="020B0604030504040204" pitchFamily="50" charset="-128"/>
              <a:cs typeface="メイリオ" panose="020B0604030504040204" pitchFamily="50" charset="-128"/>
            </a:endParaRPr>
          </a:p>
          <a:p>
            <a:pPr algn="ctr">
              <a:spcBef>
                <a:spcPts val="600"/>
              </a:spcBef>
              <a:defRPr/>
            </a:pPr>
            <a:r>
              <a:rPr lang="en-US" altLang="ja-JP" sz="2400" b="1" dirty="0">
                <a:latin typeface="Meiryo UI" panose="020B0604030504040204" pitchFamily="50" charset="-128"/>
                <a:ea typeface="Meiryo UI" panose="020B0604030504040204" pitchFamily="50" charset="-128"/>
                <a:cs typeface="メイリオ" panose="020B0604030504040204" pitchFamily="50" charset="-128"/>
              </a:rPr>
              <a:t>https://www.pref.osaka.lg.jp/o120020/kotsukankyo/haigasu/chusho_hojo.html</a:t>
            </a:r>
            <a:endParaRPr lang="en-US" altLang="ja-JP" sz="2400" b="1" u="sng" spc="-20" dirty="0">
              <a:solidFill>
                <a:srgbClr val="0563C1"/>
              </a:solidFill>
              <a:latin typeface="BIZ UDPゴシック" panose="020B0400000000000000" pitchFamily="50" charset="-128"/>
              <a:ea typeface="Meiryo UI" panose="020B0604030504040204" pitchFamily="50" charset="-128"/>
              <a:cs typeface="Times New Roman" panose="02020603050405020304" pitchFamily="18" charset="0"/>
            </a:endParaRPr>
          </a:p>
          <a:p>
            <a:pPr algn="ctr">
              <a:spcBef>
                <a:spcPts val="600"/>
              </a:spcBef>
              <a:defRPr/>
            </a:pPr>
            <a:endParaRPr lang="en-US" altLang="ja-JP" sz="2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35EB7F95-2B06-467B-BD2D-D8096AB9A37B}"/>
              </a:ext>
            </a:extLst>
          </p:cNvPr>
          <p:cNvSpPr txBox="1"/>
          <p:nvPr/>
        </p:nvSpPr>
        <p:spPr>
          <a:xfrm>
            <a:off x="611560" y="4892967"/>
            <a:ext cx="8136904" cy="830997"/>
          </a:xfrm>
          <a:prstGeom prst="rect">
            <a:avLst/>
          </a:prstGeom>
          <a:solidFill>
            <a:srgbClr val="FFC000"/>
          </a:solidFill>
        </p:spPr>
        <p:txBody>
          <a:bodyPr wrap="square">
            <a:spAutoFit/>
          </a:bodyPr>
          <a:lstStyle/>
          <a:p>
            <a:pPr marL="90488" indent="58738"/>
            <a:r>
              <a:rPr lang="ja-JP" altLang="en-US" sz="2400" u="sng" kern="0" spc="-20" dirty="0">
                <a:latin typeface="HG丸ｺﾞｼｯｸM-PRO" panose="020F0600000000000000" pitchFamily="50" charset="-128"/>
                <a:ea typeface="HG丸ｺﾞｼｯｸM-PRO" panose="020F0600000000000000" pitchFamily="50" charset="-128"/>
                <a:cs typeface="MS-PMincho"/>
              </a:rPr>
              <a:t>本補助制度内容等ついてにお困りの場合は、府職員がご説明いたしますので問合せください</a:t>
            </a:r>
            <a:r>
              <a:rPr lang="ja-JP" altLang="en-US" sz="2400" kern="0" spc="-20" dirty="0">
                <a:latin typeface="HG丸ｺﾞｼｯｸM-PRO" panose="020F0600000000000000" pitchFamily="50" charset="-128"/>
                <a:ea typeface="HG丸ｺﾞｼｯｸM-PRO" panose="020F0600000000000000" pitchFamily="50" charset="-128"/>
                <a:cs typeface="MS-PMincho"/>
              </a:rPr>
              <a:t>！　</a:t>
            </a:r>
            <a:endParaRPr lang="en-US" altLang="ja-JP" sz="2400" kern="0" spc="-20" dirty="0">
              <a:latin typeface="HG丸ｺﾞｼｯｸM-PRO" panose="020F0600000000000000" pitchFamily="50" charset="-128"/>
              <a:ea typeface="HG丸ｺﾞｼｯｸM-PRO" panose="020F0600000000000000" pitchFamily="50" charset="-128"/>
              <a:cs typeface="MS-PMincho"/>
            </a:endParaRPr>
          </a:p>
        </p:txBody>
      </p:sp>
      <p:pic>
        <p:nvPicPr>
          <p:cNvPr id="5" name="図 4">
            <a:extLst>
              <a:ext uri="{FF2B5EF4-FFF2-40B4-BE49-F238E27FC236}">
                <a16:creationId xmlns:a16="http://schemas.microsoft.com/office/drawing/2014/main" id="{C929A400-3E84-4AC2-B299-6D2B246B1FA6}"/>
              </a:ext>
            </a:extLst>
          </p:cNvPr>
          <p:cNvPicPr>
            <a:picLocks noChangeAspect="1"/>
          </p:cNvPicPr>
          <p:nvPr/>
        </p:nvPicPr>
        <p:blipFill>
          <a:blip r:embed="rId5"/>
          <a:stretch>
            <a:fillRect/>
          </a:stretch>
        </p:blipFill>
        <p:spPr>
          <a:xfrm>
            <a:off x="3374477" y="2492896"/>
            <a:ext cx="2359149" cy="2359149"/>
          </a:xfrm>
          <a:prstGeom prst="rect">
            <a:avLst/>
          </a:prstGeom>
        </p:spPr>
      </p:pic>
      <p:pic>
        <p:nvPicPr>
          <p:cNvPr id="4" name="オーディオ 3">
            <a:hlinkClick r:id="" action="ppaction://media"/>
            <a:extLst>
              <a:ext uri="{FF2B5EF4-FFF2-40B4-BE49-F238E27FC236}">
                <a16:creationId xmlns:a16="http://schemas.microsoft.com/office/drawing/2014/main" id="{5F2976E0-A163-4539-9A81-6F848F106D6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904146901"/>
      </p:ext>
    </p:extLst>
  </p:cSld>
  <p:clrMapOvr>
    <a:masterClrMapping/>
  </p:clrMapOvr>
  <mc:AlternateContent xmlns:mc="http://schemas.openxmlformats.org/markup-compatibility/2006" xmlns:p14="http://schemas.microsoft.com/office/powerpoint/2010/main">
    <mc:Choice Requires="p14">
      <p:transition spd="slow" p14:dur="2000" advTm="19524"/>
    </mc:Choice>
    <mc:Fallback xmlns="">
      <p:transition spd="slow" advTm="195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4|6.8|8.7|39.2"/>
</p:tagLst>
</file>

<file path=ppt/tags/tag2.xml><?xml version="1.0" encoding="utf-8"?>
<p:tagLst xmlns:a="http://schemas.openxmlformats.org/drawingml/2006/main" xmlns:r="http://schemas.openxmlformats.org/officeDocument/2006/relationships" xmlns:p="http://schemas.openxmlformats.org/presentationml/2006/main">
  <p:tag name="TIMING" val="|1.3|34|12.2"/>
</p:tagLst>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6">
                <a:lumMod val="60000"/>
                <a:lumOff val="40000"/>
                <a:alpha val="50000"/>
              </a:schemeClr>
            </a:gs>
            <a:gs pos="65000">
              <a:schemeClr val="accent6">
                <a:lumMod val="40000"/>
                <a:lumOff val="60000"/>
              </a:schemeClr>
            </a:gs>
            <a:gs pos="100000">
              <a:schemeClr val="accent6">
                <a:lumMod val="20000"/>
                <a:lumOff val="80000"/>
                <a:alpha val="50000"/>
              </a:schemeClr>
            </a:gs>
          </a:gsLst>
          <a:lin ang="5400000" scaled="0"/>
        </a:gradFill>
        <a:ln w="19050">
          <a:no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27" tIns="45714" rIns="91427" bIns="45714" rtlCol="0">
        <a:spAutoFit/>
      </a:bodyPr>
      <a:lstStyle>
        <a:defPPr marL="0" indent="0" algn="l">
          <a:lnSpc>
            <a:spcPct val="120000"/>
          </a:lnSpc>
          <a:spcBef>
            <a:spcPts val="600"/>
          </a:spcBef>
          <a:buNone/>
          <a:defRPr sz="4400"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2" ma:contentTypeDescription="新しいドキュメントを作成します。" ma:contentTypeScope="" ma:versionID="b3c97e09efd2aa013a335549072096a9">
  <xsd:schema xmlns:xsd="http://www.w3.org/2001/XMLSchema" xmlns:xs="http://www.w3.org/2001/XMLSchema" xmlns:p="http://schemas.microsoft.com/office/2006/metadata/properties" xmlns:ns2="70d7d652-1edb-4486-adb7-569848e2bdac" xmlns:ns3="a9b0d389-098a-4f82-adda-c0435a7f6245" targetNamespace="http://schemas.microsoft.com/office/2006/metadata/properties" ma:root="true" ma:fieldsID="25ddd6d1bcad24e9732583f12c572358" ns2:_="" ns3:_="">
    <xsd:import namespace="70d7d652-1edb-4486-adb7-569848e2bdac"/>
    <xsd:import namespace="a9b0d389-098a-4f82-adda-c0435a7f6245"/>
    <xsd:element name="properties">
      <xsd:complexType>
        <xsd:sequence>
          <xsd:element name="documentManagement">
            <xsd:complexType>
              <xsd:all>
                <xsd:element ref="ns2:_x65e5__x4ed8__x5165__x308a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83F2DB-F561-4E81-B4A4-742502F735A2}">
  <ds:schemaRefs>
    <ds:schemaRef ds:uri="http://schemas.openxmlformats.org/package/2006/metadata/core-properties"/>
    <ds:schemaRef ds:uri="70d7d652-1edb-4486-adb7-569848e2bdac"/>
    <ds:schemaRef ds:uri="http://www.w3.org/XML/1998/namespace"/>
    <ds:schemaRef ds:uri="http://purl.org/dc/terms/"/>
    <ds:schemaRef ds:uri="http://schemas.microsoft.com/office/infopath/2007/PartnerControls"/>
    <ds:schemaRef ds:uri="a9b0d389-098a-4f82-adda-c0435a7f6245"/>
    <ds:schemaRef ds:uri="http://purl.org/dc/elements/1.1/"/>
    <ds:schemaRef ds:uri="http://schemas.microsoft.com/office/2006/metadata/properties"/>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38E21E72-11BE-41D3-9CFE-BCDDA8C5B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F2B781-57A1-4FB1-ADF3-FC8F7F635F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21559</TotalTime>
  <Words>1029</Words>
  <Application>Microsoft Office PowerPoint</Application>
  <PresentationFormat>画面に合わせる (4:3)</PresentationFormat>
  <Paragraphs>86</Paragraphs>
  <Slides>7</Slides>
  <Notes>7</Notes>
  <HiddenSlides>0</HiddenSlides>
  <MMClips>6</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vt:i4>
      </vt:variant>
    </vt:vector>
  </HeadingPairs>
  <TitlesOfParts>
    <vt:vector size="16" baseType="lpstr">
      <vt:lpstr>BIZ UDPゴシック</vt:lpstr>
      <vt:lpstr>HG丸ｺﾞｼｯｸM-PRO</vt:lpstr>
      <vt:lpstr>Meiryo UI</vt:lpstr>
      <vt:lpstr>ＭＳ 明朝</vt:lpstr>
      <vt:lpstr>游ゴシック</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山本　祐一</dc:creator>
  <cp:lastModifiedBy>小椋　寛子</cp:lastModifiedBy>
  <cp:revision>547</cp:revision>
  <cp:lastPrinted>2025-09-11T05:47:55Z</cp:lastPrinted>
  <dcterms:created xsi:type="dcterms:W3CDTF">2017-04-27T03:40:35Z</dcterms:created>
  <dcterms:modified xsi:type="dcterms:W3CDTF">2025-11-10T05:02:37Z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