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1004" r:id="rId3"/>
    <p:sldId id="910" r:id="rId4"/>
    <p:sldId id="827" r:id="rId5"/>
    <p:sldId id="349" r:id="rId6"/>
    <p:sldId id="952" r:id="rId7"/>
    <p:sldId id="942" r:id="rId8"/>
    <p:sldId id="960" r:id="rId9"/>
    <p:sldId id="953" r:id="rId10"/>
    <p:sldId id="946" r:id="rId11"/>
    <p:sldId id="943" r:id="rId12"/>
    <p:sldId id="947" r:id="rId13"/>
    <p:sldId id="944" r:id="rId14"/>
    <p:sldId id="956" r:id="rId15"/>
    <p:sldId id="954" r:id="rId16"/>
    <p:sldId id="940" r:id="rId17"/>
    <p:sldId id="926" r:id="rId18"/>
    <p:sldId id="958" r:id="rId19"/>
    <p:sldId id="932" r:id="rId20"/>
    <p:sldId id="933" r:id="rId21"/>
    <p:sldId id="934" r:id="rId22"/>
    <p:sldId id="949" r:id="rId23"/>
    <p:sldId id="872" r:id="rId24"/>
    <p:sldId id="1263" r:id="rId2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006600"/>
    <a:srgbClr val="FFD966"/>
    <a:srgbClr val="F7EC97"/>
    <a:srgbClr val="FFFF99"/>
    <a:srgbClr val="FFCC00"/>
    <a:srgbClr val="FF00FF"/>
    <a:srgbClr val="81FC24"/>
    <a:srgbClr val="FD6C5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3269" y="3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688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0" y="9440866"/>
            <a:ext cx="2949575" cy="49688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3FA8D4F6-A8D6-432C-BA59-0C059F0DD9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71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8D5BEBC8-2257-4310-91FB-3838D0908DC9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7" cy="49696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F87C77AA-7151-4A8D-8C26-E58B9E1A3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341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7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7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2913" y="746125"/>
            <a:ext cx="5921375" cy="44402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41325">
              <a:lnSpc>
                <a:spcPts val="3200"/>
              </a:lnSpc>
            </a:pPr>
            <a:endParaRPr lang="ja-JP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9960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74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89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616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6" indent="-185706">
              <a:tabLst>
                <a:tab pos="373055" algn="l"/>
              </a:tabLst>
            </a:pP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67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6" indent="-185706">
              <a:tabLst>
                <a:tab pos="373055" algn="l"/>
              </a:tabLst>
            </a:pP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64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327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2913" y="746125"/>
            <a:ext cx="5921375" cy="44402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ja-JP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4950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1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29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06" indent="-185706">
              <a:tabLst>
                <a:tab pos="373055" algn="l"/>
              </a:tabLst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576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69975" indent="-1069975"/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680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78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46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2913" y="746125"/>
            <a:ext cx="5921375" cy="44402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629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2913" y="746125"/>
            <a:ext cx="5921375" cy="44402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153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63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04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C77AA-7151-4A8D-8C26-E58B9E1A327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20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2913" y="746125"/>
            <a:ext cx="5921375" cy="44402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41325">
              <a:lnSpc>
                <a:spcPts val="3200"/>
              </a:lnSpc>
            </a:pPr>
            <a:endParaRPr kumimoji="1" lang="en-US" altLang="ja-JP" sz="1400" b="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47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F64F-0D30-4C3A-A0BE-910F4CC3C3E7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28E1-F047-4AB4-B3FF-0294A283BF8F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6089-223D-4750-89AE-B390316EF4A6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46A0F-31C4-49BA-90EC-4FCE6B696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C24FE83-AF8A-4C0F-B33D-D75A5B8DD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61A8D2-0ED0-4D96-8F28-9FBE625D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F64F-0D30-4C3A-A0BE-910F4CC3C3E7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A90CD-3938-4FFE-A6E4-4CF7C70B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6FA484-B69E-40A2-969D-86832FFC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8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915E86-D35A-4C3F-8018-547468E2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5ED1AC-6343-4E08-B774-20BCC2A4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239977-17EA-4EFA-86A4-C71E3BB0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93F2-F397-4322-8BCF-C5B5A26541AE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69DB09-3891-4349-A664-B02438A6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7699EC-AFD1-4C5C-B39C-90610901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98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C2F3B8-72EB-4F8B-8C1B-87E67D6A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79FC4-A70F-4436-98B6-7EC59451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C1E359-E398-4DF4-AE48-5EA74AB5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4A4-B6F4-46BC-87F0-53D8B8B4CC34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917FDE-E89E-429A-85A2-CEA5F7AF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8DA3AA-CFF0-4FCC-B3B9-F80359B4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91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66B12-02AE-4AB5-BEC1-84AD5C80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085D3A-9092-4023-80E2-287107149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AF49FE-704F-42C8-8C5B-34D23EC2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3D13A2-DAFD-4151-BA00-C6514EA6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DAB-E23D-468C-AF05-298D314015C0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ADB2B1-12CF-4826-8C3A-22950284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133BA0-2038-4EAC-8FC7-2AFAD91D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59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925949-526B-4509-8DFA-116A098C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5D3078-BF6A-40EF-8811-A718A0E7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A17F54-0C8D-4C53-835A-7B88E31B9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CBA10D-2003-45FB-8880-768229BC4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F285DD-2C1D-48C5-8220-CB3410D5F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5849940-77DD-4911-A87D-AEC45862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098-0D6A-4E28-93E3-BBDB3A87EDC1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921EC2-E3DA-4E5B-9D0D-5ED37C45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873CA7-6D3E-446F-8C8E-36B3A7C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7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7A2D7C-70DF-425F-88E4-3A9CFD79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C8436F-B432-4364-81F9-9829EB6D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5D2-3648-4CCF-AC47-C802402CB13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D60E73-C5E3-4807-9BB7-04C891C4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44DF17-F3B8-48A3-8C55-6187FFDC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04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5AFF0A-90AD-40F9-B644-392EF4B3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9A8E-EE60-47D9-A1ED-FCE9387E1B69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30522C-292A-43D1-8B73-F29808B3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C98311-26F2-467B-9657-D6EF246C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8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87735-EEC0-48C1-AC63-9E27A2B7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0444A-6037-4C1B-B7CC-D262D868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929E54-A8CA-4A5A-8C61-22C0526FB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777A59-BEAE-40FB-A8E4-FC88ECE6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2F1F-A543-43EE-80AA-CB7F72D8E56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A6B218-B245-4C5C-A987-443949A3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654A91-3469-4BC9-B6D1-7C894E53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4431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93F2-F397-4322-8BCF-C5B5A26541AE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03AEC9-0057-4E49-AD8C-23386EDB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29C492-0DAF-4032-B5CE-F87371401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81B685-9DF0-43FD-B1A3-1C1E76D4A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551C94-EB00-431F-BAD0-3D312FE0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D9F-C0C5-4B45-A27A-2A4D899DB100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402259-331D-4F19-B72D-2E9D497C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A0F733-95DF-465D-8A54-117E278A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63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90B23-D286-49AE-A92D-FDD485A0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BA354A-4AD9-4CF3-A452-42E8C784B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3B96EB-A496-4F6A-8E90-A4631CD2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2F1F-A543-43EE-80AA-CB7F72D8E56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9CD350-2E9A-4E90-AC12-D984E75D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4DFCB2-6D92-4B56-BD61-8F48CE40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126020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0D86D04-9461-4651-81B9-FB086FC15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F6F7B9-B7FE-4165-B841-1E65950E8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F08E5E-9813-410C-B0AF-85CC03F6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6089-223D-4750-89AE-B390316EF4A6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F2A4C2-D426-482C-8AB3-9F74B2E3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2EF90-64A6-4B90-AF15-7CC9EC47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5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D4A4-B6F4-46BC-87F0-53D8B8B4CC34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DAB-E23D-468C-AF05-298D314015C0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098-0D6A-4E28-93E3-BBDB3A87EDC1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E5D2-3648-4CCF-AC47-C802402CB13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9A8E-EE60-47D9-A1ED-FCE9387E1B69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AEC9-FC0C-40DA-837B-2B35ECEA451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3D9F-C0C5-4B45-A27A-2A4D899DB100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672F1F-A543-43EE-80AA-CB7F72D8E56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0DA1747-7AE3-4485-B1CC-5CDDF653E87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363B4B-41AC-4980-B8C1-C7706E1C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0461FA-A343-4896-BE47-22AAD487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84DC35-583E-4F20-947F-D86AC85AE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2F1F-A543-43EE-80AA-CB7F72D8E56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823982-464A-4EE1-ACA4-0B61B88D2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827C03-5C72-481E-A704-B538BF349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1747-7AE3-4485-B1CC-5CDDF653E87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9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.png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hyperlink" Target="https://www.pref.osaka.lg.jp/attach/21606/00139181/ninnitodokedenotebiki.pdf" TargetMode="Externa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641BFA9B-FDF3-4EEA-BB0E-B3362C6D8934}"/>
              </a:ext>
            </a:extLst>
          </p:cNvPr>
          <p:cNvSpPr txBox="1">
            <a:spLocks/>
          </p:cNvSpPr>
          <p:nvPr/>
        </p:nvSpPr>
        <p:spPr bwMode="auto">
          <a:xfrm>
            <a:off x="1" y="1988840"/>
            <a:ext cx="9143999" cy="2448272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80000">
                <a:srgbClr val="000066"/>
              </a:gs>
              <a:gs pos="100000">
                <a:srgbClr val="000066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災害時のレジリエンス強化に寄与する</a:t>
            </a:r>
            <a:r>
              <a:rPr lang="en-US" altLang="ja-JP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導入支援事業</a:t>
            </a:r>
          </a:p>
          <a:p>
            <a:pPr lvl="0" defTabSz="9144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（中小事業者の対策計画書に基づく</a:t>
            </a:r>
            <a:r>
              <a:rPr lang="en-US" altLang="ja-JP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導入促進事業）</a:t>
            </a:r>
            <a:endParaRPr lang="en-US" altLang="ja-JP" sz="28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9144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＜対策計画書の書き方＞</a:t>
            </a:r>
            <a:endParaRPr lang="en-US" altLang="ja-JP" sz="28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2" descr="D:\ShichiK\My Documents\★仮置場\名刺\prefosakaLogo.gif">
            <a:extLst>
              <a:ext uri="{FF2B5EF4-FFF2-40B4-BE49-F238E27FC236}">
                <a16:creationId xmlns:a16="http://schemas.microsoft.com/office/drawing/2014/main" id="{6E2C87CB-2FD7-40FE-8DDB-0AF2967AE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3" t="15890" r="6690" b="16823"/>
          <a:stretch/>
        </p:blipFill>
        <p:spPr bwMode="auto">
          <a:xfrm>
            <a:off x="179512" y="254685"/>
            <a:ext cx="2159746" cy="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5">
            <a:extLst>
              <a:ext uri="{FF2B5EF4-FFF2-40B4-BE49-F238E27FC236}">
                <a16:creationId xmlns:a16="http://schemas.microsoft.com/office/drawing/2014/main" id="{4D2A9DD0-B4EB-4B6B-8335-76CE605529CD}"/>
              </a:ext>
            </a:extLst>
          </p:cNvPr>
          <p:cNvSpPr/>
          <p:nvPr/>
        </p:nvSpPr>
        <p:spPr bwMode="auto">
          <a:xfrm>
            <a:off x="2591779" y="5138303"/>
            <a:ext cx="3960440" cy="1218009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84" tIns="89988" rIns="91384" bIns="89988" anchor="t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大阪府　環境農林水産部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脱炭素・エネルギー政策課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36052FF3-55DA-4D89-8C6A-C205CC34DBF3}"/>
              </a:ext>
            </a:extLst>
          </p:cNvPr>
          <p:cNvSpPr txBox="1">
            <a:spLocks/>
          </p:cNvSpPr>
          <p:nvPr/>
        </p:nvSpPr>
        <p:spPr bwMode="auto">
          <a:xfrm>
            <a:off x="3779912" y="163134"/>
            <a:ext cx="532944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申請用説明動画</a:t>
            </a:r>
            <a:r>
              <a:rPr lang="en-US" altLang="ja-JP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r>
              <a:rPr lang="ja-JP" altLang="en-US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＜対策計画書の書き方＞</a:t>
            </a:r>
            <a:endParaRPr lang="en-US" altLang="ja-JP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5F7EC02E-1B02-479F-A0C8-CBE48CE23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4"/>
    </mc:Choice>
    <mc:Fallback xmlns="">
      <p:transition spd="slow" advTm="11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181CEE8-3027-43D7-B375-D42EA4484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9"/>
          <a:stretch/>
        </p:blipFill>
        <p:spPr>
          <a:xfrm>
            <a:off x="683568" y="1124744"/>
            <a:ext cx="7920880" cy="4619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9348BF-E114-45C2-90F9-092C9A4E4B83}"/>
              </a:ext>
            </a:extLst>
          </p:cNvPr>
          <p:cNvSpPr/>
          <p:nvPr/>
        </p:nvSpPr>
        <p:spPr>
          <a:xfrm>
            <a:off x="4788024" y="3290726"/>
            <a:ext cx="2958988" cy="293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803B81E1-F620-4F35-BB42-3EA84B52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1704" y="18288"/>
            <a:ext cx="1066800" cy="329184"/>
          </a:xfrm>
        </p:spPr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476672"/>
            <a:ext cx="8782804" cy="44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（参考）エネルギー（電気以外）の使用量について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77F0C7-179E-44B0-BAE9-122B9188D949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（２）シート４「エネ量」の書き方</a:t>
            </a:r>
          </a:p>
        </p:txBody>
      </p:sp>
      <p:pic>
        <p:nvPicPr>
          <p:cNvPr id="2" name="230529_19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6875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BED7-9510-4C4B-91BA-7696EE92F05C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C4C45B-1406-4DBB-A489-4F24263DD1C5}"/>
              </a:ext>
            </a:extLst>
          </p:cNvPr>
          <p:cNvSpPr txBox="1"/>
          <p:nvPr/>
        </p:nvSpPr>
        <p:spPr>
          <a:xfrm>
            <a:off x="179512" y="476672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②　電気の使用による二酸化炭素排出量の計算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467544" y="4216132"/>
            <a:ext cx="796196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４　電気の契約会社を選択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５　使用電力の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排出係数を入力してください。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６　基準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</a:t>
            </a: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年間で使った電力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</a:t>
            </a:r>
            <a:r>
              <a:rPr lang="ja-JP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を記入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してください。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７　再生可能エネルギー由来の電力が含まれるメニューを契約し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2000" b="1" dirty="0" err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て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いる場合にその割合を記入してください。該当ない場合は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　　　　記入不要です。　　　　　　　　　　　　　　　　　　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33" y="1126992"/>
            <a:ext cx="8687562" cy="273405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27133" y="1844825"/>
            <a:ext cx="282335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43036" y="1844826"/>
            <a:ext cx="1212940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115616" y="2267386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４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3143036" y="2267385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５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48524" y="1844825"/>
            <a:ext cx="771548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12620" y="1844823"/>
            <a:ext cx="1068017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4414284" y="2145798"/>
            <a:ext cx="9539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</a:p>
          <a:p>
            <a:pPr indent="-441325">
              <a:lnSpc>
                <a:spcPts val="32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６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5426685" y="2134559"/>
            <a:ext cx="9539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</a:p>
          <a:p>
            <a:pPr indent="-441325">
              <a:lnSpc>
                <a:spcPts val="32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７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C0528C-8B99-436C-8286-0FF0EDEF0279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（２）シート４「エネ量」の書き方</a:t>
            </a:r>
          </a:p>
        </p:txBody>
      </p:sp>
      <p:pic>
        <p:nvPicPr>
          <p:cNvPr id="3" name="230529_19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3075" y="6149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4965998-B1F4-49C2-9E3F-085C2775FFE4}"/>
              </a:ext>
            </a:extLst>
          </p:cNvPr>
          <p:cNvGrpSpPr/>
          <p:nvPr/>
        </p:nvGrpSpPr>
        <p:grpSpPr>
          <a:xfrm>
            <a:off x="153404" y="1124744"/>
            <a:ext cx="9066809" cy="3466173"/>
            <a:chOff x="153404" y="2877511"/>
            <a:chExt cx="9066809" cy="346617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7196E46-5073-4DBC-8F0B-B846FEF74F3E}"/>
                </a:ext>
              </a:extLst>
            </p:cNvPr>
            <p:cNvGrpSpPr/>
            <p:nvPr/>
          </p:nvGrpSpPr>
          <p:grpSpPr>
            <a:xfrm>
              <a:off x="153404" y="3084465"/>
              <a:ext cx="4696079" cy="3259219"/>
              <a:chOff x="102920" y="2225379"/>
              <a:chExt cx="6261439" cy="4345625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AF626A57-E217-4879-83B2-41EAA76624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8" r="3241" b="55904"/>
              <a:stretch/>
            </p:blipFill>
            <p:spPr>
              <a:xfrm>
                <a:off x="215387" y="2225379"/>
                <a:ext cx="6148972" cy="409342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A113DEEB-1FCE-4FA8-AFD6-596699407872}"/>
                  </a:ext>
                </a:extLst>
              </p:cNvPr>
              <p:cNvGrpSpPr/>
              <p:nvPr/>
            </p:nvGrpSpPr>
            <p:grpSpPr>
              <a:xfrm>
                <a:off x="102920" y="6230009"/>
                <a:ext cx="6238504" cy="340995"/>
                <a:chOff x="138545" y="6404189"/>
                <a:chExt cx="6238504" cy="340995"/>
              </a:xfrm>
            </p:grpSpPr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D46D6F9D-1AB7-4CFA-A4E6-692118757F47}"/>
                    </a:ext>
                  </a:extLst>
                </p:cNvPr>
                <p:cNvSpPr/>
                <p:nvPr/>
              </p:nvSpPr>
              <p:spPr>
                <a:xfrm>
                  <a:off x="323080" y="6438120"/>
                  <a:ext cx="6007283" cy="238629"/>
                </a:xfrm>
                <a:custGeom>
                  <a:avLst/>
                  <a:gdLst>
                    <a:gd name="connsiteX0" fmla="*/ 208182 w 6661824"/>
                    <a:gd name="connsiteY0" fmla="*/ 531 h 416165"/>
                    <a:gd name="connsiteX1" fmla="*/ 1110304 w 6661824"/>
                    <a:gd name="connsiteY1" fmla="*/ 50534 h 416165"/>
                    <a:gd name="connsiteX2" fmla="*/ 1318486 w 6661824"/>
                    <a:gd name="connsiteY2" fmla="*/ 531 h 416165"/>
                    <a:gd name="connsiteX3" fmla="*/ 2220608 w 6661824"/>
                    <a:gd name="connsiteY3" fmla="*/ 50534 h 416165"/>
                    <a:gd name="connsiteX4" fmla="*/ 2428790 w 6661824"/>
                    <a:gd name="connsiteY4" fmla="*/ 531 h 416165"/>
                    <a:gd name="connsiteX5" fmla="*/ 3330912 w 6661824"/>
                    <a:gd name="connsiteY5" fmla="*/ 50534 h 416165"/>
                    <a:gd name="connsiteX6" fmla="*/ 3539094 w 6661824"/>
                    <a:gd name="connsiteY6" fmla="*/ 531 h 416165"/>
                    <a:gd name="connsiteX7" fmla="*/ 4441216 w 6661824"/>
                    <a:gd name="connsiteY7" fmla="*/ 50534 h 416165"/>
                    <a:gd name="connsiteX8" fmla="*/ 4649398 w 6661824"/>
                    <a:gd name="connsiteY8" fmla="*/ 531 h 416165"/>
                    <a:gd name="connsiteX9" fmla="*/ 5551520 w 6661824"/>
                    <a:gd name="connsiteY9" fmla="*/ 50534 h 416165"/>
                    <a:gd name="connsiteX10" fmla="*/ 6661824 w 6661824"/>
                    <a:gd name="connsiteY10" fmla="*/ 50534 h 416165"/>
                    <a:gd name="connsiteX11" fmla="*/ 6661824 w 6661824"/>
                    <a:gd name="connsiteY11" fmla="*/ 365632 h 416165"/>
                    <a:gd name="connsiteX12" fmla="*/ 5551520 w 6661824"/>
                    <a:gd name="connsiteY12" fmla="*/ 365632 h 416165"/>
                    <a:gd name="connsiteX13" fmla="*/ 4441216 w 6661824"/>
                    <a:gd name="connsiteY13" fmla="*/ 365632 h 416165"/>
                    <a:gd name="connsiteX14" fmla="*/ 3330912 w 6661824"/>
                    <a:gd name="connsiteY14" fmla="*/ 365632 h 416165"/>
                    <a:gd name="connsiteX15" fmla="*/ 2220608 w 6661824"/>
                    <a:gd name="connsiteY15" fmla="*/ 365632 h 416165"/>
                    <a:gd name="connsiteX16" fmla="*/ 1110304 w 6661824"/>
                    <a:gd name="connsiteY16" fmla="*/ 365632 h 416165"/>
                    <a:gd name="connsiteX17" fmla="*/ 0 w 6661824"/>
                    <a:gd name="connsiteY17" fmla="*/ 365632 h 416165"/>
                    <a:gd name="connsiteX18" fmla="*/ 0 w 6661824"/>
                    <a:gd name="connsiteY18" fmla="*/ 50534 h 416165"/>
                    <a:gd name="connsiteX19" fmla="*/ 208182 w 6661824"/>
                    <a:gd name="connsiteY19" fmla="*/ 531 h 41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61824" h="416165">
                      <a:moveTo>
                        <a:pt x="208182" y="531"/>
                      </a:moveTo>
                      <a:cubicBezTo>
                        <a:pt x="508889" y="-11692"/>
                        <a:pt x="809597" y="192766"/>
                        <a:pt x="1110304" y="50534"/>
                      </a:cubicBezTo>
                      <a:cubicBezTo>
                        <a:pt x="1179698" y="17712"/>
                        <a:pt x="1249092" y="3352"/>
                        <a:pt x="1318486" y="531"/>
                      </a:cubicBezTo>
                      <a:cubicBezTo>
                        <a:pt x="1619193" y="-11692"/>
                        <a:pt x="1919901" y="192766"/>
                        <a:pt x="2220608" y="50534"/>
                      </a:cubicBezTo>
                      <a:cubicBezTo>
                        <a:pt x="2290002" y="17712"/>
                        <a:pt x="2359396" y="3352"/>
                        <a:pt x="2428790" y="531"/>
                      </a:cubicBezTo>
                      <a:cubicBezTo>
                        <a:pt x="2729497" y="-11692"/>
                        <a:pt x="3030205" y="192766"/>
                        <a:pt x="3330912" y="50534"/>
                      </a:cubicBezTo>
                      <a:cubicBezTo>
                        <a:pt x="3400306" y="17712"/>
                        <a:pt x="3469700" y="3352"/>
                        <a:pt x="3539094" y="531"/>
                      </a:cubicBezTo>
                      <a:cubicBezTo>
                        <a:pt x="3839801" y="-11692"/>
                        <a:pt x="4140509" y="192766"/>
                        <a:pt x="4441216" y="50534"/>
                      </a:cubicBezTo>
                      <a:cubicBezTo>
                        <a:pt x="4510610" y="17712"/>
                        <a:pt x="4580004" y="3352"/>
                        <a:pt x="4649398" y="531"/>
                      </a:cubicBezTo>
                      <a:cubicBezTo>
                        <a:pt x="4950105" y="-11692"/>
                        <a:pt x="5250813" y="192766"/>
                        <a:pt x="5551520" y="50534"/>
                      </a:cubicBezTo>
                      <a:cubicBezTo>
                        <a:pt x="5921621" y="-124520"/>
                        <a:pt x="6291723" y="225588"/>
                        <a:pt x="6661824" y="50534"/>
                      </a:cubicBezTo>
                      <a:lnTo>
                        <a:pt x="6661824" y="365632"/>
                      </a:lnTo>
                      <a:cubicBezTo>
                        <a:pt x="6291723" y="540686"/>
                        <a:pt x="5921621" y="190578"/>
                        <a:pt x="5551520" y="365632"/>
                      </a:cubicBezTo>
                      <a:cubicBezTo>
                        <a:pt x="5181419" y="540686"/>
                        <a:pt x="4811317" y="190578"/>
                        <a:pt x="4441216" y="365632"/>
                      </a:cubicBezTo>
                      <a:cubicBezTo>
                        <a:pt x="4071115" y="540686"/>
                        <a:pt x="3701013" y="190578"/>
                        <a:pt x="3330912" y="365632"/>
                      </a:cubicBezTo>
                      <a:cubicBezTo>
                        <a:pt x="2960811" y="540686"/>
                        <a:pt x="2590709" y="190578"/>
                        <a:pt x="2220608" y="365632"/>
                      </a:cubicBezTo>
                      <a:cubicBezTo>
                        <a:pt x="1850507" y="540686"/>
                        <a:pt x="1480405" y="190578"/>
                        <a:pt x="1110304" y="365632"/>
                      </a:cubicBezTo>
                      <a:cubicBezTo>
                        <a:pt x="740203" y="540686"/>
                        <a:pt x="370101" y="190578"/>
                        <a:pt x="0" y="365632"/>
                      </a:cubicBezTo>
                      <a:lnTo>
                        <a:pt x="0" y="50534"/>
                      </a:lnTo>
                      <a:cubicBezTo>
                        <a:pt x="69394" y="17712"/>
                        <a:pt x="138788" y="3352"/>
                        <a:pt x="208182" y="5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ja-JP" altLang="en-US" sz="135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CC60CA53-6794-4140-8E5A-14C4EFDAAFB6}"/>
                    </a:ext>
                  </a:extLst>
                </p:cNvPr>
                <p:cNvSpPr/>
                <p:nvPr/>
              </p:nvSpPr>
              <p:spPr>
                <a:xfrm>
                  <a:off x="138545" y="6414370"/>
                  <a:ext cx="220160" cy="330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240163C2-D21F-4598-AC1B-E4123EDB902C}"/>
                    </a:ext>
                  </a:extLst>
                </p:cNvPr>
                <p:cNvSpPr/>
                <p:nvPr/>
              </p:nvSpPr>
              <p:spPr>
                <a:xfrm>
                  <a:off x="6156889" y="6404189"/>
                  <a:ext cx="220160" cy="330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DD0177D0-A5C1-4946-AD56-ECCB827D5A3A}"/>
                </a:ext>
              </a:extLst>
            </p:cNvPr>
            <p:cNvGrpSpPr/>
            <p:nvPr/>
          </p:nvGrpSpPr>
          <p:grpSpPr>
            <a:xfrm>
              <a:off x="4882754" y="2877511"/>
              <a:ext cx="4337459" cy="3447089"/>
              <a:chOff x="6408721" y="1961316"/>
              <a:chExt cx="5783279" cy="4596119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2031D30E-33B9-40E6-8E50-14379126D3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" t="45827" r="4144" b="3436"/>
              <a:stretch/>
            </p:blipFill>
            <p:spPr>
              <a:xfrm>
                <a:off x="6567054" y="2225379"/>
                <a:ext cx="5522026" cy="43320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3C7FDA4B-A358-41ED-9DAD-19D352C06DB8}"/>
                  </a:ext>
                </a:extLst>
              </p:cNvPr>
              <p:cNvGrpSpPr/>
              <p:nvPr/>
            </p:nvGrpSpPr>
            <p:grpSpPr>
              <a:xfrm>
                <a:off x="6408721" y="1961316"/>
                <a:ext cx="5783279" cy="340995"/>
                <a:chOff x="138545" y="6404189"/>
                <a:chExt cx="6238504" cy="340995"/>
              </a:xfrm>
            </p:grpSpPr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FF9AF03C-6845-434F-999B-3C5AF3F042DA}"/>
                    </a:ext>
                  </a:extLst>
                </p:cNvPr>
                <p:cNvSpPr/>
                <p:nvPr/>
              </p:nvSpPr>
              <p:spPr>
                <a:xfrm>
                  <a:off x="323080" y="6438120"/>
                  <a:ext cx="6007283" cy="238629"/>
                </a:xfrm>
                <a:custGeom>
                  <a:avLst/>
                  <a:gdLst>
                    <a:gd name="connsiteX0" fmla="*/ 208182 w 6661824"/>
                    <a:gd name="connsiteY0" fmla="*/ 531 h 416165"/>
                    <a:gd name="connsiteX1" fmla="*/ 1110304 w 6661824"/>
                    <a:gd name="connsiteY1" fmla="*/ 50534 h 416165"/>
                    <a:gd name="connsiteX2" fmla="*/ 1318486 w 6661824"/>
                    <a:gd name="connsiteY2" fmla="*/ 531 h 416165"/>
                    <a:gd name="connsiteX3" fmla="*/ 2220608 w 6661824"/>
                    <a:gd name="connsiteY3" fmla="*/ 50534 h 416165"/>
                    <a:gd name="connsiteX4" fmla="*/ 2428790 w 6661824"/>
                    <a:gd name="connsiteY4" fmla="*/ 531 h 416165"/>
                    <a:gd name="connsiteX5" fmla="*/ 3330912 w 6661824"/>
                    <a:gd name="connsiteY5" fmla="*/ 50534 h 416165"/>
                    <a:gd name="connsiteX6" fmla="*/ 3539094 w 6661824"/>
                    <a:gd name="connsiteY6" fmla="*/ 531 h 416165"/>
                    <a:gd name="connsiteX7" fmla="*/ 4441216 w 6661824"/>
                    <a:gd name="connsiteY7" fmla="*/ 50534 h 416165"/>
                    <a:gd name="connsiteX8" fmla="*/ 4649398 w 6661824"/>
                    <a:gd name="connsiteY8" fmla="*/ 531 h 416165"/>
                    <a:gd name="connsiteX9" fmla="*/ 5551520 w 6661824"/>
                    <a:gd name="connsiteY9" fmla="*/ 50534 h 416165"/>
                    <a:gd name="connsiteX10" fmla="*/ 6661824 w 6661824"/>
                    <a:gd name="connsiteY10" fmla="*/ 50534 h 416165"/>
                    <a:gd name="connsiteX11" fmla="*/ 6661824 w 6661824"/>
                    <a:gd name="connsiteY11" fmla="*/ 365632 h 416165"/>
                    <a:gd name="connsiteX12" fmla="*/ 5551520 w 6661824"/>
                    <a:gd name="connsiteY12" fmla="*/ 365632 h 416165"/>
                    <a:gd name="connsiteX13" fmla="*/ 4441216 w 6661824"/>
                    <a:gd name="connsiteY13" fmla="*/ 365632 h 416165"/>
                    <a:gd name="connsiteX14" fmla="*/ 3330912 w 6661824"/>
                    <a:gd name="connsiteY14" fmla="*/ 365632 h 416165"/>
                    <a:gd name="connsiteX15" fmla="*/ 2220608 w 6661824"/>
                    <a:gd name="connsiteY15" fmla="*/ 365632 h 416165"/>
                    <a:gd name="connsiteX16" fmla="*/ 1110304 w 6661824"/>
                    <a:gd name="connsiteY16" fmla="*/ 365632 h 416165"/>
                    <a:gd name="connsiteX17" fmla="*/ 0 w 6661824"/>
                    <a:gd name="connsiteY17" fmla="*/ 365632 h 416165"/>
                    <a:gd name="connsiteX18" fmla="*/ 0 w 6661824"/>
                    <a:gd name="connsiteY18" fmla="*/ 50534 h 416165"/>
                    <a:gd name="connsiteX19" fmla="*/ 208182 w 6661824"/>
                    <a:gd name="connsiteY19" fmla="*/ 531 h 41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661824" h="416165">
                      <a:moveTo>
                        <a:pt x="208182" y="531"/>
                      </a:moveTo>
                      <a:cubicBezTo>
                        <a:pt x="508889" y="-11692"/>
                        <a:pt x="809597" y="192766"/>
                        <a:pt x="1110304" y="50534"/>
                      </a:cubicBezTo>
                      <a:cubicBezTo>
                        <a:pt x="1179698" y="17712"/>
                        <a:pt x="1249092" y="3352"/>
                        <a:pt x="1318486" y="531"/>
                      </a:cubicBezTo>
                      <a:cubicBezTo>
                        <a:pt x="1619193" y="-11692"/>
                        <a:pt x="1919901" y="192766"/>
                        <a:pt x="2220608" y="50534"/>
                      </a:cubicBezTo>
                      <a:cubicBezTo>
                        <a:pt x="2290002" y="17712"/>
                        <a:pt x="2359396" y="3352"/>
                        <a:pt x="2428790" y="531"/>
                      </a:cubicBezTo>
                      <a:cubicBezTo>
                        <a:pt x="2729497" y="-11692"/>
                        <a:pt x="3030205" y="192766"/>
                        <a:pt x="3330912" y="50534"/>
                      </a:cubicBezTo>
                      <a:cubicBezTo>
                        <a:pt x="3400306" y="17712"/>
                        <a:pt x="3469700" y="3352"/>
                        <a:pt x="3539094" y="531"/>
                      </a:cubicBezTo>
                      <a:cubicBezTo>
                        <a:pt x="3839801" y="-11692"/>
                        <a:pt x="4140509" y="192766"/>
                        <a:pt x="4441216" y="50534"/>
                      </a:cubicBezTo>
                      <a:cubicBezTo>
                        <a:pt x="4510610" y="17712"/>
                        <a:pt x="4580004" y="3352"/>
                        <a:pt x="4649398" y="531"/>
                      </a:cubicBezTo>
                      <a:cubicBezTo>
                        <a:pt x="4950105" y="-11692"/>
                        <a:pt x="5250813" y="192766"/>
                        <a:pt x="5551520" y="50534"/>
                      </a:cubicBezTo>
                      <a:cubicBezTo>
                        <a:pt x="5921621" y="-124520"/>
                        <a:pt x="6291723" y="225588"/>
                        <a:pt x="6661824" y="50534"/>
                      </a:cubicBezTo>
                      <a:lnTo>
                        <a:pt x="6661824" y="365632"/>
                      </a:lnTo>
                      <a:cubicBezTo>
                        <a:pt x="6291723" y="540686"/>
                        <a:pt x="5921621" y="190578"/>
                        <a:pt x="5551520" y="365632"/>
                      </a:cubicBezTo>
                      <a:cubicBezTo>
                        <a:pt x="5181419" y="540686"/>
                        <a:pt x="4811317" y="190578"/>
                        <a:pt x="4441216" y="365632"/>
                      </a:cubicBezTo>
                      <a:cubicBezTo>
                        <a:pt x="4071115" y="540686"/>
                        <a:pt x="3701013" y="190578"/>
                        <a:pt x="3330912" y="365632"/>
                      </a:cubicBezTo>
                      <a:cubicBezTo>
                        <a:pt x="2960811" y="540686"/>
                        <a:pt x="2590709" y="190578"/>
                        <a:pt x="2220608" y="365632"/>
                      </a:cubicBezTo>
                      <a:cubicBezTo>
                        <a:pt x="1850507" y="540686"/>
                        <a:pt x="1480405" y="190578"/>
                        <a:pt x="1110304" y="365632"/>
                      </a:cubicBezTo>
                      <a:cubicBezTo>
                        <a:pt x="740203" y="540686"/>
                        <a:pt x="370101" y="190578"/>
                        <a:pt x="0" y="365632"/>
                      </a:cubicBezTo>
                      <a:lnTo>
                        <a:pt x="0" y="50534"/>
                      </a:lnTo>
                      <a:cubicBezTo>
                        <a:pt x="69394" y="17712"/>
                        <a:pt x="138788" y="3352"/>
                        <a:pt x="208182" y="5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ja-JP" altLang="en-US" sz="135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66D2FCDB-F519-4F9B-B231-84AB0CD71F08}"/>
                    </a:ext>
                  </a:extLst>
                </p:cNvPr>
                <p:cNvSpPr/>
                <p:nvPr/>
              </p:nvSpPr>
              <p:spPr>
                <a:xfrm>
                  <a:off x="138545" y="6414370"/>
                  <a:ext cx="220160" cy="330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F62E4D14-9D3F-4B48-9B69-C5522651057B}"/>
                    </a:ext>
                  </a:extLst>
                </p:cNvPr>
                <p:cNvSpPr/>
                <p:nvPr/>
              </p:nvSpPr>
              <p:spPr>
                <a:xfrm>
                  <a:off x="6156889" y="6404189"/>
                  <a:ext cx="220160" cy="330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</p:grp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6BBF70F-A947-4B2B-B8B0-C995BD5AE239}"/>
                </a:ext>
              </a:extLst>
            </p:cNvPr>
            <p:cNvSpPr/>
            <p:nvPr/>
          </p:nvSpPr>
          <p:spPr>
            <a:xfrm>
              <a:off x="1127180" y="4717891"/>
              <a:ext cx="1059872" cy="1799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2F15E336-5C44-4232-B3EF-E9D13605D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0013" y="3526269"/>
              <a:ext cx="1" cy="391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11E95F4-C3F7-4182-88F5-FDB4BAE0E3CE}"/>
                </a:ext>
              </a:extLst>
            </p:cNvPr>
            <p:cNvSpPr/>
            <p:nvPr/>
          </p:nvSpPr>
          <p:spPr>
            <a:xfrm>
              <a:off x="7174689" y="3312513"/>
              <a:ext cx="917369" cy="21375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BD6F344-7B70-4DB0-B96C-F069B491B0DD}"/>
                </a:ext>
              </a:extLst>
            </p:cNvPr>
            <p:cNvSpPr txBox="1"/>
            <p:nvPr/>
          </p:nvSpPr>
          <p:spPr>
            <a:xfrm>
              <a:off x="7299379" y="3987180"/>
              <a:ext cx="1675032" cy="5770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料金対象電力とは、契約電力のこと。</a:t>
              </a:r>
              <a:endPara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使用量ではないので注意</a:t>
              </a:r>
            </a:p>
          </p:txBody>
        </p:sp>
      </p:grpSp>
      <p:sp>
        <p:nvSpPr>
          <p:cNvPr id="25" name="スライド番号プレースホルダー 1">
            <a:extLst>
              <a:ext uri="{FF2B5EF4-FFF2-40B4-BE49-F238E27FC236}">
                <a16:creationId xmlns:a16="http://schemas.microsoft.com/office/drawing/2014/main" id="{803B81E1-F620-4F35-BB42-3EA84B52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1704" y="18288"/>
            <a:ext cx="1066800" cy="329184"/>
          </a:xfrm>
        </p:spPr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476672"/>
            <a:ext cx="8782804" cy="44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（参考）買電量について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6372A7-97B7-4B08-95BC-FE6B70A90168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（２）シート４「エネ量」の書き方</a:t>
            </a:r>
          </a:p>
        </p:txBody>
      </p:sp>
      <p:pic>
        <p:nvPicPr>
          <p:cNvPr id="2" name="230529_19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612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03B81E1-F620-4F35-BB42-3EA84B52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5BC81E-039F-45DC-A7C2-751001E44CEF}"/>
              </a:ext>
            </a:extLst>
          </p:cNvPr>
          <p:cNvSpPr txBox="1"/>
          <p:nvPr/>
        </p:nvSpPr>
        <p:spPr>
          <a:xfrm>
            <a:off x="1259632" y="908720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（１）任意届出制度の概要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（２）シート４「エネ量」の書き方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（３）シート２「対策まとめ」の書き方</a:t>
            </a:r>
            <a:endParaRPr lang="en-US" altLang="ja-JP" sz="3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（４）シート３「重点対策」の書き方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63F77F23-B45D-4021-8AA7-BB01A7344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3"/>
    </mc:Choice>
    <mc:Fallback xmlns="">
      <p:transition spd="slow" advTm="1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7" y="1383626"/>
            <a:ext cx="9185681" cy="418601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A33B8C-B81C-45C6-867B-90DA418C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36CED0-969B-43B4-83F4-719B6B62CC15}"/>
              </a:ext>
            </a:extLst>
          </p:cNvPr>
          <p:cNvSpPr/>
          <p:nvPr/>
        </p:nvSpPr>
        <p:spPr>
          <a:xfrm>
            <a:off x="3131840" y="2060848"/>
            <a:ext cx="2880320" cy="23762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D43C59-8D2A-4F3F-A2B0-7535F826DDBB}"/>
              </a:ext>
            </a:extLst>
          </p:cNvPr>
          <p:cNvSpPr/>
          <p:nvPr/>
        </p:nvSpPr>
        <p:spPr>
          <a:xfrm>
            <a:off x="6156176" y="2060848"/>
            <a:ext cx="2880320" cy="23762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AF834B3E-7ED9-0EBC-2A27-ACBB0FE4FE8B}"/>
              </a:ext>
            </a:extLst>
          </p:cNvPr>
          <p:cNvSpPr txBox="1"/>
          <p:nvPr/>
        </p:nvSpPr>
        <p:spPr>
          <a:xfrm>
            <a:off x="4069298" y="1762018"/>
            <a:ext cx="1005403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基準年度</a:t>
            </a:r>
          </a:p>
        </p:txBody>
      </p:sp>
      <p:sp>
        <p:nvSpPr>
          <p:cNvPr id="8" name="テキスト ボックス 16">
            <a:extLst>
              <a:ext uri="{FF2B5EF4-FFF2-40B4-BE49-F238E27FC236}">
                <a16:creationId xmlns:a16="http://schemas.microsoft.com/office/drawing/2014/main" id="{24BA4357-D041-44FD-8655-EB753F24B47E}"/>
              </a:ext>
            </a:extLst>
          </p:cNvPr>
          <p:cNvSpPr txBox="1"/>
          <p:nvPr/>
        </p:nvSpPr>
        <p:spPr>
          <a:xfrm>
            <a:off x="6680059" y="1794302"/>
            <a:ext cx="1832553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目標年度（</a:t>
            </a:r>
            <a:r>
              <a: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2030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10" name="テキスト ボックス 7">
            <a:extLst>
              <a:ext uri="{FF2B5EF4-FFF2-40B4-BE49-F238E27FC236}">
                <a16:creationId xmlns:a16="http://schemas.microsoft.com/office/drawing/2014/main" id="{F7FA201B-2D7A-4621-91A2-AFC2AA1A50A3}"/>
              </a:ext>
            </a:extLst>
          </p:cNvPr>
          <p:cNvSpPr txBox="1"/>
          <p:nvPr/>
        </p:nvSpPr>
        <p:spPr>
          <a:xfrm>
            <a:off x="333091" y="2276872"/>
            <a:ext cx="2448272" cy="132343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ここに、シート「４エネ量」とシート「５自動車エネ量」で算出した温室効果ガス排出量の合算値が自動で入力されます。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5D2832C-B934-441A-A996-BCD65103E49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557227" y="3712042"/>
            <a:ext cx="1977750" cy="564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ABCBAA1-C32A-4A98-86FB-D7D70850142F}"/>
              </a:ext>
            </a:extLst>
          </p:cNvPr>
          <p:cNvSpPr/>
          <p:nvPr/>
        </p:nvSpPr>
        <p:spPr>
          <a:xfrm>
            <a:off x="3534977" y="4116796"/>
            <a:ext cx="1397063" cy="320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BD8B386-79FA-484A-B867-3D2A6B2DFF1C}"/>
              </a:ext>
            </a:extLst>
          </p:cNvPr>
          <p:cNvSpPr/>
          <p:nvPr/>
        </p:nvSpPr>
        <p:spPr>
          <a:xfrm>
            <a:off x="6745440" y="4084308"/>
            <a:ext cx="1397063" cy="320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2BC1806-24AB-4A38-9E24-8C2AD7384F36}"/>
              </a:ext>
            </a:extLst>
          </p:cNvPr>
          <p:cNvSpPr/>
          <p:nvPr/>
        </p:nvSpPr>
        <p:spPr>
          <a:xfrm>
            <a:off x="3534977" y="5038456"/>
            <a:ext cx="2045135" cy="2562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2">
            <a:extLst>
              <a:ext uri="{FF2B5EF4-FFF2-40B4-BE49-F238E27FC236}">
                <a16:creationId xmlns:a16="http://schemas.microsoft.com/office/drawing/2014/main" id="{C3F68FAA-55B7-48A8-B588-FA5A55F6295D}"/>
              </a:ext>
            </a:extLst>
          </p:cNvPr>
          <p:cNvSpPr txBox="1"/>
          <p:nvPr/>
        </p:nvSpPr>
        <p:spPr>
          <a:xfrm>
            <a:off x="6003812" y="4878745"/>
            <a:ext cx="2880320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基準年度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目標年度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にかけての削減率がここに自動で入力されます。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id="{A2CCD2C7-482C-4ED8-97DD-60A57B3295B3}"/>
              </a:ext>
            </a:extLst>
          </p:cNvPr>
          <p:cNvSpPr/>
          <p:nvPr/>
        </p:nvSpPr>
        <p:spPr>
          <a:xfrm rot="20114717">
            <a:off x="5460003" y="4521930"/>
            <a:ext cx="1373405" cy="2194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CC9B11F0-CDD6-4C3F-8327-1EF334B03A13}"/>
              </a:ext>
            </a:extLst>
          </p:cNvPr>
          <p:cNvSpPr/>
          <p:nvPr/>
        </p:nvSpPr>
        <p:spPr>
          <a:xfrm rot="14247588">
            <a:off x="3952300" y="4525667"/>
            <a:ext cx="763382" cy="24841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F243F4-875B-4B84-85EA-81EC1ECF7B2F}"/>
              </a:ext>
            </a:extLst>
          </p:cNvPr>
          <p:cNvSpPr txBox="1"/>
          <p:nvPr/>
        </p:nvSpPr>
        <p:spPr>
          <a:xfrm>
            <a:off x="325700" y="614198"/>
            <a:ext cx="88183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シート２の上半分は、目標削減率等を記入するためのシート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DC21CD-1F6A-4FC3-AEFF-AAD33264D352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（２）シート２「対策まとめ」の書き方</a:t>
            </a:r>
          </a:p>
        </p:txBody>
      </p:sp>
      <p:pic>
        <p:nvPicPr>
          <p:cNvPr id="3" name="230529_1948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2075" y="6111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1" y="1359126"/>
            <a:ext cx="9037413" cy="3775255"/>
          </a:xfrm>
          <a:prstGeom prst="rect">
            <a:avLst/>
          </a:prstGeom>
        </p:spPr>
      </p:pic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b="1" kern="12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A1747-7AE3-4485-B1CC-5CDDF653E874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14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67944" y="1897236"/>
            <a:ext cx="1020273" cy="3718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0" y="5179993"/>
            <a:ext cx="9108504" cy="209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　</a:t>
            </a:r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基準年度を記入してください。</a:t>
            </a:r>
            <a:endParaRPr kumimoji="1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　</a:t>
            </a:r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２０３０年度の温室効果ガス排出量の目標の数値を記入してください。</a:t>
            </a:r>
            <a:endParaRPr kumimoji="1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　基準年度比削減率（原単位ベース）での評価を希望する場合、記入が必要です。</a:t>
            </a:r>
            <a:endParaRPr kumimoji="1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>
              <a:lnSpc>
                <a:spcPts val="3200"/>
              </a:lnSpc>
            </a:pP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4038992" y="1478460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１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6530136" y="2269109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２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7ECFC55-30F6-416B-ACF9-A633C8F5CEDF}"/>
              </a:ext>
            </a:extLst>
          </p:cNvPr>
          <p:cNvSpPr/>
          <p:nvPr/>
        </p:nvSpPr>
        <p:spPr>
          <a:xfrm>
            <a:off x="6712743" y="2763323"/>
            <a:ext cx="1188124" cy="255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DDFFC20-FE05-4E4C-9627-1F962897CA1C}"/>
              </a:ext>
            </a:extLst>
          </p:cNvPr>
          <p:cNvSpPr/>
          <p:nvPr/>
        </p:nvSpPr>
        <p:spPr>
          <a:xfrm>
            <a:off x="3529073" y="3985154"/>
            <a:ext cx="4512631" cy="385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C839FC-BA3D-492B-9349-C427D0848CED}"/>
              </a:ext>
            </a:extLst>
          </p:cNvPr>
          <p:cNvSpPr txBox="1"/>
          <p:nvPr/>
        </p:nvSpPr>
        <p:spPr>
          <a:xfrm>
            <a:off x="3529073" y="3558414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３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6DF7C6-8CD5-4B55-9A33-D1BF375CE4A2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（２）シート２「対策まとめ」の書き方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ECFC55-30F6-416B-ACF9-A633C8F5CEDF}"/>
              </a:ext>
            </a:extLst>
          </p:cNvPr>
          <p:cNvSpPr/>
          <p:nvPr/>
        </p:nvSpPr>
        <p:spPr>
          <a:xfrm>
            <a:off x="6530136" y="3796934"/>
            <a:ext cx="1382829" cy="26418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7795351" y="3106332"/>
            <a:ext cx="310553" cy="64691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56120" y="3031047"/>
            <a:ext cx="1301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ここに特に数値を入力しなければ、転記されます。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0AA87E5-B3BA-4BEC-9579-75DBA0272B7E}"/>
              </a:ext>
            </a:extLst>
          </p:cNvPr>
          <p:cNvCxnSpPr/>
          <p:nvPr/>
        </p:nvCxnSpPr>
        <p:spPr>
          <a:xfrm>
            <a:off x="7302619" y="3190180"/>
            <a:ext cx="8372" cy="5775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AAFDAE-FC44-4AF9-9D86-91C03373C126}"/>
              </a:ext>
            </a:extLst>
          </p:cNvPr>
          <p:cNvSpPr txBox="1"/>
          <p:nvPr/>
        </p:nvSpPr>
        <p:spPr>
          <a:xfrm>
            <a:off x="151414" y="601948"/>
            <a:ext cx="88183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①　目標削減率等の記入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3612CEEB-EA53-4103-8419-D6685C289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3"/>
    </mc:Choice>
    <mc:Fallback xmlns="">
      <p:transition spd="slow" advTm="19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b="1" kern="12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A1747-7AE3-4485-B1CC-5CDDF653E874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15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1137518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削減目安　</a:t>
            </a:r>
            <a:r>
              <a:rPr lang="en-US" altLang="ja-JP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2013</a:t>
            </a:r>
            <a:r>
              <a:rPr lang="ja-JP" altLang="en-US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2022</a:t>
            </a:r>
            <a:r>
              <a:rPr lang="ja-JP" altLang="en-US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年度は１％／年、</a:t>
            </a:r>
            <a:r>
              <a:rPr lang="en-US" altLang="ja-JP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2030</a:t>
            </a:r>
            <a:r>
              <a:rPr lang="ja-JP" altLang="en-US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年度は</a:t>
            </a:r>
            <a:r>
              <a:rPr lang="en-US" altLang="ja-JP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1.5</a:t>
            </a:r>
            <a:r>
              <a:rPr lang="ja-JP" altLang="en-US" sz="20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％／年</a:t>
            </a: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10" y="1556792"/>
            <a:ext cx="6593491" cy="26036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476672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（参考）削減目標値の設定の目安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12" y="4321791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例）基準年度が</a:t>
            </a:r>
            <a:r>
              <a:rPr kumimoji="0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2022</a:t>
            </a:r>
            <a:r>
              <a:rPr kumimoji="0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年度のとき、</a:t>
            </a:r>
            <a:r>
              <a:rPr kumimoji="0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2030</a:t>
            </a:r>
            <a:r>
              <a:rPr kumimoji="0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年度削減目安は？　　→</a:t>
            </a:r>
            <a:r>
              <a:rPr kumimoji="0"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約</a:t>
            </a:r>
            <a:r>
              <a:rPr kumimoji="0" lang="en-US" altLang="ja-JP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11.3</a:t>
            </a:r>
            <a:r>
              <a:rPr kumimoji="0" lang="ja-JP" altLang="en-US" sz="20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4" y="4825085"/>
            <a:ext cx="8123584" cy="167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80864" y="5845179"/>
            <a:ext cx="924580" cy="7180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488124-0346-4C05-9E6A-9A108FB59744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（２）シート２「対策まとめ」の書き方</a:t>
            </a:r>
          </a:p>
        </p:txBody>
      </p:sp>
      <p:pic>
        <p:nvPicPr>
          <p:cNvPr id="4" name="230529_20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2175" y="6245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1440" y="2759627"/>
            <a:ext cx="9132560" cy="3693709"/>
            <a:chOff x="11440" y="2759627"/>
            <a:chExt cx="9132560" cy="3693709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0" y="2759627"/>
              <a:ext cx="9132560" cy="3693709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3" y="5445224"/>
              <a:ext cx="3036069" cy="376387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A33B8C-B81C-45C6-867B-90DA418C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F243F4-875B-4B84-85EA-81EC1ECF7B2F}"/>
              </a:ext>
            </a:extLst>
          </p:cNvPr>
          <p:cNvSpPr txBox="1"/>
          <p:nvPr/>
        </p:nvSpPr>
        <p:spPr>
          <a:xfrm>
            <a:off x="11440" y="503770"/>
            <a:ext cx="8818300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（参考）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２０３０年度の温室効果ガス排出量の目標の数値の設定に　　　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ついて　　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目標数値は目標削減率（③）を用いて手計算することができます。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（③を用いて②を算出する方法）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lang="en-US" altLang="ja-JP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100-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③）</a:t>
            </a:r>
            <a:r>
              <a:rPr lang="en-US" altLang="ja-JP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÷100</a:t>
            </a:r>
            <a:r>
              <a:rPr lang="ja-JP" altLang="en-US" sz="2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＝②</a:t>
            </a:r>
            <a:endParaRPr lang="en-US" altLang="ja-JP" sz="2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DC21CD-1F6A-4FC3-AEFF-AAD33264D352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（２）シート２「対策まとめ」の書き方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ABCBAA1-C32A-4A98-86FB-D7D70850142F}"/>
              </a:ext>
            </a:extLst>
          </p:cNvPr>
          <p:cNvSpPr/>
          <p:nvPr/>
        </p:nvSpPr>
        <p:spPr>
          <a:xfrm>
            <a:off x="3582457" y="5157192"/>
            <a:ext cx="1397063" cy="3203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BD8B386-79FA-484A-B867-3D2A6B2DFF1C}"/>
              </a:ext>
            </a:extLst>
          </p:cNvPr>
          <p:cNvSpPr/>
          <p:nvPr/>
        </p:nvSpPr>
        <p:spPr>
          <a:xfrm>
            <a:off x="6578818" y="4110844"/>
            <a:ext cx="1427544" cy="2666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2BC1806-24AB-4A38-9E24-8C2AD7384F36}"/>
              </a:ext>
            </a:extLst>
          </p:cNvPr>
          <p:cNvSpPr/>
          <p:nvPr/>
        </p:nvSpPr>
        <p:spPr>
          <a:xfrm>
            <a:off x="3582457" y="5941520"/>
            <a:ext cx="2045135" cy="291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7ECFC55-30F6-416B-ACF9-A633C8F5CEDF}"/>
              </a:ext>
            </a:extLst>
          </p:cNvPr>
          <p:cNvSpPr/>
          <p:nvPr/>
        </p:nvSpPr>
        <p:spPr>
          <a:xfrm>
            <a:off x="6578819" y="5131736"/>
            <a:ext cx="1427544" cy="34577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右中かっこ 30"/>
          <p:cNvSpPr/>
          <p:nvPr/>
        </p:nvSpPr>
        <p:spPr>
          <a:xfrm>
            <a:off x="7886427" y="4437112"/>
            <a:ext cx="310553" cy="64691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32035" y="4260951"/>
            <a:ext cx="1301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ここに特に数値を入力しなければ、転記されます。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0AA87E5-B3BA-4BEC-9579-75DBA0272B7E}"/>
              </a:ext>
            </a:extLst>
          </p:cNvPr>
          <p:cNvCxnSpPr/>
          <p:nvPr/>
        </p:nvCxnSpPr>
        <p:spPr>
          <a:xfrm>
            <a:off x="7306575" y="4465834"/>
            <a:ext cx="8372" cy="57754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5">
            <a:extLst>
              <a:ext uri="{FF2B5EF4-FFF2-40B4-BE49-F238E27FC236}">
                <a16:creationId xmlns:a16="http://schemas.microsoft.com/office/drawing/2014/main" id="{B000DA3E-93B7-4444-BFFF-F9ECB3B9869E}"/>
              </a:ext>
            </a:extLst>
          </p:cNvPr>
          <p:cNvSpPr txBox="1"/>
          <p:nvPr/>
        </p:nvSpPr>
        <p:spPr>
          <a:xfrm>
            <a:off x="3177638" y="5084816"/>
            <a:ext cx="442172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</a:p>
        </p:txBody>
      </p:sp>
      <p:sp>
        <p:nvSpPr>
          <p:cNvPr id="35" name="テキスト ボックス 11">
            <a:extLst>
              <a:ext uri="{FF2B5EF4-FFF2-40B4-BE49-F238E27FC236}">
                <a16:creationId xmlns:a16="http://schemas.microsoft.com/office/drawing/2014/main" id="{43ED48CD-35EE-4978-AE1A-12166B69B41B}"/>
              </a:ext>
            </a:extLst>
          </p:cNvPr>
          <p:cNvSpPr txBox="1"/>
          <p:nvPr/>
        </p:nvSpPr>
        <p:spPr>
          <a:xfrm>
            <a:off x="3178664" y="5833321"/>
            <a:ext cx="44114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</a:p>
        </p:txBody>
      </p:sp>
      <p:sp>
        <p:nvSpPr>
          <p:cNvPr id="36" name="テキスト ボックス 13">
            <a:extLst>
              <a:ext uri="{FF2B5EF4-FFF2-40B4-BE49-F238E27FC236}">
                <a16:creationId xmlns:a16="http://schemas.microsoft.com/office/drawing/2014/main" id="{2DA3139A-1E85-4062-9730-C7CC298A3577}"/>
              </a:ext>
            </a:extLst>
          </p:cNvPr>
          <p:cNvSpPr txBox="1"/>
          <p:nvPr/>
        </p:nvSpPr>
        <p:spPr>
          <a:xfrm>
            <a:off x="6228184" y="4083298"/>
            <a:ext cx="441146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</a:p>
        </p:txBody>
      </p:sp>
      <p:pic>
        <p:nvPicPr>
          <p:cNvPr id="3" name="230529_19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3381" y="6019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BED7-9510-4C4B-91BA-7696EE92F05C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539552" y="4005064"/>
            <a:ext cx="7961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４　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削減目標の達成への取組みを記入</a:t>
            </a:r>
          </a:p>
          <a:p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目標削減率を達成するために、目標年度までに実施する予定の取組み</a:t>
            </a:r>
            <a:endParaRPr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-441325"/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５　次年度の取組予定を記入</a:t>
            </a:r>
          </a:p>
          <a:p>
            <a:pPr indent="-441325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目標削減率を達成するために、次年度に実施する予定の取組み</a:t>
            </a:r>
            <a:endParaRPr lang="en-US" altLang="ja-JP" sz="2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54" y="1196752"/>
            <a:ext cx="8248650" cy="25527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560074" y="1798610"/>
            <a:ext cx="144016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４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560074" y="2964261"/>
            <a:ext cx="144016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５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476672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②　削減目標を達成するための</a:t>
            </a:r>
            <a:r>
              <a:rPr lang="ja-JP" altLang="en-US" sz="2400" b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取組みを記入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612619-5AA2-4A6E-B63F-29B5595539C2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（２）シート２「対策まとめ」の書き方</a:t>
            </a:r>
          </a:p>
        </p:txBody>
      </p:sp>
      <p:pic>
        <p:nvPicPr>
          <p:cNvPr id="2" name="230529_19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4066" y="5864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10DA3D1-2262-40E3-AA2B-2EA55168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336628-6C2B-45DB-B900-5520D7A6D128}"/>
              </a:ext>
            </a:extLst>
          </p:cNvPr>
          <p:cNvSpPr txBox="1"/>
          <p:nvPr/>
        </p:nvSpPr>
        <p:spPr>
          <a:xfrm>
            <a:off x="1259632" y="908720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（１）任意届出制度の概要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（２）シート４「エネ量」の書き方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（３）シート２「対策まとめ」の書き方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（４）シート３「重点対策」の書き方</a:t>
            </a:r>
            <a:endParaRPr lang="en-US" altLang="ja-JP" sz="3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230529_1958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5160" y="5689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03B81E1-F620-4F35-BB42-3EA84B52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AC7668-A814-429A-9A1D-FB63E12B52E1}"/>
              </a:ext>
            </a:extLst>
          </p:cNvPr>
          <p:cNvSpPr txBox="1"/>
          <p:nvPr/>
        </p:nvSpPr>
        <p:spPr>
          <a:xfrm>
            <a:off x="1259632" y="90872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（１）任意届出制度の概要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（２）シート４「エネ量」の書き方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（３）シート２「対策まとめ」の書き方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（４）シート３「重点対策」の書き方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230529_19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9213" y="5840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b="1" kern="12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A1747-7AE3-4485-B1CC-5CDDF653E874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19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D76DF56-ECA7-446D-A52D-01D331B5A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08697"/>
              </p:ext>
            </p:extLst>
          </p:nvPr>
        </p:nvGraphicFramePr>
        <p:xfrm>
          <a:off x="574686" y="1598712"/>
          <a:ext cx="3960438" cy="4638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1597">
                  <a:extLst>
                    <a:ext uri="{9D8B030D-6E8A-4147-A177-3AD203B41FA5}">
                      <a16:colId xmlns:a16="http://schemas.microsoft.com/office/drawing/2014/main" val="2125921258"/>
                    </a:ext>
                  </a:extLst>
                </a:gridCol>
                <a:gridCol w="3568841">
                  <a:extLst>
                    <a:ext uri="{9D8B030D-6E8A-4147-A177-3AD203B41FA5}">
                      <a16:colId xmlns:a16="http://schemas.microsoft.com/office/drawing/2014/main" val="753662529"/>
                    </a:ext>
                  </a:extLst>
                </a:gridCol>
              </a:tblGrid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機器管理台帳の整備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965536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エネルギー使用量の把握、管理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676760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推進体制の整備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025330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照明の高効率化及び運用管理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035623"/>
                  </a:ext>
                </a:extLst>
              </a:tr>
              <a:tr h="650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-185738"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空調・換気設備の適正管理（ルームエアコンを含む）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12232"/>
                  </a:ext>
                </a:extLst>
              </a:tr>
              <a:tr h="6502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-185738"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ボイラーの適正管理（給湯設備、空調設備は 除く）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423888"/>
                  </a:ext>
                </a:extLst>
              </a:tr>
              <a:tr h="6502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７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-185738"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コンプレッサの適正管理（空調用は除く）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062378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８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自動車の適正管理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460463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９</a:t>
                      </a:r>
                      <a:endParaRPr lang="en-US" altLang="ja-JP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再生可能エネルギーの自家消費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856705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カーボン・オフセットの活用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22498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5A69A30-7DC1-4EAA-AD83-CC35DD2C4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79163"/>
              </p:ext>
            </p:extLst>
          </p:nvPr>
        </p:nvGraphicFramePr>
        <p:xfrm>
          <a:off x="5191233" y="1602815"/>
          <a:ext cx="3383871" cy="1610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3843">
                  <a:extLst>
                    <a:ext uri="{9D8B030D-6E8A-4147-A177-3AD203B41FA5}">
                      <a16:colId xmlns:a16="http://schemas.microsoft.com/office/drawing/2014/main" val="2695428610"/>
                    </a:ext>
                  </a:extLst>
                </a:gridCol>
                <a:gridCol w="3130028">
                  <a:extLst>
                    <a:ext uri="{9D8B030D-6E8A-4147-A177-3AD203B41FA5}">
                      <a16:colId xmlns:a16="http://schemas.microsoft.com/office/drawing/2014/main" val="2660608280"/>
                    </a:ext>
                  </a:extLst>
                </a:gridCol>
              </a:tblGrid>
              <a:tr h="4025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ZEB</a:t>
                      </a:r>
                      <a:r>
                        <a:rPr lang="ja-JP" altLang="en-US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化の導入</a:t>
                      </a:r>
                      <a:endParaRPr lang="ja-JP" altLang="en-US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67567"/>
                  </a:ext>
                </a:extLst>
              </a:tr>
              <a:tr h="4025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ゼロエミッション車の導入</a:t>
                      </a:r>
                      <a:endParaRPr lang="ja-JP" altLang="en-US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973710"/>
                  </a:ext>
                </a:extLst>
              </a:tr>
              <a:tr h="4025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森林整備・木材利用の促進</a:t>
                      </a:r>
                      <a:endParaRPr lang="ja-JP" altLang="en-US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375625"/>
                  </a:ext>
                </a:extLst>
              </a:tr>
              <a:tr h="4025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省エネ取組み率</a:t>
                      </a:r>
                      <a:endParaRPr lang="ja-JP" altLang="en-US" sz="18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999901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27E553-7F04-4CEA-AEF9-6FB5EDE0C230}"/>
              </a:ext>
            </a:extLst>
          </p:cNvPr>
          <p:cNvSpPr/>
          <p:nvPr/>
        </p:nvSpPr>
        <p:spPr>
          <a:xfrm>
            <a:off x="467544" y="1129050"/>
            <a:ext cx="2591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基本項目１０個　</a:t>
            </a:r>
            <a:endParaRPr kumimoji="0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F782B9D-F2EF-4160-B658-796119E5A0B7}"/>
              </a:ext>
            </a:extLst>
          </p:cNvPr>
          <p:cNvSpPr/>
          <p:nvPr/>
        </p:nvSpPr>
        <p:spPr>
          <a:xfrm>
            <a:off x="5076056" y="1124744"/>
            <a:ext cx="2591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加点項目４個</a:t>
            </a:r>
            <a:endParaRPr kumimoji="0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476672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①　重点対策項目について取組</a:t>
            </a:r>
            <a:r>
              <a:rPr lang="ja-JP" altLang="en-US" sz="2400" b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予定を記入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640FB1-44CC-4A7C-92F0-F954FE9A6306}"/>
              </a:ext>
            </a:extLst>
          </p:cNvPr>
          <p:cNvSpPr txBox="1"/>
          <p:nvPr/>
        </p:nvSpPr>
        <p:spPr>
          <a:xfrm>
            <a:off x="0" y="0"/>
            <a:ext cx="7058147" cy="651905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（４）シート３「重点対策」の書き方</a:t>
            </a:r>
          </a:p>
          <a:p>
            <a:pPr>
              <a:lnSpc>
                <a:spcPts val="2400"/>
              </a:lnSpc>
            </a:pP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230529_1958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704" y="5932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5"/>
          <p:cNvSpPr txBox="1">
            <a:spLocks/>
          </p:cNvSpPr>
          <p:nvPr/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b="1" kern="12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DA1747-7AE3-4485-B1CC-5CDDF653E874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20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476672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重点対策項目について取組予定を記入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38" y="953852"/>
            <a:ext cx="8591550" cy="2286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467543" y="3284984"/>
            <a:ext cx="8399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9975" indent="-1069975"/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１　対策を行う事業所を入力します。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1069975" indent="-1069975"/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２　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対策の実施状況や今後の計画を選択します。実施済みを選択できるのは、「実施状況の判断基準」をすべて満たしたときに限ります。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67543" y="4653136"/>
            <a:ext cx="8208912" cy="1830231"/>
          </a:xfrm>
          <a:prstGeom prst="roundRect">
            <a:avLst>
              <a:gd name="adj" fmla="val 118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実施済み</a:t>
            </a:r>
            <a:r>
              <a:rPr lang="en-US" altLang="ja-JP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予定なし</a:t>
            </a:r>
            <a:r>
              <a:rPr lang="en-US" altLang="ja-JP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非該当</a:t>
            </a:r>
            <a:r>
              <a:rPr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実施予定</a:t>
            </a:r>
            <a:r>
              <a:rPr lang="ja-JP" altLang="en-US" b="1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からプルダウンメニューで選択</a:t>
            </a:r>
            <a:endParaRPr lang="en-US" altLang="ja-JP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実施済み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は、判断基準すべてをすでに実施している場合。</a:t>
            </a:r>
            <a:endParaRPr lang="en-US" altLang="ja-JP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予定なし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は、判断基準すべての実施を</a:t>
            </a:r>
            <a:r>
              <a:rPr lang="ja-JP" altLang="en-US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計画期間内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に実施する予定がない場合。</a:t>
            </a:r>
            <a:endParaRPr lang="en-US" altLang="ja-JP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非該当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は、当該設備が無いなどの合理的な理由がある場合。</a:t>
            </a:r>
            <a:endParaRPr lang="en-US" altLang="ja-JP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実施予定 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は、判断基準すべての実施を</a:t>
            </a:r>
            <a:r>
              <a:rPr lang="ja-JP" altLang="en-US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計画期間内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に実施する予定がある場合。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6A98D99-8E61-416F-A1FD-548B0500A90B}"/>
              </a:ext>
            </a:extLst>
          </p:cNvPr>
          <p:cNvSpPr/>
          <p:nvPr/>
        </p:nvSpPr>
        <p:spPr>
          <a:xfrm>
            <a:off x="2947226" y="1196621"/>
            <a:ext cx="1336742" cy="360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2F2133E-F3CC-4AF8-A3FE-140710AC1AC2}"/>
              </a:ext>
            </a:extLst>
          </p:cNvPr>
          <p:cNvSpPr/>
          <p:nvPr/>
        </p:nvSpPr>
        <p:spPr>
          <a:xfrm>
            <a:off x="3059832" y="1601507"/>
            <a:ext cx="1137612" cy="1593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64AA4F-0C40-416C-A27C-F9029557F9E9}"/>
              </a:ext>
            </a:extLst>
          </p:cNvPr>
          <p:cNvSpPr txBox="1"/>
          <p:nvPr/>
        </p:nvSpPr>
        <p:spPr>
          <a:xfrm>
            <a:off x="1907704" y="1760733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２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466885-DAD6-4A29-9B80-DE2AE0DE82E1}"/>
              </a:ext>
            </a:extLst>
          </p:cNvPr>
          <p:cNvSpPr txBox="1"/>
          <p:nvPr/>
        </p:nvSpPr>
        <p:spPr>
          <a:xfrm>
            <a:off x="2771800" y="766058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１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613E214-ABAC-4CD1-8C2A-0C8A7651BBB4}"/>
              </a:ext>
            </a:extLst>
          </p:cNvPr>
          <p:cNvSpPr/>
          <p:nvPr/>
        </p:nvSpPr>
        <p:spPr>
          <a:xfrm>
            <a:off x="4347418" y="1457909"/>
            <a:ext cx="4614897" cy="17368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16">
            <a:extLst>
              <a:ext uri="{FF2B5EF4-FFF2-40B4-BE49-F238E27FC236}">
                <a16:creationId xmlns:a16="http://schemas.microsoft.com/office/drawing/2014/main" id="{70AB30B7-BA7A-4DC5-A45A-A292E6EC68C3}"/>
              </a:ext>
            </a:extLst>
          </p:cNvPr>
          <p:cNvSpPr txBox="1"/>
          <p:nvPr/>
        </p:nvSpPr>
        <p:spPr>
          <a:xfrm>
            <a:off x="5508104" y="1146230"/>
            <a:ext cx="209543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実施状況の判断基準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CD627F-0157-4504-934B-2DBA0C4E3FB9}"/>
              </a:ext>
            </a:extLst>
          </p:cNvPr>
          <p:cNvSpPr txBox="1"/>
          <p:nvPr/>
        </p:nvSpPr>
        <p:spPr>
          <a:xfrm>
            <a:off x="0" y="0"/>
            <a:ext cx="7058147" cy="651905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（４）シート３「重点対策」の書き方</a:t>
            </a:r>
          </a:p>
          <a:p>
            <a:pPr>
              <a:lnSpc>
                <a:spcPts val="2400"/>
              </a:lnSpc>
            </a:pPr>
            <a:endParaRPr lang="ja-JP" altLang="en-US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230529_19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1005" y="5902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10208" y="953863"/>
            <a:ext cx="8064896" cy="977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府が掲げる削減目安や、対策計画書で掲げた削減率を達成できなかった場合、評価結果が良くなかった場合、罰則などペナルティはあるのか。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510208" y="2096239"/>
            <a:ext cx="8064896" cy="57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・罰則などはありません。ただし、指導や助言を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行うことがあります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5538E7-BE6B-4352-89F6-B699CAA961EB}"/>
              </a:ext>
            </a:extLst>
          </p:cNvPr>
          <p:cNvSpPr txBox="1"/>
          <p:nvPr/>
        </p:nvSpPr>
        <p:spPr>
          <a:xfrm>
            <a:off x="251520" y="427051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よくある質問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10208" y="2837150"/>
            <a:ext cx="8064896" cy="992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評価結果が良くなかった場合も、府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でその評価が公表されるのか。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10208" y="3961090"/>
            <a:ext cx="8064896" cy="718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・任意届出制度では希望があれば公表しないこともできます。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9A303A-6959-40CF-968C-C273B5243A07}"/>
              </a:ext>
            </a:extLst>
          </p:cNvPr>
          <p:cNvSpPr/>
          <p:nvPr/>
        </p:nvSpPr>
        <p:spPr>
          <a:xfrm>
            <a:off x="510208" y="4800138"/>
            <a:ext cx="8064896" cy="977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対策計画書に基づく実績報告書は、毎年度提出しないといけないのか。</a:t>
            </a:r>
          </a:p>
        </p:txBody>
      </p:sp>
      <p:sp>
        <p:nvSpPr>
          <p:cNvPr id="12" name="角丸四角形 6">
            <a:extLst>
              <a:ext uri="{FF2B5EF4-FFF2-40B4-BE49-F238E27FC236}">
                <a16:creationId xmlns:a16="http://schemas.microsoft.com/office/drawing/2014/main" id="{376BC014-AF41-4AED-936E-1B551567C204}"/>
              </a:ext>
            </a:extLst>
          </p:cNvPr>
          <p:cNvSpPr/>
          <p:nvPr/>
        </p:nvSpPr>
        <p:spPr>
          <a:xfrm>
            <a:off x="510208" y="5898302"/>
            <a:ext cx="8064896" cy="843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・対策計画書を１度提出いただきますと２０３０年度の報告まで、実績報告書を提出いただくことになります。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3EFCCEFC-4F67-41B8-8E6C-349DC6B4D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5"/>
    </mc:Choice>
    <mc:Fallback xmlns="">
      <p:transition spd="slow" advTm="7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485786-DDF8-4D22-BAEA-089E2510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角丸四角形 5">
            <a:extLst>
              <a:ext uri="{FF2B5EF4-FFF2-40B4-BE49-F238E27FC236}">
                <a16:creationId xmlns:a16="http://schemas.microsoft.com/office/drawing/2014/main" id="{D08D6A5E-0E3C-483E-9F8B-5CB59CD04652}"/>
              </a:ext>
            </a:extLst>
          </p:cNvPr>
          <p:cNvSpPr/>
          <p:nvPr/>
        </p:nvSpPr>
        <p:spPr bwMode="auto">
          <a:xfrm>
            <a:off x="503547" y="1969922"/>
            <a:ext cx="8136904" cy="1721318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84" tIns="89988" rIns="91384" bIns="89988" anchor="t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詳細な申込方法などはこちら🔍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defRPr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https://www.pref.osaka.lg.jp/o120020/kotsukankyo/haigasu/chusho_hojo.html</a:t>
            </a:r>
            <a:endParaRPr lang="en-US" altLang="ja-JP" sz="2400" b="1" u="sng" spc="-20" dirty="0">
              <a:solidFill>
                <a:srgbClr val="0563C1"/>
              </a:solidFill>
              <a:latin typeface="BIZ UDPゴシック" panose="020B0400000000000000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EB7F95-2B06-467B-BD2D-D8096AB9A37B}"/>
              </a:ext>
            </a:extLst>
          </p:cNvPr>
          <p:cNvSpPr txBox="1"/>
          <p:nvPr/>
        </p:nvSpPr>
        <p:spPr>
          <a:xfrm>
            <a:off x="635422" y="5555367"/>
            <a:ext cx="813690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90488" indent="58738"/>
            <a:r>
              <a:rPr lang="ja-JP" altLang="en-US" sz="2400" u="sng" kern="0" spc="-2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-PMincho"/>
              </a:rPr>
              <a:t>本制度内容等ついてにお困りの場合は、府職員がご説明いたしますので問合せください</a:t>
            </a:r>
            <a:r>
              <a:rPr lang="ja-JP" altLang="en-US" sz="2400" kern="0" spc="-2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-PMincho"/>
              </a:rPr>
              <a:t>！　</a:t>
            </a:r>
            <a:endParaRPr lang="en-US" altLang="ja-JP" sz="2400" kern="0" spc="-2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-PMinch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29A400-3E84-4AC2-B299-6D2B246B1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105" y="3704188"/>
            <a:ext cx="1839789" cy="18397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6B0A03-E005-4B16-91FA-644F0D230091}"/>
              </a:ext>
            </a:extLst>
          </p:cNvPr>
          <p:cNvSpPr txBox="1"/>
          <p:nvPr/>
        </p:nvSpPr>
        <p:spPr>
          <a:xfrm>
            <a:off x="328440" y="619699"/>
            <a:ext cx="8784976" cy="83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〇届け出の手引き</a:t>
            </a:r>
            <a:endParaRPr lang="en-US" altLang="ja-JP" sz="2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441325" indent="-441325">
              <a:lnSpc>
                <a:spcPts val="3200"/>
              </a:lnSpc>
            </a:pP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  <a:hlinkClick r:id="rId6"/>
              </a:rPr>
              <a:t>https://www.pref.osaka.lg.jp/attach/21606/00139181/ninnitodokedenotebiki.pdf</a:t>
            </a:r>
            <a:endParaRPr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オーディオ 9">
            <a:hlinkClick r:id="" action="ppaction://media"/>
            <a:extLst>
              <a:ext uri="{FF2B5EF4-FFF2-40B4-BE49-F238E27FC236}">
                <a16:creationId xmlns:a16="http://schemas.microsoft.com/office/drawing/2014/main" id="{1E5BDA53-1E31-49EC-A13C-13FEC3011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2"/>
    </mc:Choice>
    <mc:Fallback xmlns="">
      <p:transition spd="slow" advTm="27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/>
          <p:cNvGrpSpPr/>
          <p:nvPr/>
        </p:nvGrpSpPr>
        <p:grpSpPr>
          <a:xfrm>
            <a:off x="1268122" y="3470957"/>
            <a:ext cx="1457340" cy="725503"/>
            <a:chOff x="1859468" y="4330853"/>
            <a:chExt cx="1457340" cy="725503"/>
          </a:xfrm>
        </p:grpSpPr>
        <p:sp>
          <p:nvSpPr>
            <p:cNvPr id="10" name="テキスト ボックス 14"/>
            <p:cNvSpPr txBox="1">
              <a:spLocks noChangeArrowheads="1"/>
            </p:cNvSpPr>
            <p:nvPr/>
          </p:nvSpPr>
          <p:spPr bwMode="auto">
            <a:xfrm>
              <a:off x="1953957" y="4359738"/>
              <a:ext cx="12827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対策の</a:t>
              </a:r>
              <a:endPara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実施</a:t>
              </a:r>
            </a:p>
          </p:txBody>
        </p:sp>
        <p:sp>
          <p:nvSpPr>
            <p:cNvPr id="11" name="右矢印 10"/>
            <p:cNvSpPr/>
            <p:nvPr/>
          </p:nvSpPr>
          <p:spPr>
            <a:xfrm rot="5400000">
              <a:off x="2225386" y="3964935"/>
              <a:ext cx="725503" cy="1457340"/>
            </a:xfrm>
            <a:prstGeom prst="rightArrow">
              <a:avLst>
                <a:gd name="adj1" fmla="val 64169"/>
                <a:gd name="adj2" fmla="val 48419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正方形/長方形 11"/>
          <p:cNvSpPr/>
          <p:nvPr/>
        </p:nvSpPr>
        <p:spPr bwMode="auto">
          <a:xfrm rot="5400000">
            <a:off x="3007714" y="3493077"/>
            <a:ext cx="5230017" cy="573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5379103" y="3074480"/>
            <a:ext cx="492443" cy="861774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</a:t>
            </a:r>
          </a:p>
        </p:txBody>
      </p:sp>
      <p:sp>
        <p:nvSpPr>
          <p:cNvPr id="14" name="下矢印 13"/>
          <p:cNvSpPr/>
          <p:nvPr/>
        </p:nvSpPr>
        <p:spPr>
          <a:xfrm rot="16200000">
            <a:off x="6012849" y="1605728"/>
            <a:ext cx="1548606" cy="1377487"/>
          </a:xfrm>
          <a:prstGeom prst="downArrow">
            <a:avLst>
              <a:gd name="adj1" fmla="val 85080"/>
              <a:gd name="adj2" fmla="val 62986"/>
            </a:avLst>
          </a:prstGeom>
          <a:solidFill>
            <a:schemeClr val="accent5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28"/>
          <p:cNvSpPr txBox="1">
            <a:spLocks noChangeArrowheads="1"/>
          </p:cNvSpPr>
          <p:nvPr/>
        </p:nvSpPr>
        <p:spPr bwMode="auto">
          <a:xfrm>
            <a:off x="5973018" y="1694839"/>
            <a:ext cx="1729492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公表（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・届出の概要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・評価結果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 rot="5400000">
            <a:off x="5391016" y="3325470"/>
            <a:ext cx="5230019" cy="7647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23"/>
          <p:cNvSpPr txBox="1">
            <a:spLocks noChangeArrowheads="1"/>
          </p:cNvSpPr>
          <p:nvPr/>
        </p:nvSpPr>
        <p:spPr bwMode="auto">
          <a:xfrm>
            <a:off x="7770413" y="321385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</a:t>
            </a:r>
            <a:endParaRPr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民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3203043" y="1694839"/>
            <a:ext cx="1708843" cy="542526"/>
            <a:chOff x="3725120" y="2181760"/>
            <a:chExt cx="1709501" cy="739737"/>
          </a:xfrm>
          <a:solidFill>
            <a:schemeClr val="accent5">
              <a:lumMod val="50000"/>
            </a:schemeClr>
          </a:solidFill>
        </p:grpSpPr>
        <p:sp>
          <p:nvSpPr>
            <p:cNvPr id="33" name="下矢印 32"/>
            <p:cNvSpPr/>
            <p:nvPr/>
          </p:nvSpPr>
          <p:spPr>
            <a:xfrm rot="16200000">
              <a:off x="4210002" y="1696878"/>
              <a:ext cx="739737" cy="1709501"/>
            </a:xfrm>
            <a:prstGeom prst="downArrow">
              <a:avLst>
                <a:gd name="adj1" fmla="val 62477"/>
                <a:gd name="adj2" fmla="val 90697"/>
              </a:avLst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テキスト ボックス 19"/>
            <p:cNvSpPr txBox="1">
              <a:spLocks noChangeArrowheads="1"/>
            </p:cNvSpPr>
            <p:nvPr/>
          </p:nvSpPr>
          <p:spPr bwMode="auto">
            <a:xfrm>
              <a:off x="3785871" y="2370365"/>
              <a:ext cx="1369573" cy="4196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届出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351412" y="4514412"/>
            <a:ext cx="1708844" cy="555751"/>
            <a:chOff x="3808345" y="5140813"/>
            <a:chExt cx="1709501" cy="739737"/>
          </a:xfrm>
          <a:solidFill>
            <a:schemeClr val="accent5">
              <a:lumMod val="50000"/>
            </a:schemeClr>
          </a:solidFill>
        </p:grpSpPr>
        <p:sp>
          <p:nvSpPr>
            <p:cNvPr id="43" name="下矢印 42"/>
            <p:cNvSpPr/>
            <p:nvPr/>
          </p:nvSpPr>
          <p:spPr>
            <a:xfrm rot="16200000">
              <a:off x="4293227" y="4655931"/>
              <a:ext cx="739737" cy="1709501"/>
            </a:xfrm>
            <a:prstGeom prst="downArrow">
              <a:avLst>
                <a:gd name="adj1" fmla="val 62477"/>
                <a:gd name="adj2" fmla="val 90697"/>
              </a:avLst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テキスト ボックス 19"/>
            <p:cNvSpPr txBox="1">
              <a:spLocks noChangeArrowheads="1"/>
            </p:cNvSpPr>
            <p:nvPr/>
          </p:nvSpPr>
          <p:spPr bwMode="auto">
            <a:xfrm>
              <a:off x="3912314" y="5304047"/>
              <a:ext cx="1257004" cy="4096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届出</a:t>
              </a:r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611561" y="1272681"/>
            <a:ext cx="2433188" cy="512205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A972A23-9A5D-8E99-5014-96E0B77EF0C3}"/>
              </a:ext>
            </a:extLst>
          </p:cNvPr>
          <p:cNvGrpSpPr/>
          <p:nvPr/>
        </p:nvGrpSpPr>
        <p:grpSpPr>
          <a:xfrm>
            <a:off x="3061178" y="6214432"/>
            <a:ext cx="2114958" cy="525082"/>
            <a:chOff x="3762712" y="5781438"/>
            <a:chExt cx="2114958" cy="525082"/>
          </a:xfrm>
        </p:grpSpPr>
        <p:sp>
          <p:nvSpPr>
            <p:cNvPr id="55" name="ホームベース 54"/>
            <p:cNvSpPr/>
            <p:nvPr/>
          </p:nvSpPr>
          <p:spPr>
            <a:xfrm rot="10800000">
              <a:off x="3762712" y="5781438"/>
              <a:ext cx="2037515" cy="515793"/>
            </a:xfrm>
            <a:prstGeom prst="homePlate">
              <a:avLst>
                <a:gd name="adj" fmla="val 81983"/>
              </a:avLst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4022995" y="5814077"/>
              <a:ext cx="18546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i="1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必要に応じて</a:t>
              </a:r>
              <a:endParaRPr kumimoji="1" lang="en-US" altLang="ja-JP" sz="1100" b="1" i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400" b="1" i="1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メイリオ" panose="020B0604030504040204" pitchFamily="50" charset="-128"/>
                </a:rPr>
                <a:t>指導・助言</a:t>
              </a: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327356" y="2302238"/>
            <a:ext cx="1857218" cy="637871"/>
            <a:chOff x="3747817" y="5880550"/>
            <a:chExt cx="1842937" cy="88611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下矢印 56"/>
            <p:cNvSpPr/>
            <p:nvPr/>
          </p:nvSpPr>
          <p:spPr>
            <a:xfrm rot="5400000" flipH="1">
              <a:off x="4159511" y="5468856"/>
              <a:ext cx="886114" cy="1709501"/>
            </a:xfrm>
            <a:prstGeom prst="downArrow">
              <a:avLst>
                <a:gd name="adj1" fmla="val 62477"/>
                <a:gd name="adj2" fmla="val 90697"/>
              </a:avLst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テキスト ボックス 19"/>
            <p:cNvSpPr txBox="1">
              <a:spLocks noChangeArrowheads="1"/>
            </p:cNvSpPr>
            <p:nvPr/>
          </p:nvSpPr>
          <p:spPr bwMode="auto">
            <a:xfrm>
              <a:off x="3900194" y="6157554"/>
              <a:ext cx="1690560" cy="4275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評価結果の通知</a:t>
              </a:r>
              <a:endPara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BED7-9510-4C4B-91BA-7696EE92F05C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85538E7-BE6B-4352-89F6-B699CAA961EB}"/>
              </a:ext>
            </a:extLst>
          </p:cNvPr>
          <p:cNvSpPr txBox="1"/>
          <p:nvPr/>
        </p:nvSpPr>
        <p:spPr>
          <a:xfrm>
            <a:off x="179512" y="476672"/>
            <a:ext cx="87828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　任意届出制度の流れ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732EF10-2F9A-82E9-8DFA-FE8BF325FE0E}"/>
              </a:ext>
            </a:extLst>
          </p:cNvPr>
          <p:cNvSpPr/>
          <p:nvPr/>
        </p:nvSpPr>
        <p:spPr>
          <a:xfrm>
            <a:off x="755576" y="1904251"/>
            <a:ext cx="2102196" cy="11645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対策計画書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・削減目標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・排出抑制対策等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BB8AC2E-4BBC-2116-5637-F2C3CAB9BCB1}"/>
              </a:ext>
            </a:extLst>
          </p:cNvPr>
          <p:cNvSpPr/>
          <p:nvPr/>
        </p:nvSpPr>
        <p:spPr>
          <a:xfrm>
            <a:off x="755576" y="4495833"/>
            <a:ext cx="2078244" cy="11645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実績報告書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・削減状況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・対策実施状況等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2B14D7-7FAC-98D3-766E-BFB9E3E81C58}"/>
              </a:ext>
            </a:extLst>
          </p:cNvPr>
          <p:cNvSpPr/>
          <p:nvPr/>
        </p:nvSpPr>
        <p:spPr>
          <a:xfrm>
            <a:off x="1225446" y="980728"/>
            <a:ext cx="1138504" cy="60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C19B527-ED84-E564-96D7-00A887289965}"/>
              </a:ext>
            </a:extLst>
          </p:cNvPr>
          <p:cNvGrpSpPr/>
          <p:nvPr/>
        </p:nvGrpSpPr>
        <p:grpSpPr>
          <a:xfrm>
            <a:off x="3223969" y="5110102"/>
            <a:ext cx="1817514" cy="637871"/>
            <a:chOff x="3747817" y="5880550"/>
            <a:chExt cx="1842937" cy="88611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下矢印 56">
              <a:extLst>
                <a:ext uri="{FF2B5EF4-FFF2-40B4-BE49-F238E27FC236}">
                  <a16:creationId xmlns:a16="http://schemas.microsoft.com/office/drawing/2014/main" id="{2563975F-A166-4400-8079-3C148D638648}"/>
                </a:ext>
              </a:extLst>
            </p:cNvPr>
            <p:cNvSpPr/>
            <p:nvPr/>
          </p:nvSpPr>
          <p:spPr>
            <a:xfrm rot="5400000" flipH="1">
              <a:off x="4159511" y="5468856"/>
              <a:ext cx="886114" cy="1709501"/>
            </a:xfrm>
            <a:prstGeom prst="downArrow">
              <a:avLst>
                <a:gd name="adj1" fmla="val 62477"/>
                <a:gd name="adj2" fmla="val 90697"/>
              </a:avLst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テキスト ボックス 19">
              <a:extLst>
                <a:ext uri="{FF2B5EF4-FFF2-40B4-BE49-F238E27FC236}">
                  <a16:creationId xmlns:a16="http://schemas.microsoft.com/office/drawing/2014/main" id="{6B796F71-39A3-289A-CAC8-45B14B52C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194" y="6157554"/>
              <a:ext cx="1690560" cy="4275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評価結果の通知</a:t>
              </a:r>
              <a:endPara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5F40C1-5A85-EECC-6477-57B188ABEBEE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（１）任意届出制度の概要</a:t>
            </a:r>
          </a:p>
        </p:txBody>
      </p:sp>
      <p:sp>
        <p:nvSpPr>
          <p:cNvPr id="34" name="テキスト ボックス 28">
            <a:extLst>
              <a:ext uri="{FF2B5EF4-FFF2-40B4-BE49-F238E27FC236}">
                <a16:creationId xmlns:a16="http://schemas.microsoft.com/office/drawing/2014/main" id="{93B834C9-01ED-F604-F0C2-D76AC4B2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405" y="6322878"/>
            <a:ext cx="2130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事業者の希望により公表しないこともできる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下矢印 34"/>
          <p:cNvSpPr/>
          <p:nvPr/>
        </p:nvSpPr>
        <p:spPr>
          <a:xfrm rot="16200000">
            <a:off x="5998609" y="4666688"/>
            <a:ext cx="1548606" cy="1377487"/>
          </a:xfrm>
          <a:prstGeom prst="downArrow">
            <a:avLst>
              <a:gd name="adj1" fmla="val 85080"/>
              <a:gd name="adj2" fmla="val 62986"/>
            </a:avLst>
          </a:prstGeom>
          <a:solidFill>
            <a:schemeClr val="accent5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28"/>
          <p:cNvSpPr txBox="1">
            <a:spLocks noChangeArrowheads="1"/>
          </p:cNvSpPr>
          <p:nvPr/>
        </p:nvSpPr>
        <p:spPr bwMode="auto">
          <a:xfrm>
            <a:off x="6035330" y="4694745"/>
            <a:ext cx="1729492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公表（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・届出の概要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・評価結果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表彰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" name="230529_1914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188" y="6289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"/>
    </mc:Choice>
    <mc:Fallback xmlns="">
      <p:transition spd="slow" advTm="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BED7-9510-4C4B-91BA-7696EE92F05C}" type="slidenum">
              <a:rPr kumimoji="1" lang="ja-JP" altLang="en-US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fld>
            <a:endParaRPr kumimoji="1" lang="ja-JP" altLang="en-US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2917" y="114644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シート名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C5A76B-2CAF-4646-9D00-B20FD53FD8CB}"/>
              </a:ext>
            </a:extLst>
          </p:cNvPr>
          <p:cNvSpPr txBox="1"/>
          <p:nvPr/>
        </p:nvSpPr>
        <p:spPr>
          <a:xfrm>
            <a:off x="179512" y="476672"/>
            <a:ext cx="422348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　対策計画書の構成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20987"/>
              </p:ext>
            </p:extLst>
          </p:nvPr>
        </p:nvGraphicFramePr>
        <p:xfrm>
          <a:off x="661224" y="1124744"/>
          <a:ext cx="7775913" cy="410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84">
                  <a:extLst>
                    <a:ext uri="{9D8B030D-6E8A-4147-A177-3AD203B41FA5}">
                      <a16:colId xmlns:a16="http://schemas.microsoft.com/office/drawing/2014/main" val="2595945468"/>
                    </a:ext>
                  </a:extLst>
                </a:gridCol>
                <a:gridCol w="5593329">
                  <a:extLst>
                    <a:ext uri="{9D8B030D-6E8A-4147-A177-3AD203B41FA5}">
                      <a16:colId xmlns:a16="http://schemas.microsoft.com/office/drawing/2014/main" val="4091780146"/>
                    </a:ext>
                  </a:extLst>
                </a:gridCol>
              </a:tblGrid>
              <a:tr h="46169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シート名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主な記載事項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431185"/>
                  </a:ext>
                </a:extLst>
              </a:tr>
              <a:tr h="81684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　表紙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主たる業種、事業の概要など</a:t>
                      </a:r>
                      <a:endParaRPr lang="ja-JP" altLang="ja-JP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endParaRPr kumimoji="1" lang="ja-JP" altLang="en-US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586460"/>
                  </a:ext>
                </a:extLst>
              </a:tr>
              <a:tr h="816844"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２　対策まとめ</a:t>
                      </a:r>
                      <a:endParaRPr kumimoji="1" lang="ja-JP" altLang="en-US" sz="2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温室効果ガスの排出の抑制に関する目標</a:t>
                      </a:r>
                    </a:p>
                    <a:p>
                      <a:endParaRPr kumimoji="1" lang="ja-JP" altLang="en-US" sz="2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793791"/>
                  </a:ext>
                </a:extLst>
              </a:tr>
              <a:tr h="461694"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３　重点対策</a:t>
                      </a:r>
                      <a:endParaRPr kumimoji="1" lang="ja-JP" altLang="en-US" sz="2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ja-JP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重点対策実施率</a:t>
                      </a:r>
                      <a:endParaRPr kumimoji="1" lang="ja-JP" altLang="en-US" sz="2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18262"/>
                  </a:ext>
                </a:extLst>
              </a:tr>
              <a:tr h="733740"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４　エネ量</a:t>
                      </a:r>
                      <a:endParaRPr kumimoji="1" lang="ja-JP" altLang="en-US" sz="2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基準年度のエネルギー使用量及び温室効果ガス排出量</a:t>
                      </a:r>
                      <a:endParaRPr kumimoji="1" lang="ja-JP" altLang="en-US" sz="2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944402"/>
                  </a:ext>
                </a:extLst>
              </a:tr>
              <a:tr h="816844">
                <a:tc>
                  <a:txBody>
                    <a:bodyPr/>
                    <a:lstStyle/>
                    <a:p>
                      <a:r>
                        <a:rPr lang="ja-JP" altLang="en-US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　自動車エネ量</a:t>
                      </a:r>
                      <a:endParaRPr kumimoji="1" lang="ja-JP" altLang="en-US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基準年度のエネルギー使用量及び温室効果ガス排出量（自動車）</a:t>
                      </a:r>
                      <a:endParaRPr lang="en-US" altLang="ja-JP" sz="2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89644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61224" y="2385046"/>
            <a:ext cx="7775913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516215" y="1331247"/>
            <a:ext cx="2160241" cy="816458"/>
          </a:xfrm>
          <a:prstGeom prst="wedgeRoundRectCallout">
            <a:avLst>
              <a:gd name="adj1" fmla="val -37389"/>
              <a:gd name="adj2" fmla="val 7678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ここが重要</a:t>
            </a:r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F40C1-5A85-EECC-6477-57B188ABEBEE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（１）任意届出制度の概要</a:t>
            </a:r>
          </a:p>
        </p:txBody>
      </p:sp>
      <p:pic>
        <p:nvPicPr>
          <p:cNvPr id="7" name="230529_2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4475" y="5921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"/>
    </mc:Choice>
    <mc:Fallback xmlns="">
      <p:transition spd="slow" advTm="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F4A85D-FB18-AA57-1F37-7D368DD4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CB49D2-BC27-A59D-8DE1-7A51D2DED0C5}"/>
              </a:ext>
            </a:extLst>
          </p:cNvPr>
          <p:cNvSpPr txBox="1"/>
          <p:nvPr/>
        </p:nvSpPr>
        <p:spPr>
          <a:xfrm>
            <a:off x="179512" y="476672"/>
            <a:ext cx="576064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■　それぞれのシートの関係性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B3B93B-1D09-F315-E9EC-7CD414D33D5B}"/>
              </a:ext>
            </a:extLst>
          </p:cNvPr>
          <p:cNvSpPr txBox="1"/>
          <p:nvPr/>
        </p:nvSpPr>
        <p:spPr>
          <a:xfrm>
            <a:off x="357661" y="937824"/>
            <a:ext cx="7775778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①温室効果ガス排出量の自動計算について</a:t>
            </a:r>
            <a:endParaRPr lang="en-US" altLang="ja-JP" sz="20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/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「４　エネ量」と「５　自動車エネ量」に基準年度のエネルギー使用量等を入力すると、「２　対策まとめ」に</a:t>
            </a:r>
            <a:r>
              <a:rPr lang="ja-JP" altLang="en-US" u="sng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エネルギー総使用量、原油換算量、事業活動に伴う温室効果ガス排出量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の合算値が自動で入力される</a:t>
            </a:r>
            <a:endParaRPr lang="en-US" altLang="ja-JP" sz="20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r>
              <a:rPr lang="ja-JP" altLang="en-US" sz="2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②評価の自動判定について</a:t>
            </a:r>
            <a:endParaRPr lang="en-US" altLang="ja-JP" sz="20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>
              <a:lnSpc>
                <a:spcPts val="3200"/>
              </a:lnSpc>
            </a:pP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-441325"/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「２　対策まとめ」から「５　自動車エネ量」へ必要事項を入力すると、「３　重点対策項目」の上部に評価結果が自動判定される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四角形: メモ 7">
            <a:extLst>
              <a:ext uri="{FF2B5EF4-FFF2-40B4-BE49-F238E27FC236}">
                <a16:creationId xmlns:a16="http://schemas.microsoft.com/office/drawing/2014/main" id="{F1EF7AC2-B97E-873E-1D13-1CFD6A318F94}"/>
              </a:ext>
            </a:extLst>
          </p:cNvPr>
          <p:cNvSpPr/>
          <p:nvPr/>
        </p:nvSpPr>
        <p:spPr>
          <a:xfrm>
            <a:off x="755576" y="1700808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エネ量</a:t>
            </a: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5C8A13B7-E263-E0F7-A2CE-4243052BD210}"/>
              </a:ext>
            </a:extLst>
          </p:cNvPr>
          <p:cNvSpPr/>
          <p:nvPr/>
        </p:nvSpPr>
        <p:spPr>
          <a:xfrm>
            <a:off x="2627784" y="1700808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　自動車エネ量</a:t>
            </a:r>
          </a:p>
        </p:txBody>
      </p:sp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617E7FFC-4233-2F10-40A1-744FFA2367C8}"/>
              </a:ext>
            </a:extLst>
          </p:cNvPr>
          <p:cNvSpPr/>
          <p:nvPr/>
        </p:nvSpPr>
        <p:spPr>
          <a:xfrm>
            <a:off x="6482083" y="1641850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対策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まとめ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744EB5DF-8277-2494-285C-9FB6066EFF8D}"/>
              </a:ext>
            </a:extLst>
          </p:cNvPr>
          <p:cNvSpPr/>
          <p:nvPr/>
        </p:nvSpPr>
        <p:spPr>
          <a:xfrm>
            <a:off x="357661" y="4458521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対策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まとめ</a:t>
            </a:r>
          </a:p>
        </p:txBody>
      </p:sp>
      <p:sp>
        <p:nvSpPr>
          <p:cNvPr id="12" name="四角形: メモ 11">
            <a:extLst>
              <a:ext uri="{FF2B5EF4-FFF2-40B4-BE49-F238E27FC236}">
                <a16:creationId xmlns:a16="http://schemas.microsoft.com/office/drawing/2014/main" id="{ECE08D61-B506-7313-0688-540DA7002860}"/>
              </a:ext>
            </a:extLst>
          </p:cNvPr>
          <p:cNvSpPr/>
          <p:nvPr/>
        </p:nvSpPr>
        <p:spPr>
          <a:xfrm>
            <a:off x="1907704" y="4437112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重点対策項目</a:t>
            </a: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22648D05-528F-8979-8BD9-C0745F44C92B}"/>
              </a:ext>
            </a:extLst>
          </p:cNvPr>
          <p:cNvSpPr/>
          <p:nvPr/>
        </p:nvSpPr>
        <p:spPr>
          <a:xfrm>
            <a:off x="3510705" y="4437112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エネ量</a:t>
            </a: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901FF67F-AF6D-222D-84EE-C9F2F28E031F}"/>
              </a:ext>
            </a:extLst>
          </p:cNvPr>
          <p:cNvSpPr/>
          <p:nvPr/>
        </p:nvSpPr>
        <p:spPr>
          <a:xfrm>
            <a:off x="7164288" y="4437112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重点対策項目</a:t>
            </a:r>
          </a:p>
        </p:txBody>
      </p:sp>
      <p:sp>
        <p:nvSpPr>
          <p:cNvPr id="15" name="四角形: メモ 14">
            <a:extLst>
              <a:ext uri="{FF2B5EF4-FFF2-40B4-BE49-F238E27FC236}">
                <a16:creationId xmlns:a16="http://schemas.microsoft.com/office/drawing/2014/main" id="{1AA52531-1981-15F8-2394-2C29BB533479}"/>
              </a:ext>
            </a:extLst>
          </p:cNvPr>
          <p:cNvSpPr/>
          <p:nvPr/>
        </p:nvSpPr>
        <p:spPr>
          <a:xfrm>
            <a:off x="5113706" y="4437112"/>
            <a:ext cx="1152128" cy="12241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　自動車エネ量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ED123ED-DE6A-E845-8B56-B7CEB3B9882E}"/>
              </a:ext>
            </a:extLst>
          </p:cNvPr>
          <p:cNvSpPr/>
          <p:nvPr/>
        </p:nvSpPr>
        <p:spPr>
          <a:xfrm>
            <a:off x="5004048" y="2132856"/>
            <a:ext cx="427546" cy="33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569DA68-6CF2-15CF-0CBE-F80CC69F97B2}"/>
              </a:ext>
            </a:extLst>
          </p:cNvPr>
          <p:cNvSpPr/>
          <p:nvPr/>
        </p:nvSpPr>
        <p:spPr>
          <a:xfrm>
            <a:off x="6506797" y="4879807"/>
            <a:ext cx="427546" cy="33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5F40C1-5A85-EECC-6477-57B188ABEBEE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（１）任意届出制度の概要</a:t>
            </a:r>
          </a:p>
        </p:txBody>
      </p:sp>
      <p:pic>
        <p:nvPicPr>
          <p:cNvPr id="3" name="230529_19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3439" y="5722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03B81E1-F620-4F35-BB42-3EA84B52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5BC81E-039F-45DC-A7C2-751001E44CEF}"/>
              </a:ext>
            </a:extLst>
          </p:cNvPr>
          <p:cNvSpPr txBox="1"/>
          <p:nvPr/>
        </p:nvSpPr>
        <p:spPr>
          <a:xfrm>
            <a:off x="1259632" y="90872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（１）任意届出制度の概要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（２）シート４「エネ量」の書き方</a:t>
            </a:r>
            <a:endParaRPr lang="en-US" altLang="ja-JP" sz="3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（３）シート２「対策まとめ」の書き方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（４）シート３「重点対策」の書き方</a:t>
            </a:r>
          </a:p>
        </p:txBody>
      </p:sp>
      <p:pic>
        <p:nvPicPr>
          <p:cNvPr id="3" name="230529_1932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553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"/>
    </mc:Choice>
    <mc:Fallback xmlns="">
      <p:transition spd="slow" advTm="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6" y="2272353"/>
            <a:ext cx="9029700" cy="369969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65C8DA-5842-4EDC-89C0-429FAC7B6283}"/>
              </a:ext>
            </a:extLst>
          </p:cNvPr>
          <p:cNvSpPr txBox="1"/>
          <p:nvPr/>
        </p:nvSpPr>
        <p:spPr>
          <a:xfrm>
            <a:off x="238666" y="370724"/>
            <a:ext cx="88183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各シートの基本ルール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4249362"/>
            <a:ext cx="3138508" cy="17934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四角形吹き出し 5"/>
          <p:cNvSpPr/>
          <p:nvPr/>
        </p:nvSpPr>
        <p:spPr>
          <a:xfrm>
            <a:off x="6270848" y="570802"/>
            <a:ext cx="2304256" cy="1458020"/>
          </a:xfrm>
          <a:prstGeom prst="wedgeRectCallout">
            <a:avLst>
              <a:gd name="adj1" fmla="val -34061"/>
              <a:gd name="adj2" fmla="val 851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青文字のセル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は、府の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で公表する部分です。（逆に黒字部分は公表しません。）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3064376" y="724292"/>
            <a:ext cx="2304256" cy="1458020"/>
          </a:xfrm>
          <a:prstGeom prst="wedgeRectCallout">
            <a:avLst>
              <a:gd name="adj1" fmla="val 8749"/>
              <a:gd name="adj2" fmla="val 1091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黄色のセル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は入力する箇所です。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32965" y="1322908"/>
            <a:ext cx="2304256" cy="1458020"/>
          </a:xfrm>
          <a:prstGeom prst="wedgeRectCallout">
            <a:avLst>
              <a:gd name="adj1" fmla="val 83064"/>
              <a:gd name="adj2" fmla="val 997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青色のセル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は自動計算される箇所で入力はできません。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1187624" y="4797152"/>
            <a:ext cx="3039774" cy="1715129"/>
          </a:xfrm>
          <a:prstGeom prst="wedgeRectCallout">
            <a:avLst>
              <a:gd name="adj1" fmla="val 174096"/>
              <a:gd name="adj2" fmla="val -160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カーソルをあてると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下矢印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マーク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の選択メニューが出てくるセルでは、該当するものを選択してください。</a:t>
            </a:r>
          </a:p>
        </p:txBody>
      </p:sp>
      <p:pic>
        <p:nvPicPr>
          <p:cNvPr id="10" name="230529_19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4025" y="5959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2A0B2D-CF14-4C54-A988-3E82C0C3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1747-7AE3-4485-B1CC-5CDDF653E874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fld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426381-810B-43C5-8D9B-9A637831A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764704"/>
            <a:ext cx="6522492" cy="5702053"/>
          </a:xfrm>
          <a:prstGeom prst="rect">
            <a:avLst/>
          </a:prstGeom>
        </p:spPr>
      </p:pic>
      <p:sp>
        <p:nvSpPr>
          <p:cNvPr id="5" name="テキスト ボックス 16">
            <a:extLst>
              <a:ext uri="{FF2B5EF4-FFF2-40B4-BE49-F238E27FC236}">
                <a16:creationId xmlns:a16="http://schemas.microsoft.com/office/drawing/2014/main" id="{AF834B3E-7ED9-0EBC-2A27-ACBB0FE4FE8B}"/>
              </a:ext>
            </a:extLst>
          </p:cNvPr>
          <p:cNvSpPr txBox="1"/>
          <p:nvPr/>
        </p:nvSpPr>
        <p:spPr>
          <a:xfrm>
            <a:off x="755576" y="908720"/>
            <a:ext cx="475963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電気以外のエネルギーについて記載する箇所です。</a:t>
            </a:r>
          </a:p>
        </p:txBody>
      </p:sp>
      <p:sp>
        <p:nvSpPr>
          <p:cNvPr id="6" name="テキスト ボックス 17">
            <a:extLst>
              <a:ext uri="{FF2B5EF4-FFF2-40B4-BE49-F238E27FC236}">
                <a16:creationId xmlns:a16="http://schemas.microsoft.com/office/drawing/2014/main" id="{BF4D1B8F-5CAC-4726-91AE-147D1FF47A44}"/>
              </a:ext>
            </a:extLst>
          </p:cNvPr>
          <p:cNvSpPr txBox="1"/>
          <p:nvPr/>
        </p:nvSpPr>
        <p:spPr>
          <a:xfrm>
            <a:off x="755576" y="3640156"/>
            <a:ext cx="3159839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電気について記載する箇所です。</a:t>
            </a:r>
          </a:p>
        </p:txBody>
      </p:sp>
      <p:sp>
        <p:nvSpPr>
          <p:cNvPr id="7" name="テキスト ボックス 17">
            <a:extLst>
              <a:ext uri="{FF2B5EF4-FFF2-40B4-BE49-F238E27FC236}">
                <a16:creationId xmlns:a16="http://schemas.microsoft.com/office/drawing/2014/main" id="{1916AC99-2D7E-463E-AD6C-DC76E220283E}"/>
              </a:ext>
            </a:extLst>
          </p:cNvPr>
          <p:cNvSpPr txBox="1"/>
          <p:nvPr/>
        </p:nvSpPr>
        <p:spPr>
          <a:xfrm>
            <a:off x="755576" y="5590207"/>
            <a:ext cx="7202613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エネルギーの消費以外で排出される温室効果ガスについて記載する箇所です。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65C8DA-5842-4EDC-89C0-429FAC7B6283}"/>
              </a:ext>
            </a:extLst>
          </p:cNvPr>
          <p:cNvSpPr txBox="1"/>
          <p:nvPr/>
        </p:nvSpPr>
        <p:spPr>
          <a:xfrm>
            <a:off x="238666" y="370724"/>
            <a:ext cx="88183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基準年度の１年間のエネルギー使用量等を記入するシート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F371A8-27CF-4FC5-989B-AFCCD1669580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（２）シート４「エネ量」の書き方</a:t>
            </a:r>
          </a:p>
        </p:txBody>
      </p:sp>
      <p:pic>
        <p:nvPicPr>
          <p:cNvPr id="3" name="230529_19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5597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BED7-9510-4C4B-91BA-7696EE92F05C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AAFDAE-FC44-4AF9-9D86-91C03373C126}"/>
              </a:ext>
            </a:extLst>
          </p:cNvPr>
          <p:cNvSpPr txBox="1"/>
          <p:nvPr/>
        </p:nvSpPr>
        <p:spPr>
          <a:xfrm>
            <a:off x="0" y="476672"/>
            <a:ext cx="91440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ja-JP" altLang="en-US" sz="2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①　電気以外のエネルギーの使用による二酸化炭素排出量の計算</a:t>
            </a:r>
            <a:endParaRPr lang="en-US" altLang="ja-JP" sz="16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38" y="1108571"/>
            <a:ext cx="6495574" cy="396525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683568" y="2371615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１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3923928" y="2392996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２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179512" y="5073828"/>
            <a:ext cx="892899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１　都市ガスなど、使ったエネルギー種を選択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２　単位に合わせて使用量を記入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３　再生可能エネルギー（以下再エネ）を自ら発電して、自ら消費している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indent="-441325">
              <a:lnSpc>
                <a:spcPts val="32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　　　　　場合に記入</a:t>
            </a:r>
            <a:r>
              <a:rPr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再エネとは、太陽光、水力、風力など環境に負荷の少ない自然界のエネルギーのこと</a:t>
            </a:r>
            <a:endParaRPr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D7FA1DC-F2D2-40E5-A02D-DAAF135DC379}"/>
              </a:ext>
            </a:extLst>
          </p:cNvPr>
          <p:cNvSpPr txBox="1"/>
          <p:nvPr/>
        </p:nvSpPr>
        <p:spPr>
          <a:xfrm>
            <a:off x="2808993" y="3821496"/>
            <a:ext cx="1440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41325">
              <a:lnSpc>
                <a:spcPts val="3200"/>
              </a:lnSpc>
            </a:pPr>
            <a:r>
              <a:rPr lang="en-US" altLang="ja-JP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３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944674" y="3960550"/>
            <a:ext cx="3018438" cy="240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7538" y="2180959"/>
            <a:ext cx="2736310" cy="1536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44674" y="2206534"/>
            <a:ext cx="1059374" cy="1510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5F40C1-5A85-EECC-6477-57B188ABEBEE}"/>
              </a:ext>
            </a:extLst>
          </p:cNvPr>
          <p:cNvSpPr txBox="1"/>
          <p:nvPr/>
        </p:nvSpPr>
        <p:spPr>
          <a:xfrm>
            <a:off x="0" y="0"/>
            <a:ext cx="7058147" cy="344128"/>
          </a:xfrm>
          <a:prstGeom prst="rect">
            <a:avLst/>
          </a:prstGeom>
          <a:noFill/>
        </p:spPr>
        <p:txBody>
          <a:bodyPr wrap="square" tIns="3600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（２）シート４「エネ量」の書き方</a:t>
            </a:r>
          </a:p>
        </p:txBody>
      </p:sp>
      <p:pic>
        <p:nvPicPr>
          <p:cNvPr id="3" name="230529_19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3475" y="533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1854</Words>
  <Application>Microsoft Office PowerPoint</Application>
  <PresentationFormat>画面に合わせる (4:3)</PresentationFormat>
  <Paragraphs>275</Paragraphs>
  <Slides>23</Slides>
  <Notes>23</Notes>
  <HiddenSlides>0</HiddenSlides>
  <MMClips>23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BIZ UDPゴシック</vt:lpstr>
      <vt:lpstr>HG丸ｺﾞｼｯｸM-PRO</vt:lpstr>
      <vt:lpstr>Meiryo UI</vt:lpstr>
      <vt:lpstr>メイリオ</vt:lpstr>
      <vt:lpstr>游ゴシック</vt:lpstr>
      <vt:lpstr>游ゴシック Light</vt:lpstr>
      <vt:lpstr>Arial</vt:lpstr>
      <vt:lpstr>Calibri</vt:lpstr>
      <vt:lpstr>Wingdings</vt:lpstr>
      <vt:lpstr>クラリティ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2021-08-18T04:41:33Z</dcterms:created>
  <dcterms:modified xsi:type="dcterms:W3CDTF">2025-11-10T05:01:36Z</dcterms:modified>
</cp:coreProperties>
</file>