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4"/>
  </p:sldMasterIdLst>
  <p:notesMasterIdLst>
    <p:notesMasterId r:id="rId12"/>
  </p:notesMasterIdLst>
  <p:handoutMasterIdLst>
    <p:handoutMasterId r:id="rId13"/>
  </p:handoutMasterIdLst>
  <p:sldIdLst>
    <p:sldId id="1274" r:id="rId5"/>
    <p:sldId id="1275" r:id="rId6"/>
    <p:sldId id="1276" r:id="rId7"/>
    <p:sldId id="1151" r:id="rId8"/>
    <p:sldId id="1264" r:id="rId9"/>
    <p:sldId id="1271" r:id="rId10"/>
    <p:sldId id="1278" r:id="rId11"/>
  </p:sldIdLst>
  <p:sldSz cx="9144000" cy="6858000" type="screen4x3"/>
  <p:notesSz cx="6646863" cy="9777413"/>
  <p:defaultTextStyle>
    <a:defPPr>
      <a:defRPr lang="ja-JP"/>
    </a:defPPr>
    <a:lvl1pPr marL="0" algn="l" defTabSz="914274" rtl="0" eaLnBrk="1" latinLnBrk="0" hangingPunct="1">
      <a:defRPr kumimoji="1" sz="1800" kern="1200">
        <a:solidFill>
          <a:schemeClr val="tx1"/>
        </a:solidFill>
        <a:latin typeface="+mn-lt"/>
        <a:ea typeface="+mn-ea"/>
        <a:cs typeface="+mn-cs"/>
      </a:defRPr>
    </a:lvl1pPr>
    <a:lvl2pPr marL="457137" algn="l" defTabSz="914274" rtl="0" eaLnBrk="1" latinLnBrk="0" hangingPunct="1">
      <a:defRPr kumimoji="1" sz="1800" kern="1200">
        <a:solidFill>
          <a:schemeClr val="tx1"/>
        </a:solidFill>
        <a:latin typeface="+mn-lt"/>
        <a:ea typeface="+mn-ea"/>
        <a:cs typeface="+mn-cs"/>
      </a:defRPr>
    </a:lvl2pPr>
    <a:lvl3pPr marL="914274" algn="l" defTabSz="914274" rtl="0" eaLnBrk="1" latinLnBrk="0" hangingPunct="1">
      <a:defRPr kumimoji="1" sz="1800" kern="1200">
        <a:solidFill>
          <a:schemeClr val="tx1"/>
        </a:solidFill>
        <a:latin typeface="+mn-lt"/>
        <a:ea typeface="+mn-ea"/>
        <a:cs typeface="+mn-cs"/>
      </a:defRPr>
    </a:lvl3pPr>
    <a:lvl4pPr marL="1371410" algn="l" defTabSz="914274" rtl="0" eaLnBrk="1" latinLnBrk="0" hangingPunct="1">
      <a:defRPr kumimoji="1" sz="1800" kern="1200">
        <a:solidFill>
          <a:schemeClr val="tx1"/>
        </a:solidFill>
        <a:latin typeface="+mn-lt"/>
        <a:ea typeface="+mn-ea"/>
        <a:cs typeface="+mn-cs"/>
      </a:defRPr>
    </a:lvl4pPr>
    <a:lvl5pPr marL="1828547" algn="l" defTabSz="914274" rtl="0" eaLnBrk="1" latinLnBrk="0" hangingPunct="1">
      <a:defRPr kumimoji="1" sz="1800" kern="1200">
        <a:solidFill>
          <a:schemeClr val="tx1"/>
        </a:solidFill>
        <a:latin typeface="+mn-lt"/>
        <a:ea typeface="+mn-ea"/>
        <a:cs typeface="+mn-cs"/>
      </a:defRPr>
    </a:lvl5pPr>
    <a:lvl6pPr marL="2285684" algn="l" defTabSz="914274" rtl="0" eaLnBrk="1" latinLnBrk="0" hangingPunct="1">
      <a:defRPr kumimoji="1" sz="1800" kern="1200">
        <a:solidFill>
          <a:schemeClr val="tx1"/>
        </a:solidFill>
        <a:latin typeface="+mn-lt"/>
        <a:ea typeface="+mn-ea"/>
        <a:cs typeface="+mn-cs"/>
      </a:defRPr>
    </a:lvl6pPr>
    <a:lvl7pPr marL="2742821" algn="l" defTabSz="914274" rtl="0" eaLnBrk="1" latinLnBrk="0" hangingPunct="1">
      <a:defRPr kumimoji="1" sz="1800" kern="1200">
        <a:solidFill>
          <a:schemeClr val="tx1"/>
        </a:solidFill>
        <a:latin typeface="+mn-lt"/>
        <a:ea typeface="+mn-ea"/>
        <a:cs typeface="+mn-cs"/>
      </a:defRPr>
    </a:lvl7pPr>
    <a:lvl8pPr marL="3199957" algn="l" defTabSz="914274" rtl="0" eaLnBrk="1" latinLnBrk="0" hangingPunct="1">
      <a:defRPr kumimoji="1" sz="1800" kern="1200">
        <a:solidFill>
          <a:schemeClr val="tx1"/>
        </a:solidFill>
        <a:latin typeface="+mn-lt"/>
        <a:ea typeface="+mn-ea"/>
        <a:cs typeface="+mn-cs"/>
      </a:defRPr>
    </a:lvl8pPr>
    <a:lvl9pPr marL="3657093" algn="l" defTabSz="914274"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zuaki Shichi" initials="S" lastIdx="13" clrIdx="0"/>
  <p:cmAuthor id="7" name="小椋　寛子" initials="小椋　寛子" lastIdx="4" clrIdx="7">
    <p:extLst>
      <p:ext uri="{19B8F6BF-5375-455C-9EA6-DF929625EA0E}">
        <p15:presenceInfo xmlns:p15="http://schemas.microsoft.com/office/powerpoint/2012/main" userId="S::OguraHir@lan.pref.osaka.jp::76a7bae5-80c9-42b5-be60-bc7cf5757d88" providerId="AD"/>
      </p:ext>
    </p:extLst>
  </p:cmAuthor>
  <p:cmAuthor id="1" name="Kazuaki Shichi" initials="K" lastIdx="2" clrIdx="1"/>
  <p:cmAuthor id="2" name="平西　恭子" initials="平西　恭子" lastIdx="1" clrIdx="2">
    <p:extLst>
      <p:ext uri="{19B8F6BF-5375-455C-9EA6-DF929625EA0E}">
        <p15:presenceInfo xmlns:p15="http://schemas.microsoft.com/office/powerpoint/2012/main" userId="S::HiranishiK@lan.pref.osaka.jp::0158dd8d-d0d8-4a62-9164-2993f215f80a" providerId="AD"/>
      </p:ext>
    </p:extLst>
  </p:cmAuthor>
  <p:cmAuthor id="3" name="原野　利暢" initials="原野　利暢" lastIdx="3" clrIdx="3">
    <p:extLst>
      <p:ext uri="{19B8F6BF-5375-455C-9EA6-DF929625EA0E}">
        <p15:presenceInfo xmlns:p15="http://schemas.microsoft.com/office/powerpoint/2012/main" userId="S-1-5-21-161959346-1900351369-444732941-45688" providerId="AD"/>
      </p:ext>
    </p:extLst>
  </p:cmAuthor>
  <p:cmAuthor id="4" name="原野　利暢" initials="原野　利暢 [2]" lastIdx="3" clrIdx="4">
    <p:extLst>
      <p:ext uri="{19B8F6BF-5375-455C-9EA6-DF929625EA0E}">
        <p15:presenceInfo xmlns:p15="http://schemas.microsoft.com/office/powerpoint/2012/main" userId="S::HaranoT@lan.pref.osaka.jp::43f38b53-5aec-4fab-82c3-c1361e7566e3" providerId="AD"/>
      </p:ext>
    </p:extLst>
  </p:cmAuthor>
  <p:cmAuthor id="5" name="山本　祐一" initials="山本　祐一" lastIdx="7" clrIdx="5">
    <p:extLst>
      <p:ext uri="{19B8F6BF-5375-455C-9EA6-DF929625EA0E}">
        <p15:presenceInfo xmlns:p15="http://schemas.microsoft.com/office/powerpoint/2012/main" userId="S::YamamotoYuic@lan.pref.osaka.jp::9fa5cf2d-67e7-4ef7-aafa-56eefb4c4f3d" providerId="AD"/>
      </p:ext>
    </p:extLst>
  </p:cmAuthor>
  <p:cmAuthor id="6" name="奥野　博信" initials="奥野　博信" lastIdx="1" clrIdx="6">
    <p:extLst>
      <p:ext uri="{19B8F6BF-5375-455C-9EA6-DF929625EA0E}">
        <p15:presenceInfo xmlns:p15="http://schemas.microsoft.com/office/powerpoint/2012/main" userId="S::OkunoHiro@lan.pref.osaka.jp::5c65ecc2-301a-4e57-ae53-4b6558b364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BBB59"/>
    <a:srgbClr val="000066"/>
    <a:srgbClr val="000099"/>
    <a:srgbClr val="0000CC"/>
    <a:srgbClr val="002060"/>
    <a:srgbClr val="5D7430"/>
    <a:srgbClr val="9B395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99" autoAdjust="0"/>
    <p:restoredTop sz="86345" autoAdjust="0"/>
  </p:normalViewPr>
  <p:slideViewPr>
    <p:cSldViewPr showGuides="1">
      <p:cViewPr varScale="1">
        <p:scale>
          <a:sx n="94" d="100"/>
          <a:sy n="94" d="100"/>
        </p:scale>
        <p:origin x="2580" y="66"/>
      </p:cViewPr>
      <p:guideLst>
        <p:guide pos="288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2894"/>
    </p:cViewPr>
  </p:sorterViewPr>
  <p:notesViewPr>
    <p:cSldViewPr>
      <p:cViewPr varScale="1">
        <p:scale>
          <a:sx n="47" d="100"/>
          <a:sy n="47" d="100"/>
        </p:scale>
        <p:origin x="2792"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101" cy="490354"/>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3" y="1"/>
            <a:ext cx="2880101" cy="490354"/>
          </a:xfrm>
          <a:prstGeom prst="rect">
            <a:avLst/>
          </a:prstGeom>
        </p:spPr>
        <p:txBody>
          <a:bodyPr vert="horz" lIns="89675" tIns="44838" rIns="89675" bIns="44838" rtlCol="0"/>
          <a:lstStyle>
            <a:lvl1pPr algn="r">
              <a:defRPr sz="1200"/>
            </a:lvl1pPr>
          </a:lstStyle>
          <a:p>
            <a:fld id="{1EE881E7-AE69-4146-94D2-2270EEF8DDA0}" type="datetimeFigureOut">
              <a:rPr kumimoji="1" lang="ja-JP" altLang="en-US" smtClean="0"/>
              <a:t>2025/11/10</a:t>
            </a:fld>
            <a:endParaRPr kumimoji="1" lang="ja-JP" altLang="en-US"/>
          </a:p>
        </p:txBody>
      </p:sp>
      <p:sp>
        <p:nvSpPr>
          <p:cNvPr id="4" name="フッター プレースホルダー 3"/>
          <p:cNvSpPr>
            <a:spLocks noGrp="1"/>
          </p:cNvSpPr>
          <p:nvPr>
            <p:ph type="ftr" sz="quarter" idx="2"/>
          </p:nvPr>
        </p:nvSpPr>
        <p:spPr>
          <a:xfrm>
            <a:off x="0" y="9287059"/>
            <a:ext cx="2880101" cy="490354"/>
          </a:xfrm>
          <a:prstGeom prst="rect">
            <a:avLst/>
          </a:prstGeom>
        </p:spPr>
        <p:txBody>
          <a:bodyPr vert="horz" lIns="89675" tIns="44838" rIns="89675" bIns="4483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3" y="9287059"/>
            <a:ext cx="2880101" cy="490354"/>
          </a:xfrm>
          <a:prstGeom prst="rect">
            <a:avLst/>
          </a:prstGeom>
        </p:spPr>
        <p:txBody>
          <a:bodyPr vert="horz" lIns="89675" tIns="44838" rIns="89675" bIns="44838" rtlCol="0" anchor="b"/>
          <a:lstStyle>
            <a:lvl1pPr algn="r">
              <a:defRPr sz="1200"/>
            </a:lvl1pPr>
          </a:lstStyle>
          <a:p>
            <a:fld id="{9BD94D33-C8B2-4ABC-9002-0DE385A9DFE6}" type="slidenum">
              <a:rPr kumimoji="1" lang="ja-JP" altLang="en-US" smtClean="0"/>
              <a:t>‹#›</a:t>
            </a:fld>
            <a:endParaRPr kumimoji="1" lang="ja-JP" altLang="en-US"/>
          </a:p>
        </p:txBody>
      </p:sp>
    </p:spTree>
    <p:extLst>
      <p:ext uri="{BB962C8B-B14F-4D97-AF65-F5344CB8AC3E}">
        <p14:creationId xmlns:p14="http://schemas.microsoft.com/office/powerpoint/2010/main" val="86072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0308" cy="488871"/>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8" cy="488871"/>
          </a:xfrm>
          <a:prstGeom prst="rect">
            <a:avLst/>
          </a:prstGeom>
        </p:spPr>
        <p:txBody>
          <a:bodyPr vert="horz" lIns="89675" tIns="44838" rIns="89675" bIns="44838" rtlCol="0"/>
          <a:lstStyle>
            <a:lvl1pPr algn="r">
              <a:defRPr sz="1200"/>
            </a:lvl1pPr>
          </a:lstStyle>
          <a:p>
            <a:fld id="{4F310774-28F9-4F9B-9668-F263BD70C017}" type="datetimeFigureOut">
              <a:rPr kumimoji="1" lang="ja-JP" altLang="en-US" smtClean="0"/>
              <a:t>2025/11/10</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75" tIns="44838" rIns="89675" bIns="44838"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75" tIns="44838" rIns="89675" bIns="448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6846"/>
            <a:ext cx="2880308" cy="488871"/>
          </a:xfrm>
          <a:prstGeom prst="rect">
            <a:avLst/>
          </a:prstGeom>
        </p:spPr>
        <p:txBody>
          <a:bodyPr vert="horz" lIns="89675" tIns="44838" rIns="89675" bIns="4483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6"/>
            <a:ext cx="2880308" cy="488871"/>
          </a:xfrm>
          <a:prstGeom prst="rect">
            <a:avLst/>
          </a:prstGeom>
        </p:spPr>
        <p:txBody>
          <a:bodyPr vert="horz" lIns="89675" tIns="44838" rIns="89675" bIns="44838" rtlCol="0" anchor="b"/>
          <a:lstStyle>
            <a:lvl1pPr algn="r">
              <a:defRPr sz="1200"/>
            </a:lvl1pPr>
          </a:lstStyle>
          <a:p>
            <a:fld id="{67FAA14F-D4B8-4FAD-8C38-DB5B92F8CCA5}" type="slidenum">
              <a:rPr kumimoji="1" lang="ja-JP" altLang="en-US" smtClean="0"/>
              <a:t>‹#›</a:t>
            </a:fld>
            <a:endParaRPr kumimoji="1" lang="ja-JP" altLang="en-US"/>
          </a:p>
        </p:txBody>
      </p:sp>
    </p:spTree>
    <p:extLst>
      <p:ext uri="{BB962C8B-B14F-4D97-AF65-F5344CB8AC3E}">
        <p14:creationId xmlns:p14="http://schemas.microsoft.com/office/powerpoint/2010/main" val="824586528"/>
      </p:ext>
    </p:extLst>
  </p:cSld>
  <p:clrMap bg1="lt1" tx1="dk1" bg2="lt2" tx2="dk2" accent1="accent1" accent2="accent2" accent3="accent3" accent4="accent4" accent5="accent5" accent6="accent6" hlink="hlink" folHlink="folHlink"/>
  <p:hf hdr="0" ftr="0" dt="0"/>
  <p:notesStyle>
    <a:lvl1pPr marL="0" algn="l" defTabSz="914274" rtl="0" eaLnBrk="1" latinLnBrk="0" hangingPunct="1">
      <a:defRPr kumimoji="1" sz="1200" kern="1200">
        <a:solidFill>
          <a:schemeClr val="tx1"/>
        </a:solidFill>
        <a:latin typeface="+mn-lt"/>
        <a:ea typeface="+mn-ea"/>
        <a:cs typeface="+mn-cs"/>
      </a:defRPr>
    </a:lvl1pPr>
    <a:lvl2pPr marL="457137" algn="l" defTabSz="914274" rtl="0" eaLnBrk="1" latinLnBrk="0" hangingPunct="1">
      <a:defRPr kumimoji="1" sz="1200" kern="1200">
        <a:solidFill>
          <a:schemeClr val="tx1"/>
        </a:solidFill>
        <a:latin typeface="+mn-lt"/>
        <a:ea typeface="+mn-ea"/>
        <a:cs typeface="+mn-cs"/>
      </a:defRPr>
    </a:lvl2pPr>
    <a:lvl3pPr marL="914274" algn="l" defTabSz="914274" rtl="0" eaLnBrk="1" latinLnBrk="0" hangingPunct="1">
      <a:defRPr kumimoji="1" sz="1200" kern="1200">
        <a:solidFill>
          <a:schemeClr val="tx1"/>
        </a:solidFill>
        <a:latin typeface="+mn-lt"/>
        <a:ea typeface="+mn-ea"/>
        <a:cs typeface="+mn-cs"/>
      </a:defRPr>
    </a:lvl3pPr>
    <a:lvl4pPr marL="1371410" algn="l" defTabSz="914274" rtl="0" eaLnBrk="1" latinLnBrk="0" hangingPunct="1">
      <a:defRPr kumimoji="1" sz="1200" kern="1200">
        <a:solidFill>
          <a:schemeClr val="tx1"/>
        </a:solidFill>
        <a:latin typeface="+mn-lt"/>
        <a:ea typeface="+mn-ea"/>
        <a:cs typeface="+mn-cs"/>
      </a:defRPr>
    </a:lvl4pPr>
    <a:lvl5pPr marL="1828547" algn="l" defTabSz="914274" rtl="0" eaLnBrk="1" latinLnBrk="0" hangingPunct="1">
      <a:defRPr kumimoji="1" sz="1200" kern="1200">
        <a:solidFill>
          <a:schemeClr val="tx1"/>
        </a:solidFill>
        <a:latin typeface="+mn-lt"/>
        <a:ea typeface="+mn-ea"/>
        <a:cs typeface="+mn-cs"/>
      </a:defRPr>
    </a:lvl5pPr>
    <a:lvl6pPr marL="2285684" algn="l" defTabSz="914274" rtl="0" eaLnBrk="1" latinLnBrk="0" hangingPunct="1">
      <a:defRPr kumimoji="1" sz="1200" kern="1200">
        <a:solidFill>
          <a:schemeClr val="tx1"/>
        </a:solidFill>
        <a:latin typeface="+mn-lt"/>
        <a:ea typeface="+mn-ea"/>
        <a:cs typeface="+mn-cs"/>
      </a:defRPr>
    </a:lvl6pPr>
    <a:lvl7pPr marL="2742821" algn="l" defTabSz="914274" rtl="0" eaLnBrk="1" latinLnBrk="0" hangingPunct="1">
      <a:defRPr kumimoji="1" sz="1200" kern="1200">
        <a:solidFill>
          <a:schemeClr val="tx1"/>
        </a:solidFill>
        <a:latin typeface="+mn-lt"/>
        <a:ea typeface="+mn-ea"/>
        <a:cs typeface="+mn-cs"/>
      </a:defRPr>
    </a:lvl7pPr>
    <a:lvl8pPr marL="3199957" algn="l" defTabSz="914274" rtl="0" eaLnBrk="1" latinLnBrk="0" hangingPunct="1">
      <a:defRPr kumimoji="1" sz="1200" kern="1200">
        <a:solidFill>
          <a:schemeClr val="tx1"/>
        </a:solidFill>
        <a:latin typeface="+mn-lt"/>
        <a:ea typeface="+mn-ea"/>
        <a:cs typeface="+mn-cs"/>
      </a:defRPr>
    </a:lvl8pPr>
    <a:lvl9pPr marL="3657093" algn="l" defTabSz="914274"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1</a:t>
            </a:fld>
            <a:endParaRPr kumimoji="1" lang="ja-JP" altLang="en-US"/>
          </a:p>
        </p:txBody>
      </p:sp>
    </p:spTree>
    <p:extLst>
      <p:ext uri="{BB962C8B-B14F-4D97-AF65-F5344CB8AC3E}">
        <p14:creationId xmlns:p14="http://schemas.microsoft.com/office/powerpoint/2010/main" val="33748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2</a:t>
            </a:fld>
            <a:endParaRPr kumimoji="1" lang="ja-JP" altLang="en-US"/>
          </a:p>
        </p:txBody>
      </p:sp>
    </p:spTree>
    <p:extLst>
      <p:ext uri="{BB962C8B-B14F-4D97-AF65-F5344CB8AC3E}">
        <p14:creationId xmlns:p14="http://schemas.microsoft.com/office/powerpoint/2010/main" val="106098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3</a:t>
            </a:fld>
            <a:endParaRPr kumimoji="1" lang="ja-JP" altLang="en-US"/>
          </a:p>
        </p:txBody>
      </p:sp>
    </p:spTree>
    <p:extLst>
      <p:ext uri="{BB962C8B-B14F-4D97-AF65-F5344CB8AC3E}">
        <p14:creationId xmlns:p14="http://schemas.microsoft.com/office/powerpoint/2010/main" val="232027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4</a:t>
            </a:fld>
            <a:endParaRPr kumimoji="1" lang="ja-JP" altLang="en-US"/>
          </a:p>
        </p:txBody>
      </p:sp>
    </p:spTree>
    <p:extLst>
      <p:ext uri="{BB962C8B-B14F-4D97-AF65-F5344CB8AC3E}">
        <p14:creationId xmlns:p14="http://schemas.microsoft.com/office/powerpoint/2010/main" val="104620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5</a:t>
            </a:fld>
            <a:endParaRPr kumimoji="1" lang="ja-JP" altLang="en-US"/>
          </a:p>
        </p:txBody>
      </p:sp>
    </p:spTree>
    <p:extLst>
      <p:ext uri="{BB962C8B-B14F-4D97-AF65-F5344CB8AC3E}">
        <p14:creationId xmlns:p14="http://schemas.microsoft.com/office/powerpoint/2010/main" val="355352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7</a:t>
            </a:fld>
            <a:endParaRPr kumimoji="1" lang="ja-JP" altLang="en-US"/>
          </a:p>
        </p:txBody>
      </p:sp>
    </p:spTree>
    <p:extLst>
      <p:ext uri="{BB962C8B-B14F-4D97-AF65-F5344CB8AC3E}">
        <p14:creationId xmlns:p14="http://schemas.microsoft.com/office/powerpoint/2010/main" val="321846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AF98248-9989-4959-A78D-E27E2EC999A9}"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5478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94B4D2-E11A-4E46-8D66-78669D01B293}"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89744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E8EE09-DB79-4A0B-9E93-DA5B8806A46E}"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18755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83F931-C299-42E4-ABF4-765EF126FDD3}"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622504" y="6327376"/>
            <a:ext cx="486000" cy="486000"/>
          </a:xfrm>
          <a:prstGeom prst="ellipse">
            <a:avLst/>
          </a:prstGeom>
          <a:solidFill>
            <a:schemeClr val="bg1"/>
          </a:solidFill>
          <a:ln>
            <a:solidFill>
              <a:srgbClr val="758085">
                <a:lumMod val="50000"/>
              </a:srgbClr>
            </a:solidFill>
          </a:ln>
        </p:spPr>
        <p:txBody>
          <a:bodyPr/>
          <a:lstStyle/>
          <a:p>
            <a:fld id="{930DF1FA-2879-4CB1-9630-E4043495BA91}" type="slidenum">
              <a:rPr kumimoji="1" lang="ja-JP" altLang="en-US" smtClean="0"/>
              <a:t>‹#›</a:t>
            </a:fld>
            <a:endParaRPr kumimoji="1" lang="ja-JP" altLang="en-US" dirty="0"/>
          </a:p>
        </p:txBody>
      </p:sp>
    </p:spTree>
    <p:extLst>
      <p:ext uri="{BB962C8B-B14F-4D97-AF65-F5344CB8AC3E}">
        <p14:creationId xmlns:p14="http://schemas.microsoft.com/office/powerpoint/2010/main" val="123773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6846DF-20AF-4D26-B2EA-6E97D059A029}"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26435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A14B040-81ED-4A71-A35B-7CCCF4AB8CA2}" type="datetime1">
              <a:rPr kumimoji="1" lang="ja-JP" altLang="en-US" smtClean="0"/>
              <a:t>2025/11/10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22917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A4D987A-1026-4DFA-9BD6-94BF48192DD0}" type="datetime1">
              <a:rPr kumimoji="1" lang="ja-JP" altLang="en-US" smtClean="0"/>
              <a:t>2025/11/10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352403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DBD47D9-61A8-4B22-B0C1-9A3DB5CE19DA}" type="datetime1">
              <a:rPr kumimoji="1" lang="ja-JP" altLang="en-US" smtClean="0"/>
              <a:t>2025/11/10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99894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C416B-355D-4CF0-8A61-FEE78AFCE2D5}" type="datetime1">
              <a:rPr kumimoji="1" lang="ja-JP" altLang="en-US" smtClean="0"/>
              <a:t>2025/11/10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65093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950E29C-9503-4949-BF3E-A222CA9DA38C}" type="datetime1">
              <a:rPr kumimoji="1" lang="ja-JP" altLang="en-US" smtClean="0"/>
              <a:t>2025/11/10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71207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8293E5E-844E-49D1-9DF0-5E5BA440B29B}" type="datetime1">
              <a:rPr kumimoji="1" lang="ja-JP" altLang="en-US" smtClean="0"/>
              <a:t>2025/11/10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98026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2547E-DCFA-40C1-950C-61A19978382E}" type="datetime1">
              <a:rPr kumimoji="1" lang="ja-JP" altLang="en-US" smtClean="0"/>
              <a:t>2025/11/10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22504" y="6309320"/>
            <a:ext cx="486000" cy="486000"/>
          </a:xfrm>
          <a:prstGeom prst="ellipse">
            <a:avLst/>
          </a:prstGeom>
          <a:solidFill>
            <a:schemeClr val="bg1"/>
          </a:solidFill>
          <a:ln w="19050">
            <a:solidFill>
              <a:schemeClr val="accent6">
                <a:lumMod val="50000"/>
              </a:schemeClr>
            </a:solidFill>
          </a:ln>
          <a:effectLst>
            <a:outerShdw blurRad="50800" dist="38100" dir="5400000" algn="t" rotWithShape="0">
              <a:prstClr val="black">
                <a:alpha val="40000"/>
              </a:prstClr>
            </a:outerShdw>
          </a:effectLst>
        </p:spPr>
        <p:txBody>
          <a:bodyPr vert="horz" lIns="0" tIns="0" rIns="0" bIns="0" rtlCol="0" anchor="ctr" anchorCtr="1"/>
          <a:lstStyle>
            <a:lvl1pPr algn="r">
              <a:defRPr sz="1600" b="1">
                <a:solidFill>
                  <a:schemeClr val="tx1"/>
                </a:solidFill>
                <a:latin typeface="Meiryo UI" panose="020B0604030504040204" pitchFamily="50" charset="-128"/>
                <a:ea typeface="Meiryo UI" panose="020B0604030504040204" pitchFamily="50" charset="-128"/>
              </a:defRPr>
            </a:lvl1pPr>
          </a:lstStyle>
          <a:p>
            <a:fld id="{930DF1FA-2879-4CB1-9630-E4043495BA91}" type="slidenum">
              <a:rPr lang="ja-JP" altLang="en-US" smtClean="0"/>
              <a:pPr/>
              <a:t>‹#›</a:t>
            </a:fld>
            <a:endParaRPr lang="ja-JP" altLang="en-US" dirty="0"/>
          </a:p>
        </p:txBody>
      </p:sp>
    </p:spTree>
    <p:extLst>
      <p:ext uri="{BB962C8B-B14F-4D97-AF65-F5344CB8AC3E}">
        <p14:creationId xmlns:p14="http://schemas.microsoft.com/office/powerpoint/2010/main" val="41548868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m4a"/><Relationship Id="rId7" Type="http://schemas.openxmlformats.org/officeDocument/2006/relationships/hyperlink" Target="https://www.pref.osaka.lg.jp/o050040/zei/alacarte/nouzeishomei.html" TargetMode="External"/><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hyperlink" Target="https://www.nta.go.jp/taxes/nozei/nozei-shomei/01.htm" TargetMode="External"/><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hyperlink" Target="https://www.pref.osaka.lg.jp/o120020/kotsukankyo/haigasu/chusho_hojo.html"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1</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0"/>
            <a:ext cx="9144000" cy="44691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70249" y="3751"/>
            <a:ext cx="9297738" cy="461665"/>
          </a:xfrm>
          <a:prstGeom prst="rect">
            <a:avLst/>
          </a:prstGeom>
        </p:spPr>
        <p:txBody>
          <a:bodyPr wrap="none">
            <a:spAutoFit/>
          </a:bodyPr>
          <a:lstStyle/>
          <a:p>
            <a:r>
              <a:rPr lang="en-US" altLang="ja-JP"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2.</a:t>
            </a:r>
            <a:r>
              <a:rPr lang="ja-JP" altLang="en-US"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 添付書類（補助対象者であることを証する書類、見積書の写し）</a:t>
            </a:r>
          </a:p>
        </p:txBody>
      </p:sp>
      <p:sp>
        <p:nvSpPr>
          <p:cNvPr id="6" name="テキスト ボックス 5">
            <a:extLst>
              <a:ext uri="{FF2B5EF4-FFF2-40B4-BE49-F238E27FC236}">
                <a16:creationId xmlns:a16="http://schemas.microsoft.com/office/drawing/2014/main" id="{4432F8DF-EA72-4689-B34A-4DC5C6DBFC15}"/>
              </a:ext>
            </a:extLst>
          </p:cNvPr>
          <p:cNvSpPr txBox="1"/>
          <p:nvPr/>
        </p:nvSpPr>
        <p:spPr>
          <a:xfrm>
            <a:off x="184224" y="548680"/>
            <a:ext cx="8698160" cy="3254737"/>
          </a:xfrm>
          <a:prstGeom prst="rect">
            <a:avLst/>
          </a:prstGeom>
          <a:noFill/>
        </p:spPr>
        <p:txBody>
          <a:bodyPr wrap="square">
            <a:spAutoFit/>
          </a:bodyPr>
          <a:lstStyle/>
          <a:p>
            <a:pPr algn="just"/>
            <a:r>
              <a:rPr lang="ja-JP" altLang="en-US" b="1" u="sng"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補助対象者であることを証する書類</a:t>
            </a:r>
            <a:endParaRPr lang="en-US" altLang="ja-JP"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600"/>
              </a:spcBef>
            </a:pP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・補助対象者（学校教育、医療業、社会保険・社会福祉・介護事業）であることを証する書類</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は、</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以下のとおりです。</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＜法人の場合＞　</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b="1"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会社事業概略説明書</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」や「</a:t>
            </a:r>
            <a:r>
              <a:rPr lang="ja-JP" altLang="en-US" sz="1600" b="1"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法人事業概況説明書</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「事業内容」欄で確認を行います。</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3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＜個人事業主の場合＞</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b="1"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開業届</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等の「職業」欄に記載の業種で確認を行います。</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4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・指定緊急避難場所等に指定されていることを証する書類は、以下のとおりです。</a:t>
            </a:r>
          </a:p>
          <a:p>
            <a:pPr algn="just">
              <a:spcBef>
                <a:spcPts val="600"/>
              </a:spcBef>
            </a:pPr>
            <a:r>
              <a:rPr lang="ja-JP" altLang="en-US" sz="1600" dirty="0">
                <a:latin typeface="HG丸ｺﾞｼｯｸM-PRO" panose="020F0600000000000000" pitchFamily="50" charset="-128"/>
                <a:ea typeface="HG丸ｺﾞｼｯｸM-PRO" panose="020F0600000000000000" pitchFamily="50" charset="-128"/>
              </a:rPr>
              <a:t>  各種避難所としての使用に関する</a:t>
            </a:r>
            <a:r>
              <a:rPr lang="ja-JP" altLang="en-US" sz="1600" b="1" u="sng" dirty="0">
                <a:latin typeface="HG丸ｺﾞｼｯｸM-PRO" panose="020F0600000000000000" pitchFamily="50" charset="-128"/>
                <a:ea typeface="HG丸ｺﾞｼｯｸM-PRO" panose="020F0600000000000000" pitchFamily="50" charset="-128"/>
              </a:rPr>
              <a:t>協定書</a:t>
            </a:r>
            <a:r>
              <a:rPr lang="ja-JP" altLang="en-US" sz="1600" dirty="0">
                <a:latin typeface="HG丸ｺﾞｼｯｸM-PRO" panose="020F0600000000000000" pitchFamily="50" charset="-128"/>
                <a:ea typeface="HG丸ｺﾞｼｯｸM-PRO" panose="020F0600000000000000" pitchFamily="50" charset="-128"/>
              </a:rPr>
              <a:t>や</a:t>
            </a:r>
            <a:r>
              <a:rPr lang="ja-JP" altLang="en-US" sz="1600" b="1" u="sng" dirty="0">
                <a:latin typeface="HG丸ｺﾞｼｯｸM-PRO" panose="020F0600000000000000" pitchFamily="50" charset="-128"/>
                <a:ea typeface="HG丸ｺﾞｼｯｸM-PRO" panose="020F0600000000000000" pitchFamily="50" charset="-128"/>
              </a:rPr>
              <a:t>指定避難所一覧として公開されている</a:t>
            </a:r>
            <a:r>
              <a:rPr lang="en-US" altLang="ja-JP" sz="1600" b="1" u="sng" dirty="0">
                <a:latin typeface="HG丸ｺﾞｼｯｸM-PRO" panose="020F0600000000000000" pitchFamily="50" charset="-128"/>
                <a:ea typeface="HG丸ｺﾞｼｯｸM-PRO" panose="020F0600000000000000" pitchFamily="50" charset="-128"/>
              </a:rPr>
              <a:t>HP</a:t>
            </a:r>
            <a:r>
              <a:rPr lang="ja-JP" altLang="en-US" sz="1600" b="1" u="sng" dirty="0">
                <a:latin typeface="HG丸ｺﾞｼｯｸM-PRO" panose="020F0600000000000000" pitchFamily="50" charset="-128"/>
                <a:ea typeface="HG丸ｺﾞｼｯｸM-PRO" panose="020F0600000000000000" pitchFamily="50" charset="-128"/>
              </a:rPr>
              <a:t> </a:t>
            </a:r>
            <a:r>
              <a:rPr lang="ja-JP" altLang="en-US" sz="1600" dirty="0">
                <a:latin typeface="HG丸ｺﾞｼｯｸM-PRO" panose="020F0600000000000000" pitchFamily="50" charset="-128"/>
                <a:ea typeface="HG丸ｺﾞｼｯｸM-PRO" panose="020F0600000000000000" pitchFamily="50" charset="-128"/>
              </a:rPr>
              <a:t>等</a:t>
            </a:r>
            <a:endParaRPr lang="en-US" altLang="ja-JP" sz="1600" dirty="0">
              <a:latin typeface="HG丸ｺﾞｼｯｸM-PRO" panose="020F0600000000000000" pitchFamily="50" charset="-128"/>
              <a:ea typeface="HG丸ｺﾞｼｯｸM-PRO" panose="020F0600000000000000" pitchFamily="50" charset="-128"/>
            </a:endParaRPr>
          </a:p>
          <a:p>
            <a:pPr algn="just"/>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（当該事業場を申請者が保有していることがわかるもの）</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4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7B476D8D-7EAB-493A-898C-D6CF2B27C19B}"/>
              </a:ext>
            </a:extLst>
          </p:cNvPr>
          <p:cNvSpPr txBox="1"/>
          <p:nvPr/>
        </p:nvSpPr>
        <p:spPr>
          <a:xfrm>
            <a:off x="179512" y="3677394"/>
            <a:ext cx="8698160" cy="3424014"/>
          </a:xfrm>
          <a:prstGeom prst="rect">
            <a:avLst/>
          </a:prstGeom>
          <a:noFill/>
        </p:spPr>
        <p:txBody>
          <a:bodyPr wrap="square">
            <a:spAutoFit/>
          </a:bodyPr>
          <a:lstStyle/>
          <a:p>
            <a:pPr algn="just"/>
            <a:r>
              <a:rPr lang="ja-JP" altLang="en-US" b="1" u="sng"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見積書の写し</a:t>
            </a:r>
            <a:endParaRPr lang="en-US" altLang="ja-JP"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＜購入の場合＞　</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・申請を</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行う車両・急速充電設備・外部給電器</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1600" b="1"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見積書</a:t>
            </a:r>
            <a:endParaRPr lang="en-US" altLang="ja-JP" sz="1600" b="1"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3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＜リースの場合＞</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・申請を</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行う車両・急速充電設備・外部給電器</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1600" b="1"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リース期間中のリース料の総額がわかる見積書</a:t>
            </a:r>
            <a:endParaRPr lang="en-US" altLang="ja-JP" sz="1600" b="1" u="sng"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b="1"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車両</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に関しては</a:t>
            </a:r>
            <a:r>
              <a:rPr lang="ja-JP" altLang="en-US" sz="1600" b="1" u="sng"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同種ガソリン車の同期間のリース料金がわかる書類</a:t>
            </a:r>
            <a:endParaRPr lang="en-US" altLang="ja-JP" sz="1600" b="1" u="sng"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600"/>
              </a:spcBef>
            </a:pPr>
            <a:r>
              <a:rPr lang="ja-JP" altLang="en-US" sz="1600" b="1" u="sng"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＜注意！！＞</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・同一事業において、</a:t>
            </a:r>
            <a:r>
              <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のリースと急速充電設備・外部給電器の購入は併用できません。</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・以下の期間、継続的に使用する契約としてください。</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1600" b="1"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ja-JP" altLang="en-US" sz="1600" b="1"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：４年 、急速充電設備：５年 、外部給電器：３年</a:t>
            </a:r>
            <a:endParaRPr lang="en-US" altLang="ja-JP" sz="1600" b="1"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4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4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4A476DB5-8694-4BFD-8787-054B360F231F}"/>
              </a:ext>
            </a:extLst>
          </p:cNvPr>
          <p:cNvSpPr/>
          <p:nvPr/>
        </p:nvSpPr>
        <p:spPr>
          <a:xfrm>
            <a:off x="467544" y="6237312"/>
            <a:ext cx="5678536" cy="486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CAE9CB8B-BA5B-40FB-8575-668DC4E062F9}"/>
              </a:ext>
            </a:extLst>
          </p:cNvPr>
          <p:cNvSpPr/>
          <p:nvPr/>
        </p:nvSpPr>
        <p:spPr>
          <a:xfrm>
            <a:off x="148410" y="571128"/>
            <a:ext cx="8698160" cy="31062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4EF0C2DA-46C6-4CFB-8CDD-18C3BD8CBC24}"/>
              </a:ext>
            </a:extLst>
          </p:cNvPr>
          <p:cNvSpPr/>
          <p:nvPr/>
        </p:nvSpPr>
        <p:spPr>
          <a:xfrm>
            <a:off x="197701" y="3676514"/>
            <a:ext cx="8698160" cy="31062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2" name="オーディオ 21">
            <a:hlinkClick r:id="" action="ppaction://media"/>
            <a:extLst>
              <a:ext uri="{FF2B5EF4-FFF2-40B4-BE49-F238E27FC236}">
                <a16:creationId xmlns:a16="http://schemas.microsoft.com/office/drawing/2014/main" id="{86C5EE96-0AC4-4643-BF1C-AD2CFD55773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94082252"/>
      </p:ext>
    </p:extLst>
  </p:cSld>
  <p:clrMapOvr>
    <a:masterClrMapping/>
  </p:clrMapOvr>
  <mc:AlternateContent xmlns:mc="http://schemas.openxmlformats.org/markup-compatibility/2006" xmlns:p14="http://schemas.microsoft.com/office/powerpoint/2010/main">
    <mc:Choice Requires="p14">
      <p:transition spd="slow" p14:dur="2000" advTm="136958"/>
    </mc:Choice>
    <mc:Fallback xmlns="">
      <p:transition spd="slow" advTm="13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2"/>
                </p:tgtEl>
              </p:cMediaNode>
            </p:audio>
          </p:childTnLst>
        </p:cTn>
      </p:par>
    </p:tnLst>
    <p:bldLst>
      <p:bldP spid="10" grpId="0" animBg="1"/>
      <p:bldP spid="10"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2</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0"/>
            <a:ext cx="9144000" cy="43321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70249" y="3751"/>
            <a:ext cx="8255786" cy="461665"/>
          </a:xfrm>
          <a:prstGeom prst="rect">
            <a:avLst/>
          </a:prstGeom>
        </p:spPr>
        <p:txBody>
          <a:bodyPr wrap="none">
            <a:spAutoFit/>
          </a:bodyPr>
          <a:lstStyle/>
          <a:p>
            <a:r>
              <a:rPr lang="en-US" altLang="ja-JP"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2.</a:t>
            </a:r>
            <a:r>
              <a:rPr lang="ja-JP" altLang="en-US"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 添付書類（交付決定通知書・納税証明書・通帳等の写し）</a:t>
            </a:r>
          </a:p>
        </p:txBody>
      </p:sp>
      <p:sp>
        <p:nvSpPr>
          <p:cNvPr id="6" name="テキスト ボックス 5">
            <a:extLst>
              <a:ext uri="{FF2B5EF4-FFF2-40B4-BE49-F238E27FC236}">
                <a16:creationId xmlns:a16="http://schemas.microsoft.com/office/drawing/2014/main" id="{4432F8DF-EA72-4689-B34A-4DC5C6DBFC15}"/>
              </a:ext>
            </a:extLst>
          </p:cNvPr>
          <p:cNvSpPr txBox="1"/>
          <p:nvPr/>
        </p:nvSpPr>
        <p:spPr>
          <a:xfrm>
            <a:off x="144016" y="557679"/>
            <a:ext cx="9036496" cy="1431161"/>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交付決定通知書（国及び府内市町村の補助事業）の写し</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＜申請時において国及び府内市町村の補助事業の交付決定を受けていない場合＞</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300"/>
              </a:spcBef>
              <a:spcAft>
                <a:spcPts val="300"/>
              </a:spcAft>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spc="-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申請内容が分かる書類（補助金交付申請書等）の写しを添付し、決定後速やかにて提出して下さい。</a:t>
            </a:r>
            <a:endParaRPr lang="en-US" altLang="ja-JP" sz="1600" kern="100" spc="-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（注意！！）</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市町村の補助事業も活用する場合は追加資料が必要な場合があります。事前に府にご相談下さい。</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7B476D8D-7EAB-493A-898C-D6CF2B27C19B}"/>
              </a:ext>
            </a:extLst>
          </p:cNvPr>
          <p:cNvSpPr txBox="1"/>
          <p:nvPr/>
        </p:nvSpPr>
        <p:spPr>
          <a:xfrm>
            <a:off x="144016" y="2035631"/>
            <a:ext cx="8698160" cy="3049553"/>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納税証明書の写し</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r>
              <a:rPr lang="ja-JP" altLang="en-US" sz="16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 　</a:t>
            </a:r>
            <a:r>
              <a:rPr lang="ja-JP" altLang="en-US" sz="1600" b="1" u="sng"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国税及び府税に未納がないことが証明できるもの</a:t>
            </a:r>
            <a:r>
              <a:rPr lang="ja-JP" altLang="en-US" sz="16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であって、発行日から</a:t>
            </a:r>
            <a:r>
              <a:rPr lang="ja-JP" altLang="en-US" sz="1600" b="1" u="sng"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３カ月以内</a:t>
            </a:r>
            <a:r>
              <a:rPr lang="ja-JP" altLang="en-US" sz="16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のもの</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3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＜国税＞</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中小企業者や各法人・団体は「その３の３」、個人事業主は「その３の２」を提出して下さい。</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200"/>
              </a:spcBef>
              <a:spcAft>
                <a:spcPts val="200"/>
              </a:spcAft>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詳細は</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HP</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をご確認ください　</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hlinkClick r:id="rId6"/>
              </a:rPr>
              <a:t> </a:t>
            </a:r>
            <a:r>
              <a:rPr lang="en-US" altLang="ja-JP" sz="1600" dirty="0">
                <a:hlinkClick r:id="rId6"/>
              </a:rPr>
              <a:t>G-1</a:t>
            </a:r>
            <a:r>
              <a:rPr lang="ja-JP" altLang="en-US" sz="1600" dirty="0">
                <a:hlinkClick r:id="rId6"/>
              </a:rPr>
              <a:t>　納税証明書の交付請求手続｜国税庁</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3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＜府税＞</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3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「未納のない証明書」（</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徴収金の種類は、全税目で請求してください。）を提出して下さい。</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200"/>
              </a:spcBef>
              <a:spcAft>
                <a:spcPts val="200"/>
              </a:spcAft>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各府税事務所で交付しています。</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詳細は下記</a:t>
            </a:r>
            <a:r>
              <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HP</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でご確認ください。</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dirty="0">
                <a:hlinkClick r:id="rId7"/>
              </a:rPr>
              <a:t>納税証明書／大阪府（おおさかふ）ホームページ </a:t>
            </a:r>
            <a:r>
              <a:rPr lang="en-US" altLang="ja-JP" sz="1600" dirty="0">
                <a:hlinkClick r:id="rId7"/>
              </a:rPr>
              <a:t>[Osaka Prefectural Government]</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799E9117-70F0-412F-9979-19F9E64FDE7E}"/>
              </a:ext>
            </a:extLst>
          </p:cNvPr>
          <p:cNvSpPr txBox="1"/>
          <p:nvPr/>
        </p:nvSpPr>
        <p:spPr>
          <a:xfrm>
            <a:off x="144016" y="4941168"/>
            <a:ext cx="8698160" cy="615553"/>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通帳（補助金の振込先（名義、口座番号）を記載した箇所）の写し</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r>
              <a:rPr lang="ja-JP" altLang="en-US" sz="16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    補助金の振込を希望される通帳の写しを提出して下さい。。</a:t>
            </a:r>
            <a:endParaRPr lang="en-US" altLang="ja-JP" sz="16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10" name="テキスト ボックス 9">
            <a:extLst>
              <a:ext uri="{FF2B5EF4-FFF2-40B4-BE49-F238E27FC236}">
                <a16:creationId xmlns:a16="http://schemas.microsoft.com/office/drawing/2014/main" id="{604A80A0-DBB2-4A7C-98F1-52CCCCB58ED6}"/>
              </a:ext>
            </a:extLst>
          </p:cNvPr>
          <p:cNvSpPr txBox="1"/>
          <p:nvPr/>
        </p:nvSpPr>
        <p:spPr>
          <a:xfrm>
            <a:off x="144016" y="5643245"/>
            <a:ext cx="8698160" cy="338554"/>
          </a:xfrm>
          <a:prstGeom prst="rect">
            <a:avLst/>
          </a:prstGeom>
          <a:noFill/>
        </p:spPr>
        <p:txBody>
          <a:bodyPr wrap="square">
            <a:spAutoFit/>
          </a:bodyPr>
          <a:lstStyle/>
          <a:p>
            <a:pPr algn="just"/>
            <a:r>
              <a:rPr lang="en-US" altLang="ja-JP" sz="1600"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a:t>
            </a:r>
            <a:r>
              <a:rPr lang="ja-JP" altLang="en-US" sz="1600"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以降、該当者のみ必要な書類です</a:t>
            </a:r>
            <a:r>
              <a:rPr lang="en-US" altLang="ja-JP" sz="1600"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a:t>
            </a:r>
            <a:endParaRPr lang="en-US" altLang="ja-JP" sz="14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11" name="テキスト ボックス 10">
            <a:extLst>
              <a:ext uri="{FF2B5EF4-FFF2-40B4-BE49-F238E27FC236}">
                <a16:creationId xmlns:a16="http://schemas.microsoft.com/office/drawing/2014/main" id="{85C409E1-969C-4688-87BF-5070E191FD6E}"/>
              </a:ext>
            </a:extLst>
          </p:cNvPr>
          <p:cNvSpPr txBox="1"/>
          <p:nvPr/>
        </p:nvSpPr>
        <p:spPr>
          <a:xfrm>
            <a:off x="144016" y="5981799"/>
            <a:ext cx="8698160" cy="615553"/>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賃貸借契約書の写し及び許諾書＜賃貸物件で工事を行う場合＞</a:t>
            </a:r>
          </a:p>
          <a:p>
            <a:pPr algn="just"/>
            <a:r>
              <a:rPr lang="ja-JP" altLang="en-US" sz="16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    </a:t>
            </a:r>
            <a:r>
              <a:rPr lang="ja-JP" altLang="en-US" sz="1600" u="sng"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賃貸物件で工事を行う方</a:t>
            </a:r>
            <a:r>
              <a:rPr lang="ja-JP" altLang="en-US" sz="16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のみ必要です</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CEE33D19-737E-4D56-8908-04B9EF0F0037}"/>
              </a:ext>
            </a:extLst>
          </p:cNvPr>
          <p:cNvSpPr/>
          <p:nvPr/>
        </p:nvSpPr>
        <p:spPr>
          <a:xfrm>
            <a:off x="148410" y="571128"/>
            <a:ext cx="8766990" cy="14177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16E961C0-78DC-4886-A0E1-C2DE13624872}"/>
              </a:ext>
            </a:extLst>
          </p:cNvPr>
          <p:cNvSpPr/>
          <p:nvPr/>
        </p:nvSpPr>
        <p:spPr>
          <a:xfrm>
            <a:off x="188505" y="2112188"/>
            <a:ext cx="8766990" cy="26737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AEEE549B-A39B-4506-BE26-62460DF4DA27}"/>
              </a:ext>
            </a:extLst>
          </p:cNvPr>
          <p:cNvSpPr/>
          <p:nvPr/>
        </p:nvSpPr>
        <p:spPr>
          <a:xfrm>
            <a:off x="144016" y="4919147"/>
            <a:ext cx="8766990" cy="724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699A1447-F749-4C6D-8A76-4D86BEA713BF}"/>
              </a:ext>
            </a:extLst>
          </p:cNvPr>
          <p:cNvSpPr/>
          <p:nvPr/>
        </p:nvSpPr>
        <p:spPr>
          <a:xfrm>
            <a:off x="121996" y="6068322"/>
            <a:ext cx="8766990" cy="594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 name="オーディオ 15">
            <a:hlinkClick r:id="" action="ppaction://media"/>
            <a:extLst>
              <a:ext uri="{FF2B5EF4-FFF2-40B4-BE49-F238E27FC236}">
                <a16:creationId xmlns:a16="http://schemas.microsoft.com/office/drawing/2014/main" id="{7FAF581D-B405-43FA-8225-173DBAD96D6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225626399"/>
      </p:ext>
    </p:extLst>
  </p:cSld>
  <p:clrMapOvr>
    <a:masterClrMapping/>
  </p:clrMapOvr>
  <mc:AlternateContent xmlns:mc="http://schemas.openxmlformats.org/markup-compatibility/2006" xmlns:p14="http://schemas.microsoft.com/office/powerpoint/2010/main">
    <mc:Choice Requires="p14">
      <p:transition spd="slow" p14:dur="2000" advTm="101814"/>
    </mc:Choice>
    <mc:Fallback xmlns="">
      <p:transition spd="slow" advTm="10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ntr"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6"/>
                </p:tgtEl>
              </p:cMediaNode>
            </p:audio>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3</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1"/>
            <a:ext cx="9144000" cy="46166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70249" y="3751"/>
            <a:ext cx="8848897" cy="461665"/>
          </a:xfrm>
          <a:prstGeom prst="rect">
            <a:avLst/>
          </a:prstGeom>
        </p:spPr>
        <p:txBody>
          <a:bodyPr wrap="none">
            <a:spAutoFit/>
          </a:bodyPr>
          <a:lstStyle/>
          <a:p>
            <a:r>
              <a:rPr lang="en-US" altLang="ja-JP"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2. </a:t>
            </a:r>
            <a:r>
              <a:rPr lang="ja-JP" altLang="en-US"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添付書類（</a:t>
            </a:r>
            <a:r>
              <a:rPr lang="zh-TW" altLang="en-US"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履歴事項全部証明書</a:t>
            </a:r>
            <a:r>
              <a:rPr lang="ja-JP" altLang="en-US"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等、リース関連書類、その他）</a:t>
            </a:r>
            <a:endParaRPr lang="en-US" altLang="ja-JP" sz="24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7" name="テキスト ボックス 6">
            <a:extLst>
              <a:ext uri="{FF2B5EF4-FFF2-40B4-BE49-F238E27FC236}">
                <a16:creationId xmlns:a16="http://schemas.microsoft.com/office/drawing/2014/main" id="{2D618E15-9CE0-45C2-B6E6-4C57246D18F7}"/>
              </a:ext>
            </a:extLst>
          </p:cNvPr>
          <p:cNvSpPr txBox="1"/>
          <p:nvPr/>
        </p:nvSpPr>
        <p:spPr>
          <a:xfrm>
            <a:off x="122313" y="548680"/>
            <a:ext cx="8698160" cy="654025"/>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履歴事項全部証明書又は現在事項全部証明書の写し（３か月以内発行のもの）</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spcBef>
                <a:spcPts val="300"/>
              </a:spcBef>
            </a:pP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b="1" u="sng"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法人の方</a:t>
            </a:r>
            <a:r>
              <a:rPr lang="ja-JP" altLang="en-US" sz="1600" b="1"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のみ</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必要です。</a:t>
            </a:r>
            <a:endPar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4A257A51-EEEA-4E68-89E9-CFAEBC098AF1}"/>
              </a:ext>
            </a:extLst>
          </p:cNvPr>
          <p:cNvSpPr txBox="1"/>
          <p:nvPr/>
        </p:nvSpPr>
        <p:spPr>
          <a:xfrm>
            <a:off x="103533" y="1259816"/>
            <a:ext cx="9004971" cy="1184940"/>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リース料金の設定根拠資料及びリース会社と申請者との契約書案</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spcBef>
                <a:spcPts val="300"/>
              </a:spcBef>
            </a:pP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b="1" u="sng"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リースで対象設備を導入する場合</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のみ必要です。</a:t>
            </a:r>
            <a:endPar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300"/>
              </a:spcBef>
            </a:pP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・リース料金の設定根拠資料は、</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b="1"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３．見積書の写し」</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をご参照ください。</a:t>
            </a:r>
            <a:endPar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・リース会社と申請者との契約書案として、「</a:t>
            </a:r>
            <a:r>
              <a:rPr lang="zh-TW"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自動車賃貸借契約書</a:t>
            </a: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の写し」などを提出して下さい。</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789AAC0F-2182-4A0F-90C1-D2741D229C9B}"/>
              </a:ext>
            </a:extLst>
          </p:cNvPr>
          <p:cNvSpPr txBox="1"/>
          <p:nvPr/>
        </p:nvSpPr>
        <p:spPr>
          <a:xfrm>
            <a:off x="120572" y="2520225"/>
            <a:ext cx="8698160" cy="969496"/>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＜個人事業主の方のみ必要な提出書類＞</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spcBef>
                <a:spcPts val="600"/>
              </a:spcBef>
            </a:pPr>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本人確認書類（免許証の両面、健康保険証、住民票等）の写し</a:t>
            </a:r>
            <a:endParaRPr lang="en-US" altLang="ja-JP" sz="1600" b="1"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いずれか</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一つ提出して下さい。</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35D1AFD5-9ED2-43DF-BAC9-DDCED8087776}"/>
              </a:ext>
            </a:extLst>
          </p:cNvPr>
          <p:cNvSpPr txBox="1"/>
          <p:nvPr/>
        </p:nvSpPr>
        <p:spPr>
          <a:xfrm>
            <a:off x="129087" y="3505447"/>
            <a:ext cx="8698160" cy="1715854"/>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〇 営業に必要な許認可証の写し</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spcBef>
                <a:spcPts val="300"/>
              </a:spcBef>
            </a:pP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医療業</a:t>
            </a: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の方は、</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以下のいずれかの書類を提出して下さい。</a:t>
            </a:r>
            <a:endPar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「個人事業の開業届出書」（</a:t>
            </a:r>
            <a:r>
              <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税務署へ提出している書類）</a:t>
            </a:r>
            <a:endPar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「診療所開設届」（</a:t>
            </a:r>
            <a:r>
              <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保健所へ提出している書類）</a:t>
            </a:r>
            <a:endPar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「保険医療機関指定申請書」（</a:t>
            </a:r>
            <a:r>
              <a:rPr lang="en-US" altLang="ja-JP" sz="1600" kern="100" spc="-10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厚生局へ提出している書類）</a:t>
            </a:r>
            <a:endParaRPr lang="en-US" altLang="ja-JP"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600"/>
              </a:spcBef>
            </a:pPr>
            <a:r>
              <a:rPr lang="ja-JP" altLang="en-US"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その他事業者については、個人事業主が申請される場合は大阪府にお問い合わせください。</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5E3F9E41-3301-4195-85F8-36619FD95805}"/>
              </a:ext>
            </a:extLst>
          </p:cNvPr>
          <p:cNvSpPr txBox="1"/>
          <p:nvPr/>
        </p:nvSpPr>
        <p:spPr>
          <a:xfrm>
            <a:off x="70268" y="5318880"/>
            <a:ext cx="8698160" cy="1007968"/>
          </a:xfrm>
          <a:prstGeom prst="rect">
            <a:avLst/>
          </a:prstGeom>
          <a:noFill/>
        </p:spPr>
        <p:txBody>
          <a:bodyPr wrap="square">
            <a:spAutoFit/>
          </a:bodyPr>
          <a:lstStyle/>
          <a:p>
            <a:pPr algn="just"/>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 ＜急速充電設備を導入する方のみ必要な提出書類＞</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spcBef>
                <a:spcPts val="600"/>
              </a:spcBef>
            </a:pPr>
            <a:r>
              <a:rPr lang="ja-JP" altLang="en-US"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 〇設置予定場所の概要（位置図、写真等）</a:t>
            </a:r>
            <a:endParaRPr lang="en-US" altLang="ja-JP"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lgn="just">
              <a:spcBef>
                <a:spcPts val="300"/>
              </a:spcBef>
            </a:pPr>
            <a:r>
              <a:rPr lang="ja-JP" altLang="en-US" sz="1600" kern="100"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rPr>
              <a:t>　設置する場所が分かる位置図・平面図・立面図や、その場所がわかる写真などを提出して下さい。</a:t>
            </a:r>
            <a:endParaRPr lang="en-US" altLang="ja-JP" sz="16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id="{F6BD3DD0-8058-4A8B-A287-042E966C0AEB}"/>
              </a:ext>
            </a:extLst>
          </p:cNvPr>
          <p:cNvSpPr/>
          <p:nvPr/>
        </p:nvSpPr>
        <p:spPr>
          <a:xfrm>
            <a:off x="188505" y="576186"/>
            <a:ext cx="8766990" cy="724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E3A7DC9A-9502-4977-B50C-85DEBDDBBC41}"/>
              </a:ext>
            </a:extLst>
          </p:cNvPr>
          <p:cNvSpPr/>
          <p:nvPr/>
        </p:nvSpPr>
        <p:spPr>
          <a:xfrm>
            <a:off x="185383" y="1256063"/>
            <a:ext cx="8855083" cy="1245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DCBE6E3D-839C-470E-ADE2-4193EC2CD68F}"/>
              </a:ext>
            </a:extLst>
          </p:cNvPr>
          <p:cNvSpPr/>
          <p:nvPr/>
        </p:nvSpPr>
        <p:spPr>
          <a:xfrm>
            <a:off x="179635" y="2926562"/>
            <a:ext cx="8855083" cy="5631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1DBDAA0D-8492-4F01-B83E-40E3F12FD705}"/>
              </a:ext>
            </a:extLst>
          </p:cNvPr>
          <p:cNvSpPr/>
          <p:nvPr/>
        </p:nvSpPr>
        <p:spPr>
          <a:xfrm>
            <a:off x="120572" y="3600238"/>
            <a:ext cx="8855083" cy="1714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454E4886-487F-404E-B540-A8650574BD13}"/>
              </a:ext>
            </a:extLst>
          </p:cNvPr>
          <p:cNvSpPr/>
          <p:nvPr/>
        </p:nvSpPr>
        <p:spPr>
          <a:xfrm>
            <a:off x="120571" y="5716346"/>
            <a:ext cx="8855083" cy="5631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オーディオ 5">
            <a:hlinkClick r:id="" action="ppaction://media"/>
            <a:extLst>
              <a:ext uri="{FF2B5EF4-FFF2-40B4-BE49-F238E27FC236}">
                <a16:creationId xmlns:a16="http://schemas.microsoft.com/office/drawing/2014/main" id="{00815BE9-A2EF-46E1-BD97-05560079B5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330125462"/>
      </p:ext>
    </p:extLst>
  </p:cSld>
  <p:clrMapOvr>
    <a:masterClrMapping/>
  </p:clrMapOvr>
  <mc:AlternateContent xmlns:mc="http://schemas.openxmlformats.org/markup-compatibility/2006" xmlns:p14="http://schemas.microsoft.com/office/powerpoint/2010/main">
    <mc:Choice Requires="p14">
      <p:transition spd="slow" p14:dur="2000" advTm="122072"/>
    </mc:Choice>
    <mc:Fallback xmlns="">
      <p:transition spd="slow" advTm="12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ntr"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6"/>
                </p:tgtEl>
              </p:cMediaNode>
            </p:audio>
          </p:childTnLst>
        </p:cTn>
      </p:par>
    </p:tnLst>
    <p:bldLst>
      <p:bldP spid="13" grpId="0" animBg="1"/>
      <p:bldP spid="13" grpId="1" animBg="1"/>
      <p:bldP spid="18" grpId="0" animBg="1"/>
      <p:bldP spid="18" grpId="1" animBg="1"/>
      <p:bldP spid="19" grpId="0" animBg="1"/>
      <p:bldP spid="19" grpId="1" animBg="1"/>
      <p:bldP spid="20" grpId="0" animBg="1"/>
      <p:bldP spid="20" grpId="1" animBg="1"/>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5D1CF1B-527A-47F9-875D-40AAFA5EAD12}"/>
              </a:ext>
            </a:extLst>
          </p:cNvPr>
          <p:cNvSpPr/>
          <p:nvPr/>
        </p:nvSpPr>
        <p:spPr>
          <a:xfrm>
            <a:off x="245329" y="1140780"/>
            <a:ext cx="8653341" cy="4952516"/>
          </a:xfrm>
          <a:prstGeom prst="rect">
            <a:avLst/>
          </a:prstGeom>
          <a:solidFill>
            <a:schemeClr val="accent6">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4</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0"/>
            <a:ext cx="9144000" cy="44691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383155" y="3751"/>
            <a:ext cx="4599336" cy="400110"/>
          </a:xfrm>
          <a:prstGeom prst="rect">
            <a:avLst/>
          </a:prstGeom>
        </p:spPr>
        <p:txBody>
          <a:bodyPr wrap="none">
            <a:spAutoFit/>
          </a:bodyPr>
          <a:lstStyle/>
          <a:p>
            <a:r>
              <a:rPr lang="ja-JP" altLang="en-US" sz="20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（参考）応募書類一覧　チェックリスト</a:t>
            </a:r>
          </a:p>
        </p:txBody>
      </p:sp>
      <p:sp>
        <p:nvSpPr>
          <p:cNvPr id="12" name="吹き出し: 角を丸めた四角形 11">
            <a:extLst>
              <a:ext uri="{FF2B5EF4-FFF2-40B4-BE49-F238E27FC236}">
                <a16:creationId xmlns:a16="http://schemas.microsoft.com/office/drawing/2014/main" id="{2611F14A-8E0D-4DF0-90C6-B16C5B36AD69}"/>
              </a:ext>
            </a:extLst>
          </p:cNvPr>
          <p:cNvSpPr/>
          <p:nvPr/>
        </p:nvSpPr>
        <p:spPr>
          <a:xfrm>
            <a:off x="5004048" y="501439"/>
            <a:ext cx="4073297" cy="1271378"/>
          </a:xfrm>
          <a:prstGeom prst="wedgeRoundRectCallout">
            <a:avLst>
              <a:gd name="adj1" fmla="val -58758"/>
              <a:gd name="adj2" fmla="val 3748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400" kern="100" spc="-6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まずは下記からまずは下記から様式をダウンロード！</a:t>
            </a:r>
            <a:endParaRPr lang="en-US" altLang="ja-JP" sz="1400" kern="100" spc="-6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400" dirty="0">
                <a:solidFill>
                  <a:srgbClr val="0563C1"/>
                </a:solidFill>
                <a:hlinkClick r:id="rId5">
                  <a:extLst>
                    <a:ext uri="{A12FA001-AC4F-418D-AE19-62706E023703}">
                      <ahyp:hlinkClr xmlns:ahyp="http://schemas.microsoft.com/office/drawing/2018/hyperlinkcolor" val="tx"/>
                    </a:ext>
                  </a:extLst>
                </a:hlinkClick>
              </a:rPr>
              <a:t>中小事業者の対策計画書に基づく</a:t>
            </a:r>
            <a:r>
              <a:rPr lang="en-US" altLang="ja-JP" sz="1400" dirty="0">
                <a:solidFill>
                  <a:srgbClr val="0563C1"/>
                </a:solidFill>
                <a:hlinkClick r:id="rId5">
                  <a:extLst>
                    <a:ext uri="{A12FA001-AC4F-418D-AE19-62706E023703}">
                      <ahyp:hlinkClr xmlns:ahyp="http://schemas.microsoft.com/office/drawing/2018/hyperlinkcolor" val="tx"/>
                    </a:ext>
                  </a:extLst>
                </a:hlinkClick>
              </a:rPr>
              <a:t>ZEV</a:t>
            </a:r>
            <a:r>
              <a:rPr lang="ja-JP" altLang="en-US" sz="1400" dirty="0">
                <a:solidFill>
                  <a:srgbClr val="0563C1"/>
                </a:solidFill>
                <a:hlinkClick r:id="rId5">
                  <a:extLst>
                    <a:ext uri="{A12FA001-AC4F-418D-AE19-62706E023703}">
                      <ahyp:hlinkClr xmlns:ahyp="http://schemas.microsoft.com/office/drawing/2018/hyperlinkcolor" val="tx"/>
                    </a:ext>
                  </a:extLst>
                </a:hlinkClick>
              </a:rPr>
              <a:t>導入促進補助金／大阪府（おおさかふ）ホームページ </a:t>
            </a:r>
            <a:r>
              <a:rPr lang="en-US" altLang="ja-JP" sz="1400" dirty="0">
                <a:solidFill>
                  <a:schemeClr val="tx1">
                    <a:lumMod val="95000"/>
                    <a:lumOff val="5000"/>
                  </a:schemeClr>
                </a:solidFill>
                <a:hlinkClick r:id="rId5">
                  <a:extLst>
                    <a:ext uri="{A12FA001-AC4F-418D-AE19-62706E023703}">
                      <ahyp:hlinkClr xmlns:ahyp="http://schemas.microsoft.com/office/drawing/2018/hyperlinkcolor" val="tx"/>
                    </a:ext>
                  </a:extLst>
                </a:hlinkClick>
              </a:rPr>
              <a:t>[Osaka Prefectural Government]</a:t>
            </a:r>
            <a:endParaRPr lang="en-US" altLang="ja-JP" sz="1400" kern="100" spc="-60" dirty="0">
              <a:solidFill>
                <a:schemeClr val="tx1">
                  <a:lumMod val="95000"/>
                  <a:lumOff val="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3EC33513-29B9-45A2-A1A6-DF15BAC5476F}"/>
              </a:ext>
            </a:extLst>
          </p:cNvPr>
          <p:cNvSpPr txBox="1"/>
          <p:nvPr/>
        </p:nvSpPr>
        <p:spPr>
          <a:xfrm>
            <a:off x="393826" y="1137128"/>
            <a:ext cx="8648495" cy="5163966"/>
          </a:xfrm>
          <a:prstGeom prst="rect">
            <a:avLst/>
          </a:prstGeom>
        </p:spPr>
        <p:txBody>
          <a:bodyPr vert="horz" wrap="none" lIns="91427" tIns="45714" rIns="91427" bIns="45714" rtlCol="0">
            <a:spAutoFit/>
          </a:bodyPr>
          <a:lstStyle/>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＜応募書類＞</a:t>
            </a:r>
            <a:endParaRPr kumimoji="1" lang="en-US" altLang="ja-JP" sz="1400" dirty="0">
              <a:latin typeface="ＭＳ ゴシック" panose="020B0609070205080204" pitchFamily="49" charset="-128"/>
              <a:ea typeface="ＭＳ ゴシック" panose="020B0609070205080204" pitchFamily="49" charset="-128"/>
            </a:endParaRPr>
          </a:p>
          <a:p>
            <a:pPr>
              <a:spcBef>
                <a:spcPts val="600"/>
              </a:spcBef>
            </a:pPr>
            <a:r>
              <a:rPr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01-</a:t>
            </a:r>
            <a:r>
              <a:rPr kumimoji="1" lang="ja-JP" altLang="en-US" sz="1400" dirty="0">
                <a:latin typeface="ＭＳ ゴシック" panose="020B0609070205080204" pitchFamily="49" charset="-128"/>
                <a:ea typeface="ＭＳ ゴシック" panose="020B0609070205080204" pitchFamily="49" charset="-128"/>
              </a:rPr>
              <a:t>　補助金交付申請書（第１号様式および別紙）</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02-</a:t>
            </a:r>
            <a:r>
              <a:rPr kumimoji="1" lang="ja-JP" altLang="en-US" sz="1400" dirty="0">
                <a:latin typeface="ＭＳ ゴシック" panose="020B0609070205080204" pitchFamily="49" charset="-128"/>
                <a:ea typeface="ＭＳ ゴシック" panose="020B0609070205080204" pitchFamily="49" charset="-128"/>
              </a:rPr>
              <a:t>　補助対象者または指定緊急避難場所等に指定されていることを証する書類（</a:t>
            </a:r>
            <a:r>
              <a:rPr kumimoji="1" lang="en-US" altLang="ja-JP" sz="1400" dirty="0">
                <a:latin typeface="ＭＳ ゴシック" panose="020B0609070205080204" pitchFamily="49" charset="-128"/>
                <a:ea typeface="ＭＳ ゴシック" panose="020B0609070205080204" pitchFamily="49" charset="-128"/>
              </a:rPr>
              <a:t>※</a:t>
            </a:r>
            <a:r>
              <a:rPr kumimoji="1" lang="ja-JP" altLang="en-US" sz="1400" dirty="0">
                <a:latin typeface="ＭＳ ゴシック" panose="020B0609070205080204" pitchFamily="49" charset="-128"/>
                <a:ea typeface="ＭＳ ゴシック" panose="020B0609070205080204" pitchFamily="49" charset="-128"/>
              </a:rPr>
              <a:t>９）</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03-	</a:t>
            </a:r>
            <a:r>
              <a:rPr kumimoji="1" lang="ja-JP" altLang="en-US" sz="1400" dirty="0">
                <a:latin typeface="ＭＳ ゴシック" panose="020B0609070205080204" pitchFamily="49" charset="-128"/>
                <a:ea typeface="ＭＳ ゴシック" panose="020B0609070205080204" pitchFamily="49" charset="-128"/>
              </a:rPr>
              <a:t>見積書の写し</a:t>
            </a:r>
            <a:endParaRPr kumimoji="1" lang="en-US" altLang="ja-JP" sz="1400" dirty="0">
              <a:latin typeface="ＭＳ ゴシック" panose="020B0609070205080204" pitchFamily="49" charset="-128"/>
              <a:ea typeface="ＭＳ ゴシック" panose="020B0609070205080204" pitchFamily="49" charset="-128"/>
            </a:endParaRP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04-	</a:t>
            </a:r>
            <a:r>
              <a:rPr kumimoji="1" lang="ja-JP" altLang="en-US" sz="1400" dirty="0">
                <a:latin typeface="ＭＳ ゴシック" panose="020B0609070205080204" pitchFamily="49" charset="-128"/>
                <a:ea typeface="ＭＳ ゴシック" panose="020B0609070205080204" pitchFamily="49" charset="-128"/>
              </a:rPr>
              <a:t>交付決定通知書（国及び府内市町村の</a:t>
            </a:r>
            <a:r>
              <a:rPr kumimoji="1" lang="ja-JP" altLang="en-US" sz="1400" dirty="0">
                <a:solidFill>
                  <a:schemeClr val="tx1">
                    <a:lumMod val="95000"/>
                    <a:lumOff val="5000"/>
                  </a:schemeClr>
                </a:solidFill>
                <a:latin typeface="ＭＳ ゴシック" panose="020B0609070205080204" pitchFamily="49" charset="-128"/>
                <a:ea typeface="ＭＳ ゴシック" panose="020B0609070205080204" pitchFamily="49" charset="-128"/>
              </a:rPr>
              <a:t>補助</a:t>
            </a:r>
            <a:r>
              <a:rPr kumimoji="1" lang="ja-JP" altLang="en-US" sz="1400" dirty="0">
                <a:latin typeface="ＭＳ ゴシック" panose="020B0609070205080204" pitchFamily="49" charset="-128"/>
                <a:ea typeface="ＭＳ ゴシック" panose="020B0609070205080204" pitchFamily="49" charset="-128"/>
              </a:rPr>
              <a:t>事業）の写し（</a:t>
            </a:r>
            <a:r>
              <a:rPr kumimoji="1" lang="en-US" altLang="ja-JP" sz="1400" dirty="0">
                <a:latin typeface="ＭＳ ゴシック" panose="020B0609070205080204" pitchFamily="49" charset="-128"/>
                <a:ea typeface="ＭＳ ゴシック" panose="020B0609070205080204" pitchFamily="49" charset="-128"/>
              </a:rPr>
              <a:t>※10</a:t>
            </a:r>
            <a:r>
              <a:rPr kumimoji="1" lang="ja-JP" altLang="en-US" sz="1400" dirty="0">
                <a:latin typeface="ＭＳ ゴシック" panose="020B0609070205080204" pitchFamily="49" charset="-128"/>
                <a:ea typeface="ＭＳ ゴシック" panose="020B0609070205080204" pitchFamily="49" charset="-128"/>
              </a:rPr>
              <a:t>）</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05-	</a:t>
            </a:r>
            <a:r>
              <a:rPr kumimoji="1" lang="ja-JP" altLang="en-US" sz="1400" dirty="0">
                <a:latin typeface="ＭＳ ゴシック" panose="020B0609070205080204" pitchFamily="49" charset="-128"/>
                <a:ea typeface="ＭＳ ゴシック" panose="020B0609070205080204" pitchFamily="49" charset="-128"/>
              </a:rPr>
              <a:t>納税証明書（国税及び府税に未納がないことが証明できるものであって、</a:t>
            </a:r>
            <a:endParaRPr kumimoji="1" lang="en-US" altLang="ja-JP" sz="1400" dirty="0">
              <a:latin typeface="ＭＳ ゴシック" panose="020B0609070205080204" pitchFamily="49" charset="-128"/>
              <a:ea typeface="ＭＳ ゴシック" panose="020B0609070205080204" pitchFamily="49" charset="-128"/>
            </a:endParaRPr>
          </a:p>
          <a:p>
            <a:pPr marL="0" indent="0" algn="l">
              <a:spcBef>
                <a:spcPts val="600"/>
              </a:spcBef>
              <a:buNone/>
            </a:pPr>
            <a:r>
              <a:rPr lang="ja-JP" altLang="en-US" sz="1400" dirty="0">
                <a:latin typeface="ＭＳ ゴシック" panose="020B0609070205080204" pitchFamily="49" charset="-128"/>
                <a:ea typeface="ＭＳ ゴシック" panose="020B0609070205080204" pitchFamily="49" charset="-128"/>
              </a:rPr>
              <a:t>　　　　　　　　　　　</a:t>
            </a:r>
            <a:r>
              <a:rPr kumimoji="1" lang="ja-JP" altLang="en-US" sz="1400" dirty="0">
                <a:latin typeface="ＭＳ ゴシック" panose="020B0609070205080204" pitchFamily="49" charset="-128"/>
                <a:ea typeface="ＭＳ ゴシック" panose="020B0609070205080204" pitchFamily="49" charset="-128"/>
              </a:rPr>
              <a:t>発行日から３カ月以内のもの）の写し（</a:t>
            </a:r>
            <a:r>
              <a:rPr kumimoji="1" lang="en-US" altLang="ja-JP" sz="1400" dirty="0">
                <a:latin typeface="ＭＳ ゴシック" panose="020B0609070205080204" pitchFamily="49" charset="-128"/>
                <a:ea typeface="ＭＳ ゴシック" panose="020B0609070205080204" pitchFamily="49" charset="-128"/>
              </a:rPr>
              <a:t>※11</a:t>
            </a:r>
            <a:r>
              <a:rPr kumimoji="1" lang="ja-JP" altLang="en-US" sz="1400" dirty="0">
                <a:latin typeface="ＭＳ ゴシック" panose="020B0609070205080204" pitchFamily="49" charset="-128"/>
                <a:ea typeface="ＭＳ ゴシック" panose="020B0609070205080204" pitchFamily="49" charset="-128"/>
              </a:rPr>
              <a:t>）</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06-	</a:t>
            </a:r>
            <a:r>
              <a:rPr kumimoji="1" lang="ja-JP" altLang="en-US" sz="1400" dirty="0">
                <a:latin typeface="ＭＳ ゴシック" panose="020B0609070205080204" pitchFamily="49" charset="-128"/>
                <a:ea typeface="ＭＳ ゴシック" panose="020B0609070205080204" pitchFamily="49" charset="-128"/>
              </a:rPr>
              <a:t>通帳（補助金の振込先（名義、口座番号）を記載した箇所）の写し</a:t>
            </a:r>
            <a:endParaRPr kumimoji="1" lang="en-US" altLang="ja-JP" sz="1400" dirty="0">
              <a:latin typeface="ＭＳ ゴシック" panose="020B0609070205080204" pitchFamily="49" charset="-128"/>
              <a:ea typeface="ＭＳ ゴシック" panose="020B0609070205080204" pitchFamily="49" charset="-128"/>
            </a:endParaRPr>
          </a:p>
          <a:p>
            <a:pPr>
              <a:spcBef>
                <a:spcPts val="600"/>
              </a:spcBef>
            </a:pPr>
            <a:endParaRPr lang="en-US" altLang="ja-JP" sz="1400"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endParaRPr>
          </a:p>
          <a:p>
            <a:pPr>
              <a:spcBef>
                <a:spcPts val="600"/>
              </a:spcBef>
            </a:pPr>
            <a:r>
              <a:rPr lang="en-US" altLang="ja-JP" sz="1400"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a:t>
            </a:r>
            <a:r>
              <a:rPr lang="ja-JP" altLang="en-US" sz="1400"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該当者のみ必要な書類</a:t>
            </a:r>
            <a:r>
              <a:rPr lang="en-US" altLang="ja-JP" sz="1400" b="1" spc="-100" dirty="0">
                <a:solidFill>
                  <a:schemeClr val="tx1">
                    <a:lumMod val="95000"/>
                    <a:lumOff val="5000"/>
                  </a:schemeClr>
                </a:solidFill>
                <a:latin typeface="HG丸ｺﾞｼｯｸM-PRO" panose="020F0600000000000000" pitchFamily="50" charset="-128"/>
                <a:ea typeface="HG丸ｺﾞｼｯｸM-PRO" panose="020F0600000000000000" pitchFamily="50" charset="-128"/>
                <a:cs typeface="Meiryo UI" pitchFamily="50" charset="-128"/>
              </a:rPr>
              <a:t>】</a:t>
            </a:r>
            <a:endParaRPr kumimoji="1" lang="ja-JP" altLang="en-US" sz="1400" dirty="0">
              <a:latin typeface="ＭＳ ゴシック" panose="020B0609070205080204" pitchFamily="49" charset="-128"/>
              <a:ea typeface="ＭＳ ゴシック" panose="020B0609070205080204" pitchFamily="49" charset="-128"/>
            </a:endParaRP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07-	</a:t>
            </a:r>
            <a:r>
              <a:rPr kumimoji="1" lang="ja-JP" altLang="en-US" sz="1400" dirty="0">
                <a:latin typeface="ＭＳ ゴシック" panose="020B0609070205080204" pitchFamily="49" charset="-128"/>
                <a:ea typeface="ＭＳ ゴシック" panose="020B0609070205080204" pitchFamily="49" charset="-128"/>
              </a:rPr>
              <a:t>（賃貸物件で工事を行う方）賃貸借契約書の写し及び許諾書</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08-	</a:t>
            </a:r>
            <a:r>
              <a:rPr kumimoji="1" lang="ja-JP" altLang="en-US" sz="1400" dirty="0">
                <a:latin typeface="ＭＳ ゴシック" panose="020B0609070205080204" pitchFamily="49" charset="-128"/>
                <a:ea typeface="ＭＳ ゴシック" panose="020B0609070205080204" pitchFamily="49" charset="-128"/>
              </a:rPr>
              <a:t>（法人の方）履歴事項全部証明書又は現在事項全部証明書（３か月以内の発行のもの）の写し</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09-	</a:t>
            </a:r>
            <a:r>
              <a:rPr kumimoji="1" lang="ja-JP" altLang="en-US" sz="1400" dirty="0">
                <a:latin typeface="ＭＳ ゴシック" panose="020B0609070205080204" pitchFamily="49" charset="-128"/>
                <a:ea typeface="ＭＳ ゴシック" panose="020B0609070205080204" pitchFamily="49" charset="-128"/>
              </a:rPr>
              <a:t>（リースを利用する方）リース料金の設定根拠資料及びリース会社と申請者との契約書案</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10-	</a:t>
            </a:r>
            <a:r>
              <a:rPr kumimoji="1" lang="ja-JP" altLang="en-US" sz="1400" dirty="0">
                <a:latin typeface="ＭＳ ゴシック" panose="020B0609070205080204" pitchFamily="49" charset="-128"/>
                <a:ea typeface="ＭＳ ゴシック" panose="020B0609070205080204" pitchFamily="49" charset="-128"/>
              </a:rPr>
              <a:t>（個人事業主の方）本人確認書類（免許証の両面、健康保険証、住民票等）の写し</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11-	</a:t>
            </a:r>
            <a:r>
              <a:rPr kumimoji="1" lang="ja-JP" altLang="en-US" sz="1400" dirty="0">
                <a:latin typeface="ＭＳ ゴシック" panose="020B0609070205080204" pitchFamily="49" charset="-128"/>
                <a:ea typeface="ＭＳ ゴシック" panose="020B0609070205080204" pitchFamily="49" charset="-128"/>
              </a:rPr>
              <a:t>（個人事業主の方）営業に必要な許認可証の写し</a:t>
            </a:r>
          </a:p>
          <a:p>
            <a:pPr marL="0" indent="0" algn="l">
              <a:spcBef>
                <a:spcPts val="600"/>
              </a:spcBef>
              <a:buNone/>
            </a:pP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12-	</a:t>
            </a:r>
            <a:r>
              <a:rPr kumimoji="1" lang="ja-JP" altLang="en-US" sz="1400" dirty="0">
                <a:latin typeface="ＭＳ ゴシック" panose="020B0609070205080204" pitchFamily="49" charset="-128"/>
                <a:ea typeface="ＭＳ ゴシック" panose="020B0609070205080204" pitchFamily="49" charset="-128"/>
              </a:rPr>
              <a:t>（急速充電設備導入の方）設置予定場所の概要（位置図、写真等）</a:t>
            </a:r>
          </a:p>
          <a:p>
            <a:pPr marL="0" indent="0" algn="l">
              <a:lnSpc>
                <a:spcPct val="120000"/>
              </a:lnSpc>
              <a:spcBef>
                <a:spcPts val="600"/>
              </a:spcBef>
              <a:buNone/>
            </a:pPr>
            <a:endParaRPr kumimoji="1" lang="ja-JP" altLang="en-US" sz="2400" dirty="0">
              <a:latin typeface="Meiryo UI" panose="020B0604030504040204" pitchFamily="50" charset="-128"/>
              <a:ea typeface="Meiryo UI" panose="020B0604030504040204" pitchFamily="50" charset="-128"/>
            </a:endParaRPr>
          </a:p>
        </p:txBody>
      </p:sp>
      <p:pic>
        <p:nvPicPr>
          <p:cNvPr id="6" name="オーディオ 5">
            <a:hlinkClick r:id="" action="ppaction://media"/>
            <a:extLst>
              <a:ext uri="{FF2B5EF4-FFF2-40B4-BE49-F238E27FC236}">
                <a16:creationId xmlns:a16="http://schemas.microsoft.com/office/drawing/2014/main" id="{62DFDFEB-4BEC-458C-8BB0-806D498B7F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48652007"/>
      </p:ext>
    </p:extLst>
  </p:cSld>
  <p:clrMapOvr>
    <a:masterClrMapping/>
  </p:clrMapOvr>
  <mc:AlternateContent xmlns:mc="http://schemas.openxmlformats.org/markup-compatibility/2006" xmlns:p14="http://schemas.microsoft.com/office/powerpoint/2010/main">
    <mc:Choice Requires="p14">
      <p:transition spd="slow" p14:dur="2000" advTm="13254"/>
    </mc:Choice>
    <mc:Fallback xmlns="">
      <p:transition spd="slow" advTm="1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AEBB584-E3E6-444B-8D5B-A161AB6113E4}"/>
              </a:ext>
            </a:extLst>
          </p:cNvPr>
          <p:cNvPicPr>
            <a:picLocks noChangeAspect="1"/>
          </p:cNvPicPr>
          <p:nvPr/>
        </p:nvPicPr>
        <p:blipFill>
          <a:blip r:embed="rId5"/>
          <a:stretch>
            <a:fillRect/>
          </a:stretch>
        </p:blipFill>
        <p:spPr>
          <a:xfrm>
            <a:off x="3877081" y="446917"/>
            <a:ext cx="4158527" cy="6159818"/>
          </a:xfrm>
          <a:prstGeom prst="rect">
            <a:avLst/>
          </a:prstGeom>
        </p:spPr>
      </p:pic>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5</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0"/>
            <a:ext cx="9144000" cy="44691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70249" y="3751"/>
            <a:ext cx="8529899" cy="369332"/>
          </a:xfrm>
          <a:prstGeom prst="rect">
            <a:avLst/>
          </a:prstGeom>
        </p:spPr>
        <p:txBody>
          <a:bodyPr wrap="none">
            <a:spAutoFit/>
          </a:bodyPr>
          <a:lstStyle/>
          <a:p>
            <a:r>
              <a:rPr lang="ja-JP" altLang="en-US"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（参考）補助金交付申請書（第１号様式）</a:t>
            </a:r>
            <a:r>
              <a:rPr lang="en-US" altLang="ja-JP"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a:t>
            </a:r>
            <a:r>
              <a:rPr lang="ja-JP" altLang="en-US"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記入例（車両及び充電設備複数補助）</a:t>
            </a:r>
            <a:r>
              <a:rPr lang="en-US" altLang="ja-JP"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a:t>
            </a:r>
            <a:endParaRPr lang="ja-JP" altLang="en-US"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11" name="テキスト ボックス 10">
            <a:extLst>
              <a:ext uri="{FF2B5EF4-FFF2-40B4-BE49-F238E27FC236}">
                <a16:creationId xmlns:a16="http://schemas.microsoft.com/office/drawing/2014/main" id="{6F6BD4A8-F43D-45C0-B987-FC041CB0E752}"/>
              </a:ext>
            </a:extLst>
          </p:cNvPr>
          <p:cNvSpPr txBox="1"/>
          <p:nvPr/>
        </p:nvSpPr>
        <p:spPr>
          <a:xfrm>
            <a:off x="146766" y="614837"/>
            <a:ext cx="3112684" cy="2299079"/>
          </a:xfrm>
          <a:prstGeom prst="rect">
            <a:avLst/>
          </a:prstGeom>
          <a:solidFill>
            <a:schemeClr val="accent4">
              <a:lumMod val="40000"/>
              <a:lumOff val="60000"/>
            </a:schemeClr>
          </a:solidFill>
        </p:spPr>
        <p:txBody>
          <a:bodyPr vert="horz" wrap="square" lIns="91427" tIns="45714" rIns="91427" bIns="45714" rtlCol="0">
            <a:spAutoFit/>
          </a:bodyPr>
          <a:lstStyle/>
          <a:p>
            <a:pPr marL="0" indent="0" algn="l">
              <a:lnSpc>
                <a:spcPct val="120000"/>
              </a:lnSpc>
              <a:spcBef>
                <a:spcPts val="600"/>
              </a:spcBef>
              <a:buNone/>
            </a:pPr>
            <a:r>
              <a:rPr kumimoji="1" lang="ja-JP" altLang="en-US" sz="1600" dirty="0">
                <a:latin typeface="Meiryo UI" panose="020B0604030504040204" pitchFamily="50" charset="-128"/>
                <a:ea typeface="Meiryo UI" panose="020B0604030504040204" pitchFamily="50" charset="-128"/>
              </a:rPr>
              <a:t>☆以下の条件を前提に記入例をお示しします</a:t>
            </a:r>
            <a:endParaRPr kumimoji="1" lang="en-US" altLang="ja-JP" sz="1600" dirty="0">
              <a:latin typeface="Meiryo UI" panose="020B0604030504040204" pitchFamily="50" charset="-128"/>
              <a:ea typeface="Meiryo UI" panose="020B0604030504040204" pitchFamily="50" charset="-128"/>
            </a:endParaRPr>
          </a:p>
          <a:p>
            <a:pPr algn="just">
              <a:lnSpc>
                <a:spcPts val="1800"/>
              </a:lnSpc>
            </a:pP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〇導入予定の設備は以下</a:t>
            </a:r>
            <a:endParaRPr lang="en-US" altLang="ja-JP"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pP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台　</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３台</a:t>
            </a:r>
          </a:p>
          <a:p>
            <a:pPr algn="just">
              <a:lnSpc>
                <a:spcPts val="1800"/>
              </a:lnSpc>
            </a:pP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急速充電設備　</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b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台</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３基　</a:t>
            </a:r>
          </a:p>
          <a:p>
            <a:pPr algn="just">
              <a:lnSpc>
                <a:spcPts val="1800"/>
              </a:lnSpc>
            </a:pP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充電設備工事費　</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c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endPar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pP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〇活用する補助金は以下</a:t>
            </a:r>
            <a:endParaRPr lang="en-US" altLang="ja-JP"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pP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国補助金　　　</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d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p>
          <a:p>
            <a:pPr algn="just">
              <a:lnSpc>
                <a:spcPts val="1800"/>
              </a:lnSpc>
            </a:pP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市町村補助金　</a:t>
            </a:r>
            <a:r>
              <a:rPr lang="en-US" altLang="zh-TW"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e </a:t>
            </a:r>
            <a:r>
              <a:rPr lang="zh-TW"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p>
        </p:txBody>
      </p:sp>
      <p:sp>
        <p:nvSpPr>
          <p:cNvPr id="12" name="吹き出し: 四角形 11">
            <a:extLst>
              <a:ext uri="{FF2B5EF4-FFF2-40B4-BE49-F238E27FC236}">
                <a16:creationId xmlns:a16="http://schemas.microsoft.com/office/drawing/2014/main" id="{BB98854D-D78C-423B-A89E-79F0208E3E1B}"/>
              </a:ext>
            </a:extLst>
          </p:cNvPr>
          <p:cNvSpPr/>
          <p:nvPr/>
        </p:nvSpPr>
        <p:spPr>
          <a:xfrm>
            <a:off x="6839744" y="2093595"/>
            <a:ext cx="2304256" cy="519755"/>
          </a:xfrm>
          <a:prstGeom prst="wedgeRectCallout">
            <a:avLst>
              <a:gd name="adj1" fmla="val -55359"/>
              <a:gd name="adj2" fmla="val 73734"/>
            </a:avLst>
          </a:prstGeom>
          <a:solidFill>
            <a:schemeClr val="accent4">
              <a:lumMod val="60000"/>
              <a:lumOff val="4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＜前提を基にした計算例＞</a:t>
            </a:r>
            <a:endPar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3a + 3b + c</a:t>
            </a:r>
            <a:endParaRPr 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3" name="吹き出し: 四角形 12">
            <a:extLst>
              <a:ext uri="{FF2B5EF4-FFF2-40B4-BE49-F238E27FC236}">
                <a16:creationId xmlns:a16="http://schemas.microsoft.com/office/drawing/2014/main" id="{0472F5D9-3B12-4F07-BF6C-22AEC8ED2E99}"/>
              </a:ext>
            </a:extLst>
          </p:cNvPr>
          <p:cNvSpPr/>
          <p:nvPr/>
        </p:nvSpPr>
        <p:spPr>
          <a:xfrm>
            <a:off x="1108392" y="2816035"/>
            <a:ext cx="2304256" cy="519755"/>
          </a:xfrm>
          <a:prstGeom prst="wedgeRectCallout">
            <a:avLst>
              <a:gd name="adj1" fmla="val 83433"/>
              <a:gd name="adj2" fmla="val -26349"/>
            </a:avLst>
          </a:prstGeom>
          <a:solidFill>
            <a:schemeClr val="accent4">
              <a:lumMod val="60000"/>
              <a:lumOff val="4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＜前提を基にした計算例＞</a:t>
            </a:r>
            <a:endPar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3a + b </a:t>
            </a:r>
            <a:endParaRPr 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4" name="吹き出し: 四角形 13">
            <a:extLst>
              <a:ext uri="{FF2B5EF4-FFF2-40B4-BE49-F238E27FC236}">
                <a16:creationId xmlns:a16="http://schemas.microsoft.com/office/drawing/2014/main" id="{4689CEB5-138E-4EC6-A46F-CE3C7D1DBD7E}"/>
              </a:ext>
            </a:extLst>
          </p:cNvPr>
          <p:cNvSpPr/>
          <p:nvPr/>
        </p:nvSpPr>
        <p:spPr>
          <a:xfrm>
            <a:off x="493028" y="3429000"/>
            <a:ext cx="2919620" cy="1871580"/>
          </a:xfrm>
          <a:prstGeom prst="wedgeRectCallout">
            <a:avLst>
              <a:gd name="adj1" fmla="val 66674"/>
              <a:gd name="adj2" fmla="val -64058"/>
            </a:avLst>
          </a:prstGeom>
          <a:solidFill>
            <a:schemeClr val="accent4">
              <a:lumMod val="60000"/>
              <a:lumOff val="4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ZEV</a:t>
            </a:r>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１台当たり①②の安い方で計算</a:t>
            </a:r>
            <a:endPar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①</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ZEV</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の補助上限　</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100,000 </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円</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台</a:t>
            </a:r>
          </a:p>
          <a:p>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②（</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ZEV</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料金）ー（同種ガソリン車料金）ー（国の補助金額）ー（市町村の補助金額）</a:t>
            </a:r>
            <a:endPar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①の場合は「</a:t>
            </a:r>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400,000 </a:t>
            </a:r>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円」</a:t>
            </a:r>
            <a:endPar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内訳：</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100,000×ZEV3</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台＋</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100,000×</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急速充電設備１基</a:t>
            </a:r>
            <a:r>
              <a:rPr lang="en-US" altLang="ja-JP" sz="1200" kern="100" baseline="300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a:t>
            </a:r>
          </a:p>
          <a:p>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：急速充電設備は１申請者につき</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台まで</a:t>
            </a:r>
            <a:endParaRPr 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6" name="オーディオ 5">
            <a:hlinkClick r:id="" action="ppaction://media"/>
            <a:extLst>
              <a:ext uri="{FF2B5EF4-FFF2-40B4-BE49-F238E27FC236}">
                <a16:creationId xmlns:a16="http://schemas.microsoft.com/office/drawing/2014/main" id="{B87BC487-3428-4B62-AF21-E3DC6A058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4133645"/>
      </p:ext>
    </p:extLst>
  </p:cSld>
  <p:clrMapOvr>
    <a:masterClrMapping/>
  </p:clrMapOvr>
  <mc:AlternateContent xmlns:mc="http://schemas.openxmlformats.org/markup-compatibility/2006" xmlns:p14="http://schemas.microsoft.com/office/powerpoint/2010/main">
    <mc:Choice Requires="p14">
      <p:transition spd="slow" p14:dur="2000" advTm="11729"/>
    </mc:Choice>
    <mc:Fallback xmlns="">
      <p:transition spd="slow" advTm="1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8F4BD4A-0533-4E91-94C2-DE4AED67FCFA}"/>
              </a:ext>
            </a:extLst>
          </p:cNvPr>
          <p:cNvPicPr>
            <a:picLocks noChangeAspect="1"/>
          </p:cNvPicPr>
          <p:nvPr/>
        </p:nvPicPr>
        <p:blipFill>
          <a:blip r:embed="rId2"/>
          <a:stretch>
            <a:fillRect/>
          </a:stretch>
        </p:blipFill>
        <p:spPr>
          <a:xfrm>
            <a:off x="3347864" y="810204"/>
            <a:ext cx="4534533" cy="4077269"/>
          </a:xfrm>
          <a:prstGeom prst="rect">
            <a:avLst/>
          </a:prstGeom>
        </p:spPr>
      </p:pic>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6</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6075"/>
            <a:ext cx="9144000" cy="44691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108520" y="60257"/>
            <a:ext cx="9565439" cy="338554"/>
          </a:xfrm>
          <a:prstGeom prst="rect">
            <a:avLst/>
          </a:prstGeom>
        </p:spPr>
        <p:txBody>
          <a:bodyPr wrap="none">
            <a:spAutoFit/>
          </a:bodyPr>
          <a:lstStyle/>
          <a:p>
            <a:r>
              <a:rPr lang="ja-JP" altLang="en-US" sz="15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（参考）補助金交付申請書（</a:t>
            </a:r>
            <a:r>
              <a:rPr lang="zh-TW" altLang="en-US" sz="15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別紙②（外部給電器、急速充電設備用）</a:t>
            </a:r>
            <a:r>
              <a:rPr lang="ja-JP" altLang="en-US" sz="15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a:t>
            </a:r>
            <a:r>
              <a:rPr lang="en-US" altLang="ja-JP" sz="15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a:t>
            </a:r>
            <a:r>
              <a:rPr lang="ja-JP" altLang="en-US" sz="15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記入例（</a:t>
            </a:r>
            <a:r>
              <a:rPr lang="ja-JP" altLang="en-US" sz="16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車両及び充電設備複数補助</a:t>
            </a:r>
            <a:r>
              <a:rPr lang="ja-JP" altLang="en-US" sz="15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 </a:t>
            </a:r>
            <a:r>
              <a:rPr lang="en-US" altLang="ja-JP" sz="15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a:t>
            </a:r>
            <a:endParaRPr lang="ja-JP" altLang="en-US" sz="15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9" name="吹き出し: 四角形 8">
            <a:extLst>
              <a:ext uri="{FF2B5EF4-FFF2-40B4-BE49-F238E27FC236}">
                <a16:creationId xmlns:a16="http://schemas.microsoft.com/office/drawing/2014/main" id="{E671B10C-B503-4C41-BC65-09243EE88491}"/>
              </a:ext>
            </a:extLst>
          </p:cNvPr>
          <p:cNvSpPr/>
          <p:nvPr/>
        </p:nvSpPr>
        <p:spPr>
          <a:xfrm>
            <a:off x="6961455" y="1971544"/>
            <a:ext cx="2304256" cy="802226"/>
          </a:xfrm>
          <a:prstGeom prst="wedgeRectCallout">
            <a:avLst>
              <a:gd name="adj1" fmla="val -52640"/>
              <a:gd name="adj2" fmla="val 104482"/>
            </a:avLst>
          </a:prstGeom>
          <a:solidFill>
            <a:schemeClr val="accent6">
              <a:lumMod val="40000"/>
              <a:lumOff val="6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1200" kern="100" dirty="0">
                <a:solidFill>
                  <a:srgbClr val="000000"/>
                </a:solidFill>
                <a:effectLst/>
                <a:ea typeface="ＭＳ ゴシック" panose="020B0609070205080204" pitchFamily="49" charset="-128"/>
                <a:cs typeface="Times New Roman" panose="02020603050405020304" pitchFamily="18" charset="0"/>
              </a:rPr>
              <a:t>※ZEV</a:t>
            </a:r>
            <a:r>
              <a:rPr lang="ja-JP" altLang="en-US" sz="1200" kern="100" dirty="0">
                <a:solidFill>
                  <a:srgbClr val="000000"/>
                </a:solidFill>
                <a:effectLst/>
                <a:ea typeface="ＭＳ ゴシック" panose="020B0609070205080204" pitchFamily="49" charset="-128"/>
                <a:cs typeface="Times New Roman" panose="02020603050405020304" pitchFamily="18" charset="0"/>
              </a:rPr>
              <a:t>の新車新規登録日又は外部給電器若しくは急速充電設備を設置する日のいずれか遅い日を記入</a:t>
            </a:r>
            <a:endParaRPr lang="ja-JP" sz="1200" kern="100" dirty="0">
              <a:effectLst/>
              <a:ea typeface="ＭＳ 明朝" panose="02020609040205080304" pitchFamily="17"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6F6BD4A8-F43D-45C0-B987-FC041CB0E752}"/>
              </a:ext>
            </a:extLst>
          </p:cNvPr>
          <p:cNvSpPr txBox="1"/>
          <p:nvPr/>
        </p:nvSpPr>
        <p:spPr>
          <a:xfrm>
            <a:off x="146766" y="614837"/>
            <a:ext cx="3057082" cy="2003613"/>
          </a:xfrm>
          <a:prstGeom prst="rect">
            <a:avLst/>
          </a:prstGeom>
          <a:solidFill>
            <a:schemeClr val="accent4">
              <a:lumMod val="40000"/>
              <a:lumOff val="60000"/>
            </a:schemeClr>
          </a:solidFill>
        </p:spPr>
        <p:txBody>
          <a:bodyPr vert="horz" wrap="square" lIns="91427" tIns="45714" rIns="91427" bIns="45714" rtlCol="0">
            <a:spAutoFit/>
          </a:bodyPr>
          <a:lstStyle/>
          <a:p>
            <a:pPr marL="0" indent="0" algn="l">
              <a:lnSpc>
                <a:spcPct val="120000"/>
              </a:lnSpc>
              <a:spcBef>
                <a:spcPts val="600"/>
              </a:spcBef>
              <a:buNone/>
            </a:pPr>
            <a:r>
              <a:rPr kumimoji="1" lang="ja-JP" altLang="en-US" sz="1600" dirty="0">
                <a:latin typeface="Meiryo UI" panose="020B0604030504040204" pitchFamily="50" charset="-128"/>
                <a:ea typeface="Meiryo UI" panose="020B0604030504040204" pitchFamily="50" charset="-128"/>
              </a:rPr>
              <a:t>☆前提</a:t>
            </a:r>
            <a:endParaRPr kumimoji="1" lang="en-US" altLang="ja-JP" sz="1600" dirty="0">
              <a:latin typeface="Meiryo UI" panose="020B0604030504040204" pitchFamily="50" charset="-128"/>
              <a:ea typeface="Meiryo UI" panose="020B0604030504040204" pitchFamily="50" charset="-128"/>
            </a:endParaRPr>
          </a:p>
          <a:p>
            <a:pPr algn="just">
              <a:lnSpc>
                <a:spcPts val="1800"/>
              </a:lnSpc>
            </a:pP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〇導入予定の設備は以下</a:t>
            </a:r>
            <a:endPar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pP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台　</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３台</a:t>
            </a:r>
          </a:p>
          <a:p>
            <a:pPr algn="just">
              <a:lnSpc>
                <a:spcPts val="1800"/>
              </a:lnSpc>
            </a:pP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急速充電設備　</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b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台</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３基　</a:t>
            </a:r>
          </a:p>
          <a:p>
            <a:pPr algn="just">
              <a:lnSpc>
                <a:spcPts val="1800"/>
              </a:lnSpc>
            </a:pP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充電設備工事費　</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c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endPar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pP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〇活用する補助金は以下</a:t>
            </a:r>
            <a:endPar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pP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国補助金　　　</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d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p>
          <a:p>
            <a:pPr algn="just">
              <a:lnSpc>
                <a:spcPts val="1800"/>
              </a:lnSpc>
            </a:pP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市町村補助金　</a:t>
            </a:r>
            <a:r>
              <a:rPr lang="en-US" altLang="zh-TW"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e </a:t>
            </a:r>
            <a:r>
              <a:rPr lang="zh-TW"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円</a:t>
            </a:r>
          </a:p>
        </p:txBody>
      </p:sp>
      <p:sp>
        <p:nvSpPr>
          <p:cNvPr id="12" name="吹き出し: 四角形 11">
            <a:extLst>
              <a:ext uri="{FF2B5EF4-FFF2-40B4-BE49-F238E27FC236}">
                <a16:creationId xmlns:a16="http://schemas.microsoft.com/office/drawing/2014/main" id="{BB98854D-D78C-423B-A89E-79F0208E3E1B}"/>
              </a:ext>
            </a:extLst>
          </p:cNvPr>
          <p:cNvSpPr/>
          <p:nvPr/>
        </p:nvSpPr>
        <p:spPr>
          <a:xfrm>
            <a:off x="6660232" y="3413342"/>
            <a:ext cx="2178764" cy="519755"/>
          </a:xfrm>
          <a:prstGeom prst="wedgeRectCallout">
            <a:avLst>
              <a:gd name="adj1" fmla="val -55359"/>
              <a:gd name="adj2" fmla="val 73734"/>
            </a:avLst>
          </a:prstGeom>
          <a:solidFill>
            <a:schemeClr val="accent4">
              <a:lumMod val="60000"/>
              <a:lumOff val="4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＜前提を基にした計算例＞</a:t>
            </a:r>
            <a:endPar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 3b</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　円</a:t>
            </a:r>
            <a:endPar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金　</a:t>
            </a:r>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b </a:t>
            </a:r>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円</a:t>
            </a:r>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基）</a:t>
            </a:r>
            <a:endParaRPr 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4" name="吹き出し: 四角形 13">
            <a:extLst>
              <a:ext uri="{FF2B5EF4-FFF2-40B4-BE49-F238E27FC236}">
                <a16:creationId xmlns:a16="http://schemas.microsoft.com/office/drawing/2014/main" id="{4689CEB5-138E-4EC6-A46F-CE3C7D1DBD7E}"/>
              </a:ext>
            </a:extLst>
          </p:cNvPr>
          <p:cNvSpPr/>
          <p:nvPr/>
        </p:nvSpPr>
        <p:spPr>
          <a:xfrm>
            <a:off x="344686" y="5070376"/>
            <a:ext cx="2919620" cy="787333"/>
          </a:xfrm>
          <a:prstGeom prst="wedgeRectCallout">
            <a:avLst>
              <a:gd name="adj1" fmla="val 141862"/>
              <a:gd name="adj2" fmla="val -97848"/>
            </a:avLst>
          </a:prstGeom>
          <a:solidFill>
            <a:schemeClr val="accent4">
              <a:lumMod val="60000"/>
              <a:lumOff val="4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＜前提を基にした計算例＞</a:t>
            </a:r>
            <a:endPar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１基分「</a:t>
            </a:r>
            <a:r>
              <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100,000 </a:t>
            </a:r>
            <a:r>
              <a:rPr lang="ja-JP" altLang="en-US"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円」</a:t>
            </a:r>
            <a:endParaRPr lang="en-US" alt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内訳：</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100,000×</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１基</a:t>
            </a:r>
            <a:endPar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急速充電設備は１申請者につき</a:t>
            </a:r>
            <a:r>
              <a:rPr lang="en-US" altLang="ja-JP"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200" kern="100" dirty="0">
                <a:solidFill>
                  <a:schemeClr val="tx1">
                    <a:lumMod val="95000"/>
                    <a:lumOff val="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台まで</a:t>
            </a:r>
            <a:endParaRPr lang="ja-JP" sz="1200" kern="100" dirty="0">
              <a:solidFill>
                <a:schemeClr val="tx1">
                  <a:lumMod val="95000"/>
                  <a:lumOff val="5000"/>
                </a:schemeClr>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80857B0C-3219-4A52-8DD5-B4EB247840D2}"/>
              </a:ext>
            </a:extLst>
          </p:cNvPr>
          <p:cNvSpPr txBox="1"/>
          <p:nvPr/>
        </p:nvSpPr>
        <p:spPr>
          <a:xfrm>
            <a:off x="467544" y="6136110"/>
            <a:ext cx="7848872" cy="523220"/>
          </a:xfrm>
          <a:prstGeom prst="rect">
            <a:avLst/>
          </a:prstGeom>
          <a:solidFill>
            <a:schemeClr val="accent1">
              <a:lumMod val="40000"/>
              <a:lumOff val="60000"/>
            </a:schemeClr>
          </a:solidFill>
        </p:spPr>
        <p:txBody>
          <a:bodyPr wrap="square">
            <a:spAutoFit/>
          </a:bodyPr>
          <a:lstStyle/>
          <a:p>
            <a:pPr marL="447040" marR="85090" indent="-447040" algn="just" fontAlgn="ctr">
              <a:spcAft>
                <a:spcPts val="0"/>
              </a:spcAft>
            </a:pPr>
            <a:r>
              <a:rPr lang="ja-JP" altLang="ja-JP" sz="1400" kern="100" spc="-10" dirty="0">
                <a:effectLst/>
                <a:latin typeface="ＭＳ ゴシック" panose="020B0609070205080204" pitchFamily="49" charset="-128"/>
                <a:ea typeface="ＭＳ ゴシック" panose="020B0609070205080204" pitchFamily="49" charset="-128"/>
                <a:cs typeface="Times New Roman" panose="02020603050405020304" pitchFamily="18" charset="0"/>
              </a:rPr>
              <a:t>（注）１　補助金に係る消費税及び地方消費税は補助対象経費としない。</a:t>
            </a:r>
            <a:endParaRPr lang="ja-JP" alt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447040" marR="85090" indent="-447040" algn="just" fontAlgn="ctr">
              <a:spcAft>
                <a:spcPts val="0"/>
              </a:spcAft>
            </a:pPr>
            <a:r>
              <a:rPr lang="ja-JP" altLang="ja-JP" sz="1400" kern="100" spc="-10" dirty="0">
                <a:effectLst/>
                <a:latin typeface="ＭＳ ゴシック" panose="020B0609070205080204" pitchFamily="49" charset="-128"/>
                <a:ea typeface="ＭＳ ゴシック" panose="020B0609070205080204" pitchFamily="49" charset="-128"/>
                <a:cs typeface="Times New Roman" panose="02020603050405020304" pitchFamily="18" charset="0"/>
              </a:rPr>
              <a:t>　　　２　リースの場合はリース期間中のリース料の総額を記載すること。</a:t>
            </a:r>
            <a:endParaRPr lang="ja-JP" alt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4210108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485786-DDF8-4D22-BAEA-089E251049EB}"/>
              </a:ext>
            </a:extLst>
          </p:cNvPr>
          <p:cNvSpPr>
            <a:spLocks noGrp="1"/>
          </p:cNvSpPr>
          <p:nvPr>
            <p:ph type="sldNum" sz="quarter" idx="12"/>
          </p:nvPr>
        </p:nvSpPr>
        <p:spPr/>
        <p:txBody>
          <a:bodyPr/>
          <a:lstStyle/>
          <a:p>
            <a:fld id="{930DF1FA-2879-4CB1-9630-E4043495BA91}" type="slidenum">
              <a:rPr kumimoji="1" lang="ja-JP" altLang="en-US" smtClean="0"/>
              <a:t>7</a:t>
            </a:fld>
            <a:endParaRPr kumimoji="1" lang="ja-JP" altLang="en-US"/>
          </a:p>
        </p:txBody>
      </p:sp>
      <p:sp>
        <p:nvSpPr>
          <p:cNvPr id="3" name="角丸四角形 5">
            <a:extLst>
              <a:ext uri="{FF2B5EF4-FFF2-40B4-BE49-F238E27FC236}">
                <a16:creationId xmlns:a16="http://schemas.microsoft.com/office/drawing/2014/main" id="{D08D6A5E-0E3C-483E-9F8B-5CB59CD04652}"/>
              </a:ext>
            </a:extLst>
          </p:cNvPr>
          <p:cNvSpPr/>
          <p:nvPr/>
        </p:nvSpPr>
        <p:spPr bwMode="auto">
          <a:xfrm>
            <a:off x="485600" y="122759"/>
            <a:ext cx="8136904" cy="2586161"/>
          </a:xfrm>
          <a:prstGeom prst="roundRect">
            <a:avLst>
              <a:gd name="adj" fmla="val 0"/>
            </a:avLst>
          </a:prstGeom>
          <a:noFill/>
          <a:ln w="19050">
            <a:noFill/>
            <a:miter lim="800000"/>
          </a:ln>
          <a:effectLst/>
        </p:spPr>
        <p:style>
          <a:lnRef idx="1">
            <a:schemeClr val="accent2"/>
          </a:lnRef>
          <a:fillRef idx="2">
            <a:schemeClr val="accent2"/>
          </a:fillRef>
          <a:effectRef idx="1">
            <a:schemeClr val="accent2"/>
          </a:effectRef>
          <a:fontRef idx="minor">
            <a:schemeClr val="dk1"/>
          </a:fontRef>
        </p:style>
        <p:txBody>
          <a:bodyPr wrap="square" lIns="91384" tIns="89988" rIns="91384" bIns="89988" anchor="t">
            <a:noAutofit/>
          </a:bodyPr>
          <a:lstStyle/>
          <a:p>
            <a:pPr algn="ctr">
              <a:spcBef>
                <a:spcPts val="600"/>
              </a:spcBef>
              <a:defRPr/>
            </a:pPr>
            <a:r>
              <a:rPr lang="ja-JP" altLang="en-US" sz="3200" b="1" dirty="0">
                <a:latin typeface="Meiryo UI" panose="020B0604030504040204" pitchFamily="50" charset="-128"/>
                <a:ea typeface="Meiryo UI" panose="020B0604030504040204" pitchFamily="50" charset="-128"/>
                <a:cs typeface="メイリオ" panose="020B0604030504040204" pitchFamily="50" charset="-128"/>
              </a:rPr>
              <a:t>詳細な申込方法などはこちら🔍</a:t>
            </a:r>
            <a:endParaRPr lang="en-US" altLang="ja-JP" sz="3200" b="1" dirty="0">
              <a:latin typeface="Meiryo UI" panose="020B0604030504040204" pitchFamily="50" charset="-128"/>
              <a:ea typeface="Meiryo UI" panose="020B0604030504040204" pitchFamily="50" charset="-128"/>
              <a:cs typeface="メイリオ" panose="020B0604030504040204" pitchFamily="50" charset="-128"/>
            </a:endParaRPr>
          </a:p>
          <a:p>
            <a:pPr algn="ctr">
              <a:spcBef>
                <a:spcPts val="600"/>
              </a:spcBef>
              <a:defRPr/>
            </a:pPr>
            <a:endParaRPr lang="en-US" altLang="ja-JP" b="1" dirty="0">
              <a:latin typeface="Meiryo UI" panose="020B0604030504040204" pitchFamily="50" charset="-128"/>
              <a:ea typeface="Meiryo UI" panose="020B0604030504040204" pitchFamily="50" charset="-128"/>
              <a:cs typeface="メイリオ" panose="020B0604030504040204" pitchFamily="50" charset="-128"/>
            </a:endParaRPr>
          </a:p>
          <a:p>
            <a:pPr algn="ctr">
              <a:spcBef>
                <a:spcPts val="600"/>
              </a:spcBef>
              <a:defRPr/>
            </a:pPr>
            <a:r>
              <a:rPr lang="en-US" altLang="ja-JP" sz="2400" b="1" dirty="0">
                <a:latin typeface="Meiryo UI" panose="020B0604030504040204" pitchFamily="50" charset="-128"/>
                <a:ea typeface="Meiryo UI" panose="020B0604030504040204" pitchFamily="50" charset="-128"/>
                <a:cs typeface="メイリオ" panose="020B0604030504040204" pitchFamily="50" charset="-128"/>
              </a:rPr>
              <a:t>https://www.pref.osaka.lg.jp/o120020/kotsukankyo/haigasu/chusho_hojo.html</a:t>
            </a:r>
            <a:endParaRPr lang="en-US" altLang="ja-JP" sz="2400" b="1" u="sng" spc="-20" dirty="0">
              <a:solidFill>
                <a:srgbClr val="0563C1"/>
              </a:solidFill>
              <a:latin typeface="BIZ UDPゴシック" panose="020B0400000000000000" pitchFamily="50" charset="-128"/>
              <a:ea typeface="Meiryo UI" panose="020B0604030504040204" pitchFamily="50" charset="-128"/>
              <a:cs typeface="Times New Roman" panose="02020603050405020304" pitchFamily="18" charset="0"/>
            </a:endParaRPr>
          </a:p>
          <a:p>
            <a:pPr algn="ctr">
              <a:spcBef>
                <a:spcPts val="600"/>
              </a:spcBef>
              <a:defRPr/>
            </a:pPr>
            <a:endParaRPr lang="en-US" altLang="ja-JP" sz="2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35EB7F95-2B06-467B-BD2D-D8096AB9A37B}"/>
              </a:ext>
            </a:extLst>
          </p:cNvPr>
          <p:cNvSpPr txBox="1"/>
          <p:nvPr/>
        </p:nvSpPr>
        <p:spPr>
          <a:xfrm>
            <a:off x="611560" y="4892967"/>
            <a:ext cx="8136904" cy="830997"/>
          </a:xfrm>
          <a:prstGeom prst="rect">
            <a:avLst/>
          </a:prstGeom>
          <a:solidFill>
            <a:srgbClr val="FFC000"/>
          </a:solidFill>
        </p:spPr>
        <p:txBody>
          <a:bodyPr wrap="square">
            <a:spAutoFit/>
          </a:bodyPr>
          <a:lstStyle/>
          <a:p>
            <a:pPr marL="90488" indent="58738"/>
            <a:r>
              <a:rPr lang="ja-JP" altLang="en-US" sz="2400" u="sng" kern="0" spc="-20" dirty="0">
                <a:latin typeface="HG丸ｺﾞｼｯｸM-PRO" panose="020F0600000000000000" pitchFamily="50" charset="-128"/>
                <a:ea typeface="HG丸ｺﾞｼｯｸM-PRO" panose="020F0600000000000000" pitchFamily="50" charset="-128"/>
                <a:cs typeface="MS-PMincho"/>
              </a:rPr>
              <a:t>本制度内容等ついてにお困りの場合は、府職員がご説明いたしますので問合せください</a:t>
            </a:r>
            <a:r>
              <a:rPr lang="ja-JP" altLang="en-US" sz="2400" kern="0" spc="-20" dirty="0">
                <a:latin typeface="HG丸ｺﾞｼｯｸM-PRO" panose="020F0600000000000000" pitchFamily="50" charset="-128"/>
                <a:ea typeface="HG丸ｺﾞｼｯｸM-PRO" panose="020F0600000000000000" pitchFamily="50" charset="-128"/>
                <a:cs typeface="MS-PMincho"/>
              </a:rPr>
              <a:t>！　</a:t>
            </a:r>
            <a:endParaRPr lang="en-US" altLang="ja-JP" sz="2400" kern="0" spc="-20" dirty="0">
              <a:latin typeface="HG丸ｺﾞｼｯｸM-PRO" panose="020F0600000000000000" pitchFamily="50" charset="-128"/>
              <a:ea typeface="HG丸ｺﾞｼｯｸM-PRO" panose="020F0600000000000000" pitchFamily="50" charset="-128"/>
              <a:cs typeface="MS-PMincho"/>
            </a:endParaRPr>
          </a:p>
        </p:txBody>
      </p:sp>
      <p:pic>
        <p:nvPicPr>
          <p:cNvPr id="5" name="図 4">
            <a:extLst>
              <a:ext uri="{FF2B5EF4-FFF2-40B4-BE49-F238E27FC236}">
                <a16:creationId xmlns:a16="http://schemas.microsoft.com/office/drawing/2014/main" id="{C929A400-3E84-4AC2-B299-6D2B246B1FA6}"/>
              </a:ext>
            </a:extLst>
          </p:cNvPr>
          <p:cNvPicPr>
            <a:picLocks noChangeAspect="1"/>
          </p:cNvPicPr>
          <p:nvPr/>
        </p:nvPicPr>
        <p:blipFill>
          <a:blip r:embed="rId5"/>
          <a:stretch>
            <a:fillRect/>
          </a:stretch>
        </p:blipFill>
        <p:spPr>
          <a:xfrm>
            <a:off x="3374477" y="2492896"/>
            <a:ext cx="2359149" cy="2359149"/>
          </a:xfrm>
          <a:prstGeom prst="rect">
            <a:avLst/>
          </a:prstGeom>
        </p:spPr>
      </p:pic>
      <p:pic>
        <p:nvPicPr>
          <p:cNvPr id="4" name="オーディオ 3">
            <a:hlinkClick r:id="" action="ppaction://media"/>
            <a:extLst>
              <a:ext uri="{FF2B5EF4-FFF2-40B4-BE49-F238E27FC236}">
                <a16:creationId xmlns:a16="http://schemas.microsoft.com/office/drawing/2014/main" id="{8744E7C9-DB84-490E-A3D0-9B43083862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58033036"/>
      </p:ext>
    </p:extLst>
  </p:cSld>
  <p:clrMapOvr>
    <a:masterClrMapping/>
  </p:clrMapOvr>
  <mc:AlternateContent xmlns:mc="http://schemas.openxmlformats.org/markup-compatibility/2006" xmlns:p14="http://schemas.microsoft.com/office/powerpoint/2010/main">
    <mc:Choice Requires="p14">
      <p:transition spd="slow" p14:dur="2000" advTm="20309"/>
    </mc:Choice>
    <mc:Fallback xmlns="">
      <p:transition spd="slow" advTm="20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4|59.3"/>
</p:tagLst>
</file>

<file path=ppt/tags/tag2.xml><?xml version="1.0" encoding="utf-8"?>
<p:tagLst xmlns:a="http://schemas.openxmlformats.org/drawingml/2006/main" xmlns:r="http://schemas.openxmlformats.org/officeDocument/2006/relationships" xmlns:p="http://schemas.openxmlformats.org/presentationml/2006/main">
  <p:tag name="TIMING" val="|0.8|22.4|48.1|13.7|6.4"/>
</p:tagLst>
</file>

<file path=ppt/tags/tag3.xml><?xml version="1.0" encoding="utf-8"?>
<p:tagLst xmlns:a="http://schemas.openxmlformats.org/drawingml/2006/main" xmlns:r="http://schemas.openxmlformats.org/officeDocument/2006/relationships" xmlns:p="http://schemas.openxmlformats.org/presentationml/2006/main">
  <p:tag name="TIMING" val="|0.9|15.3|34.3|6.1|9.3|38.6|7.2"/>
</p:tagLst>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6">
                <a:lumMod val="60000"/>
                <a:lumOff val="40000"/>
                <a:alpha val="50000"/>
              </a:schemeClr>
            </a:gs>
            <a:gs pos="65000">
              <a:schemeClr val="accent6">
                <a:lumMod val="40000"/>
                <a:lumOff val="60000"/>
              </a:schemeClr>
            </a:gs>
            <a:gs pos="100000">
              <a:schemeClr val="accent6">
                <a:lumMod val="20000"/>
                <a:lumOff val="80000"/>
                <a:alpha val="50000"/>
              </a:schemeClr>
            </a:gs>
          </a:gsLst>
          <a:lin ang="5400000" scaled="0"/>
        </a:gradFill>
        <a:ln w="19050">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27" tIns="45714" rIns="91427" bIns="45714" rtlCol="0">
        <a:spAutoFit/>
      </a:bodyPr>
      <a:lstStyle>
        <a:defPPr marL="0" indent="0" algn="l">
          <a:lnSpc>
            <a:spcPct val="120000"/>
          </a:lnSpc>
          <a:spcBef>
            <a:spcPts val="600"/>
          </a:spcBef>
          <a:buNone/>
          <a:defRPr sz="4400" dirty="0" smtClean="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E149F3571759242AB70A9ADBD48801F" ma:contentTypeVersion="2" ma:contentTypeDescription="新しいドキュメントを作成します。" ma:contentTypeScope="" ma:versionID="b3c97e09efd2aa013a335549072096a9">
  <xsd:schema xmlns:xsd="http://www.w3.org/2001/XMLSchema" xmlns:xs="http://www.w3.org/2001/XMLSchema" xmlns:p="http://schemas.microsoft.com/office/2006/metadata/properties" xmlns:ns2="70d7d652-1edb-4486-adb7-569848e2bdac" xmlns:ns3="a9b0d389-098a-4f82-adda-c0435a7f6245" targetNamespace="http://schemas.microsoft.com/office/2006/metadata/properties" ma:root="true" ma:fieldsID="25ddd6d1bcad24e9732583f12c572358" ns2:_="" ns3:_="">
    <xsd:import namespace="70d7d652-1edb-4486-adb7-569848e2bdac"/>
    <xsd:import namespace="a9b0d389-098a-4f82-adda-c0435a7f6245"/>
    <xsd:element name="properties">
      <xsd:complexType>
        <xsd:sequence>
          <xsd:element name="documentManagement">
            <xsd:complexType>
              <xsd:all>
                <xsd:element ref="ns2:_x65e5__x4ed8__x5165__x308a_"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7d652-1edb-4486-adb7-569848e2bdac" elementFormDefault="qualified">
    <xsd:import namespace="http://schemas.microsoft.com/office/2006/documentManagement/types"/>
    <xsd:import namespace="http://schemas.microsoft.com/office/infopath/2007/PartnerControls"/>
    <xsd:element name="_x65e5__x4ed8__x5165__x308a_" ma:index="8" nillable="true" ma:displayName="日付入り" ma:format="DateOnly" ma:internalName="_x65e5__x4ed8__x5165__x308a_">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b0d389-098a-4f82-adda-c0435a7f6245" elementFormDefault="qualified">
    <xsd:import namespace="http://schemas.microsoft.com/office/2006/documentManagement/types"/>
    <xsd:import namespace="http://schemas.microsoft.com/office/infopath/2007/PartnerControls"/>
    <xsd:element name="SharedWithUsers" ma:index="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65e5__x4ed8__x5165__x308a_ xmlns="70d7d652-1edb-4486-adb7-569848e2bdac" xsi:nil="true"/>
  </documentManagement>
</p:properties>
</file>

<file path=customXml/itemProps1.xml><?xml version="1.0" encoding="utf-8"?>
<ds:datastoreItem xmlns:ds="http://schemas.openxmlformats.org/officeDocument/2006/customXml" ds:itemID="{38E21E72-11BE-41D3-9CFE-BCDDA8C5B2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d7d652-1edb-4486-adb7-569848e2bdac"/>
    <ds:schemaRef ds:uri="a9b0d389-098a-4f82-adda-c0435a7f62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F2B781-57A1-4FB1-ADF3-FC8F7F635F05}">
  <ds:schemaRefs>
    <ds:schemaRef ds:uri="http://schemas.microsoft.com/sharepoint/v3/contenttype/forms"/>
  </ds:schemaRefs>
</ds:datastoreItem>
</file>

<file path=customXml/itemProps3.xml><?xml version="1.0" encoding="utf-8"?>
<ds:datastoreItem xmlns:ds="http://schemas.openxmlformats.org/officeDocument/2006/customXml" ds:itemID="{6083F2DB-F561-4E81-B4A4-742502F735A2}">
  <ds:schemaRefs>
    <ds:schemaRef ds:uri="http://schemas.openxmlformats.org/package/2006/metadata/core-properties"/>
    <ds:schemaRef ds:uri="70d7d652-1edb-4486-adb7-569848e2bdac"/>
    <ds:schemaRef ds:uri="http://www.w3.org/XML/1998/namespace"/>
    <ds:schemaRef ds:uri="http://purl.org/dc/terms/"/>
    <ds:schemaRef ds:uri="http://schemas.microsoft.com/office/infopath/2007/PartnerControls"/>
    <ds:schemaRef ds:uri="a9b0d389-098a-4f82-adda-c0435a7f6245"/>
    <ds:schemaRef ds:uri="http://purl.org/dc/elements/1.1/"/>
    <ds:schemaRef ds:uri="http://schemas.microsoft.com/office/2006/metadata/properties"/>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22255</TotalTime>
  <Words>1699</Words>
  <Application>Microsoft Office PowerPoint</Application>
  <PresentationFormat>画面に合わせる (4:3)</PresentationFormat>
  <Paragraphs>137</Paragraphs>
  <Slides>7</Slides>
  <Notes>6</Notes>
  <HiddenSlides>0</HiddenSlides>
  <MMClips>6</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vt:i4>
      </vt:variant>
    </vt:vector>
  </HeadingPairs>
  <TitlesOfParts>
    <vt:vector size="16" baseType="lpstr">
      <vt:lpstr>BIZ UDPゴシック</vt:lpstr>
      <vt:lpstr>HG丸ｺﾞｼｯｸM-PRO</vt:lpstr>
      <vt:lpstr>Meiryo UI</vt:lpstr>
      <vt:lpstr>ＭＳ ゴシック</vt:lpstr>
      <vt:lpstr>游ゴシック</vt:lpstr>
      <vt:lpstr>Arial</vt:lpstr>
      <vt:lpstr>Calibri</vt:lpstr>
      <vt:lpstr>Calibri Light</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山本　祐一</dc:creator>
  <cp:lastModifiedBy>小椋　寛子</cp:lastModifiedBy>
  <cp:revision>630</cp:revision>
  <cp:lastPrinted>2025-09-11T05:47:55Z</cp:lastPrinted>
  <dcterms:created xsi:type="dcterms:W3CDTF">2017-04-27T03:40:35Z</dcterms:created>
  <dcterms:modified xsi:type="dcterms:W3CDTF">2025-11-10T04:57:03Z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0x010100EE149F3571759242AB70A9ADBD48801F</vt:lpwstr>
  </property>
</Properties>
</file>