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4"/>
  </p:sldMasterIdLst>
  <p:notesMasterIdLst>
    <p:notesMasterId r:id="rId11"/>
  </p:notesMasterIdLst>
  <p:handoutMasterIdLst>
    <p:handoutMasterId r:id="rId12"/>
  </p:handoutMasterIdLst>
  <p:sldIdLst>
    <p:sldId id="1004" r:id="rId5"/>
    <p:sldId id="1277" r:id="rId6"/>
    <p:sldId id="1269" r:id="rId7"/>
    <p:sldId id="1270" r:id="rId8"/>
    <p:sldId id="1272" r:id="rId9"/>
    <p:sldId id="1273" r:id="rId10"/>
  </p:sldIdLst>
  <p:sldSz cx="9144000" cy="6858000" type="screen4x3"/>
  <p:notesSz cx="6646863" cy="9777413"/>
  <p:defaultTextStyle>
    <a:defPPr>
      <a:defRPr lang="ja-JP"/>
    </a:defPPr>
    <a:lvl1pPr marL="0" algn="l" defTabSz="9142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37" algn="l" defTabSz="9142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74" algn="l" defTabSz="9142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410" algn="l" defTabSz="9142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47" algn="l" defTabSz="9142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684" algn="l" defTabSz="9142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821" algn="l" defTabSz="9142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957" algn="l" defTabSz="9142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093" algn="l" defTabSz="914274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zuaki Shichi" initials="S" lastIdx="13" clrIdx="0"/>
  <p:cmAuthor id="7" name="小椋　寛子" initials="小椋　寛子" lastIdx="4" clrIdx="7">
    <p:extLst>
      <p:ext uri="{19B8F6BF-5375-455C-9EA6-DF929625EA0E}">
        <p15:presenceInfo xmlns:p15="http://schemas.microsoft.com/office/powerpoint/2012/main" userId="S::OguraHir@lan.pref.osaka.jp::76a7bae5-80c9-42b5-be60-bc7cf5757d88" providerId="AD"/>
      </p:ext>
    </p:extLst>
  </p:cmAuthor>
  <p:cmAuthor id="1" name="Kazuaki Shichi" initials="K" lastIdx="2" clrIdx="1"/>
  <p:cmAuthor id="2" name="平西　恭子" initials="平西　恭子" lastIdx="1" clrIdx="2">
    <p:extLst>
      <p:ext uri="{19B8F6BF-5375-455C-9EA6-DF929625EA0E}">
        <p15:presenceInfo xmlns:p15="http://schemas.microsoft.com/office/powerpoint/2012/main" userId="S::HiranishiK@lan.pref.osaka.jp::0158dd8d-d0d8-4a62-9164-2993f215f80a" providerId="AD"/>
      </p:ext>
    </p:extLst>
  </p:cmAuthor>
  <p:cmAuthor id="3" name="原野　利暢" initials="原野　利暢" lastIdx="3" clrIdx="3">
    <p:extLst>
      <p:ext uri="{19B8F6BF-5375-455C-9EA6-DF929625EA0E}">
        <p15:presenceInfo xmlns:p15="http://schemas.microsoft.com/office/powerpoint/2012/main" userId="S-1-5-21-161959346-1900351369-444732941-45688" providerId="AD"/>
      </p:ext>
    </p:extLst>
  </p:cmAuthor>
  <p:cmAuthor id="4" name="原野　利暢" initials="原野　利暢 [2]" lastIdx="3" clrIdx="4">
    <p:extLst>
      <p:ext uri="{19B8F6BF-5375-455C-9EA6-DF929625EA0E}">
        <p15:presenceInfo xmlns:p15="http://schemas.microsoft.com/office/powerpoint/2012/main" userId="S::HaranoT@lan.pref.osaka.jp::43f38b53-5aec-4fab-82c3-c1361e7566e3" providerId="AD"/>
      </p:ext>
    </p:extLst>
  </p:cmAuthor>
  <p:cmAuthor id="5" name="山本　祐一" initials="山本　祐一" lastIdx="7" clrIdx="5">
    <p:extLst>
      <p:ext uri="{19B8F6BF-5375-455C-9EA6-DF929625EA0E}">
        <p15:presenceInfo xmlns:p15="http://schemas.microsoft.com/office/powerpoint/2012/main" userId="S::YamamotoYuic@lan.pref.osaka.jp::9fa5cf2d-67e7-4ef7-aafa-56eefb4c4f3d" providerId="AD"/>
      </p:ext>
    </p:extLst>
  </p:cmAuthor>
  <p:cmAuthor id="6" name="奥野　博信" initials="奥野　博信" lastIdx="1" clrIdx="6">
    <p:extLst>
      <p:ext uri="{19B8F6BF-5375-455C-9EA6-DF929625EA0E}">
        <p15:presenceInfo xmlns:p15="http://schemas.microsoft.com/office/powerpoint/2012/main" userId="S::OkunoHiro@lan.pref.osaka.jp::5c65ecc2-301a-4e57-ae53-4b6558b364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BBB59"/>
    <a:srgbClr val="000066"/>
    <a:srgbClr val="000099"/>
    <a:srgbClr val="0000CC"/>
    <a:srgbClr val="002060"/>
    <a:srgbClr val="5D7430"/>
    <a:srgbClr val="9B395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2160" y="9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12894"/>
    </p:cViewPr>
  </p:sorterViewPr>
  <p:notesViewPr>
    <p:cSldViewPr>
      <p:cViewPr varScale="1">
        <p:scale>
          <a:sx n="47" d="100"/>
          <a:sy n="47" d="100"/>
        </p:scale>
        <p:origin x="279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5213" y="1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1EE881E7-AE69-4146-94D2-2270EEF8DDA0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5213" y="9287059"/>
            <a:ext cx="2880101" cy="490354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9BD94D33-C8B2-4ABC-9002-0DE385A9DF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727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08" cy="488871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018" y="0"/>
            <a:ext cx="2880308" cy="488871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4F310774-28F9-4F9B-9668-F263BD70C017}" type="datetimeFigureOut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4737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687" y="4644271"/>
            <a:ext cx="5317490" cy="4399836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80308" cy="488871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018" y="9286846"/>
            <a:ext cx="2880308" cy="488871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67FAA14F-D4B8-4FAD-8C38-DB5B92F8CC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58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7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37" algn="l" defTabSz="91427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74" algn="l" defTabSz="91427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410" algn="l" defTabSz="91427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47" algn="l" defTabSz="91427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84" algn="l" defTabSz="91427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21" algn="l" defTabSz="91427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957" algn="l" defTabSz="91427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93" algn="l" defTabSz="914274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93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20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35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46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34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AA14F-D4B8-4FAD-8C38-DB5B92F8CCA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53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8248-9989-4959-A78D-E27E2EC999A9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8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B4D2-E11A-4E46-8D66-78669D01B293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4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EE09-DB79-4A0B-9E93-DA5B8806A46E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55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3F931-C299-42E4-ABF4-765EF126FDD3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504" y="6327376"/>
            <a:ext cx="486000" cy="486000"/>
          </a:xfrm>
          <a:prstGeom prst="ellipse">
            <a:avLst/>
          </a:prstGeom>
          <a:solidFill>
            <a:schemeClr val="bg1"/>
          </a:solidFill>
          <a:ln>
            <a:solidFill>
              <a:srgbClr val="758085">
                <a:lumMod val="50000"/>
              </a:srgbClr>
            </a:solidFill>
          </a:ln>
        </p:spPr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773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846DF-20AF-4D26-B2EA-6E97D059A029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35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B040-81ED-4A71-A35B-7CCCF4AB8CA2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17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987A-1026-4DFA-9BD6-94BF48192DD0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0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47D9-61A8-4B22-B0C1-9A3DB5CE19DA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94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416B-355D-4CF0-8A61-FEE78AFCE2D5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9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E29C-9503-4949-BF3E-A222CA9DA38C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07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3E5E-844E-49D1-9DF0-5E5BA440B29B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26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547E-DCFA-40C1-950C-61A19978382E}" type="datetime1">
              <a:rPr kumimoji="1" lang="ja-JP" altLang="en-US" smtClean="0"/>
              <a:t>2025/11/10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2504" y="6309320"/>
            <a:ext cx="486000" cy="486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/>
          <a:lstStyle>
            <a:lvl1pPr algn="r">
              <a:defRPr sz="16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30DF1FA-2879-4CB1-9630-E4043495BA9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488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1FDDC8-0E35-46B4-99CE-D2DA760BC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41BFA9B-FDF3-4EEA-BB0E-B3362C6D8934}"/>
              </a:ext>
            </a:extLst>
          </p:cNvPr>
          <p:cNvSpPr txBox="1">
            <a:spLocks/>
          </p:cNvSpPr>
          <p:nvPr/>
        </p:nvSpPr>
        <p:spPr bwMode="auto">
          <a:xfrm>
            <a:off x="1" y="1988840"/>
            <a:ext cx="9143999" cy="2448272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80000">
                <a:srgbClr val="000066"/>
              </a:gs>
              <a:gs pos="100000">
                <a:srgbClr val="000066"/>
              </a:gs>
            </a:gsLst>
            <a:lin ang="54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災害時のレジリエンス強化に寄与する</a:t>
            </a:r>
            <a:r>
              <a:rPr lang="en-US" altLang="ja-JP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導入支援事業</a:t>
            </a:r>
          </a:p>
          <a:p>
            <a:pPr lvl="0" defTabSz="914400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（中小事業者の対策計画書に基づく</a:t>
            </a:r>
            <a:r>
              <a:rPr lang="en-US" altLang="ja-JP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導入促進事業）</a:t>
            </a:r>
            <a:endParaRPr lang="en-US" altLang="ja-JP" sz="2800" b="1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914400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申請方法等説明動画</a:t>
            </a:r>
            <a:endParaRPr lang="en-US" altLang="ja-JP" sz="2800" b="1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defTabSz="914400"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ysClr val="window" lastClr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＜申請書の書き方と添付書類＞</a:t>
            </a:r>
            <a:endParaRPr lang="en-US" altLang="ja-JP" sz="2800" b="1" dirty="0">
              <a:solidFill>
                <a:sysClr val="window" lastClr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Picture 2" descr="D:\ShichiK\My Documents\★仮置場\名刺\prefosakaLogo.gif">
            <a:extLst>
              <a:ext uri="{FF2B5EF4-FFF2-40B4-BE49-F238E27FC236}">
                <a16:creationId xmlns:a16="http://schemas.microsoft.com/office/drawing/2014/main" id="{6E2C87CB-2FD7-40FE-8DDB-0AF2967AE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83" t="15890" r="6690" b="16823"/>
          <a:stretch/>
        </p:blipFill>
        <p:spPr bwMode="auto">
          <a:xfrm>
            <a:off x="179512" y="254685"/>
            <a:ext cx="2159746" cy="7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5">
            <a:extLst>
              <a:ext uri="{FF2B5EF4-FFF2-40B4-BE49-F238E27FC236}">
                <a16:creationId xmlns:a16="http://schemas.microsoft.com/office/drawing/2014/main" id="{4D2A9DD0-B4EB-4B6B-8335-76CE605529CD}"/>
              </a:ext>
            </a:extLst>
          </p:cNvPr>
          <p:cNvSpPr/>
          <p:nvPr/>
        </p:nvSpPr>
        <p:spPr bwMode="auto">
          <a:xfrm>
            <a:off x="2591779" y="5138303"/>
            <a:ext cx="3960440" cy="1218009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384" tIns="89988" rIns="91384" bIns="89988" anchor="t"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大阪府　環境農林水産部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Bef>
                <a:spcPts val="600"/>
              </a:spcBef>
              <a:defRPr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脱炭素・エネルギー政策課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22CE7F77-0078-402C-8A71-FDAA602EDD2A}"/>
              </a:ext>
            </a:extLst>
          </p:cNvPr>
          <p:cNvSpPr txBox="1">
            <a:spLocks/>
          </p:cNvSpPr>
          <p:nvPr/>
        </p:nvSpPr>
        <p:spPr bwMode="auto">
          <a:xfrm>
            <a:off x="3779912" y="163134"/>
            <a:ext cx="5329449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lvl="0" algn="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ja-JP" altLang="en-US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申請用説明動画</a:t>
            </a:r>
            <a:r>
              <a:rPr lang="en-US" altLang="ja-JP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02</a:t>
            </a:r>
            <a:r>
              <a:rPr lang="ja-JP" altLang="en-US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申請書</a:t>
            </a:r>
            <a:r>
              <a:rPr lang="ja-JP" altLang="en-US" sz="1800">
                <a:latin typeface="Meiryo UI" panose="020B0604030504040204" pitchFamily="50" charset="-128"/>
                <a:ea typeface="Meiryo UI" panose="020B0604030504040204" pitchFamily="50" charset="-128"/>
              </a:rPr>
              <a:t>の書き方と添付書類</a:t>
            </a:r>
            <a:r>
              <a:rPr lang="ja-JP" altLang="en-US" kern="0"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kern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1BE293C3-DB0F-4409-BC13-6FAA83B81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8"/>
    </mc:Choice>
    <mc:Fallback xmlns="">
      <p:transition spd="slow" advTm="12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AEBB584-E3E6-444B-8D5B-A161AB611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3547" y="949044"/>
            <a:ext cx="3986685" cy="590527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934183E-2148-43AB-9038-5572294C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8860E9-6E56-427B-98DA-4CB486BF6B20}"/>
              </a:ext>
            </a:extLst>
          </p:cNvPr>
          <p:cNvSpPr/>
          <p:nvPr/>
        </p:nvSpPr>
        <p:spPr>
          <a:xfrm>
            <a:off x="0" y="0"/>
            <a:ext cx="9144000" cy="44691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94B0AE-60CF-47CD-A822-867B224CD359}"/>
              </a:ext>
            </a:extLst>
          </p:cNvPr>
          <p:cNvSpPr/>
          <p:nvPr/>
        </p:nvSpPr>
        <p:spPr>
          <a:xfrm>
            <a:off x="70249" y="3751"/>
            <a:ext cx="730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１．補助金交付申請書（第１号様式前半）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【</a:t>
            </a:r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記入例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】</a:t>
            </a:r>
            <a:endParaRPr lang="ja-JP" altLang="en-US" sz="2400" b="1" spc="-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E9E5B1CF-54F4-410F-934F-92E1C48622B4}"/>
              </a:ext>
            </a:extLst>
          </p:cNvPr>
          <p:cNvSpPr/>
          <p:nvPr/>
        </p:nvSpPr>
        <p:spPr>
          <a:xfrm>
            <a:off x="6638534" y="1404760"/>
            <a:ext cx="2273705" cy="399301"/>
          </a:xfrm>
          <a:prstGeom prst="wedgeRectCallout">
            <a:avLst>
              <a:gd name="adj1" fmla="val -71307"/>
              <a:gd name="adj2" fmla="val 2266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押印不要</a:t>
            </a:r>
            <a:endParaRPr lang="ja-JP" sz="14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E671B10C-B503-4C41-BC65-09243EE88491}"/>
              </a:ext>
            </a:extLst>
          </p:cNvPr>
          <p:cNvSpPr/>
          <p:nvPr/>
        </p:nvSpPr>
        <p:spPr>
          <a:xfrm>
            <a:off x="6638533" y="3247806"/>
            <a:ext cx="2316921" cy="397218"/>
          </a:xfrm>
          <a:prstGeom prst="wedgeRectCallout">
            <a:avLst>
              <a:gd name="adj1" fmla="val -75059"/>
              <a:gd name="adj2" fmla="val 171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千円未満は切り捨て</a:t>
            </a:r>
            <a:endParaRPr lang="ja-JP" sz="14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E963F155-A4F1-431B-A718-750338E887F4}"/>
              </a:ext>
            </a:extLst>
          </p:cNvPr>
          <p:cNvSpPr/>
          <p:nvPr/>
        </p:nvSpPr>
        <p:spPr>
          <a:xfrm>
            <a:off x="6625970" y="3966897"/>
            <a:ext cx="2329484" cy="519755"/>
          </a:xfrm>
          <a:prstGeom prst="wedgeRectCallout">
            <a:avLst>
              <a:gd name="adj1" fmla="val -115530"/>
              <a:gd name="adj2" fmla="val -77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13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桁の法人番号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を記入</a:t>
            </a:r>
            <a:endParaRPr lang="en-US" altLang="ja-JP" sz="14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12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個人事業主の場合は記載不要</a:t>
            </a:r>
            <a:endParaRPr lang="en-US" altLang="ja-JP" sz="1200" kern="10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B98854D-D78C-423B-A89E-79F0208E3E1B}"/>
              </a:ext>
            </a:extLst>
          </p:cNvPr>
          <p:cNvSpPr/>
          <p:nvPr/>
        </p:nvSpPr>
        <p:spPr>
          <a:xfrm>
            <a:off x="107994" y="3005693"/>
            <a:ext cx="2773558" cy="567323"/>
          </a:xfrm>
          <a:prstGeom prst="wedgeRectCallout">
            <a:avLst>
              <a:gd name="adj1" fmla="val 85022"/>
              <a:gd name="adj2" fmla="val 4849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導入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車両の本体価格を記載</a:t>
            </a:r>
            <a:endParaRPr 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0472F5D9-3B12-4F07-BF6C-22AEC8ED2E99}"/>
              </a:ext>
            </a:extLst>
          </p:cNvPr>
          <p:cNvSpPr/>
          <p:nvPr/>
        </p:nvSpPr>
        <p:spPr>
          <a:xfrm>
            <a:off x="107994" y="3005693"/>
            <a:ext cx="2773559" cy="567323"/>
          </a:xfrm>
          <a:prstGeom prst="wedgeRectCallout">
            <a:avLst>
              <a:gd name="adj1" fmla="val 83594"/>
              <a:gd name="adj2" fmla="val -3172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導入する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車両の本体価格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を記入</a:t>
            </a:r>
            <a:endParaRPr lang="ja-JP" alt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4689CEB5-138E-4EC6-A46F-CE3C7D1DBD7E}"/>
              </a:ext>
            </a:extLst>
          </p:cNvPr>
          <p:cNvSpPr/>
          <p:nvPr/>
        </p:nvSpPr>
        <p:spPr>
          <a:xfrm>
            <a:off x="126622" y="3723260"/>
            <a:ext cx="2754932" cy="1865980"/>
          </a:xfrm>
          <a:prstGeom prst="wedgeRectCallout">
            <a:avLst>
              <a:gd name="adj1" fmla="val 83454"/>
              <a:gd name="adj2" fmla="val -6080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以下の</a:t>
            </a:r>
            <a:r>
              <a:rPr lang="ja-JP" altLang="en-US" sz="1400" b="1" kern="100" spc="-5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①・②のうち</a:t>
            </a:r>
            <a:r>
              <a:rPr lang="ja-JP" altLang="en-US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安価な額</a:t>
            </a:r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を記入</a:t>
            </a:r>
            <a:endParaRPr lang="en-US" altLang="ja-JP" sz="1400" kern="100" spc="-5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①</a:t>
            </a:r>
            <a:r>
              <a:rPr lang="en-US" altLang="ja-JP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ZEV</a:t>
            </a:r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の補助上限  </a:t>
            </a:r>
            <a:r>
              <a:rPr lang="en-US" altLang="ja-JP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100,000 </a:t>
            </a:r>
            <a:r>
              <a:rPr lang="ja-JP" altLang="en-US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円</a:t>
            </a:r>
          </a:p>
          <a:p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②</a:t>
            </a:r>
            <a:r>
              <a:rPr lang="en-US" altLang="ja-JP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ZEV</a:t>
            </a:r>
            <a:r>
              <a:rPr lang="ja-JP" altLang="en-US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料金 </a:t>
            </a:r>
            <a:endParaRPr lang="en-US" altLang="ja-JP" sz="1400" b="1" kern="100" spc="-5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spc="-8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 ー 同種・同規模のガソリン車料金</a:t>
            </a:r>
            <a:r>
              <a:rPr lang="en-US" altLang="ja-JP" sz="1100" b="1" kern="100" spc="-80" baseline="30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b="1" kern="100" spc="-80" baseline="30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endParaRPr lang="en-US" altLang="ja-JP" sz="1400" b="1" kern="100" spc="-80" baseline="30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spc="-80" baseline="30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   </a:t>
            </a:r>
            <a:r>
              <a:rPr lang="ja-JP" altLang="en-US" sz="1400" b="1" kern="100" spc="-8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ー 国・市町村の補助金額</a:t>
            </a:r>
            <a:endParaRPr lang="en-US" altLang="ja-JP" sz="1400" b="1" kern="100" spc="-8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ja-JP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不明な場合は自動車販売事業者 </a:t>
            </a:r>
            <a:endParaRPr lang="en-US" altLang="ja-JP" sz="1400" kern="100" spc="-5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や大阪府にお問い合わせください</a:t>
            </a: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27DF409F-3E32-4CCB-9915-70B2B85EBE99}"/>
              </a:ext>
            </a:extLst>
          </p:cNvPr>
          <p:cNvSpPr/>
          <p:nvPr/>
        </p:nvSpPr>
        <p:spPr>
          <a:xfrm>
            <a:off x="6638533" y="2782291"/>
            <a:ext cx="2287540" cy="397218"/>
          </a:xfrm>
          <a:prstGeom prst="wedgeRectCallout">
            <a:avLst>
              <a:gd name="adj1" fmla="val -74716"/>
              <a:gd name="adj2" fmla="val 3210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b="1" u="sng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金額は税抜き価格</a:t>
            </a:r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</a:t>
            </a:r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記入</a:t>
            </a:r>
            <a:endParaRPr lang="en-US" altLang="ja-JP" sz="14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2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2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2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以下、金額記載は同じ</a:t>
            </a:r>
            <a:r>
              <a:rPr lang="ja-JP" altLang="en-US" sz="12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sz="12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6BD4A8-F43D-45C0-B987-FC041CB0E752}"/>
              </a:ext>
            </a:extLst>
          </p:cNvPr>
          <p:cNvSpPr txBox="1"/>
          <p:nvPr/>
        </p:nvSpPr>
        <p:spPr>
          <a:xfrm>
            <a:off x="1441394" y="486053"/>
            <a:ext cx="5985038" cy="518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27" tIns="45714" rIns="91427" bIns="45714" rtlCol="0">
            <a:spAutoFit/>
          </a:bodyPr>
          <a:lstStyle/>
          <a:p>
            <a:pPr marL="0" indent="0" algn="l">
              <a:spcBef>
                <a:spcPts val="600"/>
              </a:spcBef>
              <a:buNone/>
            </a:pP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（記入例）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国・市町村の補助金を併用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ZEV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導入する場合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ja-JP" altLang="en-US" sz="1600" b="1" kern="100" spc="-6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　</a:t>
            </a:r>
            <a:r>
              <a:rPr lang="ja-JP" altLang="en-US" sz="1400" b="1" kern="100" spc="-6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100" b="1" kern="100" spc="-6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100" b="1" kern="100" spc="-6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急速充電設備も設置する場合は本資料の参考ページをご確認ください。</a:t>
            </a:r>
            <a:endParaRPr lang="zh-TW" altLang="en-US" sz="1600" b="1" kern="100" spc="-6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BC175EB2-0F47-4ED6-B70D-1A40FFC4FFF1}"/>
              </a:ext>
            </a:extLst>
          </p:cNvPr>
          <p:cNvSpPr/>
          <p:nvPr/>
        </p:nvSpPr>
        <p:spPr>
          <a:xfrm>
            <a:off x="6635004" y="5583927"/>
            <a:ext cx="2329484" cy="519755"/>
          </a:xfrm>
          <a:prstGeom prst="wedgeRectCallout">
            <a:avLst>
              <a:gd name="adj1" fmla="val -94870"/>
              <a:gd name="adj2" fmla="val 4036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該当する項目いずれかチェック</a:t>
            </a:r>
            <a:endParaRPr lang="en-US" altLang="ja-JP" sz="1200" kern="10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9D6E5E0-157D-4200-A2E3-E4DE3321701C}"/>
              </a:ext>
            </a:extLst>
          </p:cNvPr>
          <p:cNvSpPr/>
          <p:nvPr/>
        </p:nvSpPr>
        <p:spPr>
          <a:xfrm>
            <a:off x="3635896" y="2997208"/>
            <a:ext cx="2880320" cy="25059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47415E6-0A84-46B3-9AB4-C19A281C4ACF}"/>
              </a:ext>
            </a:extLst>
          </p:cNvPr>
          <p:cNvSpPr/>
          <p:nvPr/>
        </p:nvSpPr>
        <p:spPr>
          <a:xfrm>
            <a:off x="3876219" y="4072800"/>
            <a:ext cx="2647673" cy="20905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36CFB69-75C7-4E59-A90E-AB1A6CBEF060}"/>
              </a:ext>
            </a:extLst>
          </p:cNvPr>
          <p:cNvSpPr/>
          <p:nvPr/>
        </p:nvSpPr>
        <p:spPr>
          <a:xfrm>
            <a:off x="3876219" y="5374872"/>
            <a:ext cx="2647673" cy="142044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4CA1F9A-1216-47C8-A76C-213D7EA5B6B1}"/>
              </a:ext>
            </a:extLst>
          </p:cNvPr>
          <p:cNvSpPr/>
          <p:nvPr/>
        </p:nvSpPr>
        <p:spPr>
          <a:xfrm>
            <a:off x="3647356" y="2991198"/>
            <a:ext cx="2880320" cy="397218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FC0BBB7-B1A7-4AAD-BE14-5F8415E36B34}"/>
              </a:ext>
            </a:extLst>
          </p:cNvPr>
          <p:cNvSpPr/>
          <p:nvPr/>
        </p:nvSpPr>
        <p:spPr>
          <a:xfrm>
            <a:off x="3669239" y="3394426"/>
            <a:ext cx="2846977" cy="250598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オーディオ 24">
            <a:hlinkClick r:id="" action="ppaction://media"/>
            <a:extLst>
              <a:ext uri="{FF2B5EF4-FFF2-40B4-BE49-F238E27FC236}">
                <a16:creationId xmlns:a16="http://schemas.microsoft.com/office/drawing/2014/main" id="{42B487AB-4F33-4767-B1D0-4C3C56CEF7C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89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66"/>
    </mc:Choice>
    <mc:Fallback xmlns="">
      <p:transition spd="slow" advTm="111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050860C-1663-4803-AFFF-7A91A7521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2319" y="880426"/>
            <a:ext cx="5918082" cy="509714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934183E-2148-43AB-9038-5572294C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8860E9-6E56-427B-98DA-4CB486BF6B20}"/>
              </a:ext>
            </a:extLst>
          </p:cNvPr>
          <p:cNvSpPr/>
          <p:nvPr/>
        </p:nvSpPr>
        <p:spPr>
          <a:xfrm>
            <a:off x="0" y="0"/>
            <a:ext cx="9144000" cy="44691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94B0AE-60CF-47CD-A822-867B224CD359}"/>
              </a:ext>
            </a:extLst>
          </p:cNvPr>
          <p:cNvSpPr/>
          <p:nvPr/>
        </p:nvSpPr>
        <p:spPr>
          <a:xfrm>
            <a:off x="70249" y="3751"/>
            <a:ext cx="730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１．補助金交付申請書（第１号様式後半）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【</a:t>
            </a:r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記入例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】</a:t>
            </a:r>
            <a:endParaRPr lang="ja-JP" altLang="en-US" sz="2400" b="1" spc="-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E9E5B1CF-54F4-410F-934F-92E1C48622B4}"/>
              </a:ext>
            </a:extLst>
          </p:cNvPr>
          <p:cNvSpPr/>
          <p:nvPr/>
        </p:nvSpPr>
        <p:spPr>
          <a:xfrm>
            <a:off x="6242249" y="666477"/>
            <a:ext cx="2736303" cy="519754"/>
          </a:xfrm>
          <a:prstGeom prst="wedgeRectCallout">
            <a:avLst>
              <a:gd name="adj1" fmla="val -67439"/>
              <a:gd name="adj2" fmla="val 3914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添付書類については⑦以降を参照</a:t>
            </a:r>
            <a:endParaRPr 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E671B10C-B503-4C41-BC65-09243EE88491}"/>
              </a:ext>
            </a:extLst>
          </p:cNvPr>
          <p:cNvSpPr/>
          <p:nvPr/>
        </p:nvSpPr>
        <p:spPr>
          <a:xfrm>
            <a:off x="6242249" y="3068960"/>
            <a:ext cx="2736304" cy="576064"/>
          </a:xfrm>
          <a:prstGeom prst="wedgeRectCallout">
            <a:avLst>
              <a:gd name="adj1" fmla="val -101546"/>
              <a:gd name="adj2" fmla="val -91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大阪府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行政オンラインシステム</a:t>
            </a:r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での</a:t>
            </a:r>
            <a:endParaRPr lang="en-US" altLang="ja-JP" sz="1400" kern="10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提出日</a:t>
            </a:r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を記入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E963F155-A4F1-431B-A718-750338E887F4}"/>
              </a:ext>
            </a:extLst>
          </p:cNvPr>
          <p:cNvSpPr/>
          <p:nvPr/>
        </p:nvSpPr>
        <p:spPr>
          <a:xfrm>
            <a:off x="6221816" y="3716689"/>
            <a:ext cx="2670664" cy="576064"/>
          </a:xfrm>
          <a:prstGeom prst="wedgeRectCallout">
            <a:avLst>
              <a:gd name="adj1" fmla="val -99160"/>
              <a:gd name="adj2" fmla="val -302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宣言を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登録申請</a:t>
            </a:r>
            <a:r>
              <a:rPr lang="ja-JP" altLang="en-US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た日付</a:t>
            </a:r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（メール送付</a:t>
            </a:r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等）を記入</a:t>
            </a:r>
            <a:endParaRPr 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80FE784-0B64-4775-8D09-5B97BE1E4057}"/>
              </a:ext>
            </a:extLst>
          </p:cNvPr>
          <p:cNvSpPr/>
          <p:nvPr/>
        </p:nvSpPr>
        <p:spPr>
          <a:xfrm>
            <a:off x="2397412" y="3135610"/>
            <a:ext cx="2348760" cy="36539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4E256B8-39E9-42B8-8F6E-F6633A26B91B}"/>
              </a:ext>
            </a:extLst>
          </p:cNvPr>
          <p:cNvSpPr/>
          <p:nvPr/>
        </p:nvSpPr>
        <p:spPr>
          <a:xfrm>
            <a:off x="2421944" y="3822022"/>
            <a:ext cx="2324228" cy="36539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オーディオ 14">
            <a:hlinkClick r:id="" action="ppaction://media"/>
            <a:extLst>
              <a:ext uri="{FF2B5EF4-FFF2-40B4-BE49-F238E27FC236}">
                <a16:creationId xmlns:a16="http://schemas.microsoft.com/office/drawing/2014/main" id="{A760E8E8-2414-4FC0-B3F0-5C24A758757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0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12BA94E-EE0B-4E9C-8DCF-2E9070700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510" y="692696"/>
            <a:ext cx="5038188" cy="541108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934183E-2148-43AB-9038-5572294C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8860E9-6E56-427B-98DA-4CB486BF6B20}"/>
              </a:ext>
            </a:extLst>
          </p:cNvPr>
          <p:cNvSpPr/>
          <p:nvPr/>
        </p:nvSpPr>
        <p:spPr>
          <a:xfrm>
            <a:off x="0" y="0"/>
            <a:ext cx="9144000" cy="44691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94B0AE-60CF-47CD-A822-867B224CD359}"/>
              </a:ext>
            </a:extLst>
          </p:cNvPr>
          <p:cNvSpPr/>
          <p:nvPr/>
        </p:nvSpPr>
        <p:spPr>
          <a:xfrm>
            <a:off x="70249" y="3751"/>
            <a:ext cx="7653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１．補助金交付申請書（別紙①（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ZEV</a:t>
            </a:r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用））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【</a:t>
            </a:r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記入例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】</a:t>
            </a:r>
            <a:endParaRPr lang="ja-JP" altLang="en-US" sz="2400" b="1" spc="-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B98854D-D78C-423B-A89E-79F0208E3E1B}"/>
              </a:ext>
            </a:extLst>
          </p:cNvPr>
          <p:cNvSpPr/>
          <p:nvPr/>
        </p:nvSpPr>
        <p:spPr>
          <a:xfrm>
            <a:off x="188826" y="4151909"/>
            <a:ext cx="2773559" cy="429219"/>
          </a:xfrm>
          <a:prstGeom prst="wedgeRectCallout">
            <a:avLst>
              <a:gd name="adj1" fmla="val 136155"/>
              <a:gd name="adj2" fmla="val 9049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国・市町村の補助金額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記入</a:t>
            </a:r>
            <a:endParaRPr 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8134E848-3D44-4482-B1F7-22FF4DE6497B}"/>
              </a:ext>
            </a:extLst>
          </p:cNvPr>
          <p:cNvSpPr/>
          <p:nvPr/>
        </p:nvSpPr>
        <p:spPr>
          <a:xfrm>
            <a:off x="6914365" y="2205206"/>
            <a:ext cx="2134975" cy="658210"/>
          </a:xfrm>
          <a:prstGeom prst="wedgeRectCallout">
            <a:avLst>
              <a:gd name="adj1" fmla="val -39271"/>
              <a:gd name="adj2" fmla="val 8563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※ZEV</a:t>
            </a:r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の新車新規登録日</a:t>
            </a:r>
            <a:endParaRPr lang="en-US" altLang="ja-JP" sz="1400" kern="10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400" kern="1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を記入</a:t>
            </a:r>
            <a:endParaRPr lang="ja-JP" sz="1400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11D6E69D-CEBE-48CC-BF7B-DC8381382160}"/>
              </a:ext>
            </a:extLst>
          </p:cNvPr>
          <p:cNvSpPr/>
          <p:nvPr/>
        </p:nvSpPr>
        <p:spPr>
          <a:xfrm>
            <a:off x="188826" y="3160189"/>
            <a:ext cx="2773559" cy="669747"/>
          </a:xfrm>
          <a:prstGeom prst="wedgeRectCallout">
            <a:avLst>
              <a:gd name="adj1" fmla="val 146567"/>
              <a:gd name="adj2" fmla="val 6244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導入する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車両の本体価格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記入</a:t>
            </a:r>
            <a:endParaRPr lang="en-US" alt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なお、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リースの場合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は</a:t>
            </a:r>
            <a:r>
              <a:rPr lang="ja-JP" altLang="en-US" sz="1400" b="1" kern="10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リース期間中のリース料の総額を</a:t>
            </a:r>
            <a:r>
              <a:rPr lang="ja-JP" altLang="en-US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記入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すること。</a:t>
            </a:r>
            <a:endParaRPr lang="ja-JP" alt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E26082D6-C39C-42D1-8BD6-6E790EE4823F}"/>
              </a:ext>
            </a:extLst>
          </p:cNvPr>
          <p:cNvSpPr/>
          <p:nvPr/>
        </p:nvSpPr>
        <p:spPr>
          <a:xfrm>
            <a:off x="188826" y="4947396"/>
            <a:ext cx="2754932" cy="1649956"/>
          </a:xfrm>
          <a:prstGeom prst="wedgeRectCallout">
            <a:avLst>
              <a:gd name="adj1" fmla="val 146853"/>
              <a:gd name="adj2" fmla="val 552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以下の</a:t>
            </a:r>
            <a:r>
              <a:rPr lang="ja-JP" altLang="en-US" sz="1400" b="1" kern="100" spc="-5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①・②のうち</a:t>
            </a:r>
            <a:r>
              <a:rPr lang="ja-JP" altLang="en-US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安価な額</a:t>
            </a:r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を記入</a:t>
            </a:r>
            <a:endParaRPr lang="en-US" altLang="ja-JP" sz="1400" kern="100" spc="-5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①</a:t>
            </a:r>
            <a:r>
              <a:rPr lang="en-US" altLang="ja-JP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ZEV</a:t>
            </a:r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の補助上限  </a:t>
            </a:r>
            <a:r>
              <a:rPr lang="en-US" altLang="ja-JP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100,000 </a:t>
            </a:r>
            <a:r>
              <a:rPr lang="ja-JP" altLang="en-US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円</a:t>
            </a:r>
          </a:p>
          <a:p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②</a:t>
            </a:r>
            <a:r>
              <a:rPr lang="en-US" altLang="ja-JP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ZEV</a:t>
            </a:r>
            <a:r>
              <a:rPr lang="ja-JP" altLang="en-US" sz="1400" b="1" kern="100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料金 </a:t>
            </a:r>
            <a:endParaRPr lang="en-US" altLang="ja-JP" sz="1400" b="1" kern="100" spc="-5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spc="-8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 ー 同種・同規模のガソリン車料金</a:t>
            </a:r>
            <a:r>
              <a:rPr lang="en-US" altLang="ja-JP" sz="1100" b="1" kern="100" spc="-80" baseline="30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b="1" kern="100" spc="-80" baseline="30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endParaRPr lang="en-US" altLang="ja-JP" sz="1400" b="1" kern="100" spc="-80" baseline="300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spc="-80" baseline="30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   </a:t>
            </a:r>
            <a:r>
              <a:rPr lang="ja-JP" altLang="en-US" sz="1400" b="1" kern="100" spc="-8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ー 国・市町村の補助金額</a:t>
            </a:r>
            <a:endParaRPr lang="en-US" altLang="ja-JP" sz="1400" b="1" kern="100" spc="-8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ja-JP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不明な場合は自動車販売事業者 </a:t>
            </a:r>
            <a:endParaRPr lang="en-US" altLang="ja-JP" sz="1400" kern="100" spc="-5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kern="1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や大阪府にお問い合わせください</a:t>
            </a:r>
          </a:p>
        </p:txBody>
      </p:sp>
      <p:sp>
        <p:nvSpPr>
          <p:cNvPr id="18" name="吹き出し: 四角形 17">
            <a:extLst>
              <a:ext uri="{FF2B5EF4-FFF2-40B4-BE49-F238E27FC236}">
                <a16:creationId xmlns:a16="http://schemas.microsoft.com/office/drawing/2014/main" id="{1AA214FB-A4D8-4160-BB7C-78DCCE7C16AF}"/>
              </a:ext>
            </a:extLst>
          </p:cNvPr>
          <p:cNvSpPr/>
          <p:nvPr/>
        </p:nvSpPr>
        <p:spPr>
          <a:xfrm>
            <a:off x="180366" y="1421517"/>
            <a:ext cx="2773559" cy="567323"/>
          </a:xfrm>
          <a:prstGeom prst="wedgeRectCallout">
            <a:avLst>
              <a:gd name="adj1" fmla="val 141381"/>
              <a:gd name="adj2" fmla="val 6244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車検証記載の「使用の本拠の位置」を記入</a:t>
            </a:r>
            <a:endParaRPr lang="ja-JP" alt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0B90B6D1-2C43-467D-9103-EDC587070062}"/>
              </a:ext>
            </a:extLst>
          </p:cNvPr>
          <p:cNvSpPr/>
          <p:nvPr/>
        </p:nvSpPr>
        <p:spPr>
          <a:xfrm>
            <a:off x="179512" y="799379"/>
            <a:ext cx="2773559" cy="567323"/>
          </a:xfrm>
          <a:prstGeom prst="wedgeRectCallout">
            <a:avLst>
              <a:gd name="adj1" fmla="val 133602"/>
              <a:gd name="adj2" fmla="val 7874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通常使用する施設（事業場）の</a:t>
            </a:r>
            <a:endParaRPr lang="en-US" altLang="ja-JP" sz="1400" kern="1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名称と所在地を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記入</a:t>
            </a:r>
            <a:endParaRPr lang="ja-JP" alt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A314EF4-B6CD-45F6-B67B-CE998E4EF202}"/>
              </a:ext>
            </a:extLst>
          </p:cNvPr>
          <p:cNvSpPr/>
          <p:nvPr/>
        </p:nvSpPr>
        <p:spPr>
          <a:xfrm>
            <a:off x="5292080" y="1366517"/>
            <a:ext cx="2689772" cy="478307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91E0F1C-1864-4010-A020-0614EF6626B5}"/>
              </a:ext>
            </a:extLst>
          </p:cNvPr>
          <p:cNvSpPr/>
          <p:nvPr/>
        </p:nvSpPr>
        <p:spPr>
          <a:xfrm>
            <a:off x="5275520" y="1785862"/>
            <a:ext cx="2762177" cy="478307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E24BB38-D0A3-49DD-80C3-69FF5B54CF7D}"/>
              </a:ext>
            </a:extLst>
          </p:cNvPr>
          <p:cNvSpPr/>
          <p:nvPr/>
        </p:nvSpPr>
        <p:spPr>
          <a:xfrm>
            <a:off x="5253656" y="3603113"/>
            <a:ext cx="2762177" cy="478307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CECF824-7D29-4DC1-AE8C-B06B708FC5D8}"/>
              </a:ext>
            </a:extLst>
          </p:cNvPr>
          <p:cNvSpPr/>
          <p:nvPr/>
        </p:nvSpPr>
        <p:spPr>
          <a:xfrm>
            <a:off x="5275519" y="4516087"/>
            <a:ext cx="2762177" cy="65821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2C1CA9F-F407-4091-B634-86223BFB79F8}"/>
              </a:ext>
            </a:extLst>
          </p:cNvPr>
          <p:cNvSpPr/>
          <p:nvPr/>
        </p:nvSpPr>
        <p:spPr>
          <a:xfrm>
            <a:off x="5275518" y="5662900"/>
            <a:ext cx="2762177" cy="358388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61F0802-7C60-4CAD-86F1-44E48536C231}"/>
              </a:ext>
            </a:extLst>
          </p:cNvPr>
          <p:cNvSpPr/>
          <p:nvPr/>
        </p:nvSpPr>
        <p:spPr>
          <a:xfrm>
            <a:off x="5292079" y="2715350"/>
            <a:ext cx="2723753" cy="87125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8" name="オーディオ 7">
            <a:hlinkClick r:id="" action="ppaction://media"/>
            <a:extLst>
              <a:ext uri="{FF2B5EF4-FFF2-40B4-BE49-F238E27FC236}">
                <a16:creationId xmlns:a16="http://schemas.microsoft.com/office/drawing/2014/main" id="{FAB9780F-E789-4C09-BC3A-41F4ACD060F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21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98"/>
    </mc:Choice>
    <mc:Fallback xmlns="">
      <p:transition spd="slow" advTm="106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934183E-2148-43AB-9038-5572294C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8860E9-6E56-427B-98DA-4CB486BF6B20}"/>
              </a:ext>
            </a:extLst>
          </p:cNvPr>
          <p:cNvSpPr/>
          <p:nvPr/>
        </p:nvSpPr>
        <p:spPr>
          <a:xfrm>
            <a:off x="0" y="0"/>
            <a:ext cx="9144000" cy="44691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94B0AE-60CF-47CD-A822-867B224CD359}"/>
              </a:ext>
            </a:extLst>
          </p:cNvPr>
          <p:cNvSpPr/>
          <p:nvPr/>
        </p:nvSpPr>
        <p:spPr>
          <a:xfrm>
            <a:off x="70249" y="3751"/>
            <a:ext cx="6555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１．補助金交付申請書（</a:t>
            </a:r>
            <a:r>
              <a:rPr lang="zh-TW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別紙③</a:t>
            </a:r>
            <a:r>
              <a:rPr lang="en-US" altLang="zh-TW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-</a:t>
            </a:r>
            <a:r>
              <a:rPr lang="zh-TW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１</a:t>
            </a:r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）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【</a:t>
            </a:r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記入例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】</a:t>
            </a:r>
            <a:endParaRPr lang="ja-JP" altLang="en-US" sz="2400" b="1" spc="-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29055D-F8B1-4C50-B0CC-E1181AD49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055" y="1124744"/>
            <a:ext cx="4610743" cy="346758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B4A81E-11FB-47D1-9BFB-54CF57459494}"/>
              </a:ext>
            </a:extLst>
          </p:cNvPr>
          <p:cNvSpPr txBox="1"/>
          <p:nvPr/>
        </p:nvSpPr>
        <p:spPr>
          <a:xfrm>
            <a:off x="3287206" y="4583049"/>
            <a:ext cx="1108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400" kern="100" spc="-6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（中略）</a:t>
            </a:r>
            <a:endParaRPr lang="en-US" altLang="ja-JP" sz="1200" kern="100" spc="-6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2CCE17-2A31-4E91-99F8-6B39CBA632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227" y="5082705"/>
            <a:ext cx="4572638" cy="828791"/>
          </a:xfrm>
          <a:prstGeom prst="rect">
            <a:avLst/>
          </a:prstGeom>
        </p:spPr>
      </p:pic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589BD86E-DF2D-47C4-BC6F-DB45B46E9943}"/>
              </a:ext>
            </a:extLst>
          </p:cNvPr>
          <p:cNvSpPr/>
          <p:nvPr/>
        </p:nvSpPr>
        <p:spPr>
          <a:xfrm>
            <a:off x="6477433" y="2559581"/>
            <a:ext cx="2134975" cy="3279565"/>
          </a:xfrm>
          <a:prstGeom prst="wedgeRectCallout">
            <a:avLst>
              <a:gd name="adj1" fmla="val -84508"/>
              <a:gd name="adj2" fmla="val -1957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各項目を確認し、該当する項目に〇を記載</a:t>
            </a:r>
            <a:endParaRPr lang="en-US" altLang="ja-JP" sz="14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14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en-US" altLang="ja-JP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「１」～「８」で「はい」に　</a:t>
            </a:r>
            <a:endParaRPr lang="en-US" altLang="ja-JP" sz="1400" b="1" kern="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「○」</a:t>
            </a:r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を付けた場合及び</a:t>
            </a:r>
            <a:endParaRPr lang="en-US" altLang="ja-JP" sz="14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</a:t>
            </a:r>
            <a:r>
              <a:rPr lang="ja-JP" altLang="en-US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「９」～「</a:t>
            </a:r>
            <a:r>
              <a:rPr lang="en-US" altLang="ja-JP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11</a:t>
            </a:r>
            <a:r>
              <a:rPr lang="ja-JP" altLang="en-US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」で「いいえ」</a:t>
            </a:r>
            <a:endParaRPr lang="en-US" altLang="ja-JP" sz="1400" b="1" kern="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に「○」</a:t>
            </a:r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を付けた場合は、</a:t>
            </a:r>
          </a:p>
          <a:p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補助金の支給を受ける</a:t>
            </a:r>
            <a:endParaRPr lang="en-US" altLang="ja-JP" sz="1400" b="1" kern="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ことはできません</a:t>
            </a:r>
            <a:r>
              <a:rPr lang="ja-JP" altLang="en-US" sz="1400" kern="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</a:p>
          <a:p>
            <a:endParaRPr lang="en-US" altLang="ja-JP" sz="1400" kern="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オーディオ 6">
            <a:hlinkClick r:id="" action="ppaction://media"/>
            <a:extLst>
              <a:ext uri="{FF2B5EF4-FFF2-40B4-BE49-F238E27FC236}">
                <a16:creationId xmlns:a16="http://schemas.microsoft.com/office/drawing/2014/main" id="{FC24D2F1-0BE1-4906-8B35-A8EAAD23A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37"/>
    </mc:Choice>
    <mc:Fallback xmlns="">
      <p:transition spd="slow" advTm="22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934183E-2148-43AB-9038-5572294C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F1FA-2879-4CB1-9630-E4043495BA91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38860E9-6E56-427B-98DA-4CB486BF6B20}"/>
              </a:ext>
            </a:extLst>
          </p:cNvPr>
          <p:cNvSpPr/>
          <p:nvPr/>
        </p:nvSpPr>
        <p:spPr>
          <a:xfrm>
            <a:off x="0" y="0"/>
            <a:ext cx="9144000" cy="44691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F94B0AE-60CF-47CD-A822-867B224CD359}"/>
              </a:ext>
            </a:extLst>
          </p:cNvPr>
          <p:cNvSpPr/>
          <p:nvPr/>
        </p:nvSpPr>
        <p:spPr>
          <a:xfrm>
            <a:off x="70249" y="3751"/>
            <a:ext cx="6555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１．補助金交付申請書（</a:t>
            </a:r>
            <a:r>
              <a:rPr lang="zh-TW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別紙③</a:t>
            </a:r>
            <a:r>
              <a:rPr lang="en-US" altLang="zh-TW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-</a:t>
            </a:r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２）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【</a:t>
            </a:r>
            <a:r>
              <a:rPr lang="ja-JP" altLang="en-US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記入例</a:t>
            </a:r>
            <a:r>
              <a:rPr lang="en-US" altLang="ja-JP" sz="2400" b="1" spc="-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】</a:t>
            </a:r>
            <a:endParaRPr lang="ja-JP" altLang="en-US" sz="2400" b="1" spc="-1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857B0C-3219-4A52-8DD5-B4EB247840D2}"/>
              </a:ext>
            </a:extLst>
          </p:cNvPr>
          <p:cNvSpPr txBox="1"/>
          <p:nvPr/>
        </p:nvSpPr>
        <p:spPr>
          <a:xfrm>
            <a:off x="647564" y="5232102"/>
            <a:ext cx="7848872" cy="12208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47040" marR="85090" indent="-447040" algn="just" font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spc="-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600" b="1" kern="100" spc="-1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法人</a:t>
            </a:r>
            <a:r>
              <a:rPr lang="ja-JP" altLang="en-US" sz="1600" kern="100" spc="-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の場合は</a:t>
            </a:r>
            <a:r>
              <a:rPr lang="ja-JP" altLang="en-US" sz="1600" b="1" kern="100" spc="-1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役員分</a:t>
            </a:r>
            <a:r>
              <a:rPr lang="ja-JP" altLang="en-US" sz="1600" kern="100" spc="-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をご記入ください。</a:t>
            </a:r>
            <a:endParaRPr lang="en-US" altLang="ja-JP" sz="1600" kern="100" spc="-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447040" marR="85090" indent="-447040" algn="just" font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spc="-1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役員は</a:t>
            </a:r>
            <a:r>
              <a:rPr lang="ja-JP" altLang="en-US" sz="1600" b="1" kern="100" spc="-1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履歴事項全部証明書等に記載の役員名</a:t>
            </a:r>
            <a:r>
              <a:rPr lang="ja-JP" altLang="en-US" sz="1600" kern="100" spc="-1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をすべてご記載ください。</a:t>
            </a:r>
            <a:endParaRPr lang="ja-JP" altLang="en-US" sz="1600" kern="100" spc="-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447040" marR="85090" indent="-447040" algn="just" font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spc="-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600" b="1" kern="100" spc="-1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個人事業主</a:t>
            </a:r>
            <a:r>
              <a:rPr lang="ja-JP" altLang="en-US" sz="1600" kern="100" spc="-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の場合は、</a:t>
            </a:r>
            <a:r>
              <a:rPr lang="ja-JP" altLang="en-US" sz="1600" b="1" kern="100" spc="-10" dirty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代表者</a:t>
            </a:r>
            <a:r>
              <a:rPr lang="ja-JP" altLang="en-US" sz="1600" kern="100" spc="-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のみご記載ください。</a:t>
            </a:r>
            <a:endParaRPr lang="en-US" altLang="ja-JP" sz="1600" kern="100" spc="-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447040" marR="85090" indent="-447040" algn="just" font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1600" kern="100" spc="-1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☆本書面を府警本部に提出し、照会を行うために使用します。</a:t>
            </a:r>
            <a:endParaRPr lang="ja-JP" altLang="en-US" sz="1600" kern="100" spc="-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B4A81E-11FB-47D1-9BFB-54CF57459494}"/>
              </a:ext>
            </a:extLst>
          </p:cNvPr>
          <p:cNvSpPr txBox="1"/>
          <p:nvPr/>
        </p:nvSpPr>
        <p:spPr>
          <a:xfrm>
            <a:off x="4146656" y="4811166"/>
            <a:ext cx="11087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1400" kern="100" spc="-6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（後略）</a:t>
            </a:r>
            <a:endParaRPr lang="en-US" altLang="ja-JP" sz="1200" kern="100" spc="-6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1C30AD5-A994-4C75-A791-8AEB80FAA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825674"/>
            <a:ext cx="6289315" cy="3914512"/>
          </a:xfrm>
          <a:prstGeom prst="rect">
            <a:avLst/>
          </a:prstGeom>
        </p:spPr>
      </p:pic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BA31EA1B-6A1B-47FD-8098-FC6407A54172}"/>
              </a:ext>
            </a:extLst>
          </p:cNvPr>
          <p:cNvSpPr/>
          <p:nvPr/>
        </p:nvSpPr>
        <p:spPr>
          <a:xfrm>
            <a:off x="6012160" y="4365104"/>
            <a:ext cx="2754360" cy="282734"/>
          </a:xfrm>
          <a:prstGeom prst="wedgeRectCallout">
            <a:avLst>
              <a:gd name="adj1" fmla="val -70955"/>
              <a:gd name="adj2" fmla="val -19394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男性は「</a:t>
            </a:r>
            <a:r>
              <a:rPr lang="en-US" altLang="ja-JP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M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」、女性は「</a:t>
            </a:r>
            <a:r>
              <a:rPr lang="en-US" altLang="ja-JP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lang="ja-JP" altLang="en-US" sz="14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」を記載</a:t>
            </a:r>
            <a:endParaRPr lang="ja-JP" sz="1400" kern="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41378E7A-9F8A-429A-B7C3-18ACD01EC4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31"/>
    </mc:Choice>
    <mc:Fallback xmlns="">
      <p:transition spd="slow" advTm="19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9|9.4|5.7|4.1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3|12|12.2|16.4|14.9"/>
</p:tagLst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6">
                <a:lumMod val="60000"/>
                <a:lumOff val="40000"/>
                <a:alpha val="50000"/>
              </a:schemeClr>
            </a:gs>
            <a:gs pos="65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  <a:alpha val="50000"/>
              </a:schemeClr>
            </a:gs>
          </a:gsLst>
          <a:lin ang="5400000" scaled="0"/>
        </a:gradFill>
        <a:ln w="19050">
          <a:noFill/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27" tIns="45714" rIns="91427" bIns="45714" rtlCol="0">
        <a:spAutoFit/>
      </a:bodyPr>
      <a:lstStyle>
        <a:defPPr marL="0" indent="0" algn="l">
          <a:lnSpc>
            <a:spcPct val="120000"/>
          </a:lnSpc>
          <a:spcBef>
            <a:spcPts val="600"/>
          </a:spcBef>
          <a:buNone/>
          <a:defRPr sz="44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E149F3571759242AB70A9ADBD48801F" ma:contentTypeVersion="2" ma:contentTypeDescription="新しいドキュメントを作成します。" ma:contentTypeScope="" ma:versionID="b3c97e09efd2aa013a335549072096a9">
  <xsd:schema xmlns:xsd="http://www.w3.org/2001/XMLSchema" xmlns:xs="http://www.w3.org/2001/XMLSchema" xmlns:p="http://schemas.microsoft.com/office/2006/metadata/properties" xmlns:ns2="70d7d652-1edb-4486-adb7-569848e2bdac" xmlns:ns3="a9b0d389-098a-4f82-adda-c0435a7f6245" targetNamespace="http://schemas.microsoft.com/office/2006/metadata/properties" ma:root="true" ma:fieldsID="25ddd6d1bcad24e9732583f12c572358" ns2:_="" ns3:_="">
    <xsd:import namespace="70d7d652-1edb-4486-adb7-569848e2bdac"/>
    <xsd:import namespace="a9b0d389-098a-4f82-adda-c0435a7f6245"/>
    <xsd:element name="properties">
      <xsd:complexType>
        <xsd:sequence>
          <xsd:element name="documentManagement">
            <xsd:complexType>
              <xsd:all>
                <xsd:element ref="ns2:_x65e5__x4ed8__x5165__x308a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7d652-1edb-4486-adb7-569848e2bdac" elementFormDefault="qualified">
    <xsd:import namespace="http://schemas.microsoft.com/office/2006/documentManagement/types"/>
    <xsd:import namespace="http://schemas.microsoft.com/office/infopath/2007/PartnerControls"/>
    <xsd:element name="_x65e5__x4ed8__x5165__x308a_" ma:index="8" nillable="true" ma:displayName="日付入り" ma:format="DateOnly" ma:internalName="_x65e5__x4ed8__x5165__x308a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0d389-098a-4f82-adda-c0435a7f624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65e5__x4ed8__x5165__x308a_ xmlns="70d7d652-1edb-4486-adb7-569848e2bdac" xsi:nil="true"/>
  </documentManagement>
</p:properties>
</file>

<file path=customXml/itemProps1.xml><?xml version="1.0" encoding="utf-8"?>
<ds:datastoreItem xmlns:ds="http://schemas.openxmlformats.org/officeDocument/2006/customXml" ds:itemID="{38E21E72-11BE-41D3-9CFE-BCDDA8C5B2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d7d652-1edb-4486-adb7-569848e2bdac"/>
    <ds:schemaRef ds:uri="a9b0d389-098a-4f82-adda-c0435a7f6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F2B781-57A1-4FB1-ADF3-FC8F7F635F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3F2DB-F561-4E81-B4A4-742502F735A2}">
  <ds:schemaRefs>
    <ds:schemaRef ds:uri="http://schemas.openxmlformats.org/package/2006/metadata/core-properties"/>
    <ds:schemaRef ds:uri="70d7d652-1edb-4486-adb7-569848e2bdac"/>
    <ds:schemaRef ds:uri="http://www.w3.org/XML/1998/namespace"/>
    <ds:schemaRef ds:uri="http://purl.org/dc/terms/"/>
    <ds:schemaRef ds:uri="http://schemas.microsoft.com/office/infopath/2007/PartnerControls"/>
    <ds:schemaRef ds:uri="a9b0d389-098a-4f82-adda-c0435a7f624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22250</TotalTime>
  <Words>616</Words>
  <Application>Microsoft Office PowerPoint</Application>
  <PresentationFormat>画面に合わせる (4:3)</PresentationFormat>
  <Paragraphs>76</Paragraphs>
  <Slides>6</Slides>
  <Notes>6</Notes>
  <HiddenSlides>0</HiddenSlides>
  <MMClips>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HG丸ｺﾞｼｯｸM-PRO</vt:lpstr>
      <vt:lpstr>Meiryo UI</vt:lpstr>
      <vt:lpstr>游ゴシック</vt:lpstr>
      <vt:lpstr>Arial</vt:lpstr>
      <vt:lpstr>Calibri</vt:lpstr>
      <vt:lpstr>Calibri Light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祐一</dc:creator>
  <cp:lastModifiedBy>小椋　寛子</cp:lastModifiedBy>
  <cp:revision>631</cp:revision>
  <cp:lastPrinted>2025-09-11T05:47:55Z</cp:lastPrinted>
  <dcterms:created xsi:type="dcterms:W3CDTF">2017-04-27T03:40:35Z</dcterms:created>
  <dcterms:modified xsi:type="dcterms:W3CDTF">2025-11-10T04:58:35Z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0x010100EE149F3571759242AB70A9ADBD48801F</vt:lpwstr>
  </property>
</Properties>
</file>