
<file path=[Content_Types].xml><?xml version="1.0" encoding="utf-8"?>
<Types xmlns="http://schemas.openxmlformats.org/package/2006/content-types">
  <Default Extension="gif" ContentType="image/gi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4"/>
  </p:sldMasterIdLst>
  <p:notesMasterIdLst>
    <p:notesMasterId r:id="rId11"/>
  </p:notesMasterIdLst>
  <p:handoutMasterIdLst>
    <p:handoutMasterId r:id="rId12"/>
  </p:handoutMasterIdLst>
  <p:sldIdLst>
    <p:sldId id="1004" r:id="rId5"/>
    <p:sldId id="1151" r:id="rId6"/>
    <p:sldId id="1264" r:id="rId7"/>
    <p:sldId id="1268" r:id="rId8"/>
    <p:sldId id="1267" r:id="rId9"/>
    <p:sldId id="1263" r:id="rId10"/>
  </p:sldIdLst>
  <p:sldSz cx="9144000" cy="6858000" type="screen4x3"/>
  <p:notesSz cx="6646863" cy="9777413"/>
  <p:defaultTextStyle>
    <a:defPPr>
      <a:defRPr lang="ja-JP"/>
    </a:defPPr>
    <a:lvl1pPr marL="0" algn="l" defTabSz="914274" rtl="0" eaLnBrk="1" latinLnBrk="0" hangingPunct="1">
      <a:defRPr kumimoji="1" sz="1800" kern="1200">
        <a:solidFill>
          <a:schemeClr val="tx1"/>
        </a:solidFill>
        <a:latin typeface="+mn-lt"/>
        <a:ea typeface="+mn-ea"/>
        <a:cs typeface="+mn-cs"/>
      </a:defRPr>
    </a:lvl1pPr>
    <a:lvl2pPr marL="457137" algn="l" defTabSz="914274" rtl="0" eaLnBrk="1" latinLnBrk="0" hangingPunct="1">
      <a:defRPr kumimoji="1" sz="1800" kern="1200">
        <a:solidFill>
          <a:schemeClr val="tx1"/>
        </a:solidFill>
        <a:latin typeface="+mn-lt"/>
        <a:ea typeface="+mn-ea"/>
        <a:cs typeface="+mn-cs"/>
      </a:defRPr>
    </a:lvl2pPr>
    <a:lvl3pPr marL="914274" algn="l" defTabSz="914274" rtl="0" eaLnBrk="1" latinLnBrk="0" hangingPunct="1">
      <a:defRPr kumimoji="1" sz="1800" kern="1200">
        <a:solidFill>
          <a:schemeClr val="tx1"/>
        </a:solidFill>
        <a:latin typeface="+mn-lt"/>
        <a:ea typeface="+mn-ea"/>
        <a:cs typeface="+mn-cs"/>
      </a:defRPr>
    </a:lvl3pPr>
    <a:lvl4pPr marL="1371410" algn="l" defTabSz="914274" rtl="0" eaLnBrk="1" latinLnBrk="0" hangingPunct="1">
      <a:defRPr kumimoji="1" sz="1800" kern="1200">
        <a:solidFill>
          <a:schemeClr val="tx1"/>
        </a:solidFill>
        <a:latin typeface="+mn-lt"/>
        <a:ea typeface="+mn-ea"/>
        <a:cs typeface="+mn-cs"/>
      </a:defRPr>
    </a:lvl4pPr>
    <a:lvl5pPr marL="1828547" algn="l" defTabSz="914274" rtl="0" eaLnBrk="1" latinLnBrk="0" hangingPunct="1">
      <a:defRPr kumimoji="1" sz="1800" kern="1200">
        <a:solidFill>
          <a:schemeClr val="tx1"/>
        </a:solidFill>
        <a:latin typeface="+mn-lt"/>
        <a:ea typeface="+mn-ea"/>
        <a:cs typeface="+mn-cs"/>
      </a:defRPr>
    </a:lvl5pPr>
    <a:lvl6pPr marL="2285684" algn="l" defTabSz="914274" rtl="0" eaLnBrk="1" latinLnBrk="0" hangingPunct="1">
      <a:defRPr kumimoji="1" sz="1800" kern="1200">
        <a:solidFill>
          <a:schemeClr val="tx1"/>
        </a:solidFill>
        <a:latin typeface="+mn-lt"/>
        <a:ea typeface="+mn-ea"/>
        <a:cs typeface="+mn-cs"/>
      </a:defRPr>
    </a:lvl6pPr>
    <a:lvl7pPr marL="2742821" algn="l" defTabSz="914274" rtl="0" eaLnBrk="1" latinLnBrk="0" hangingPunct="1">
      <a:defRPr kumimoji="1" sz="1800" kern="1200">
        <a:solidFill>
          <a:schemeClr val="tx1"/>
        </a:solidFill>
        <a:latin typeface="+mn-lt"/>
        <a:ea typeface="+mn-ea"/>
        <a:cs typeface="+mn-cs"/>
      </a:defRPr>
    </a:lvl7pPr>
    <a:lvl8pPr marL="3199957" algn="l" defTabSz="914274" rtl="0" eaLnBrk="1" latinLnBrk="0" hangingPunct="1">
      <a:defRPr kumimoji="1" sz="1800" kern="1200">
        <a:solidFill>
          <a:schemeClr val="tx1"/>
        </a:solidFill>
        <a:latin typeface="+mn-lt"/>
        <a:ea typeface="+mn-ea"/>
        <a:cs typeface="+mn-cs"/>
      </a:defRPr>
    </a:lvl8pPr>
    <a:lvl9pPr marL="3657093" algn="l" defTabSz="914274"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zuaki Shichi" initials="S" lastIdx="13" clrIdx="0"/>
  <p:cmAuthor id="7" name="小椋　寛子" initials="小椋　寛子" lastIdx="3" clrIdx="7">
    <p:extLst>
      <p:ext uri="{19B8F6BF-5375-455C-9EA6-DF929625EA0E}">
        <p15:presenceInfo xmlns:p15="http://schemas.microsoft.com/office/powerpoint/2012/main" userId="S::OguraHir@lan.pref.osaka.jp::76a7bae5-80c9-42b5-be60-bc7cf5757d88" providerId="AD"/>
      </p:ext>
    </p:extLst>
  </p:cmAuthor>
  <p:cmAuthor id="1" name="Kazuaki Shichi" initials="K" lastIdx="2" clrIdx="1"/>
  <p:cmAuthor id="2" name="平西　恭子" initials="平西　恭子" lastIdx="1" clrIdx="2">
    <p:extLst>
      <p:ext uri="{19B8F6BF-5375-455C-9EA6-DF929625EA0E}">
        <p15:presenceInfo xmlns:p15="http://schemas.microsoft.com/office/powerpoint/2012/main" userId="S::HiranishiK@lan.pref.osaka.jp::0158dd8d-d0d8-4a62-9164-2993f215f80a" providerId="AD"/>
      </p:ext>
    </p:extLst>
  </p:cmAuthor>
  <p:cmAuthor id="3" name="原野　利暢" initials="原野　利暢" lastIdx="3" clrIdx="3">
    <p:extLst>
      <p:ext uri="{19B8F6BF-5375-455C-9EA6-DF929625EA0E}">
        <p15:presenceInfo xmlns:p15="http://schemas.microsoft.com/office/powerpoint/2012/main" userId="S-1-5-21-161959346-1900351369-444732941-45688" providerId="AD"/>
      </p:ext>
    </p:extLst>
  </p:cmAuthor>
  <p:cmAuthor id="4" name="原野　利暢" initials="原野　利暢 [2]" lastIdx="3" clrIdx="4">
    <p:extLst>
      <p:ext uri="{19B8F6BF-5375-455C-9EA6-DF929625EA0E}">
        <p15:presenceInfo xmlns:p15="http://schemas.microsoft.com/office/powerpoint/2012/main" userId="S::HaranoT@lan.pref.osaka.jp::43f38b53-5aec-4fab-82c3-c1361e7566e3" providerId="AD"/>
      </p:ext>
    </p:extLst>
  </p:cmAuthor>
  <p:cmAuthor id="5" name="山本　祐一" initials="山本　祐一" lastIdx="7" clrIdx="5">
    <p:extLst>
      <p:ext uri="{19B8F6BF-5375-455C-9EA6-DF929625EA0E}">
        <p15:presenceInfo xmlns:p15="http://schemas.microsoft.com/office/powerpoint/2012/main" userId="S::YamamotoYuic@lan.pref.osaka.jp::9fa5cf2d-67e7-4ef7-aafa-56eefb4c4f3d" providerId="AD"/>
      </p:ext>
    </p:extLst>
  </p:cmAuthor>
  <p:cmAuthor id="6" name="奥野　博信" initials="奥野　博信" lastIdx="1" clrIdx="6">
    <p:extLst>
      <p:ext uri="{19B8F6BF-5375-455C-9EA6-DF929625EA0E}">
        <p15:presenceInfo xmlns:p15="http://schemas.microsoft.com/office/powerpoint/2012/main" userId="S::OkunoHiro@lan.pref.osaka.jp::5c65ecc2-301a-4e57-ae53-4b6558b364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000066"/>
    <a:srgbClr val="000099"/>
    <a:srgbClr val="0000CC"/>
    <a:srgbClr val="002060"/>
    <a:srgbClr val="FF9900"/>
    <a:srgbClr val="5D7430"/>
    <a:srgbClr val="9B395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6318" autoAdjust="0"/>
  </p:normalViewPr>
  <p:slideViewPr>
    <p:cSldViewPr showGuides="1">
      <p:cViewPr varScale="1">
        <p:scale>
          <a:sx n="105" d="100"/>
          <a:sy n="105" d="100"/>
        </p:scale>
        <p:origin x="1998" y="90"/>
      </p:cViewPr>
      <p:guideLst>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12894"/>
    </p:cViewPr>
  </p:sorterViewPr>
  <p:notesViewPr>
    <p:cSldViewPr>
      <p:cViewPr varScale="1">
        <p:scale>
          <a:sx n="78" d="100"/>
          <a:sy n="78" d="100"/>
        </p:scale>
        <p:origin x="401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101" cy="490354"/>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3" y="1"/>
            <a:ext cx="2880101" cy="490354"/>
          </a:xfrm>
          <a:prstGeom prst="rect">
            <a:avLst/>
          </a:prstGeom>
        </p:spPr>
        <p:txBody>
          <a:bodyPr vert="horz" lIns="89675" tIns="44838" rIns="89675" bIns="44838" rtlCol="0"/>
          <a:lstStyle>
            <a:lvl1pPr algn="r">
              <a:defRPr sz="1200"/>
            </a:lvl1pPr>
          </a:lstStyle>
          <a:p>
            <a:fld id="{1EE881E7-AE69-4146-94D2-2270EEF8DDA0}" type="datetimeFigureOut">
              <a:rPr kumimoji="1" lang="ja-JP" altLang="en-US" smtClean="0"/>
              <a:t>2025/11/10</a:t>
            </a:fld>
            <a:endParaRPr kumimoji="1" lang="ja-JP" altLang="en-US"/>
          </a:p>
        </p:txBody>
      </p:sp>
      <p:sp>
        <p:nvSpPr>
          <p:cNvPr id="4" name="フッター プレースホルダー 3"/>
          <p:cNvSpPr>
            <a:spLocks noGrp="1"/>
          </p:cNvSpPr>
          <p:nvPr>
            <p:ph type="ftr" sz="quarter" idx="2"/>
          </p:nvPr>
        </p:nvSpPr>
        <p:spPr>
          <a:xfrm>
            <a:off x="0" y="9287059"/>
            <a:ext cx="2880101" cy="490354"/>
          </a:xfrm>
          <a:prstGeom prst="rect">
            <a:avLst/>
          </a:prstGeom>
        </p:spPr>
        <p:txBody>
          <a:bodyPr vert="horz" lIns="89675" tIns="44838" rIns="89675" bIns="4483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3" y="9287059"/>
            <a:ext cx="2880101" cy="490354"/>
          </a:xfrm>
          <a:prstGeom prst="rect">
            <a:avLst/>
          </a:prstGeom>
        </p:spPr>
        <p:txBody>
          <a:bodyPr vert="horz" lIns="89675" tIns="44838" rIns="89675" bIns="44838" rtlCol="0" anchor="b"/>
          <a:lstStyle>
            <a:lvl1pPr algn="r">
              <a:defRPr sz="1200"/>
            </a:lvl1pPr>
          </a:lstStyle>
          <a:p>
            <a:fld id="{9BD94D33-C8B2-4ABC-9002-0DE385A9DFE6}" type="slidenum">
              <a:rPr kumimoji="1" lang="ja-JP" altLang="en-US" smtClean="0"/>
              <a:t>‹#›</a:t>
            </a:fld>
            <a:endParaRPr kumimoji="1" lang="ja-JP" altLang="en-US"/>
          </a:p>
        </p:txBody>
      </p:sp>
    </p:spTree>
    <p:extLst>
      <p:ext uri="{BB962C8B-B14F-4D97-AF65-F5344CB8AC3E}">
        <p14:creationId xmlns:p14="http://schemas.microsoft.com/office/powerpoint/2010/main" val="86072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0308" cy="488871"/>
          </a:xfrm>
          <a:prstGeom prst="rect">
            <a:avLst/>
          </a:prstGeom>
        </p:spPr>
        <p:txBody>
          <a:bodyPr vert="horz" lIns="89675" tIns="44838" rIns="89675" bIns="4483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8" cy="488871"/>
          </a:xfrm>
          <a:prstGeom prst="rect">
            <a:avLst/>
          </a:prstGeom>
        </p:spPr>
        <p:txBody>
          <a:bodyPr vert="horz" lIns="89675" tIns="44838" rIns="89675" bIns="44838" rtlCol="0"/>
          <a:lstStyle>
            <a:lvl1pPr algn="r">
              <a:defRPr sz="1200"/>
            </a:lvl1pPr>
          </a:lstStyle>
          <a:p>
            <a:fld id="{4F310774-28F9-4F9B-9668-F263BD70C017}" type="datetimeFigureOut">
              <a:rPr kumimoji="1" lang="ja-JP" altLang="en-US" smtClean="0"/>
              <a:t>2025/11/10</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75" tIns="44838" rIns="89675" bIns="44838"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75" tIns="44838" rIns="89675" bIns="448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6846"/>
            <a:ext cx="2880308" cy="488871"/>
          </a:xfrm>
          <a:prstGeom prst="rect">
            <a:avLst/>
          </a:prstGeom>
        </p:spPr>
        <p:txBody>
          <a:bodyPr vert="horz" lIns="89675" tIns="44838" rIns="89675" bIns="448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6"/>
            <a:ext cx="2880308" cy="488871"/>
          </a:xfrm>
          <a:prstGeom prst="rect">
            <a:avLst/>
          </a:prstGeom>
        </p:spPr>
        <p:txBody>
          <a:bodyPr vert="horz" lIns="89675" tIns="44838" rIns="89675" bIns="44838" rtlCol="0" anchor="b"/>
          <a:lstStyle>
            <a:lvl1pPr algn="r">
              <a:defRPr sz="1200"/>
            </a:lvl1pPr>
          </a:lstStyle>
          <a:p>
            <a:fld id="{67FAA14F-D4B8-4FAD-8C38-DB5B92F8CCA5}" type="slidenum">
              <a:rPr kumimoji="1" lang="ja-JP" altLang="en-US" smtClean="0"/>
              <a:t>‹#›</a:t>
            </a:fld>
            <a:endParaRPr kumimoji="1" lang="ja-JP" altLang="en-US"/>
          </a:p>
        </p:txBody>
      </p:sp>
    </p:spTree>
    <p:extLst>
      <p:ext uri="{BB962C8B-B14F-4D97-AF65-F5344CB8AC3E}">
        <p14:creationId xmlns:p14="http://schemas.microsoft.com/office/powerpoint/2010/main" val="824586528"/>
      </p:ext>
    </p:extLst>
  </p:cSld>
  <p:clrMap bg1="lt1" tx1="dk1" bg2="lt2" tx2="dk2" accent1="accent1" accent2="accent2" accent3="accent3" accent4="accent4" accent5="accent5" accent6="accent6" hlink="hlink" folHlink="folHlink"/>
  <p:hf hdr="0" ftr="0" dt="0"/>
  <p:notesStyle>
    <a:lvl1pPr marL="0" algn="l" defTabSz="914274" rtl="0" eaLnBrk="1" latinLnBrk="0" hangingPunct="1">
      <a:defRPr kumimoji="1" sz="1200" kern="1200">
        <a:solidFill>
          <a:schemeClr val="tx1"/>
        </a:solidFill>
        <a:latin typeface="+mn-lt"/>
        <a:ea typeface="+mn-ea"/>
        <a:cs typeface="+mn-cs"/>
      </a:defRPr>
    </a:lvl1pPr>
    <a:lvl2pPr marL="457137" algn="l" defTabSz="914274" rtl="0" eaLnBrk="1" latinLnBrk="0" hangingPunct="1">
      <a:defRPr kumimoji="1" sz="1200" kern="1200">
        <a:solidFill>
          <a:schemeClr val="tx1"/>
        </a:solidFill>
        <a:latin typeface="+mn-lt"/>
        <a:ea typeface="+mn-ea"/>
        <a:cs typeface="+mn-cs"/>
      </a:defRPr>
    </a:lvl2pPr>
    <a:lvl3pPr marL="914274" algn="l" defTabSz="914274" rtl="0" eaLnBrk="1" latinLnBrk="0" hangingPunct="1">
      <a:defRPr kumimoji="1" sz="1200" kern="1200">
        <a:solidFill>
          <a:schemeClr val="tx1"/>
        </a:solidFill>
        <a:latin typeface="+mn-lt"/>
        <a:ea typeface="+mn-ea"/>
        <a:cs typeface="+mn-cs"/>
      </a:defRPr>
    </a:lvl3pPr>
    <a:lvl4pPr marL="1371410" algn="l" defTabSz="914274" rtl="0" eaLnBrk="1" latinLnBrk="0" hangingPunct="1">
      <a:defRPr kumimoji="1" sz="1200" kern="1200">
        <a:solidFill>
          <a:schemeClr val="tx1"/>
        </a:solidFill>
        <a:latin typeface="+mn-lt"/>
        <a:ea typeface="+mn-ea"/>
        <a:cs typeface="+mn-cs"/>
      </a:defRPr>
    </a:lvl4pPr>
    <a:lvl5pPr marL="1828547" algn="l" defTabSz="914274" rtl="0" eaLnBrk="1" latinLnBrk="0" hangingPunct="1">
      <a:defRPr kumimoji="1" sz="1200" kern="1200">
        <a:solidFill>
          <a:schemeClr val="tx1"/>
        </a:solidFill>
        <a:latin typeface="+mn-lt"/>
        <a:ea typeface="+mn-ea"/>
        <a:cs typeface="+mn-cs"/>
      </a:defRPr>
    </a:lvl5pPr>
    <a:lvl6pPr marL="2285684" algn="l" defTabSz="914274" rtl="0" eaLnBrk="1" latinLnBrk="0" hangingPunct="1">
      <a:defRPr kumimoji="1" sz="1200" kern="1200">
        <a:solidFill>
          <a:schemeClr val="tx1"/>
        </a:solidFill>
        <a:latin typeface="+mn-lt"/>
        <a:ea typeface="+mn-ea"/>
        <a:cs typeface="+mn-cs"/>
      </a:defRPr>
    </a:lvl6pPr>
    <a:lvl7pPr marL="2742821" algn="l" defTabSz="914274" rtl="0" eaLnBrk="1" latinLnBrk="0" hangingPunct="1">
      <a:defRPr kumimoji="1" sz="1200" kern="1200">
        <a:solidFill>
          <a:schemeClr val="tx1"/>
        </a:solidFill>
        <a:latin typeface="+mn-lt"/>
        <a:ea typeface="+mn-ea"/>
        <a:cs typeface="+mn-cs"/>
      </a:defRPr>
    </a:lvl7pPr>
    <a:lvl8pPr marL="3199957" algn="l" defTabSz="914274" rtl="0" eaLnBrk="1" latinLnBrk="0" hangingPunct="1">
      <a:defRPr kumimoji="1" sz="1200" kern="1200">
        <a:solidFill>
          <a:schemeClr val="tx1"/>
        </a:solidFill>
        <a:latin typeface="+mn-lt"/>
        <a:ea typeface="+mn-ea"/>
        <a:cs typeface="+mn-cs"/>
      </a:defRPr>
    </a:lvl8pPr>
    <a:lvl9pPr marL="3657093" algn="l" defTabSz="914274"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1</a:t>
            </a:fld>
            <a:endParaRPr kumimoji="1" lang="ja-JP" altLang="en-US"/>
          </a:p>
        </p:txBody>
      </p:sp>
    </p:spTree>
    <p:extLst>
      <p:ext uri="{BB962C8B-B14F-4D97-AF65-F5344CB8AC3E}">
        <p14:creationId xmlns:p14="http://schemas.microsoft.com/office/powerpoint/2010/main" val="171027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2</a:t>
            </a:fld>
            <a:endParaRPr kumimoji="1" lang="ja-JP" altLang="en-US"/>
          </a:p>
        </p:txBody>
      </p:sp>
    </p:spTree>
    <p:extLst>
      <p:ext uri="{BB962C8B-B14F-4D97-AF65-F5344CB8AC3E}">
        <p14:creationId xmlns:p14="http://schemas.microsoft.com/office/powerpoint/2010/main" val="422178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3</a:t>
            </a:fld>
            <a:endParaRPr kumimoji="1" lang="ja-JP" altLang="en-US"/>
          </a:p>
        </p:txBody>
      </p:sp>
    </p:spTree>
    <p:extLst>
      <p:ext uri="{BB962C8B-B14F-4D97-AF65-F5344CB8AC3E}">
        <p14:creationId xmlns:p14="http://schemas.microsoft.com/office/powerpoint/2010/main" val="34409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4</a:t>
            </a:fld>
            <a:endParaRPr kumimoji="1" lang="ja-JP" altLang="en-US"/>
          </a:p>
        </p:txBody>
      </p:sp>
    </p:spTree>
    <p:extLst>
      <p:ext uri="{BB962C8B-B14F-4D97-AF65-F5344CB8AC3E}">
        <p14:creationId xmlns:p14="http://schemas.microsoft.com/office/powerpoint/2010/main" val="61307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5</a:t>
            </a:fld>
            <a:endParaRPr kumimoji="1" lang="ja-JP" altLang="en-US"/>
          </a:p>
        </p:txBody>
      </p:sp>
    </p:spTree>
    <p:extLst>
      <p:ext uri="{BB962C8B-B14F-4D97-AF65-F5344CB8AC3E}">
        <p14:creationId xmlns:p14="http://schemas.microsoft.com/office/powerpoint/2010/main" val="106048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7FAA14F-D4B8-4FAD-8C38-DB5B92F8CCA5}" type="slidenum">
              <a:rPr kumimoji="1" lang="ja-JP" altLang="en-US" smtClean="0"/>
              <a:t>6</a:t>
            </a:fld>
            <a:endParaRPr kumimoji="1" lang="ja-JP" altLang="en-US"/>
          </a:p>
        </p:txBody>
      </p:sp>
    </p:spTree>
    <p:extLst>
      <p:ext uri="{BB962C8B-B14F-4D97-AF65-F5344CB8AC3E}">
        <p14:creationId xmlns:p14="http://schemas.microsoft.com/office/powerpoint/2010/main" val="321846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AF98248-9989-4959-A78D-E27E2EC999A9}"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5478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94B4D2-E11A-4E46-8D66-78669D01B293}"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89744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E8EE09-DB79-4A0B-9E93-DA5B8806A46E}"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18755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83F931-C299-42E4-ABF4-765EF126FDD3}"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622504" y="6327376"/>
            <a:ext cx="486000" cy="486000"/>
          </a:xfrm>
          <a:prstGeom prst="ellipse">
            <a:avLst/>
          </a:prstGeom>
          <a:solidFill>
            <a:schemeClr val="bg1"/>
          </a:solidFill>
          <a:ln>
            <a:solidFill>
              <a:srgbClr val="758085">
                <a:lumMod val="50000"/>
              </a:srgbClr>
            </a:solidFill>
          </a:ln>
        </p:spPr>
        <p:txBody>
          <a:bodyPr/>
          <a:lstStyle/>
          <a:p>
            <a:fld id="{930DF1FA-2879-4CB1-9630-E4043495BA91}" type="slidenum">
              <a:rPr kumimoji="1" lang="ja-JP" altLang="en-US" smtClean="0"/>
              <a:t>‹#›</a:t>
            </a:fld>
            <a:endParaRPr kumimoji="1" lang="ja-JP" altLang="en-US" dirty="0"/>
          </a:p>
        </p:txBody>
      </p:sp>
    </p:spTree>
    <p:extLst>
      <p:ext uri="{BB962C8B-B14F-4D97-AF65-F5344CB8AC3E}">
        <p14:creationId xmlns:p14="http://schemas.microsoft.com/office/powerpoint/2010/main" val="123773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6846DF-20AF-4D26-B2EA-6E97D059A029}" type="datetime1">
              <a:rPr kumimoji="1" lang="ja-JP" altLang="en-US" smtClean="0"/>
              <a:t>2025/11/10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26435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A14B040-81ED-4A71-A35B-7CCCF4AB8CA2}" type="datetime1">
              <a:rPr kumimoji="1" lang="ja-JP" altLang="en-US" smtClean="0"/>
              <a:t>2025/11/10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22917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A4D987A-1026-4DFA-9BD6-94BF48192DD0}" type="datetime1">
              <a:rPr kumimoji="1" lang="ja-JP" altLang="en-US" smtClean="0"/>
              <a:t>2025/11/10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352403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DBD47D9-61A8-4B22-B0C1-9A3DB5CE19DA}" type="datetime1">
              <a:rPr kumimoji="1" lang="ja-JP" altLang="en-US" smtClean="0"/>
              <a:t>2025/11/10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199894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C416B-355D-4CF0-8A61-FEE78AFCE2D5}" type="datetime1">
              <a:rPr kumimoji="1" lang="ja-JP" altLang="en-US" smtClean="0"/>
              <a:t>2025/11/10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65093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50E29C-9503-4949-BF3E-A222CA9DA38C}" type="datetime1">
              <a:rPr kumimoji="1" lang="ja-JP" altLang="en-US" smtClean="0"/>
              <a:t>2025/11/10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71207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293E5E-844E-49D1-9DF0-5E5BA440B29B}" type="datetime1">
              <a:rPr kumimoji="1" lang="ja-JP" altLang="en-US" smtClean="0"/>
              <a:t>2025/11/10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0DF1FA-2879-4CB1-9630-E4043495BA91}" type="slidenum">
              <a:rPr kumimoji="1" lang="ja-JP" altLang="en-US" smtClean="0"/>
              <a:t>‹#›</a:t>
            </a:fld>
            <a:endParaRPr kumimoji="1" lang="ja-JP" altLang="en-US"/>
          </a:p>
        </p:txBody>
      </p:sp>
    </p:spTree>
    <p:extLst>
      <p:ext uri="{BB962C8B-B14F-4D97-AF65-F5344CB8AC3E}">
        <p14:creationId xmlns:p14="http://schemas.microsoft.com/office/powerpoint/2010/main" val="298026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2547E-DCFA-40C1-950C-61A19978382E}" type="datetime1">
              <a:rPr kumimoji="1" lang="ja-JP" altLang="en-US" smtClean="0"/>
              <a:t>2025/11/10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22504" y="6309320"/>
            <a:ext cx="486000" cy="486000"/>
          </a:xfrm>
          <a:prstGeom prst="ellipse">
            <a:avLst/>
          </a:prstGeom>
          <a:solidFill>
            <a:schemeClr val="bg1"/>
          </a:solidFill>
          <a:ln w="19050">
            <a:solidFill>
              <a:schemeClr val="accent6">
                <a:lumMod val="50000"/>
              </a:schemeClr>
            </a:solidFill>
          </a:ln>
          <a:effectLst>
            <a:outerShdw blurRad="50800" dist="38100" dir="5400000" algn="t" rotWithShape="0">
              <a:prstClr val="black">
                <a:alpha val="40000"/>
              </a:prstClr>
            </a:outerShdw>
          </a:effectLst>
        </p:spPr>
        <p:txBody>
          <a:bodyPr vert="horz" lIns="0" tIns="0" rIns="0" bIns="0" rtlCol="0" anchor="ctr" anchorCtr="1"/>
          <a:lstStyle>
            <a:lvl1pPr algn="r">
              <a:defRPr sz="1600" b="1">
                <a:solidFill>
                  <a:schemeClr val="tx1"/>
                </a:solidFill>
                <a:latin typeface="Meiryo UI" panose="020B0604030504040204" pitchFamily="50" charset="-128"/>
                <a:ea typeface="Meiryo UI" panose="020B0604030504040204" pitchFamily="50" charset="-128"/>
              </a:defRPr>
            </a:lvl1pPr>
          </a:lstStyle>
          <a:p>
            <a:fld id="{930DF1FA-2879-4CB1-9630-E4043495BA91}" type="slidenum">
              <a:rPr lang="ja-JP" altLang="en-US" smtClean="0"/>
              <a:pPr/>
              <a:t>‹#›</a:t>
            </a:fld>
            <a:endParaRPr lang="ja-JP" altLang="en-US" dirty="0"/>
          </a:p>
        </p:txBody>
      </p:sp>
    </p:spTree>
    <p:extLst>
      <p:ext uri="{BB962C8B-B14F-4D97-AF65-F5344CB8AC3E}">
        <p14:creationId xmlns:p14="http://schemas.microsoft.com/office/powerpoint/2010/main" val="41548868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A1FDDC8-0E35-46B4-99CE-D2DA760BC6CB}"/>
              </a:ext>
            </a:extLst>
          </p:cNvPr>
          <p:cNvSpPr>
            <a:spLocks noGrp="1"/>
          </p:cNvSpPr>
          <p:nvPr>
            <p:ph type="sldNum" sz="quarter" idx="12"/>
          </p:nvPr>
        </p:nvSpPr>
        <p:spPr/>
        <p:txBody>
          <a:bodyPr/>
          <a:lstStyle/>
          <a:p>
            <a:fld id="{930DF1FA-2879-4CB1-9630-E4043495BA91}" type="slidenum">
              <a:rPr kumimoji="1" lang="ja-JP" altLang="en-US" smtClean="0"/>
              <a:t>1</a:t>
            </a:fld>
            <a:endParaRPr kumimoji="1" lang="ja-JP" altLang="en-US" dirty="0"/>
          </a:p>
        </p:txBody>
      </p:sp>
      <p:sp>
        <p:nvSpPr>
          <p:cNvPr id="5" name="タイトル 1">
            <a:extLst>
              <a:ext uri="{FF2B5EF4-FFF2-40B4-BE49-F238E27FC236}">
                <a16:creationId xmlns:a16="http://schemas.microsoft.com/office/drawing/2014/main" id="{641BFA9B-FDF3-4EEA-BB0E-B3362C6D8934}"/>
              </a:ext>
            </a:extLst>
          </p:cNvPr>
          <p:cNvSpPr txBox="1">
            <a:spLocks/>
          </p:cNvSpPr>
          <p:nvPr/>
        </p:nvSpPr>
        <p:spPr bwMode="auto">
          <a:xfrm>
            <a:off x="1" y="1988840"/>
            <a:ext cx="9143999" cy="2448272"/>
          </a:xfrm>
          <a:prstGeom prst="rect">
            <a:avLst/>
          </a:prstGeom>
          <a:gradFill rotWithShape="1">
            <a:gsLst>
              <a:gs pos="0">
                <a:srgbClr val="000066"/>
              </a:gs>
              <a:gs pos="80000">
                <a:srgbClr val="000066"/>
              </a:gs>
              <a:gs pos="100000">
                <a:srgbClr val="000066"/>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noAutofit/>
          </a:bodyP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lvl="0" defTabSz="914400" fontAlgn="auto">
              <a:lnSpc>
                <a:spcPct val="150000"/>
              </a:lnSpc>
              <a:spcAft>
                <a:spcPts val="0"/>
              </a:spcAft>
              <a:defRPr/>
            </a:pPr>
            <a:r>
              <a:rPr lang="ja-JP" altLang="en-US" sz="2800" b="1" dirty="0">
                <a:solidFill>
                  <a:sysClr val="window" lastClr="FFFFFF"/>
                </a:solidFill>
                <a:latin typeface="Meiryo UI" panose="020B0604030504040204" pitchFamily="50" charset="-128"/>
                <a:ea typeface="Meiryo UI" panose="020B0604030504040204" pitchFamily="50" charset="-128"/>
              </a:rPr>
              <a:t>災害時のレジリエンス強化に寄与する</a:t>
            </a:r>
            <a:r>
              <a:rPr lang="en-US" altLang="ja-JP" sz="2800" b="1" dirty="0">
                <a:solidFill>
                  <a:sysClr val="window" lastClr="FFFFFF"/>
                </a:solidFill>
                <a:latin typeface="Meiryo UI" panose="020B0604030504040204" pitchFamily="50" charset="-128"/>
                <a:ea typeface="Meiryo UI" panose="020B0604030504040204" pitchFamily="50" charset="-128"/>
              </a:rPr>
              <a:t>ZEV</a:t>
            </a:r>
            <a:r>
              <a:rPr lang="ja-JP" altLang="en-US" sz="2800" b="1" dirty="0">
                <a:solidFill>
                  <a:sysClr val="window" lastClr="FFFFFF"/>
                </a:solidFill>
                <a:latin typeface="Meiryo UI" panose="020B0604030504040204" pitchFamily="50" charset="-128"/>
                <a:ea typeface="Meiryo UI" panose="020B0604030504040204" pitchFamily="50" charset="-128"/>
              </a:rPr>
              <a:t>導入支援事業</a:t>
            </a:r>
          </a:p>
          <a:p>
            <a:pPr lvl="0" defTabSz="914400" fontAlgn="auto">
              <a:lnSpc>
                <a:spcPct val="150000"/>
              </a:lnSpc>
              <a:spcAft>
                <a:spcPts val="0"/>
              </a:spcAft>
              <a:defRPr/>
            </a:pPr>
            <a:r>
              <a:rPr lang="ja-JP" altLang="en-US" sz="2800" b="1" dirty="0">
                <a:solidFill>
                  <a:sysClr val="window" lastClr="FFFFFF"/>
                </a:solidFill>
                <a:latin typeface="Meiryo UI" panose="020B0604030504040204" pitchFamily="50" charset="-128"/>
                <a:ea typeface="Meiryo UI" panose="020B0604030504040204" pitchFamily="50" charset="-128"/>
              </a:rPr>
              <a:t>（中小事業者の対策計画書に基づく</a:t>
            </a:r>
            <a:r>
              <a:rPr lang="en-US" altLang="ja-JP" sz="2800" b="1" dirty="0">
                <a:solidFill>
                  <a:sysClr val="window" lastClr="FFFFFF"/>
                </a:solidFill>
                <a:latin typeface="Meiryo UI" panose="020B0604030504040204" pitchFamily="50" charset="-128"/>
                <a:ea typeface="Meiryo UI" panose="020B0604030504040204" pitchFamily="50" charset="-128"/>
              </a:rPr>
              <a:t>ZEV</a:t>
            </a:r>
            <a:r>
              <a:rPr lang="ja-JP" altLang="en-US" sz="2800" b="1" dirty="0">
                <a:solidFill>
                  <a:sysClr val="window" lastClr="FFFFFF"/>
                </a:solidFill>
                <a:latin typeface="Meiryo UI" panose="020B0604030504040204" pitchFamily="50" charset="-128"/>
                <a:ea typeface="Meiryo UI" panose="020B0604030504040204" pitchFamily="50" charset="-128"/>
              </a:rPr>
              <a:t>導入促進事業）</a:t>
            </a:r>
            <a:endParaRPr lang="en-US" altLang="ja-JP" sz="2800" b="1" dirty="0">
              <a:solidFill>
                <a:sysClr val="window" lastClr="FFFFFF"/>
              </a:solidFill>
              <a:latin typeface="Meiryo UI" panose="020B0604030504040204" pitchFamily="50" charset="-128"/>
              <a:ea typeface="Meiryo UI" panose="020B0604030504040204" pitchFamily="50" charset="-128"/>
            </a:endParaRPr>
          </a:p>
          <a:p>
            <a:pPr lvl="0" defTabSz="914400" fontAlgn="auto">
              <a:lnSpc>
                <a:spcPct val="150000"/>
              </a:lnSpc>
              <a:spcAft>
                <a:spcPts val="0"/>
              </a:spcAft>
              <a:defRPr/>
            </a:pPr>
            <a:r>
              <a:rPr lang="ja-JP" altLang="en-US" sz="2800" b="1" dirty="0">
                <a:solidFill>
                  <a:sysClr val="window" lastClr="FFFFFF"/>
                </a:solidFill>
                <a:latin typeface="Meiryo UI" panose="020B0604030504040204" pitchFamily="50" charset="-128"/>
                <a:ea typeface="Meiryo UI" panose="020B0604030504040204" pitchFamily="50" charset="-128"/>
              </a:rPr>
              <a:t>申請方法等説明動画</a:t>
            </a:r>
            <a:endParaRPr lang="en-US" altLang="ja-JP" sz="2800" b="1" dirty="0">
              <a:solidFill>
                <a:sysClr val="window" lastClr="FFFFFF"/>
              </a:solidFill>
              <a:latin typeface="Meiryo UI" panose="020B0604030504040204" pitchFamily="50" charset="-128"/>
              <a:ea typeface="Meiryo UI" panose="020B0604030504040204" pitchFamily="50" charset="-128"/>
            </a:endParaRPr>
          </a:p>
          <a:p>
            <a:pPr lvl="0" defTabSz="914400" fontAlgn="auto">
              <a:lnSpc>
                <a:spcPct val="150000"/>
              </a:lnSpc>
              <a:spcAft>
                <a:spcPts val="0"/>
              </a:spcAft>
              <a:defRPr/>
            </a:pPr>
            <a:r>
              <a:rPr lang="ja-JP" altLang="en-US" sz="2800" b="1" dirty="0">
                <a:solidFill>
                  <a:sysClr val="window" lastClr="FFFFFF"/>
                </a:solidFill>
                <a:latin typeface="Meiryo UI" panose="020B0604030504040204" pitchFamily="50" charset="-128"/>
                <a:ea typeface="Meiryo UI" panose="020B0604030504040204" pitchFamily="50" charset="-128"/>
              </a:rPr>
              <a:t>＜概要・対象者・補助要件＞</a:t>
            </a:r>
            <a:endParaRPr lang="en-US" altLang="ja-JP" sz="2800" b="1" dirty="0">
              <a:solidFill>
                <a:sysClr val="window" lastClr="FFFFFF"/>
              </a:solidFill>
              <a:latin typeface="Meiryo UI" panose="020B0604030504040204" pitchFamily="50" charset="-128"/>
              <a:ea typeface="Meiryo UI" panose="020B0604030504040204" pitchFamily="50" charset="-128"/>
            </a:endParaRPr>
          </a:p>
        </p:txBody>
      </p:sp>
      <p:pic>
        <p:nvPicPr>
          <p:cNvPr id="6" name="Picture 2" descr="D:\ShichiK\My Documents\★仮置場\名刺\prefosakaLogo.gif">
            <a:extLst>
              <a:ext uri="{FF2B5EF4-FFF2-40B4-BE49-F238E27FC236}">
                <a16:creationId xmlns:a16="http://schemas.microsoft.com/office/drawing/2014/main" id="{6E2C87CB-2FD7-40FE-8DDB-0AF2967AE90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483" t="15890" r="6690" b="16823"/>
          <a:stretch/>
        </p:blipFill>
        <p:spPr bwMode="auto">
          <a:xfrm>
            <a:off x="179512" y="254685"/>
            <a:ext cx="2159746" cy="719916"/>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5">
            <a:extLst>
              <a:ext uri="{FF2B5EF4-FFF2-40B4-BE49-F238E27FC236}">
                <a16:creationId xmlns:a16="http://schemas.microsoft.com/office/drawing/2014/main" id="{4D2A9DD0-B4EB-4B6B-8335-76CE605529CD}"/>
              </a:ext>
            </a:extLst>
          </p:cNvPr>
          <p:cNvSpPr/>
          <p:nvPr/>
        </p:nvSpPr>
        <p:spPr bwMode="auto">
          <a:xfrm>
            <a:off x="2591779" y="5138303"/>
            <a:ext cx="3960440" cy="1218009"/>
          </a:xfrm>
          <a:prstGeom prst="roundRect">
            <a:avLst>
              <a:gd name="adj" fmla="val 0"/>
            </a:avLst>
          </a:prstGeom>
          <a:noFill/>
          <a:ln w="19050">
            <a:noFill/>
            <a:miter lim="800000"/>
          </a:ln>
          <a:effectLst/>
        </p:spPr>
        <p:style>
          <a:lnRef idx="1">
            <a:schemeClr val="accent2"/>
          </a:lnRef>
          <a:fillRef idx="2">
            <a:schemeClr val="accent2"/>
          </a:fillRef>
          <a:effectRef idx="1">
            <a:schemeClr val="accent2"/>
          </a:effectRef>
          <a:fontRef idx="minor">
            <a:schemeClr val="dk1"/>
          </a:fontRef>
        </p:style>
        <p:txBody>
          <a:bodyPr wrap="square" lIns="91384" tIns="89988" rIns="91384" bIns="89988" anchor="t">
            <a:noAutofit/>
          </a:bodyPr>
          <a:lstStyle/>
          <a:p>
            <a:pPr algn="ctr">
              <a:spcBef>
                <a:spcPts val="600"/>
              </a:spcBef>
              <a:defRPr/>
            </a:pPr>
            <a:r>
              <a:rPr lang="ja-JP" altLang="en-US" sz="2400" b="1" dirty="0">
                <a:latin typeface="Meiryo UI" panose="020B0604030504040204" pitchFamily="50" charset="-128"/>
                <a:ea typeface="Meiryo UI" panose="020B0604030504040204" pitchFamily="50" charset="-128"/>
                <a:cs typeface="メイリオ" panose="020B0604030504040204" pitchFamily="50" charset="-128"/>
              </a:rPr>
              <a:t>大阪府　環境農林水産部</a:t>
            </a:r>
            <a:endParaRPr lang="en-US" altLang="ja-JP" sz="2400" b="1" dirty="0">
              <a:latin typeface="Meiryo UI" panose="020B0604030504040204" pitchFamily="50" charset="-128"/>
              <a:ea typeface="Meiryo UI" panose="020B0604030504040204" pitchFamily="50" charset="-128"/>
              <a:cs typeface="メイリオ" panose="020B0604030504040204" pitchFamily="50" charset="-128"/>
            </a:endParaRPr>
          </a:p>
          <a:p>
            <a:pPr algn="ctr">
              <a:spcBef>
                <a:spcPts val="600"/>
              </a:spcBef>
              <a:defRPr/>
            </a:pPr>
            <a:r>
              <a:rPr lang="ja-JP" altLang="en-US" sz="2400" b="1" dirty="0">
                <a:latin typeface="Meiryo UI" panose="020B0604030504040204" pitchFamily="50" charset="-128"/>
                <a:ea typeface="Meiryo UI" panose="020B0604030504040204" pitchFamily="50" charset="-128"/>
                <a:cs typeface="メイリオ" panose="020B0604030504040204" pitchFamily="50" charset="-128"/>
              </a:rPr>
              <a:t>脱炭素・エネルギー政策課</a:t>
            </a:r>
            <a:endParaRPr lang="en-US" altLang="ja-JP" sz="2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サブタイトル 2">
            <a:extLst>
              <a:ext uri="{FF2B5EF4-FFF2-40B4-BE49-F238E27FC236}">
                <a16:creationId xmlns:a16="http://schemas.microsoft.com/office/drawing/2014/main" id="{22CE7F77-0078-402C-8A71-FDAA602EDD2A}"/>
              </a:ext>
            </a:extLst>
          </p:cNvPr>
          <p:cNvSpPr txBox="1">
            <a:spLocks/>
          </p:cNvSpPr>
          <p:nvPr/>
        </p:nvSpPr>
        <p:spPr bwMode="auto">
          <a:xfrm>
            <a:off x="3779912" y="163134"/>
            <a:ext cx="5329449" cy="36933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lvl="0" algn="r" defTabSz="914400" fontAlgn="base">
              <a:spcBef>
                <a:spcPct val="20000"/>
              </a:spcBef>
              <a:spcAft>
                <a:spcPct val="0"/>
              </a:spcAft>
              <a:defRPr/>
            </a:pPr>
            <a:r>
              <a:rPr lang="ja-JP" altLang="en-US" kern="0" dirty="0">
                <a:latin typeface="Meiryo UI" panose="020B0604030504040204" pitchFamily="50" charset="-128"/>
                <a:ea typeface="Meiryo UI" panose="020B0604030504040204" pitchFamily="50" charset="-128"/>
              </a:rPr>
              <a:t>申請用説明動画</a:t>
            </a:r>
            <a:r>
              <a:rPr lang="en-US" altLang="ja-JP" kern="0" dirty="0">
                <a:latin typeface="Meiryo UI" panose="020B0604030504040204" pitchFamily="50" charset="-128"/>
                <a:ea typeface="Meiryo UI" panose="020B0604030504040204" pitchFamily="50" charset="-128"/>
              </a:rPr>
              <a:t>01</a:t>
            </a:r>
            <a:r>
              <a:rPr lang="ja-JP" altLang="en-US" kern="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概要・対象者・補助要件</a:t>
            </a:r>
            <a:r>
              <a:rPr lang="ja-JP" altLang="en-US" kern="0" dirty="0">
                <a:latin typeface="Meiryo UI" panose="020B0604030504040204" pitchFamily="50" charset="-128"/>
                <a:ea typeface="Meiryo UI" panose="020B0604030504040204" pitchFamily="50" charset="-128"/>
              </a:rPr>
              <a:t>＞</a:t>
            </a:r>
            <a:endParaRPr lang="en-US" altLang="ja-JP" kern="0" dirty="0">
              <a:latin typeface="Meiryo UI" panose="020B0604030504040204" pitchFamily="50" charset="-128"/>
              <a:ea typeface="Meiryo UI" panose="020B0604030504040204" pitchFamily="50" charset="-128"/>
            </a:endParaRPr>
          </a:p>
        </p:txBody>
      </p:sp>
      <p:pic>
        <p:nvPicPr>
          <p:cNvPr id="9" name="オーディオ 8">
            <a:hlinkClick r:id="" action="ppaction://media"/>
            <a:extLst>
              <a:ext uri="{FF2B5EF4-FFF2-40B4-BE49-F238E27FC236}">
                <a16:creationId xmlns:a16="http://schemas.microsoft.com/office/drawing/2014/main" id="{99D8860F-1415-4A12-85CA-25BC01FCD0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25635036"/>
      </p:ext>
    </p:extLst>
  </p:cSld>
  <p:clrMapOvr>
    <a:masterClrMapping/>
  </p:clrMapOvr>
  <mc:AlternateContent xmlns:mc="http://schemas.openxmlformats.org/markup-compatibility/2006" xmlns:p14="http://schemas.microsoft.com/office/powerpoint/2010/main">
    <mc:Choice Requires="p14">
      <p:transition spd="slow" p14:dur="2000" advTm="13037"/>
    </mc:Choice>
    <mc:Fallback xmlns="">
      <p:transition spd="slow" advTm="1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5D1CF1B-527A-47F9-875D-40AAFA5EAD12}"/>
              </a:ext>
            </a:extLst>
          </p:cNvPr>
          <p:cNvSpPr/>
          <p:nvPr/>
        </p:nvSpPr>
        <p:spPr>
          <a:xfrm>
            <a:off x="383155" y="4329626"/>
            <a:ext cx="8653341" cy="1547646"/>
          </a:xfrm>
          <a:prstGeom prst="rect">
            <a:avLst/>
          </a:prstGeom>
          <a:gradFill>
            <a:gsLst>
              <a:gs pos="0">
                <a:schemeClr val="accent6">
                  <a:lumMod val="60000"/>
                  <a:lumOff val="40000"/>
                  <a:alpha val="50000"/>
                </a:schemeClr>
              </a:gs>
              <a:gs pos="65000">
                <a:schemeClr val="accent6">
                  <a:lumMod val="40000"/>
                  <a:lumOff val="60000"/>
                </a:schemeClr>
              </a:gs>
              <a:gs pos="100000">
                <a:schemeClr val="accent6">
                  <a:lumMod val="20000"/>
                  <a:lumOff val="80000"/>
                  <a:alpha val="50000"/>
                </a:scheme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2</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383155" y="3751"/>
            <a:ext cx="1165704" cy="400110"/>
          </a:xfrm>
          <a:prstGeom prst="rect">
            <a:avLst/>
          </a:prstGeom>
        </p:spPr>
        <p:txBody>
          <a:bodyPr wrap="none">
            <a:spAutoFit/>
          </a:bodyPr>
          <a:lstStyle/>
          <a:p>
            <a:r>
              <a:rPr lang="ja-JP" altLang="en-US" sz="20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rPr>
              <a:t>１．概要</a:t>
            </a:r>
          </a:p>
        </p:txBody>
      </p:sp>
      <p:sp>
        <p:nvSpPr>
          <p:cNvPr id="6" name="テキスト ボックス 5">
            <a:extLst>
              <a:ext uri="{FF2B5EF4-FFF2-40B4-BE49-F238E27FC236}">
                <a16:creationId xmlns:a16="http://schemas.microsoft.com/office/drawing/2014/main" id="{4432F8DF-EA72-4689-B34A-4DC5C6DBFC15}"/>
              </a:ext>
            </a:extLst>
          </p:cNvPr>
          <p:cNvSpPr txBox="1"/>
          <p:nvPr/>
        </p:nvSpPr>
        <p:spPr>
          <a:xfrm>
            <a:off x="383155" y="541030"/>
            <a:ext cx="8352928" cy="2887970"/>
          </a:xfrm>
          <a:prstGeom prst="rect">
            <a:avLst/>
          </a:prstGeom>
          <a:noFill/>
        </p:spPr>
        <p:txBody>
          <a:bodyPr wrap="square">
            <a:spAutoFit/>
          </a:bodyPr>
          <a:lstStyle/>
          <a:p>
            <a:pPr algn="just">
              <a:lnSpc>
                <a:spcPts val="1800"/>
              </a:lnSpc>
            </a:pPr>
            <a:r>
              <a:rPr lang="ja-JP" altLang="ja-JP" sz="1800" b="1" kern="100" spc="0" dirty="0">
                <a:effectLst/>
                <a:latin typeface="ＭＳ 明朝" panose="02020609040205080304" pitchFamily="17" charset="-128"/>
                <a:ea typeface="HG丸ｺﾞｼｯｸM-PRO" panose="020F0600000000000000" pitchFamily="50" charset="-128"/>
                <a:cs typeface="Times New Roman" panose="02020603050405020304" pitchFamily="18" charset="0"/>
              </a:rPr>
              <a:t>１</a:t>
            </a:r>
            <a:r>
              <a:rPr lang="en-US" altLang="ja-JP" sz="1800" b="1" kern="100" spc="0" dirty="0">
                <a:effectLst/>
                <a:latin typeface="ＭＳ 明朝" panose="02020609040205080304" pitchFamily="17" charset="-128"/>
                <a:ea typeface="HG丸ｺﾞｼｯｸM-PRO" panose="020F0600000000000000" pitchFamily="50" charset="-128"/>
                <a:cs typeface="Times New Roman" panose="02020603050405020304" pitchFamily="18" charset="0"/>
              </a:rPr>
              <a:t> </a:t>
            </a:r>
            <a:r>
              <a:rPr lang="ja-JP" altLang="ja-JP" sz="1800" b="1" kern="100" spc="0" dirty="0">
                <a:effectLst/>
                <a:latin typeface="ＭＳ 明朝" panose="02020609040205080304" pitchFamily="17" charset="-128"/>
                <a:ea typeface="HG丸ｺﾞｼｯｸM-PRO" panose="020F0600000000000000" pitchFamily="50" charset="-128"/>
                <a:cs typeface="Times New Roman" panose="02020603050405020304" pitchFamily="18" charset="0"/>
              </a:rPr>
              <a:t>目的</a:t>
            </a:r>
            <a:endParaRPr lang="en-US" altLang="ja-JP" sz="2400" b="1" kern="100" spc="-6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災害等による停電時に電源確保が強く求められる事業者に対し、</a:t>
            </a:r>
            <a:r>
              <a:rPr lang="en-US" altLang="ja-JP" sz="1600"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en-US" sz="1600"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（ゼロエミッ　ション車）の機能を効果的に活かすモデル事例として導入支援</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を行い、その事例を広く周知することにより、中小事業者等の</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導入を促進</a:t>
            </a:r>
            <a:endPar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200"/>
              </a:lnSpc>
            </a:pPr>
            <a:endParaRPr lang="ja-JP" altLang="ja-JP" sz="24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700"/>
              </a:lnSpc>
              <a:spcBef>
                <a:spcPts val="300"/>
              </a:spcBef>
            </a:pPr>
            <a:r>
              <a:rPr lang="ja-JP" altLang="ja-JP" sz="1800" b="1" kern="100" spc="0" dirty="0">
                <a:effectLst/>
                <a:latin typeface="ＭＳ 明朝" panose="02020609040205080304" pitchFamily="17" charset="-128"/>
                <a:ea typeface="HG丸ｺﾞｼｯｸM-PRO" panose="020F0600000000000000" pitchFamily="50" charset="-128"/>
                <a:cs typeface="Times New Roman" panose="02020603050405020304" pitchFamily="18" charset="0"/>
              </a:rPr>
              <a:t>２</a:t>
            </a:r>
            <a:r>
              <a:rPr lang="en-US" altLang="ja-JP" sz="1800" b="1" kern="100" spc="0" dirty="0">
                <a:effectLst/>
                <a:latin typeface="ＭＳ 明朝" panose="02020609040205080304" pitchFamily="17" charset="-128"/>
                <a:ea typeface="HG丸ｺﾞｼｯｸM-PRO" panose="020F0600000000000000" pitchFamily="50" charset="-128"/>
                <a:cs typeface="Times New Roman" panose="02020603050405020304" pitchFamily="18" charset="0"/>
              </a:rPr>
              <a:t> </a:t>
            </a:r>
            <a:r>
              <a:rPr lang="ja-JP" altLang="ja-JP" sz="1800" b="1" kern="100" spc="0" dirty="0">
                <a:effectLst/>
                <a:latin typeface="ＭＳ 明朝" panose="02020609040205080304" pitchFamily="17" charset="-128"/>
                <a:ea typeface="HG丸ｺﾞｼｯｸM-PRO" panose="020F0600000000000000" pitchFamily="50" charset="-128"/>
                <a:cs typeface="Times New Roman" panose="02020603050405020304" pitchFamily="18" charset="0"/>
              </a:rPr>
              <a:t>事業概要</a:t>
            </a:r>
            <a:endParaRPr lang="en-US" altLang="ja-JP" sz="2400" b="1" kern="100" spc="-60" dirty="0">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大阪府気候変動対策の推進に関する条例の届出対象外の事業者のうち、</a:t>
            </a:r>
            <a:r>
              <a:rPr lang="ja-JP" altLang="en-US" sz="16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災害等による停電時に電源確保が強く求められる病院・介護施設・学校等の事業者</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に対して、</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等の導入費用の一部を補助</a:t>
            </a:r>
            <a:endPar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endParaRPr lang="en-US" altLang="ja-JP" sz="12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66F56AC3-CD1E-460B-847E-C49DF309E9D3}"/>
              </a:ext>
            </a:extLst>
          </p:cNvPr>
          <p:cNvSpPr txBox="1"/>
          <p:nvPr/>
        </p:nvSpPr>
        <p:spPr>
          <a:xfrm>
            <a:off x="251520" y="2675018"/>
            <a:ext cx="7992888" cy="1585049"/>
          </a:xfrm>
          <a:prstGeom prst="rect">
            <a:avLst/>
          </a:prstGeom>
          <a:noFill/>
        </p:spPr>
        <p:txBody>
          <a:bodyPr wrap="square">
            <a:spAutoFit/>
          </a:bodyPr>
          <a:lstStyle/>
          <a:p>
            <a:pPr indent="133350" algn="just"/>
            <a:r>
              <a:rPr lang="ja-JP" altLang="en-US"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補助対象設備</a:t>
            </a:r>
            <a:r>
              <a:rPr lang="en-US" altLang="ja-JP" b="1" kern="100" baseline="300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補助額</a:t>
            </a:r>
            <a:r>
              <a:rPr lang="ja-JP" altLang="en-US"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並びに補助件数</a:t>
            </a:r>
            <a:endParaRPr lang="en-US" altLang="ja-JP"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133350" algn="just"/>
            <a:r>
              <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① </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万円</a:t>
            </a:r>
            <a:r>
              <a:rPr lang="ja-JP" altLang="ja-JP" sz="16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５台</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者まで）</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100</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台</a:t>
            </a:r>
            <a:endPar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133350" algn="just"/>
            <a:r>
              <a:rPr lang="en-US" altLang="ja-JP" sz="16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② 外部給電器：</a:t>
            </a:r>
            <a:r>
              <a:rPr lang="ja-JP"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５万円</a:t>
            </a:r>
            <a:r>
              <a:rPr lang="en-US"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台</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台</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者まで）</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40</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台</a:t>
            </a:r>
            <a:endPar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133350" algn="just"/>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③ 急速充電設備：</a:t>
            </a:r>
            <a:r>
              <a:rPr lang="en-US" altLang="ja-JP" sz="1600" b="1"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altLang="ja-JP" sz="1600" b="1"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万円</a:t>
            </a:r>
            <a:r>
              <a:rPr lang="en-US" altLang="ja-JP" sz="1600" b="1"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600" b="1"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台</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台</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者まで）</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台</a:t>
            </a:r>
            <a:endPar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sz="12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2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ja-JP" sz="1200" kern="100" dirty="0">
                <a:solidFill>
                  <a:srgbClr val="000000"/>
                </a:solidFill>
                <a:effectLst/>
                <a:ea typeface="HG丸ｺﾞｼｯｸM-PRO" panose="020F0600000000000000" pitchFamily="50" charset="-128"/>
                <a:cs typeface="Times New Roman" panose="02020603050405020304" pitchFamily="18" charset="0"/>
              </a:rPr>
              <a:t> 国の補助制度において対象としている設備であり、②及び③</a:t>
            </a:r>
            <a:r>
              <a:rPr lang="ja-JP" altLang="en-US" sz="1200" kern="100" dirty="0">
                <a:solidFill>
                  <a:srgbClr val="000000"/>
                </a:solidFill>
                <a:effectLst/>
                <a:ea typeface="HG丸ｺﾞｼｯｸM-PRO" panose="020F0600000000000000" pitchFamily="50" charset="-128"/>
                <a:cs typeface="Times New Roman" panose="02020603050405020304" pitchFamily="18" charset="0"/>
              </a:rPr>
              <a:t>　　</a:t>
            </a:r>
            <a:endParaRPr lang="en-US" altLang="ja-JP" sz="1200" kern="100" dirty="0">
              <a:solidFill>
                <a:srgbClr val="000000"/>
              </a:solidFill>
              <a:effectLst/>
              <a:ea typeface="HG丸ｺﾞｼｯｸM-PRO" panose="020F0600000000000000" pitchFamily="50" charset="-128"/>
              <a:cs typeface="Times New Roman" panose="02020603050405020304" pitchFamily="18" charset="0"/>
            </a:endParaRPr>
          </a:p>
          <a:p>
            <a:pPr algn="just"/>
            <a:r>
              <a:rPr lang="ja-JP" altLang="en-US" sz="1200" kern="100" dirty="0">
                <a:solidFill>
                  <a:srgbClr val="000000"/>
                </a:solidFill>
                <a:ea typeface="HG丸ｺﾞｼｯｸM-PRO" panose="020F0600000000000000" pitchFamily="50" charset="-128"/>
                <a:cs typeface="Times New Roman" panose="02020603050405020304" pitchFamily="18" charset="0"/>
              </a:rPr>
              <a:t>　　　</a:t>
            </a:r>
            <a:r>
              <a:rPr lang="ja-JP" altLang="ja-JP" sz="1200" kern="100" dirty="0">
                <a:solidFill>
                  <a:srgbClr val="000000"/>
                </a:solidFill>
                <a:effectLst/>
                <a:ea typeface="HG丸ｺﾞｼｯｸM-PRO" panose="020F0600000000000000" pitchFamily="50" charset="-128"/>
                <a:cs typeface="Times New Roman" panose="02020603050405020304" pitchFamily="18" charset="0"/>
              </a:rPr>
              <a:t>については①を導入する場合に限る</a:t>
            </a:r>
            <a:endParaRPr lang="ja-JP" altLang="ja-JP" sz="16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166D65F4-D6F3-4ADD-BE62-13EF621549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34" y="2505643"/>
            <a:ext cx="3171429" cy="1571429"/>
          </a:xfrm>
          <a:prstGeom prst="rect">
            <a:avLst/>
          </a:prstGeom>
        </p:spPr>
      </p:pic>
      <p:sp>
        <p:nvSpPr>
          <p:cNvPr id="9" name="テキスト ボックス 8">
            <a:extLst>
              <a:ext uri="{FF2B5EF4-FFF2-40B4-BE49-F238E27FC236}">
                <a16:creationId xmlns:a16="http://schemas.microsoft.com/office/drawing/2014/main" id="{B8D9C1FB-5EF0-4154-93B1-678374844B8A}"/>
              </a:ext>
            </a:extLst>
          </p:cNvPr>
          <p:cNvSpPr txBox="1"/>
          <p:nvPr/>
        </p:nvSpPr>
        <p:spPr>
          <a:xfrm>
            <a:off x="5320907" y="4010141"/>
            <a:ext cx="3295922" cy="261610"/>
          </a:xfrm>
          <a:prstGeom prst="rect">
            <a:avLst/>
          </a:prstGeom>
          <a:noFill/>
        </p:spPr>
        <p:txBody>
          <a:bodyPr wrap="square">
            <a:spAutoFit/>
          </a:bodyPr>
          <a:lstStyle/>
          <a:p>
            <a:pPr algn="ctr" fontAlgn="base">
              <a:spcBef>
                <a:spcPts val="600"/>
              </a:spcBef>
            </a:pPr>
            <a:r>
              <a:rPr lang="ja-JP" altLang="ja-JP" sz="1050" kern="12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災害等による停電時における</a:t>
            </a:r>
            <a:r>
              <a:rPr kumimoji="1" lang="en-US" altLang="ja-JP" sz="1050" kern="12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ZEV</a:t>
            </a:r>
            <a:r>
              <a:rPr lang="ja-JP" altLang="ja-JP" sz="1050" kern="12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の活用イメージ</a:t>
            </a:r>
            <a:endParaRPr lang="ja-JP" alt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16A45BB8-B181-4AC2-929F-CCA8370C585B}"/>
              </a:ext>
            </a:extLst>
          </p:cNvPr>
          <p:cNvSpPr txBox="1"/>
          <p:nvPr/>
        </p:nvSpPr>
        <p:spPr>
          <a:xfrm>
            <a:off x="512576" y="5949280"/>
            <a:ext cx="8352928" cy="815608"/>
          </a:xfrm>
          <a:prstGeom prst="rect">
            <a:avLst/>
          </a:prstGeom>
          <a:noFill/>
        </p:spPr>
        <p:txBody>
          <a:bodyPr wrap="square">
            <a:spAutoFit/>
          </a:bodyPr>
          <a:lstStyle/>
          <a:p>
            <a:pPr algn="just">
              <a:lnSpc>
                <a:spcPts val="1800"/>
              </a:lnSpc>
            </a:pPr>
            <a:r>
              <a:rPr lang="ja-JP" altLang="en-US" b="1" kern="100" dirty="0">
                <a:latin typeface="ＭＳ 明朝" panose="02020609040205080304" pitchFamily="17" charset="-128"/>
                <a:ea typeface="HG丸ｺﾞｼｯｸM-PRO" panose="020F0600000000000000" pitchFamily="50" charset="-128"/>
                <a:cs typeface="Times New Roman" panose="02020603050405020304" pitchFamily="18" charset="0"/>
              </a:rPr>
              <a:t>３ 申請受付期間</a:t>
            </a:r>
            <a:r>
              <a:rPr lang="ja-JP" altLang="en-US" b="1" kern="100" dirty="0">
                <a:highlight>
                  <a:srgbClr val="FFFF00"/>
                </a:highlight>
                <a:latin typeface="ＭＳ 明朝" panose="02020609040205080304" pitchFamily="17" charset="-128"/>
                <a:ea typeface="HG丸ｺﾞｼｯｸM-PRO" panose="020F0600000000000000" pitchFamily="50" charset="-128"/>
                <a:cs typeface="Times New Roman" panose="02020603050405020304" pitchFamily="18" charset="0"/>
              </a:rPr>
              <a:t>＜受付中！＞</a:t>
            </a:r>
            <a:endParaRPr lang="en-US" altLang="ja-JP" sz="2400" b="1" kern="100" spc="-60" dirty="0">
              <a:highlight>
                <a:srgbClr val="FFFF00"/>
              </a:highlight>
              <a:latin typeface="ＭＳ 明朝" panose="02020609040205080304" pitchFamily="17" charset="-128"/>
              <a:ea typeface="ＭＳ 明朝" panose="02020609040205080304" pitchFamily="17" charset="-128"/>
              <a:cs typeface="Times New Roman" panose="02020603050405020304" pitchFamily="18" charset="0"/>
            </a:endParaRPr>
          </a:p>
          <a:p>
            <a:pPr algn="just"/>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令和７年</a:t>
            </a:r>
            <a:r>
              <a:rPr lang="en-US"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12</a:t>
            </a:r>
            <a:r>
              <a:rPr lang="ja-JP" altLang="en-US"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月</a:t>
            </a:r>
            <a:r>
              <a:rPr lang="en-US"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25</a:t>
            </a:r>
            <a:r>
              <a:rPr lang="ja-JP" altLang="en-US"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日</a:t>
            </a:r>
            <a:r>
              <a:rPr lang="en-US"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木</a:t>
            </a:r>
            <a:r>
              <a:rPr lang="en-US" altLang="ja-JP"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b="1" u="sng" kern="100" dirty="0">
                <a:solidFill>
                  <a:srgbClr val="FF0000"/>
                </a:solidFill>
                <a:effectLst/>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まで</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必着</a:t>
            </a:r>
            <a:r>
              <a:rPr lang="en-US" altLang="ja-JP" sz="16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p>
          <a:p>
            <a:pPr algn="just"/>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大阪府行政オンラインシステムで提出お願いします。</a:t>
            </a:r>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C703D8BF-0D38-45A3-AE9D-B25C466F2106}"/>
              </a:ext>
            </a:extLst>
          </p:cNvPr>
          <p:cNvSpPr txBox="1"/>
          <p:nvPr/>
        </p:nvSpPr>
        <p:spPr>
          <a:xfrm>
            <a:off x="398373" y="4305776"/>
            <a:ext cx="8581333" cy="1569660"/>
          </a:xfrm>
          <a:prstGeom prst="rect">
            <a:avLst/>
          </a:prstGeom>
          <a:noFill/>
        </p:spPr>
        <p:txBody>
          <a:bodyPr wrap="square">
            <a:spAutoFit/>
          </a:bodyPr>
          <a:lstStyle/>
          <a:p>
            <a:pPr algn="just"/>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EV</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とガソリン車の比較＞</a:t>
            </a:r>
            <a:r>
              <a:rPr lang="en-US" altLang="ja-JP"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車両価格は各メーカー</a:t>
            </a:r>
            <a:r>
              <a:rPr lang="en-US" altLang="ja-JP"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HP</a:t>
            </a:r>
            <a:r>
              <a:rPr lang="ja-JP" altLang="en-US" sz="14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の希望販売価格参照（変動する可能性あり）</a:t>
            </a:r>
            <a:endParaRPr lang="en-US" altLang="ja-JP"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kern="100" spc="-60" dirty="0" err="1">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eK</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クロス</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EV</a:t>
            </a:r>
            <a:r>
              <a:rPr lang="ja-JP" altLang="en-US" sz="1600" dirty="0">
                <a:sym typeface="Wingdings" panose="05000000000000000000" pitchFamily="2" charset="2"/>
              </a:rPr>
              <a:t>（三菱自動車、</a:t>
            </a:r>
            <a:r>
              <a:rPr lang="ja-JP" altLang="en-US" sz="1600" dirty="0">
                <a:latin typeface="HG丸ｺﾞｼｯｸM-PRO" panose="020F0600000000000000" pitchFamily="50" charset="-128"/>
                <a:ea typeface="HG丸ｺﾞｼｯｸM-PRO" panose="020F0600000000000000" pitchFamily="50" charset="-128"/>
                <a:sym typeface="Wingdings" panose="05000000000000000000" pitchFamily="2" charset="2"/>
              </a:rPr>
              <a:t>タイプ</a:t>
            </a:r>
            <a:r>
              <a:rPr lang="en-US" altLang="ja-JP" sz="1600" dirty="0">
                <a:latin typeface="HG丸ｺﾞｼｯｸM-PRO" panose="020F0600000000000000" pitchFamily="50" charset="-128"/>
                <a:ea typeface="HG丸ｺﾞｼｯｸM-PRO" panose="020F0600000000000000" pitchFamily="50" charset="-128"/>
                <a:sym typeface="Wingdings" panose="05000000000000000000" pitchFamily="2" charset="2"/>
              </a:rPr>
              <a:t>G</a:t>
            </a:r>
            <a:r>
              <a:rPr lang="ja-JP" altLang="en-US" sz="1600" dirty="0">
                <a:sym typeface="Wingdings" panose="05000000000000000000" pitchFamily="2" charset="2"/>
              </a:rPr>
              <a:t>）</a:t>
            </a:r>
            <a:endParaRPr lang="en-US" altLang="ja-JP" sz="1600" dirty="0">
              <a:sym typeface="Wingdings" panose="05000000000000000000" pitchFamily="2" charset="2"/>
            </a:endParaRPr>
          </a:p>
          <a:p>
            <a:pPr algn="just"/>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sym typeface="Wingdings" panose="05000000000000000000" pitchFamily="2" charset="2"/>
              </a:rPr>
              <a:t> </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国補助</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56.8</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 ＋ 府補助</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　計 </a:t>
            </a:r>
            <a:r>
              <a:rPr lang="en-US" altLang="ja-JP"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66.8</a:t>
            </a:r>
            <a:r>
              <a:rPr lang="ja-JP" altLang="en-US"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 の補助金の受取</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が可能</a:t>
            </a:r>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2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spc="-6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車両販売価格：</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256.9</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66.8</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 ＝  </a:t>
            </a:r>
            <a:r>
              <a:rPr lang="en-US" altLang="ja-JP"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190.1</a:t>
            </a:r>
            <a:r>
              <a:rPr lang="ja-JP" altLang="en-US"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万円で購入可能！</a:t>
            </a:r>
            <a:endParaRPr lang="en-US" altLang="ja-JP"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同種のガソリン車（タイプ</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G</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）の車両販売価格：</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174.4</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万円</a:t>
            </a:r>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年間</a:t>
            </a:r>
            <a:r>
              <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10,000km</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走行し、ランニングコストを考慮すると、</a:t>
            </a:r>
            <a:r>
              <a:rPr lang="ja-JP" altLang="en-US"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５年間で</a:t>
            </a:r>
            <a:r>
              <a:rPr lang="en-US" altLang="ja-JP"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EV</a:t>
            </a:r>
            <a:r>
              <a:rPr lang="ja-JP" altLang="en-US" sz="1600" b="1" u="sng"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の方が安価</a:t>
            </a:r>
            <a:r>
              <a:rPr lang="ja-JP" altLang="en-US"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となる！</a:t>
            </a:r>
            <a:endParaRPr lang="en-US" altLang="ja-JP" sz="1600" kern="100" spc="-6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2" name="吹き出し: 角を丸めた四角形 11">
            <a:extLst>
              <a:ext uri="{FF2B5EF4-FFF2-40B4-BE49-F238E27FC236}">
                <a16:creationId xmlns:a16="http://schemas.microsoft.com/office/drawing/2014/main" id="{2611F14A-8E0D-4DF0-90C6-B16C5B36AD69}"/>
              </a:ext>
            </a:extLst>
          </p:cNvPr>
          <p:cNvSpPr/>
          <p:nvPr/>
        </p:nvSpPr>
        <p:spPr>
          <a:xfrm>
            <a:off x="7092280" y="4624399"/>
            <a:ext cx="1902644" cy="720080"/>
          </a:xfrm>
          <a:prstGeom prst="wedgeRoundRectCallout">
            <a:avLst>
              <a:gd name="adj1" fmla="val -59516"/>
              <a:gd name="adj2" fmla="val -11575"/>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HG丸ｺﾞｼｯｸM-PRO" panose="020F0600000000000000" pitchFamily="50" charset="-128"/>
                <a:ea typeface="HG丸ｺﾞｼｯｸM-PRO" panose="020F0600000000000000" pitchFamily="50" charset="-128"/>
              </a:rPr>
              <a:t>車種によっては</a:t>
            </a:r>
            <a:endParaRPr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国・府補助で</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chemeClr val="tx1"/>
                </a:solidFill>
                <a:latin typeface="HG丸ｺﾞｼｯｸM-PRO" panose="020F0600000000000000" pitchFamily="50" charset="-128"/>
                <a:ea typeface="HG丸ｺﾞｼｯｸM-PRO" panose="020F0600000000000000" pitchFamily="50" charset="-128"/>
              </a:rPr>
              <a:t>最大</a:t>
            </a:r>
            <a:r>
              <a:rPr lang="en-US" altLang="ja-JP" sz="1400" dirty="0">
                <a:solidFill>
                  <a:schemeClr val="tx1"/>
                </a:solidFill>
                <a:latin typeface="HG丸ｺﾞｼｯｸM-PRO" panose="020F0600000000000000" pitchFamily="50" charset="-128"/>
                <a:ea typeface="HG丸ｺﾞｼｯｸM-PRO" panose="020F0600000000000000" pitchFamily="50" charset="-128"/>
              </a:rPr>
              <a:t>100</a:t>
            </a:r>
            <a:r>
              <a:rPr lang="ja-JP" altLang="en-US" sz="1400" dirty="0">
                <a:solidFill>
                  <a:schemeClr val="tx1"/>
                </a:solidFill>
                <a:latin typeface="HG丸ｺﾞｼｯｸM-PRO" panose="020F0600000000000000" pitchFamily="50" charset="-128"/>
                <a:ea typeface="HG丸ｺﾞｼｯｸM-PRO" panose="020F0600000000000000" pitchFamily="50" charset="-128"/>
              </a:rPr>
              <a:t>万円補助！</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6" name="オーディオ 15">
            <a:hlinkClick r:id="" action="ppaction://media"/>
            <a:extLst>
              <a:ext uri="{FF2B5EF4-FFF2-40B4-BE49-F238E27FC236}">
                <a16:creationId xmlns:a16="http://schemas.microsoft.com/office/drawing/2014/main" id="{9351DE50-66FE-4985-9A07-8DF101A36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48652007"/>
      </p:ext>
    </p:extLst>
  </p:cSld>
  <p:clrMapOvr>
    <a:masterClrMapping/>
  </p:clrMapOvr>
  <mc:AlternateContent xmlns:mc="http://schemas.openxmlformats.org/markup-compatibility/2006" xmlns:p14="http://schemas.microsoft.com/office/powerpoint/2010/main">
    <mc:Choice Requires="p14">
      <p:transition spd="slow" p14:dur="2000" advTm="113956"/>
    </mc:Choice>
    <mc:Fallback xmlns="">
      <p:transition spd="slow" advTm="11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758456FF-C98A-4E99-B34A-D6E4A66477EE}"/>
              </a:ext>
            </a:extLst>
          </p:cNvPr>
          <p:cNvSpPr/>
          <p:nvPr/>
        </p:nvSpPr>
        <p:spPr>
          <a:xfrm>
            <a:off x="395536" y="4698727"/>
            <a:ext cx="8352928" cy="1610592"/>
          </a:xfrm>
          <a:prstGeom prst="roundRect">
            <a:avLst>
              <a:gd name="adj" fmla="val 14472"/>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400" b="1" u="sng" dirty="0">
                <a:solidFill>
                  <a:schemeClr val="tx1"/>
                </a:solidFill>
                <a:latin typeface="HG丸ｺﾞｼｯｸM-PRO" panose="020F0600000000000000" pitchFamily="50" charset="-128"/>
                <a:ea typeface="HG丸ｺﾞｼｯｸM-PRO" panose="020F0600000000000000" pitchFamily="50" charset="-128"/>
              </a:rPr>
              <a:t>特定事業者とは？</a:t>
            </a:r>
          </a:p>
          <a:p>
            <a:pPr>
              <a:spcBef>
                <a:spcPts val="300"/>
              </a:spcBef>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以下のいずれかに該当する事業者が「特定事業者」であり、</a:t>
            </a:r>
            <a:r>
              <a:rPr kumimoji="1" lang="ja-JP" altLang="en-US" sz="1400" b="1" u="sng" dirty="0">
                <a:solidFill>
                  <a:schemeClr val="tx1"/>
                </a:solidFill>
                <a:latin typeface="HG丸ｺﾞｼｯｸM-PRO" panose="020F0600000000000000" pitchFamily="50" charset="-128"/>
                <a:ea typeface="HG丸ｺﾞｼｯｸM-PRO" panose="020F0600000000000000" pitchFamily="50" charset="-128"/>
              </a:rPr>
              <a:t>該当する場合は補助の対象外</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となります。</a:t>
            </a:r>
          </a:p>
          <a:p>
            <a:pPr>
              <a:spcBef>
                <a:spcPts val="300"/>
              </a:spcBef>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①府内の全ての事業所におけるエネルギー使用量が原油換算で合計</a:t>
            </a:r>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1,500kL</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／年以上の事業者</a:t>
            </a:r>
          </a:p>
          <a:p>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②連鎖化事業者（フランチャイズチェーン等）のうち、府内の加盟店を含む全ての事業所における</a:t>
            </a:r>
          </a:p>
          <a:p>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　エネルギー使用量が原油換算で合計</a:t>
            </a:r>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1,500kL/</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年以上の事業者</a:t>
            </a:r>
          </a:p>
          <a:p>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③府内で自動車を</a:t>
            </a:r>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30</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台以上（タクシー事業者の場合は</a:t>
            </a:r>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75</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台以上）使用する事業者</a:t>
            </a:r>
          </a:p>
        </p:txBody>
      </p:sp>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3</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2296463" cy="461665"/>
          </a:xfrm>
          <a:prstGeom prst="rect">
            <a:avLst/>
          </a:prstGeom>
        </p:spPr>
        <p:txBody>
          <a:bodyPr wrap="none">
            <a:spAutoFit/>
          </a:bodyPr>
          <a:lstStyle/>
          <a:p>
            <a:r>
              <a:rPr lang="ja-JP" altLang="en-US" sz="2400" b="1" kern="100" spc="-60" dirty="0">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２．補助対象者</a:t>
            </a:r>
            <a:endParaRPr lang="ja-JP" altLang="en-US" sz="20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6" name="テキスト ボックス 5">
            <a:extLst>
              <a:ext uri="{FF2B5EF4-FFF2-40B4-BE49-F238E27FC236}">
                <a16:creationId xmlns:a16="http://schemas.microsoft.com/office/drawing/2014/main" id="{4432F8DF-EA72-4689-B34A-4DC5C6DBFC15}"/>
              </a:ext>
            </a:extLst>
          </p:cNvPr>
          <p:cNvSpPr txBox="1"/>
          <p:nvPr/>
        </p:nvSpPr>
        <p:spPr>
          <a:xfrm>
            <a:off x="251520" y="620688"/>
            <a:ext cx="8698160" cy="4078039"/>
          </a:xfrm>
          <a:prstGeom prst="rect">
            <a:avLst/>
          </a:prstGeom>
          <a:noFill/>
        </p:spPr>
        <p:txBody>
          <a:bodyPr wrap="square">
            <a:spAutoFit/>
          </a:bodyPr>
          <a:lstStyle/>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●次の</a:t>
            </a:r>
            <a:r>
              <a:rPr lang="ja-JP" altLang="en-US" sz="1600"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全てを満たす</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中小事業者</a:t>
            </a:r>
          </a:p>
          <a:p>
            <a:pPr marL="176213" indent="-176213" algn="just">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（１）大阪府気候変動対策の推進に関する条例施行規則（平成</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18</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年大阪府規則第</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84</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号）第３条　　</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6213" indent="-176213" algn="just"/>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第１項に規定する</a:t>
            </a:r>
            <a:r>
              <a:rPr lang="ja-JP" altLang="en-US" sz="1600" u="sng" kern="100" spc="-60" dirty="0">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特定事業者（</a:t>
            </a:r>
            <a:r>
              <a:rPr lang="en-US" altLang="ja-JP" sz="1600" u="sng" kern="100" spc="-60" dirty="0">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600" u="sng" kern="100" spc="-60" dirty="0">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）に該当しない者</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のうち、次の</a:t>
            </a:r>
            <a:r>
              <a:rPr lang="ja-JP" altLang="en-US" sz="1600" kern="100" spc="-60" dirty="0">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いずれかに該当する者 </a:t>
            </a:r>
          </a:p>
          <a:p>
            <a:pPr marL="442913" indent="-352425" algn="just">
              <a:lnSpc>
                <a:spcPts val="1800"/>
              </a:lnSpc>
              <a:spcBef>
                <a:spcPts val="600"/>
              </a:spcBef>
              <a:tabLst>
                <a:tab pos="361950" algn="l"/>
                <a:tab pos="442913" algn="l"/>
              </a:tabLst>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①市町村から法令に基づく</a:t>
            </a:r>
            <a:r>
              <a:rPr lang="ja-JP" altLang="en-US" sz="1600" b="1" kern="100" spc="-60" dirty="0">
                <a:solidFill>
                  <a:srgbClr val="FF0000"/>
                </a:solidFill>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指定避難所に指定されている事業所を有する者</a:t>
            </a:r>
          </a:p>
          <a:p>
            <a:pPr marL="442913" indent="-171450"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②</a:t>
            </a:r>
            <a:r>
              <a:rPr lang="ja-JP" altLang="en-US" sz="1600"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統計法第</a:t>
            </a:r>
            <a:r>
              <a:rPr lang="en-US" altLang="ja-JP" sz="1600"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28</a:t>
            </a:r>
            <a:r>
              <a:rPr lang="ja-JP" altLang="en-US" sz="1600" u="sng"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条の規定に基づき</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、統計基準として日本標準産業分類を定める件（令和５年総務省告示第</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256</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号）に定める日本標準産業分類のうち、次のいずれかに該当する者</a:t>
            </a: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・中分類</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81 </a:t>
            </a:r>
            <a:r>
              <a:rPr lang="ja-JP" altLang="en-US" sz="1600" b="1" u="sng" kern="100" spc="-60" dirty="0">
                <a:solidFill>
                  <a:srgbClr val="FF0000"/>
                </a:solidFill>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学校教育</a:t>
            </a: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・中分類</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83 </a:t>
            </a:r>
            <a:r>
              <a:rPr lang="ja-JP" altLang="en-US" sz="1600" b="1" u="sng" kern="100" spc="-60" dirty="0">
                <a:solidFill>
                  <a:srgbClr val="FF0000"/>
                </a:solidFill>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医療業</a:t>
            </a: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（ただし、歯科技工所は除く）</a:t>
            </a: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・中分類</a:t>
            </a:r>
            <a:r>
              <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85 </a:t>
            </a:r>
            <a:r>
              <a:rPr lang="ja-JP" altLang="en-US" sz="1600" b="1" u="sng" kern="100" spc="-60" dirty="0">
                <a:solidFill>
                  <a:srgbClr val="FF0000"/>
                </a:solidFill>
                <a:highlight>
                  <a:srgbClr val="FFFF00"/>
                </a:highlight>
                <a:latin typeface="HG丸ｺﾞｼｯｸM-PRO" panose="020F0600000000000000" pitchFamily="50" charset="-128"/>
                <a:ea typeface="HG丸ｺﾞｼｯｸM-PRO" panose="020F0600000000000000" pitchFamily="50" charset="-128"/>
                <a:cs typeface="Times New Roman" panose="02020603050405020304" pitchFamily="18" charset="0"/>
              </a:rPr>
              <a:t>社会保険・社会福祉・介護事業</a:t>
            </a: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（２）条例第９条第２項に基づく対策計画書の届出を行った者</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・・・③対策計画書の書き方動画をご覧ください</a:t>
            </a: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（３）大阪府の脱炭素経営宣言登録制度に基づき脱炭素経営宣言を行った者</a:t>
            </a:r>
            <a:endParaRPr lang="en-US" altLang="ja-JP"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6213" indent="-176213" algn="just">
              <a:lnSpc>
                <a:spcPts val="1800"/>
              </a:lnSpc>
              <a:spcBef>
                <a:spcPts val="600"/>
              </a:spcBef>
            </a:pPr>
            <a:r>
              <a:rPr lang="ja-JP" altLang="en-US" sz="1600" kern="100" spc="-60" dirty="0">
                <a:latin typeface="HG丸ｺﾞｼｯｸM-PRO" panose="020F0600000000000000" pitchFamily="50" charset="-128"/>
                <a:ea typeface="HG丸ｺﾞｼｯｸM-PRO" panose="020F0600000000000000" pitchFamily="50" charset="-128"/>
                <a:cs typeface="Times New Roman" panose="02020603050405020304" pitchFamily="18" charset="0"/>
              </a:rPr>
              <a:t>　　　　　　　　　　　　　　　　　　・・・④脱炭素経営宣言登録方法の動画をご覧ください</a:t>
            </a:r>
          </a:p>
          <a:p>
            <a:pPr algn="just"/>
            <a:endParaRPr lang="en-US" altLang="ja-JP" sz="12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5" name="オーディオ 4">
            <a:hlinkClick r:id="" action="ppaction://media"/>
            <a:extLst>
              <a:ext uri="{FF2B5EF4-FFF2-40B4-BE49-F238E27FC236}">
                <a16:creationId xmlns:a16="http://schemas.microsoft.com/office/drawing/2014/main" id="{F6B4211D-55E3-4C2D-A23D-A15F08E57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4133645"/>
      </p:ext>
    </p:extLst>
  </p:cSld>
  <p:clrMapOvr>
    <a:masterClrMapping/>
  </p:clrMapOvr>
  <mc:AlternateContent xmlns:mc="http://schemas.openxmlformats.org/markup-compatibility/2006" xmlns:p14="http://schemas.microsoft.com/office/powerpoint/2010/main">
    <mc:Choice Requires="p14">
      <p:transition spd="slow" p14:dur="2000" advTm="86312"/>
    </mc:Choice>
    <mc:Fallback xmlns="">
      <p:transition spd="slow" advTm="8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4</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1994777" cy="461665"/>
          </a:xfrm>
          <a:prstGeom prst="rect">
            <a:avLst/>
          </a:prstGeom>
        </p:spPr>
        <p:txBody>
          <a:bodyPr wrap="none">
            <a:spAutoFit/>
          </a:bodyPr>
          <a:lstStyle/>
          <a:p>
            <a:r>
              <a:rPr lang="ja-JP" altLang="en-US" sz="2400" b="1" kern="100" spc="-60" dirty="0">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３．補助要件</a:t>
            </a:r>
            <a:endParaRPr lang="ja-JP" altLang="en-US" sz="20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6" name="テキスト ボックス 5">
            <a:extLst>
              <a:ext uri="{FF2B5EF4-FFF2-40B4-BE49-F238E27FC236}">
                <a16:creationId xmlns:a16="http://schemas.microsoft.com/office/drawing/2014/main" id="{4432F8DF-EA72-4689-B34A-4DC5C6DBFC15}"/>
              </a:ext>
            </a:extLst>
          </p:cNvPr>
          <p:cNvSpPr txBox="1"/>
          <p:nvPr/>
        </p:nvSpPr>
        <p:spPr>
          <a:xfrm>
            <a:off x="179512" y="636796"/>
            <a:ext cx="8698160" cy="4362733"/>
          </a:xfrm>
          <a:prstGeom prst="rect">
            <a:avLst/>
          </a:prstGeom>
          <a:noFill/>
        </p:spPr>
        <p:txBody>
          <a:bodyPr wrap="square">
            <a:spAutoFit/>
          </a:bodyPr>
          <a:lstStyle/>
          <a:p>
            <a:pPr algn="just">
              <a:lnSpc>
                <a:spcPts val="1800"/>
              </a:lnSpc>
              <a:spcBef>
                <a:spcPts val="600"/>
              </a:spcBef>
            </a:pP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業界団体等と連携した給電体験会の開催・・・次ページで開催例をご紹介！</a:t>
            </a:r>
          </a:p>
          <a:p>
            <a:pPr algn="just">
              <a:lnSpc>
                <a:spcPts val="1800"/>
              </a:lnSpc>
              <a:spcBef>
                <a:spcPts val="300"/>
              </a:spcBef>
            </a:pP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周知ステッカーの貼付（大阪府が提供します）　</a:t>
            </a:r>
          </a:p>
          <a:p>
            <a:pPr algn="just">
              <a:lnSpc>
                <a:spcPts val="1800"/>
              </a:lnSpc>
              <a:spcBef>
                <a:spcPts val="300"/>
              </a:spcBef>
            </a:pP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納車から</a:t>
            </a:r>
            <a:r>
              <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4</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年間の貼付をお願いします。</a:t>
            </a: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4</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年</a:t>
            </a: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間が財産処分の制限期間になります。）</a:t>
            </a: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endPar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endPar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本事業で導入した</a:t>
            </a:r>
            <a:r>
              <a:rPr lang="ja-JP" altLang="en-US"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急速充電設備</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の地域住民等への解放</a:t>
            </a: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b="1" kern="100" dirty="0">
                <a:solidFill>
                  <a:srgbClr val="FF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急速充電設備を</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導入</a:t>
            </a:r>
            <a:r>
              <a:rPr lang="ja-JP" altLang="en-US" b="1" dirty="0">
                <a:solidFill>
                  <a:srgbClr val="FF0000"/>
                </a:solidFill>
                <a:latin typeface="HG丸ｺﾞｼｯｸM-PRO" panose="020F0600000000000000" pitchFamily="50" charset="-128"/>
                <a:ea typeface="HG丸ｺﾞｼｯｸM-PRO" panose="020F0600000000000000" pitchFamily="50" charset="-128"/>
              </a:rPr>
              <a:t>しない</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場合は不要</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です！</a:t>
            </a: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endPar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停電時に電力供給できること</a:t>
            </a:r>
            <a:endPar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車体から直接電力供給できない車両を導入する場合は、外部給電器も併せて</a:t>
            </a:r>
            <a:endPar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導入していただく必要があります。</a:t>
            </a:r>
            <a:endPar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endParaRPr lang="en-US" altLang="ja-JP"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1800"/>
              </a:lnSpc>
              <a:spcBef>
                <a:spcPts val="300"/>
              </a:spcBef>
            </a:pP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2</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月末</a:t>
            </a: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までの支払完了</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といった事務手続き</a:t>
            </a: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を行うこと</a:t>
            </a:r>
            <a:endParaRPr lang="en-US" altLang="ja-JP" sz="12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5" name="図 4">
            <a:extLst>
              <a:ext uri="{FF2B5EF4-FFF2-40B4-BE49-F238E27FC236}">
                <a16:creationId xmlns:a16="http://schemas.microsoft.com/office/drawing/2014/main" id="{EAB6CE80-29B0-4C64-977E-04443AB1167D}"/>
              </a:ext>
            </a:extLst>
          </p:cNvPr>
          <p:cNvPicPr>
            <a:picLocks noChangeAspect="1"/>
          </p:cNvPicPr>
          <p:nvPr/>
        </p:nvPicPr>
        <p:blipFill rotWithShape="1">
          <a:blip r:embed="rId5"/>
          <a:srcRect b="2999"/>
          <a:stretch/>
        </p:blipFill>
        <p:spPr>
          <a:xfrm>
            <a:off x="6969459" y="1223451"/>
            <a:ext cx="1793948" cy="1840574"/>
          </a:xfrm>
          <a:prstGeom prst="rect">
            <a:avLst/>
          </a:prstGeom>
        </p:spPr>
      </p:pic>
      <p:sp>
        <p:nvSpPr>
          <p:cNvPr id="28" name="テキスト ボックス 27">
            <a:extLst>
              <a:ext uri="{FF2B5EF4-FFF2-40B4-BE49-F238E27FC236}">
                <a16:creationId xmlns:a16="http://schemas.microsoft.com/office/drawing/2014/main" id="{D29BF8E4-D834-45EB-9975-E975661102DF}"/>
              </a:ext>
            </a:extLst>
          </p:cNvPr>
          <p:cNvSpPr txBox="1"/>
          <p:nvPr/>
        </p:nvSpPr>
        <p:spPr>
          <a:xfrm>
            <a:off x="7052312" y="2962399"/>
            <a:ext cx="1797355" cy="307777"/>
          </a:xfrm>
          <a:prstGeom prst="rect">
            <a:avLst/>
          </a:prstGeom>
          <a:noFill/>
        </p:spPr>
        <p:txBody>
          <a:bodyPr wrap="square">
            <a:spAutoFit/>
          </a:bodyPr>
          <a:lstStyle/>
          <a:p>
            <a:pPr algn="ctr"/>
            <a:r>
              <a:rPr lang="ja-JP" altLang="en-US" sz="14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周知ステッカー</a:t>
            </a:r>
            <a:endParaRPr lang="ja-JP" altLang="en-US" sz="1400" dirty="0"/>
          </a:p>
        </p:txBody>
      </p:sp>
      <p:cxnSp>
        <p:nvCxnSpPr>
          <p:cNvPr id="30" name="直線矢印コネクタ 29">
            <a:extLst>
              <a:ext uri="{FF2B5EF4-FFF2-40B4-BE49-F238E27FC236}">
                <a16:creationId xmlns:a16="http://schemas.microsoft.com/office/drawing/2014/main" id="{A31FB686-CE53-43D9-B73F-BBF444B8907D}"/>
              </a:ext>
            </a:extLst>
          </p:cNvPr>
          <p:cNvCxnSpPr>
            <a:cxnSpLocks/>
          </p:cNvCxnSpPr>
          <p:nvPr/>
        </p:nvCxnSpPr>
        <p:spPr>
          <a:xfrm flipH="1">
            <a:off x="5436096" y="1613992"/>
            <a:ext cx="13681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8AC144E-DE5E-4274-A0BF-E3AFD8FD8A7C}"/>
              </a:ext>
            </a:extLst>
          </p:cNvPr>
          <p:cNvSpPr txBox="1"/>
          <p:nvPr/>
        </p:nvSpPr>
        <p:spPr>
          <a:xfrm>
            <a:off x="1830614" y="5990336"/>
            <a:ext cx="1515906" cy="307777"/>
          </a:xfrm>
          <a:prstGeom prst="rect">
            <a:avLst/>
          </a:prstGeom>
          <a:noFill/>
        </p:spPr>
        <p:txBody>
          <a:bodyPr wrap="square">
            <a:spAutoFit/>
          </a:bodyPr>
          <a:lstStyle/>
          <a:p>
            <a:r>
              <a:rPr kumimoji="1" lang="ja-JP" altLang="en-US" sz="1400" b="1" dirty="0">
                <a:latin typeface="HG丸ｺﾞｼｯｸM-PRO" panose="020F0600000000000000" pitchFamily="50" charset="-128"/>
                <a:ea typeface="HG丸ｺﾞｼｯｸM-PRO" panose="020F0600000000000000" pitchFamily="50" charset="-128"/>
              </a:rPr>
              <a:t>　</a:t>
            </a:r>
            <a:endParaRPr lang="ja-JP" altLang="en-US" sz="1400" dirty="0">
              <a:latin typeface="HG丸ｺﾞｼｯｸM-PRO" panose="020F0600000000000000" pitchFamily="50" charset="-128"/>
              <a:ea typeface="HG丸ｺﾞｼｯｸM-PRO" panose="020F0600000000000000" pitchFamily="50" charset="-128"/>
            </a:endParaRPr>
          </a:p>
        </p:txBody>
      </p:sp>
      <p:sp>
        <p:nvSpPr>
          <p:cNvPr id="12" name="矢印: 五方向 11">
            <a:extLst>
              <a:ext uri="{FF2B5EF4-FFF2-40B4-BE49-F238E27FC236}">
                <a16:creationId xmlns:a16="http://schemas.microsoft.com/office/drawing/2014/main" id="{B1199EA4-946D-48BE-86B7-24DC10DEE3EB}"/>
              </a:ext>
            </a:extLst>
          </p:cNvPr>
          <p:cNvSpPr/>
          <p:nvPr/>
        </p:nvSpPr>
        <p:spPr>
          <a:xfrm>
            <a:off x="467544" y="5584584"/>
            <a:ext cx="1691407" cy="940760"/>
          </a:xfrm>
          <a:prstGeom prst="homePlate">
            <a:avLst>
              <a:gd name="adj" fmla="val 30560"/>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spc="-100" dirty="0">
                <a:effectLst>
                  <a:outerShdw blurRad="38100" dist="38100" dir="2700000" algn="tl">
                    <a:srgbClr val="000000">
                      <a:alpha val="43137"/>
                    </a:srgbClr>
                  </a:outerShdw>
                </a:effectLst>
              </a:rPr>
              <a:t>①</a:t>
            </a:r>
            <a:r>
              <a:rPr kumimoji="1" lang="ja-JP" altLang="en-US" sz="1050" spc="-100" dirty="0">
                <a:effectLst>
                  <a:outerShdw blurRad="38100" dist="38100" dir="2700000" algn="tl">
                    <a:srgbClr val="000000">
                      <a:alpha val="43137"/>
                    </a:srgbClr>
                  </a:outerShdw>
                </a:effectLst>
              </a:rPr>
              <a:t>府へ</a:t>
            </a:r>
            <a:endParaRPr kumimoji="1" lang="en-US" altLang="ja-JP" sz="1050" spc="-100" dirty="0">
              <a:effectLst>
                <a:outerShdw blurRad="38100" dist="38100" dir="2700000" algn="tl">
                  <a:srgbClr val="000000">
                    <a:alpha val="43137"/>
                  </a:srgbClr>
                </a:outerShdw>
              </a:effectLst>
            </a:endParaRPr>
          </a:p>
          <a:p>
            <a:r>
              <a:rPr lang="ja-JP" altLang="en-US" sz="1500" spc="-100" dirty="0">
                <a:effectLst>
                  <a:outerShdw blurRad="38100" dist="38100" dir="2700000" algn="tl">
                    <a:srgbClr val="000000">
                      <a:alpha val="43137"/>
                    </a:srgbClr>
                  </a:outerShdw>
                </a:effectLst>
              </a:rPr>
              <a:t>　</a:t>
            </a:r>
            <a:r>
              <a:rPr lang="ja-JP" altLang="en-US" sz="1500" dirty="0">
                <a:effectLst>
                  <a:outerShdw blurRad="38100" dist="38100" dir="2700000" algn="tl">
                    <a:srgbClr val="000000">
                      <a:alpha val="43137"/>
                    </a:srgbClr>
                  </a:outerShdw>
                </a:effectLst>
              </a:rPr>
              <a:t>交付申請</a:t>
            </a:r>
            <a:endParaRPr lang="en-US" altLang="ja-JP" sz="1500" dirty="0">
              <a:effectLst>
                <a:outerShdw blurRad="38100" dist="38100" dir="2700000" algn="tl">
                  <a:srgbClr val="000000">
                    <a:alpha val="43137"/>
                  </a:srgbClr>
                </a:outerShdw>
              </a:effectLst>
            </a:endParaRPr>
          </a:p>
          <a:p>
            <a:r>
              <a:rPr lang="ja-JP" altLang="en-US" sz="1500" dirty="0">
                <a:effectLst>
                  <a:outerShdw blurRad="38100" dist="38100" dir="2700000" algn="tl">
                    <a:srgbClr val="000000">
                      <a:alpha val="43137"/>
                    </a:srgbClr>
                  </a:outerShdw>
                </a:effectLst>
              </a:rPr>
              <a:t>　書類</a:t>
            </a:r>
            <a:endParaRPr lang="en-US" altLang="ja-JP" sz="1500" dirty="0">
              <a:effectLst>
                <a:outerShdw blurRad="38100" dist="38100" dir="2700000" algn="tl">
                  <a:srgbClr val="000000">
                    <a:alpha val="43137"/>
                  </a:srgbClr>
                </a:outerShdw>
              </a:effectLst>
            </a:endParaRPr>
          </a:p>
          <a:p>
            <a:r>
              <a:rPr lang="ja-JP" altLang="en-US" sz="1400" spc="-100" dirty="0">
                <a:effectLst>
                  <a:outerShdw blurRad="38100" dist="38100" dir="2700000" algn="tl">
                    <a:srgbClr val="000000">
                      <a:alpha val="43137"/>
                    </a:srgbClr>
                  </a:outerShdw>
                </a:effectLst>
              </a:rPr>
              <a:t>　</a:t>
            </a:r>
            <a:r>
              <a:rPr lang="ja-JP" altLang="en-US" sz="1050" spc="-100" dirty="0">
                <a:effectLst>
                  <a:outerShdw blurRad="38100" dist="38100" dir="2700000" algn="tl">
                    <a:srgbClr val="000000">
                      <a:alpha val="43137"/>
                    </a:srgbClr>
                  </a:outerShdw>
                </a:effectLst>
              </a:rPr>
              <a:t>を提出</a:t>
            </a:r>
            <a:endParaRPr kumimoji="1" lang="ja-JP" altLang="en-US" sz="1050" spc="-100" dirty="0">
              <a:effectLst>
                <a:outerShdw blurRad="38100" dist="38100" dir="2700000" algn="tl">
                  <a:srgbClr val="000000">
                    <a:alpha val="43137"/>
                  </a:srgbClr>
                </a:outerShdw>
              </a:effectLst>
            </a:endParaRPr>
          </a:p>
        </p:txBody>
      </p:sp>
      <p:sp>
        <p:nvSpPr>
          <p:cNvPr id="13" name="矢印: 山形 12">
            <a:extLst>
              <a:ext uri="{FF2B5EF4-FFF2-40B4-BE49-F238E27FC236}">
                <a16:creationId xmlns:a16="http://schemas.microsoft.com/office/drawing/2014/main" id="{05B83A8A-4B40-4F4A-BF45-872B8ED162C1}"/>
              </a:ext>
            </a:extLst>
          </p:cNvPr>
          <p:cNvSpPr/>
          <p:nvPr/>
        </p:nvSpPr>
        <p:spPr>
          <a:xfrm>
            <a:off x="1907704" y="5578572"/>
            <a:ext cx="1800200" cy="943216"/>
          </a:xfrm>
          <a:prstGeom prst="chevron">
            <a:avLst>
              <a:gd name="adj" fmla="val 30228"/>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spc="-100" dirty="0">
                <a:effectLst>
                  <a:outerShdw blurRad="38100" dist="38100" dir="2700000" algn="tl">
                    <a:srgbClr val="000000">
                      <a:alpha val="43137"/>
                    </a:srgbClr>
                  </a:outerShdw>
                </a:effectLst>
              </a:rPr>
              <a:t>②</a:t>
            </a:r>
            <a:r>
              <a:rPr lang="ja-JP" altLang="en-US" sz="1050" spc="-100" dirty="0">
                <a:effectLst>
                  <a:outerShdw blurRad="38100" dist="38100" dir="2700000" algn="tl">
                    <a:srgbClr val="000000">
                      <a:alpha val="43137"/>
                    </a:srgbClr>
                  </a:outerShdw>
                </a:effectLst>
              </a:rPr>
              <a:t>府から</a:t>
            </a:r>
            <a:endParaRPr lang="en-US" altLang="ja-JP" sz="1050" spc="-100" dirty="0">
              <a:effectLst>
                <a:outerShdw blurRad="38100" dist="38100" dir="2700000" algn="tl">
                  <a:srgbClr val="000000">
                    <a:alpha val="43137"/>
                  </a:srgbClr>
                </a:outerShdw>
              </a:effectLst>
            </a:endParaRPr>
          </a:p>
          <a:p>
            <a:r>
              <a:rPr lang="ja-JP" altLang="en-US" sz="1200" spc="-100" dirty="0">
                <a:effectLst>
                  <a:outerShdw blurRad="38100" dist="38100" dir="2700000" algn="tl">
                    <a:srgbClr val="000000">
                      <a:alpha val="43137"/>
                    </a:srgbClr>
                  </a:outerShdw>
                </a:effectLst>
              </a:rPr>
              <a:t>　</a:t>
            </a:r>
            <a:r>
              <a:rPr lang="ja-JP" altLang="en-US" sz="1500" spc="-180" dirty="0">
                <a:effectLst>
                  <a:outerShdw blurRad="38100" dist="38100" dir="2700000" algn="tl">
                    <a:srgbClr val="000000">
                      <a:alpha val="43137"/>
                    </a:srgbClr>
                  </a:outerShdw>
                </a:effectLst>
              </a:rPr>
              <a:t>交付決定　</a:t>
            </a:r>
            <a:endParaRPr lang="en-US" altLang="ja-JP" sz="1500" spc="-180" dirty="0">
              <a:effectLst>
                <a:outerShdw blurRad="38100" dist="38100" dir="2700000" algn="tl">
                  <a:srgbClr val="000000">
                    <a:alpha val="43137"/>
                  </a:srgbClr>
                </a:outerShdw>
              </a:effectLst>
            </a:endParaRPr>
          </a:p>
          <a:p>
            <a:r>
              <a:rPr lang="ja-JP" altLang="en-US" sz="1500" spc="-180" dirty="0">
                <a:effectLst>
                  <a:outerShdw blurRad="38100" dist="38100" dir="2700000" algn="tl">
                    <a:srgbClr val="000000">
                      <a:alpha val="43137"/>
                    </a:srgbClr>
                  </a:outerShdw>
                </a:effectLst>
              </a:rPr>
              <a:t>　通知書</a:t>
            </a:r>
            <a:endParaRPr lang="en-US" altLang="ja-JP" sz="1500" spc="-180" dirty="0">
              <a:effectLst>
                <a:outerShdw blurRad="38100" dist="38100" dir="2700000" algn="tl">
                  <a:srgbClr val="000000">
                    <a:alpha val="43137"/>
                  </a:srgbClr>
                </a:outerShdw>
              </a:effectLst>
            </a:endParaRPr>
          </a:p>
          <a:p>
            <a:r>
              <a:rPr lang="ja-JP" altLang="en-US" sz="1200" spc="-100" dirty="0">
                <a:effectLst>
                  <a:outerShdw blurRad="38100" dist="38100" dir="2700000" algn="tl">
                    <a:srgbClr val="000000">
                      <a:alpha val="43137"/>
                    </a:srgbClr>
                  </a:outerShdw>
                </a:effectLst>
              </a:rPr>
              <a:t>　</a:t>
            </a:r>
            <a:r>
              <a:rPr lang="ja-JP" altLang="en-US" sz="1050" spc="-100" dirty="0">
                <a:effectLst>
                  <a:outerShdw blurRad="38100" dist="38100" dir="2700000" algn="tl">
                    <a:srgbClr val="000000">
                      <a:alpha val="43137"/>
                    </a:srgbClr>
                  </a:outerShdw>
                </a:effectLst>
              </a:rPr>
              <a:t>が郵送</a:t>
            </a:r>
          </a:p>
        </p:txBody>
      </p:sp>
      <p:sp>
        <p:nvSpPr>
          <p:cNvPr id="14" name="矢印: 山形 13">
            <a:extLst>
              <a:ext uri="{FF2B5EF4-FFF2-40B4-BE49-F238E27FC236}">
                <a16:creationId xmlns:a16="http://schemas.microsoft.com/office/drawing/2014/main" id="{AC58C8E0-E39F-4CDA-8FFA-89A22A7CCD0B}"/>
              </a:ext>
            </a:extLst>
          </p:cNvPr>
          <p:cNvSpPr/>
          <p:nvPr/>
        </p:nvSpPr>
        <p:spPr>
          <a:xfrm>
            <a:off x="3493223" y="5582128"/>
            <a:ext cx="1870865" cy="943216"/>
          </a:xfrm>
          <a:prstGeom prst="chevron">
            <a:avLst>
              <a:gd name="adj" fmla="val 30228"/>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spc="-100" dirty="0">
                <a:effectLst>
                  <a:outerShdw blurRad="38100" dist="38100" dir="2700000" algn="tl">
                    <a:srgbClr val="000000">
                      <a:alpha val="43137"/>
                    </a:srgbClr>
                  </a:outerShdw>
                </a:effectLst>
              </a:rPr>
              <a:t>③</a:t>
            </a:r>
            <a:r>
              <a:rPr lang="en-US" altLang="ja-JP" sz="1500" spc="-100" dirty="0">
                <a:effectLst>
                  <a:outerShdw blurRad="38100" dist="38100" dir="2700000" algn="tl">
                    <a:srgbClr val="000000">
                      <a:alpha val="43137"/>
                    </a:srgbClr>
                  </a:outerShdw>
                </a:effectLst>
              </a:rPr>
              <a:t>ZEV</a:t>
            </a:r>
            <a:r>
              <a:rPr lang="ja-JP" altLang="en-US" sz="1500" spc="-100" dirty="0">
                <a:effectLst>
                  <a:outerShdw blurRad="38100" dist="38100" dir="2700000" algn="tl">
                    <a:srgbClr val="000000">
                      <a:alpha val="43137"/>
                    </a:srgbClr>
                  </a:outerShdw>
                </a:effectLst>
              </a:rPr>
              <a:t>の</a:t>
            </a:r>
            <a:endParaRPr lang="en-US" altLang="ja-JP" sz="1500" spc="-180" dirty="0">
              <a:effectLst>
                <a:outerShdw blurRad="38100" dist="38100" dir="2700000" algn="tl">
                  <a:srgbClr val="000000">
                    <a:alpha val="43137"/>
                  </a:srgbClr>
                </a:outerShdw>
              </a:effectLst>
            </a:endParaRPr>
          </a:p>
          <a:p>
            <a:r>
              <a:rPr lang="ja-JP" altLang="en-US" sz="1500" spc="-180" dirty="0">
                <a:effectLst>
                  <a:outerShdw blurRad="38100" dist="38100" dir="2700000" algn="tl">
                    <a:srgbClr val="000000">
                      <a:alpha val="43137"/>
                    </a:srgbClr>
                  </a:outerShdw>
                </a:effectLst>
              </a:rPr>
              <a:t>　購入</a:t>
            </a:r>
            <a:endParaRPr lang="en-US" altLang="ja-JP" sz="1500" spc="-180" dirty="0">
              <a:effectLst>
                <a:outerShdw blurRad="38100" dist="38100" dir="2700000" algn="tl">
                  <a:srgbClr val="000000">
                    <a:alpha val="43137"/>
                  </a:srgbClr>
                </a:outerShdw>
              </a:effectLst>
            </a:endParaRPr>
          </a:p>
          <a:p>
            <a:r>
              <a:rPr lang="ja-JP" altLang="en-US" sz="1050" spc="-150" dirty="0">
                <a:effectLst>
                  <a:outerShdw blurRad="38100" dist="38100" dir="2700000" algn="tl">
                    <a:srgbClr val="000000">
                      <a:alpha val="43137"/>
                    </a:srgbClr>
                  </a:outerShdw>
                </a:effectLst>
              </a:rPr>
              <a:t>（売買契約又は</a:t>
            </a:r>
            <a:endParaRPr lang="en-US" altLang="ja-JP" sz="1050" spc="-150" dirty="0">
              <a:effectLst>
                <a:outerShdw blurRad="38100" dist="38100" dir="2700000" algn="tl">
                  <a:srgbClr val="000000">
                    <a:alpha val="43137"/>
                  </a:srgbClr>
                </a:outerShdw>
              </a:effectLst>
            </a:endParaRPr>
          </a:p>
          <a:p>
            <a:r>
              <a:rPr lang="ja-JP" altLang="en-US" sz="1050" spc="-150" dirty="0">
                <a:effectLst>
                  <a:outerShdw blurRad="38100" dist="38100" dir="2700000" algn="tl">
                    <a:srgbClr val="000000">
                      <a:alpha val="43137"/>
                    </a:srgbClr>
                  </a:outerShdw>
                </a:effectLst>
              </a:rPr>
              <a:t>　リース契約締結）</a:t>
            </a:r>
            <a:endParaRPr lang="ja-JP" altLang="en-US" sz="1100" spc="-150" dirty="0">
              <a:effectLst>
                <a:outerShdw blurRad="38100" dist="38100" dir="2700000" algn="tl">
                  <a:srgbClr val="000000">
                    <a:alpha val="43137"/>
                  </a:srgbClr>
                </a:outerShdw>
              </a:effectLst>
            </a:endParaRPr>
          </a:p>
        </p:txBody>
      </p:sp>
      <p:sp>
        <p:nvSpPr>
          <p:cNvPr id="15" name="矢印: 山形 14">
            <a:extLst>
              <a:ext uri="{FF2B5EF4-FFF2-40B4-BE49-F238E27FC236}">
                <a16:creationId xmlns:a16="http://schemas.microsoft.com/office/drawing/2014/main" id="{D2384054-9710-43DC-9AD1-5B9AFB7B0F4A}"/>
              </a:ext>
            </a:extLst>
          </p:cNvPr>
          <p:cNvSpPr/>
          <p:nvPr/>
        </p:nvSpPr>
        <p:spPr>
          <a:xfrm>
            <a:off x="5148064" y="5582128"/>
            <a:ext cx="1870864" cy="943216"/>
          </a:xfrm>
          <a:prstGeom prst="chevron">
            <a:avLst>
              <a:gd name="adj" fmla="val 30228"/>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dirty="0">
                <a:effectLst>
                  <a:outerShdw blurRad="38100" dist="38100" dir="2700000" algn="tl">
                    <a:srgbClr val="000000">
                      <a:alpha val="43137"/>
                    </a:srgbClr>
                  </a:outerShdw>
                </a:effectLst>
              </a:rPr>
              <a:t>④</a:t>
            </a:r>
            <a:r>
              <a:rPr lang="ja-JP" altLang="en-US" sz="1050" dirty="0">
                <a:effectLst>
                  <a:outerShdw blurRad="38100" dist="38100" dir="2700000" algn="tl">
                    <a:srgbClr val="000000">
                      <a:alpha val="43137"/>
                    </a:srgbClr>
                  </a:outerShdw>
                </a:effectLst>
              </a:rPr>
              <a:t>府へ</a:t>
            </a:r>
            <a:endParaRPr lang="en-US" altLang="ja-JP" sz="1050" dirty="0">
              <a:effectLst>
                <a:outerShdw blurRad="38100" dist="38100" dir="2700000" algn="tl">
                  <a:srgbClr val="000000">
                    <a:alpha val="43137"/>
                  </a:srgbClr>
                </a:outerShdw>
              </a:effectLst>
            </a:endParaRPr>
          </a:p>
          <a:p>
            <a:r>
              <a:rPr lang="ja-JP" altLang="en-US" sz="1500" dirty="0">
                <a:effectLst>
                  <a:outerShdw blurRad="38100" dist="38100" dir="2700000" algn="tl">
                    <a:srgbClr val="000000">
                      <a:alpha val="43137"/>
                    </a:srgbClr>
                  </a:outerShdw>
                </a:effectLst>
              </a:rPr>
              <a:t>　実績</a:t>
            </a:r>
            <a:endParaRPr lang="en-US" altLang="ja-JP" sz="1500" dirty="0">
              <a:effectLst>
                <a:outerShdw blurRad="38100" dist="38100" dir="2700000" algn="tl">
                  <a:srgbClr val="000000">
                    <a:alpha val="43137"/>
                  </a:srgbClr>
                </a:outerShdw>
              </a:effectLst>
            </a:endParaRPr>
          </a:p>
          <a:p>
            <a:r>
              <a:rPr lang="ja-JP" altLang="en-US" sz="1500" dirty="0">
                <a:effectLst>
                  <a:outerShdw blurRad="38100" dist="38100" dir="2700000" algn="tl">
                    <a:srgbClr val="000000">
                      <a:alpha val="43137"/>
                    </a:srgbClr>
                  </a:outerShdw>
                </a:effectLst>
              </a:rPr>
              <a:t>　報告書</a:t>
            </a:r>
            <a:endParaRPr lang="en-US" altLang="ja-JP" sz="1500" dirty="0">
              <a:effectLst>
                <a:outerShdw blurRad="38100" dist="38100" dir="2700000" algn="tl">
                  <a:srgbClr val="000000">
                    <a:alpha val="43137"/>
                  </a:srgbClr>
                </a:outerShdw>
              </a:effectLst>
            </a:endParaRPr>
          </a:p>
          <a:p>
            <a:r>
              <a:rPr lang="ja-JP" altLang="en-US" sz="1200" dirty="0">
                <a:effectLst>
                  <a:outerShdw blurRad="38100" dist="38100" dir="2700000" algn="tl">
                    <a:srgbClr val="000000">
                      <a:alpha val="43137"/>
                    </a:srgbClr>
                  </a:outerShdw>
                </a:effectLst>
              </a:rPr>
              <a:t>　</a:t>
            </a:r>
            <a:r>
              <a:rPr lang="ja-JP" altLang="en-US" sz="1000" dirty="0">
                <a:effectLst>
                  <a:outerShdw blurRad="38100" dist="38100" dir="2700000" algn="tl">
                    <a:srgbClr val="000000">
                      <a:alpha val="43137"/>
                    </a:srgbClr>
                  </a:outerShdw>
                </a:effectLst>
              </a:rPr>
              <a:t>を提出</a:t>
            </a:r>
          </a:p>
        </p:txBody>
      </p:sp>
      <p:sp>
        <p:nvSpPr>
          <p:cNvPr id="16" name="矢印: 山形 15">
            <a:extLst>
              <a:ext uri="{FF2B5EF4-FFF2-40B4-BE49-F238E27FC236}">
                <a16:creationId xmlns:a16="http://schemas.microsoft.com/office/drawing/2014/main" id="{5EE54CB0-7036-4F01-912E-E7E28DAEAAFE}"/>
              </a:ext>
            </a:extLst>
          </p:cNvPr>
          <p:cNvSpPr/>
          <p:nvPr/>
        </p:nvSpPr>
        <p:spPr>
          <a:xfrm>
            <a:off x="6804248" y="5582128"/>
            <a:ext cx="1870864" cy="943216"/>
          </a:xfrm>
          <a:prstGeom prst="chevron">
            <a:avLst>
              <a:gd name="adj" fmla="val 30228"/>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effectLst>
                  <a:outerShdw blurRad="38100" dist="38100" dir="2700000" algn="tl">
                    <a:srgbClr val="000000">
                      <a:alpha val="43137"/>
                    </a:srgbClr>
                  </a:outerShdw>
                </a:effectLst>
              </a:rPr>
              <a:t>⑤</a:t>
            </a:r>
            <a:r>
              <a:rPr kumimoji="1" lang="ja-JP" altLang="en-US" sz="1050" dirty="0">
                <a:solidFill>
                  <a:schemeClr val="bg1"/>
                </a:solidFill>
                <a:effectLst>
                  <a:outerShdw blurRad="38100" dist="38100" dir="2700000" algn="tl">
                    <a:srgbClr val="000000">
                      <a:alpha val="43137"/>
                    </a:srgbClr>
                  </a:outerShdw>
                </a:effectLst>
              </a:rPr>
              <a:t>補助金が</a:t>
            </a:r>
            <a:r>
              <a:rPr kumimoji="1" lang="ja-JP" altLang="en-US" sz="1500" dirty="0">
                <a:solidFill>
                  <a:schemeClr val="bg1"/>
                </a:solidFill>
                <a:effectLst>
                  <a:outerShdw blurRad="38100" dist="38100" dir="2700000" algn="tl">
                    <a:srgbClr val="000000">
                      <a:alpha val="43137"/>
                    </a:srgbClr>
                  </a:outerShdw>
                </a:effectLst>
              </a:rPr>
              <a:t>指定口座</a:t>
            </a:r>
            <a:r>
              <a:rPr kumimoji="1" lang="ja-JP" altLang="en-US" sz="1050" dirty="0">
                <a:solidFill>
                  <a:schemeClr val="bg1"/>
                </a:solidFill>
                <a:effectLst>
                  <a:outerShdw blurRad="38100" dist="38100" dir="2700000" algn="tl">
                    <a:srgbClr val="000000">
                      <a:alpha val="43137"/>
                    </a:srgbClr>
                  </a:outerShdw>
                </a:effectLst>
              </a:rPr>
              <a:t>へ振り込まれます</a:t>
            </a:r>
            <a:endParaRPr kumimoji="1" lang="ja-JP" altLang="en-US" sz="1400" dirty="0">
              <a:solidFill>
                <a:schemeClr val="bg1"/>
              </a:solidFill>
              <a:effectLst>
                <a:outerShdw blurRad="38100" dist="38100" dir="2700000" algn="tl">
                  <a:srgbClr val="000000">
                    <a:alpha val="43137"/>
                  </a:srgbClr>
                </a:outerShdw>
              </a:effectLst>
            </a:endParaRPr>
          </a:p>
        </p:txBody>
      </p:sp>
      <p:sp>
        <p:nvSpPr>
          <p:cNvPr id="17" name="テキスト ボックス 16">
            <a:extLst>
              <a:ext uri="{FF2B5EF4-FFF2-40B4-BE49-F238E27FC236}">
                <a16:creationId xmlns:a16="http://schemas.microsoft.com/office/drawing/2014/main" id="{239AB9B0-411A-4537-ACE5-E79C83D77EBC}"/>
              </a:ext>
            </a:extLst>
          </p:cNvPr>
          <p:cNvSpPr txBox="1"/>
          <p:nvPr/>
        </p:nvSpPr>
        <p:spPr>
          <a:xfrm>
            <a:off x="2987824" y="6517589"/>
            <a:ext cx="3168352" cy="295787"/>
          </a:xfrm>
          <a:prstGeom prst="rect">
            <a:avLst/>
          </a:prstGeom>
          <a:noFill/>
        </p:spPr>
        <p:txBody>
          <a:bodyPr wrap="square">
            <a:spAutoFit/>
          </a:bodyPr>
          <a:lstStyle/>
          <a:p>
            <a:pPr algn="just">
              <a:lnSpc>
                <a:spcPts val="1800"/>
              </a:lnSpc>
              <a:spcBef>
                <a:spcPts val="600"/>
              </a:spcBef>
            </a:pPr>
            <a:r>
              <a:rPr lang="ja-JP" altLang="en-US" sz="14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補助金の申請から交付までの流れ</a:t>
            </a:r>
            <a:endParaRPr lang="en-US" altLang="ja-JP" sz="1400"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7" name="吹き出し: 角を丸めた四角形 6">
            <a:extLst>
              <a:ext uri="{FF2B5EF4-FFF2-40B4-BE49-F238E27FC236}">
                <a16:creationId xmlns:a16="http://schemas.microsoft.com/office/drawing/2014/main" id="{043DA9CF-5C0E-43CF-AFDD-676E2A9E3F2E}"/>
              </a:ext>
            </a:extLst>
          </p:cNvPr>
          <p:cNvSpPr/>
          <p:nvPr/>
        </p:nvSpPr>
        <p:spPr>
          <a:xfrm>
            <a:off x="5940152" y="5007921"/>
            <a:ext cx="1368152" cy="448460"/>
          </a:xfrm>
          <a:prstGeom prst="wedgeRoundRectCallout">
            <a:avLst>
              <a:gd name="adj1" fmla="val -40421"/>
              <a:gd name="adj2" fmla="val 112551"/>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２月末まで！</a:t>
            </a:r>
          </a:p>
        </p:txBody>
      </p:sp>
      <p:sp>
        <p:nvSpPr>
          <p:cNvPr id="19" name="吹き出し: 角を丸めた四角形 18">
            <a:extLst>
              <a:ext uri="{FF2B5EF4-FFF2-40B4-BE49-F238E27FC236}">
                <a16:creationId xmlns:a16="http://schemas.microsoft.com/office/drawing/2014/main" id="{75551A8F-86CF-490B-9B2E-23D9DA1FE4FF}"/>
              </a:ext>
            </a:extLst>
          </p:cNvPr>
          <p:cNvSpPr/>
          <p:nvPr/>
        </p:nvSpPr>
        <p:spPr>
          <a:xfrm>
            <a:off x="3845202" y="5007921"/>
            <a:ext cx="1518886" cy="448460"/>
          </a:xfrm>
          <a:prstGeom prst="wedgeRoundRectCallout">
            <a:avLst>
              <a:gd name="adj1" fmla="val -40421"/>
              <a:gd name="adj2" fmla="val 112551"/>
              <a:gd name="adj3" fmla="val 16667"/>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交付決定後に</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algn="ctr">
              <a:lnSpc>
                <a:spcPts val="1500"/>
              </a:lnSpc>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発注・契約</a:t>
            </a:r>
          </a:p>
        </p:txBody>
      </p:sp>
      <p:pic>
        <p:nvPicPr>
          <p:cNvPr id="18" name="オーディオ 17">
            <a:hlinkClick r:id="" action="ppaction://media"/>
            <a:extLst>
              <a:ext uri="{FF2B5EF4-FFF2-40B4-BE49-F238E27FC236}">
                <a16:creationId xmlns:a16="http://schemas.microsoft.com/office/drawing/2014/main" id="{1C9096E4-12DC-4678-856D-1E3FF5FFE0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8035617"/>
      </p:ext>
    </p:extLst>
  </p:cSld>
  <p:clrMapOvr>
    <a:masterClrMapping/>
  </p:clrMapOvr>
  <mc:AlternateContent xmlns:mc="http://schemas.openxmlformats.org/markup-compatibility/2006" xmlns:p14="http://schemas.microsoft.com/office/powerpoint/2010/main">
    <mc:Choice Requires="p14">
      <p:transition spd="slow" p14:dur="2000" advTm="80455"/>
    </mc:Choice>
    <mc:Fallback xmlns="">
      <p:transition spd="slow" advTm="80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34183E-2148-43AB-9038-5572294CF363}"/>
              </a:ext>
            </a:extLst>
          </p:cNvPr>
          <p:cNvSpPr>
            <a:spLocks noGrp="1"/>
          </p:cNvSpPr>
          <p:nvPr>
            <p:ph type="sldNum" sz="quarter" idx="12"/>
          </p:nvPr>
        </p:nvSpPr>
        <p:spPr/>
        <p:txBody>
          <a:bodyPr/>
          <a:lstStyle/>
          <a:p>
            <a:fld id="{930DF1FA-2879-4CB1-9630-E4043495BA91}" type="slidenum">
              <a:rPr kumimoji="1" lang="ja-JP" altLang="en-US" smtClean="0"/>
              <a:t>5</a:t>
            </a:fld>
            <a:endParaRPr kumimoji="1" lang="ja-JP" altLang="en-US"/>
          </a:p>
        </p:txBody>
      </p:sp>
      <p:sp>
        <p:nvSpPr>
          <p:cNvPr id="3" name="正方形/長方形 2">
            <a:extLst>
              <a:ext uri="{FF2B5EF4-FFF2-40B4-BE49-F238E27FC236}">
                <a16:creationId xmlns:a16="http://schemas.microsoft.com/office/drawing/2014/main" id="{738860E9-6E56-427B-98DA-4CB486BF6B20}"/>
              </a:ext>
            </a:extLst>
          </p:cNvPr>
          <p:cNvSpPr/>
          <p:nvPr/>
        </p:nvSpPr>
        <p:spPr>
          <a:xfrm>
            <a:off x="0" y="0"/>
            <a:ext cx="9144000" cy="44691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丸ｺﾞｼｯｸM-PRO" panose="020F0600000000000000" pitchFamily="50" charset="-128"/>
              <a:ea typeface="HG丸ｺﾞｼｯｸM-PRO" panose="020F0600000000000000" pitchFamily="50" charset="-128"/>
            </a:endParaRPr>
          </a:p>
        </p:txBody>
      </p:sp>
      <p:sp>
        <p:nvSpPr>
          <p:cNvPr id="4" name="正方形/長方形 3">
            <a:extLst>
              <a:ext uri="{FF2B5EF4-FFF2-40B4-BE49-F238E27FC236}">
                <a16:creationId xmlns:a16="http://schemas.microsoft.com/office/drawing/2014/main" id="{8F94B0AE-60CF-47CD-A822-867B224CD359}"/>
              </a:ext>
            </a:extLst>
          </p:cNvPr>
          <p:cNvSpPr/>
          <p:nvPr/>
        </p:nvSpPr>
        <p:spPr>
          <a:xfrm>
            <a:off x="70249" y="3751"/>
            <a:ext cx="1994777" cy="769441"/>
          </a:xfrm>
          <a:prstGeom prst="rect">
            <a:avLst/>
          </a:prstGeom>
        </p:spPr>
        <p:txBody>
          <a:bodyPr wrap="none">
            <a:spAutoFit/>
          </a:bodyPr>
          <a:lstStyle/>
          <a:p>
            <a:r>
              <a:rPr lang="ja-JP" altLang="en-US" sz="2400" b="1" kern="100" spc="-60" dirty="0">
                <a:solidFill>
                  <a:schemeClr val="bg1"/>
                </a:solidFill>
                <a:latin typeface="HG丸ｺﾞｼｯｸM-PRO" panose="020F0600000000000000" pitchFamily="50" charset="-128"/>
                <a:ea typeface="HG丸ｺﾞｼｯｸM-PRO" panose="020F0600000000000000" pitchFamily="50" charset="-128"/>
                <a:cs typeface="Times New Roman" panose="02020603050405020304" pitchFamily="18" charset="0"/>
              </a:rPr>
              <a:t>３．補助要件</a:t>
            </a:r>
            <a:endParaRPr lang="ja-JP" altLang="en-US" sz="20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a:p>
            <a:endParaRPr lang="ja-JP" altLang="en-US" sz="2000" b="1" spc="-100" dirty="0">
              <a:solidFill>
                <a:schemeClr val="bg1"/>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7" name="テキスト ボックス 6">
            <a:extLst>
              <a:ext uri="{FF2B5EF4-FFF2-40B4-BE49-F238E27FC236}">
                <a16:creationId xmlns:a16="http://schemas.microsoft.com/office/drawing/2014/main" id="{3C65A235-D42B-4B54-A2F9-AA6853CDE489}"/>
              </a:ext>
            </a:extLst>
          </p:cNvPr>
          <p:cNvSpPr txBox="1"/>
          <p:nvPr/>
        </p:nvSpPr>
        <p:spPr>
          <a:xfrm>
            <a:off x="251520" y="982027"/>
            <a:ext cx="8740950" cy="5255285"/>
          </a:xfrm>
          <a:prstGeom prst="rect">
            <a:avLst/>
          </a:prstGeom>
          <a:noFill/>
        </p:spPr>
        <p:txBody>
          <a:bodyPr wrap="square">
            <a:spAutoFit/>
          </a:bodyPr>
          <a:lstStyle/>
          <a:p>
            <a:pPr algn="just"/>
            <a:r>
              <a:rPr lang="ja-JP" altLang="en-US" b="1"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〇実施例①</a:t>
            </a:r>
            <a:r>
              <a:rPr lang="ja-JP" altLang="en-US" b="1" i="0" dirty="0">
                <a:solidFill>
                  <a:srgbClr val="222222"/>
                </a:solidFill>
                <a:effectLst/>
                <a:latin typeface="HG丸ｺﾞｼｯｸM-PRO" panose="020F0600000000000000" pitchFamily="50" charset="-128"/>
                <a:ea typeface="HG丸ｺﾞｼｯｸM-PRO" panose="020F0600000000000000" pitchFamily="50" charset="-128"/>
              </a:rPr>
              <a:t>　</a:t>
            </a:r>
            <a:endParaRPr lang="en-US" altLang="ja-JP" b="1" i="0" dirty="0">
              <a:solidFill>
                <a:srgbClr val="222222"/>
              </a:solidFill>
              <a:effectLst/>
              <a:latin typeface="HG丸ｺﾞｼｯｸM-PRO" panose="020F0600000000000000" pitchFamily="50" charset="-128"/>
              <a:ea typeface="HG丸ｺﾞｼｯｸM-PRO" panose="020F0600000000000000" pitchFamily="50" charset="-128"/>
            </a:endParaRPr>
          </a:p>
          <a:p>
            <a:pPr algn="just"/>
            <a:r>
              <a:rPr lang="ja-JP" altLang="en-US"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所属する業界団体等が開催するイベント・会議等での取組紹介</a:t>
            </a:r>
            <a:endParaRPr lang="en-US" altLang="ja-JP"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spcBef>
                <a:spcPts val="600"/>
              </a:spcBef>
            </a:pPr>
            <a:r>
              <a:rPr lang="ja-JP" altLang="en-US" b="1"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〇実施例②</a:t>
            </a:r>
            <a:endParaRPr lang="en-US" altLang="ja-JP" b="1" i="0" dirty="0">
              <a:solidFill>
                <a:srgbClr val="222222"/>
              </a:solidFill>
              <a:effectLst/>
              <a:latin typeface="HG丸ｺﾞｼｯｸM-PRO" panose="020F0600000000000000" pitchFamily="50" charset="-128"/>
              <a:ea typeface="HG丸ｺﾞｼｯｸM-PRO" panose="020F0600000000000000" pitchFamily="50" charset="-128"/>
            </a:endParaRPr>
          </a:p>
          <a:p>
            <a:pPr algn="just">
              <a:spcBef>
                <a:spcPts val="6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府が設定したイベント開催期間中に施設利用者等が給電を体験できる取組（補助</a:t>
            </a:r>
            <a:endParaRPr lang="en-US" altLang="ja-JP" dirty="0">
              <a:solidFill>
                <a:srgbClr val="222222"/>
              </a:solidFill>
              <a:latin typeface="HG丸ｺﾞｼｯｸM-PRO" panose="020F0600000000000000" pitchFamily="50" charset="-128"/>
              <a:ea typeface="HG丸ｺﾞｼｯｸM-PRO" panose="020F0600000000000000" pitchFamily="50" charset="-128"/>
            </a:endParaRPr>
          </a:p>
          <a:p>
            <a:pPr algn="just">
              <a:spcBef>
                <a:spcPts val="3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対象の</a:t>
            </a:r>
            <a:r>
              <a:rPr lang="en-US" altLang="ja-JP" dirty="0">
                <a:solidFill>
                  <a:srgbClr val="222222"/>
                </a:solidFill>
                <a:latin typeface="HG丸ｺﾞｼｯｸM-PRO" panose="020F0600000000000000" pitchFamily="50" charset="-128"/>
                <a:ea typeface="HG丸ｺﾞｼｯｸM-PRO" panose="020F0600000000000000" pitchFamily="50" charset="-128"/>
              </a:rPr>
              <a:t>ZEV</a:t>
            </a:r>
            <a:r>
              <a:rPr lang="ja-JP" altLang="en-US" dirty="0">
                <a:solidFill>
                  <a:srgbClr val="222222"/>
                </a:solidFill>
                <a:latin typeface="HG丸ｺﾞｼｯｸM-PRO" panose="020F0600000000000000" pitchFamily="50" charset="-128"/>
                <a:ea typeface="HG丸ｺﾞｼｯｸM-PRO" panose="020F0600000000000000" pitchFamily="50" charset="-128"/>
              </a:rPr>
              <a:t>からスマートフォンへの充電体験等）を各事業所で開催</a:t>
            </a:r>
            <a:endParaRPr lang="en-US" altLang="ja-JP" dirty="0">
              <a:solidFill>
                <a:srgbClr val="222222"/>
              </a:solidFill>
              <a:latin typeface="HG丸ｺﾞｼｯｸM-PRO" panose="020F0600000000000000" pitchFamily="50" charset="-128"/>
              <a:ea typeface="HG丸ｺﾞｼｯｸM-PRO" panose="020F0600000000000000" pitchFamily="50" charset="-128"/>
            </a:endParaRPr>
          </a:p>
          <a:p>
            <a:pPr algn="just">
              <a:spcBef>
                <a:spcPts val="600"/>
              </a:spcBef>
            </a:pPr>
            <a:r>
              <a:rPr lang="en-US" altLang="ja-JP" dirty="0">
                <a:solidFill>
                  <a:srgbClr val="222222"/>
                </a:solidFill>
                <a:latin typeface="HG丸ｺﾞｼｯｸM-PRO" panose="020F0600000000000000" pitchFamily="50" charset="-128"/>
                <a:ea typeface="HG丸ｺﾞｼｯｸM-PRO" panose="020F0600000000000000" pitchFamily="50" charset="-128"/>
              </a:rPr>
              <a:t>【</a:t>
            </a:r>
            <a:r>
              <a:rPr lang="ja-JP" altLang="en-US" dirty="0">
                <a:solidFill>
                  <a:srgbClr val="222222"/>
                </a:solidFill>
                <a:latin typeface="HG丸ｺﾞｼｯｸM-PRO" panose="020F0600000000000000" pitchFamily="50" charset="-128"/>
                <a:ea typeface="HG丸ｺﾞｼｯｸM-PRO" panose="020F0600000000000000" pitchFamily="50" charset="-128"/>
              </a:rPr>
              <a:t>取組みの流れ</a:t>
            </a:r>
            <a:r>
              <a:rPr lang="en-US" altLang="ja-JP" dirty="0">
                <a:solidFill>
                  <a:srgbClr val="222222"/>
                </a:solidFill>
                <a:latin typeface="HG丸ｺﾞｼｯｸM-PRO" panose="020F0600000000000000" pitchFamily="50" charset="-128"/>
                <a:ea typeface="HG丸ｺﾞｼｯｸM-PRO" panose="020F0600000000000000" pitchFamily="50" charset="-128"/>
              </a:rPr>
              <a:t>】</a:t>
            </a:r>
          </a:p>
          <a:p>
            <a:pPr algn="just">
              <a:spcBef>
                <a:spcPts val="2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 ①</a:t>
            </a: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府</a:t>
            </a:r>
            <a:r>
              <a:rPr lang="ja-JP" altLang="en-US" dirty="0">
                <a:solidFill>
                  <a:srgbClr val="222222"/>
                </a:solidFill>
                <a:latin typeface="HG丸ｺﾞｼｯｸM-PRO" panose="020F0600000000000000" pitchFamily="50" charset="-128"/>
                <a:ea typeface="HG丸ｺﾞｼｯｸM-PRO" panose="020F0600000000000000" pitchFamily="50" charset="-128"/>
              </a:rPr>
              <a:t>が</a:t>
            </a: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啓発期間を設定（１月頃を予定）し、開催期間をご案内</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a:p>
            <a:pPr algn="just">
              <a:spcBef>
                <a:spcPts val="2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 ②補助事業者が開催期間のいずれか（時間指定も可）で給電体験の取組を実施</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a:p>
            <a:pPr marL="444500" indent="-444500" algn="just">
              <a:spcBef>
                <a:spcPts val="2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 ③開催期間後、府が事業者に開催日・開催場所・開催内容をヒアリング</a:t>
            </a:r>
            <a:endParaRPr lang="en-US" altLang="ja-JP" dirty="0">
              <a:solidFill>
                <a:srgbClr val="222222"/>
              </a:solidFill>
              <a:latin typeface="HG丸ｺﾞｼｯｸM-PRO" panose="020F0600000000000000" pitchFamily="50" charset="-128"/>
              <a:ea typeface="HG丸ｺﾞｼｯｸM-PRO" panose="020F0600000000000000" pitchFamily="50" charset="-128"/>
            </a:endParaRPr>
          </a:p>
          <a:p>
            <a:pPr algn="just">
              <a:spcBef>
                <a:spcPts val="200"/>
              </a:spcBef>
            </a:pP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 ④府が収集した情報を</a:t>
            </a:r>
            <a:r>
              <a:rPr lang="en-US" altLang="ja-JP" b="0" i="0" dirty="0">
                <a:solidFill>
                  <a:srgbClr val="222222"/>
                </a:solidFill>
                <a:effectLst/>
                <a:latin typeface="HG丸ｺﾞｼｯｸM-PRO" panose="020F0600000000000000" pitchFamily="50" charset="-128"/>
                <a:ea typeface="HG丸ｺﾞｼｯｸM-PRO" panose="020F0600000000000000" pitchFamily="50" charset="-128"/>
              </a:rPr>
              <a:t>HP</a:t>
            </a: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で公開</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a:p>
            <a:pPr algn="just">
              <a:spcBef>
                <a:spcPts val="6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 ⇒</a:t>
            </a:r>
            <a:r>
              <a:rPr lang="en-US" altLang="ja-JP" dirty="0">
                <a:solidFill>
                  <a:srgbClr val="222222"/>
                </a:solidFill>
                <a:latin typeface="HG丸ｺﾞｼｯｸM-PRO" panose="020F0600000000000000" pitchFamily="50" charset="-128"/>
                <a:ea typeface="HG丸ｺﾞｼｯｸM-PRO" panose="020F0600000000000000" pitchFamily="50" charset="-128"/>
              </a:rPr>
              <a:t>『</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業界団体等と連携した給電体験会の開催</a:t>
            </a:r>
            <a:r>
              <a:rPr lang="en-US" altLang="ja-JP"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実施完了！</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a:p>
            <a:pPr algn="just">
              <a:spcBef>
                <a:spcPts val="1200"/>
              </a:spcBef>
            </a:pPr>
            <a:r>
              <a:rPr lang="ja-JP" altLang="en-US" dirty="0">
                <a:solidFill>
                  <a:srgbClr val="222222"/>
                </a:solidFill>
                <a:latin typeface="HG丸ｺﾞｼｯｸM-PRO" panose="020F0600000000000000" pitchFamily="50" charset="-128"/>
                <a:ea typeface="HG丸ｺﾞｼｯｸM-PRO" panose="020F0600000000000000" pitchFamily="50" charset="-128"/>
              </a:rPr>
              <a:t>＜その他、以下等でも</a:t>
            </a:r>
            <a:r>
              <a:rPr lang="en-US" altLang="ja-JP" dirty="0">
                <a:solidFill>
                  <a:srgbClr val="222222"/>
                </a:solidFill>
                <a:latin typeface="HG丸ｺﾞｼｯｸM-PRO" panose="020F0600000000000000" pitchFamily="50" charset="-128"/>
                <a:ea typeface="HG丸ｺﾞｼｯｸM-PRO" panose="020F0600000000000000" pitchFamily="50" charset="-128"/>
              </a:rPr>
              <a:t>OK</a:t>
            </a:r>
            <a:r>
              <a:rPr lang="ja-JP" altLang="en-US" dirty="0">
                <a:solidFill>
                  <a:srgbClr val="222222"/>
                </a:solidFill>
                <a:latin typeface="HG丸ｺﾞｼｯｸM-PRO" panose="020F0600000000000000" pitchFamily="50" charset="-128"/>
                <a:ea typeface="HG丸ｺﾞｼｯｸM-PRO" panose="020F0600000000000000" pitchFamily="50" charset="-128"/>
              </a:rPr>
              <a:t>＞</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a:p>
            <a:pPr algn="just"/>
            <a:r>
              <a:rPr lang="ja-JP" altLang="en-US" b="1" dirty="0">
                <a:solidFill>
                  <a:srgbClr val="222222"/>
                </a:solidFill>
                <a:latin typeface="HG丸ｺﾞｼｯｸM-PRO" panose="020F0600000000000000" pitchFamily="50" charset="-128"/>
                <a:ea typeface="HG丸ｺﾞｼｯｸM-PRO" panose="020F0600000000000000" pitchFamily="50" charset="-128"/>
              </a:rPr>
              <a:t>〇実施例③</a:t>
            </a:r>
            <a:endParaRPr lang="en-US" altLang="ja-JP" b="1" dirty="0">
              <a:solidFill>
                <a:srgbClr val="222222"/>
              </a:solidFill>
              <a:latin typeface="HG丸ｺﾞｼｯｸM-PRO" panose="020F0600000000000000" pitchFamily="50" charset="-128"/>
              <a:ea typeface="HG丸ｺﾞｼｯｸM-PRO" panose="020F0600000000000000" pitchFamily="50" charset="-128"/>
            </a:endParaRPr>
          </a:p>
          <a:p>
            <a:pPr algn="just">
              <a:spcBef>
                <a:spcPts val="200"/>
              </a:spcBef>
            </a:pP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地域で開催される市町村主催のイベント等</a:t>
            </a:r>
            <a:r>
              <a:rPr lang="ja-JP" altLang="en-US" dirty="0">
                <a:solidFill>
                  <a:srgbClr val="222222"/>
                </a:solidFill>
                <a:latin typeface="HG丸ｺﾞｼｯｸM-PRO" panose="020F0600000000000000" pitchFamily="50" charset="-128"/>
                <a:ea typeface="HG丸ｺﾞｼｯｸM-PRO" panose="020F0600000000000000" pitchFamily="50" charset="-128"/>
              </a:rPr>
              <a:t>での体験会</a:t>
            </a:r>
            <a:endParaRPr lang="en-US" altLang="ja-JP" dirty="0">
              <a:solidFill>
                <a:srgbClr val="222222"/>
              </a:solidFill>
              <a:latin typeface="HG丸ｺﾞｼｯｸM-PRO" panose="020F0600000000000000" pitchFamily="50" charset="-128"/>
              <a:ea typeface="HG丸ｺﾞｼｯｸM-PRO" panose="020F0600000000000000" pitchFamily="50" charset="-128"/>
            </a:endParaRPr>
          </a:p>
          <a:p>
            <a:pPr algn="just">
              <a:spcBef>
                <a:spcPts val="600"/>
              </a:spcBef>
            </a:pPr>
            <a:r>
              <a:rPr lang="ja-JP" altLang="en-US" b="1" i="0" dirty="0">
                <a:solidFill>
                  <a:srgbClr val="222222"/>
                </a:solidFill>
                <a:effectLst/>
                <a:latin typeface="HG丸ｺﾞｼｯｸM-PRO" panose="020F0600000000000000" pitchFamily="50" charset="-128"/>
                <a:ea typeface="HG丸ｺﾞｼｯｸM-PRO" panose="020F0600000000000000" pitchFamily="50" charset="-128"/>
              </a:rPr>
              <a:t>〇実施例④</a:t>
            </a:r>
            <a:endParaRPr lang="en-US" altLang="ja-JP" b="1" i="0" dirty="0">
              <a:solidFill>
                <a:srgbClr val="222222"/>
              </a:solidFill>
              <a:effectLst/>
              <a:latin typeface="HG丸ｺﾞｼｯｸM-PRO" panose="020F0600000000000000" pitchFamily="50" charset="-128"/>
              <a:ea typeface="HG丸ｺﾞｼｯｸM-PRO" panose="020F0600000000000000" pitchFamily="50" charset="-128"/>
            </a:endParaRPr>
          </a:p>
          <a:p>
            <a:pPr algn="just">
              <a:spcBef>
                <a:spcPts val="200"/>
              </a:spcBef>
            </a:pPr>
            <a:r>
              <a:rPr lang="ja-JP" altLang="en-US" b="0" i="0" dirty="0">
                <a:solidFill>
                  <a:srgbClr val="222222"/>
                </a:solidFill>
                <a:effectLst/>
                <a:latin typeface="HG丸ｺﾞｼｯｸM-PRO" panose="020F0600000000000000" pitchFamily="50" charset="-128"/>
                <a:ea typeface="HG丸ｺﾞｼｯｸM-PRO" panose="020F0600000000000000" pitchFamily="50" charset="-128"/>
              </a:rPr>
              <a:t>その他、地域の事業者等（家電量販店や自動車ディーラーなど）と連携した体験会</a:t>
            </a:r>
            <a:endParaRPr lang="en-US" altLang="ja-JP" b="0" i="0" dirty="0">
              <a:solidFill>
                <a:srgbClr val="222222"/>
              </a:solidFill>
              <a:effectLst/>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794FA05B-C1DF-4623-9FD2-DE8C5409F7FE}"/>
              </a:ext>
            </a:extLst>
          </p:cNvPr>
          <p:cNvSpPr txBox="1"/>
          <p:nvPr/>
        </p:nvSpPr>
        <p:spPr>
          <a:xfrm>
            <a:off x="179512" y="657563"/>
            <a:ext cx="8352928" cy="323165"/>
          </a:xfrm>
          <a:prstGeom prst="rect">
            <a:avLst/>
          </a:prstGeom>
          <a:noFill/>
        </p:spPr>
        <p:txBody>
          <a:bodyPr wrap="square">
            <a:spAutoFit/>
          </a:bodyPr>
          <a:lstStyle/>
          <a:p>
            <a:pPr algn="just">
              <a:lnSpc>
                <a:spcPts val="1800"/>
              </a:lnSpc>
            </a:pPr>
            <a:r>
              <a:rPr lang="ja-JP" altLang="en-US"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＜参考＞</a:t>
            </a:r>
            <a:r>
              <a:rPr lang="ja-JP" altLang="en-US"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業界団体等と連携した給電体験会</a:t>
            </a:r>
            <a:r>
              <a:rPr lang="ja-JP" altLang="en-US"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について</a:t>
            </a:r>
            <a:endParaRPr lang="en-US" altLang="ja-JP" kern="100" spc="-6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13" name="オーディオ 12">
            <a:hlinkClick r:id="" action="ppaction://media"/>
            <a:extLst>
              <a:ext uri="{FF2B5EF4-FFF2-40B4-BE49-F238E27FC236}">
                <a16:creationId xmlns:a16="http://schemas.microsoft.com/office/drawing/2014/main" id="{2217E583-A41C-4A3F-9997-119CF99C7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25189547"/>
      </p:ext>
    </p:extLst>
  </p:cSld>
  <p:clrMapOvr>
    <a:masterClrMapping/>
  </p:clrMapOvr>
  <mc:AlternateContent xmlns:mc="http://schemas.openxmlformats.org/markup-compatibility/2006" xmlns:p14="http://schemas.microsoft.com/office/powerpoint/2010/main">
    <mc:Choice Requires="p14">
      <p:transition spd="slow" p14:dur="2000" advTm="68815"/>
    </mc:Choice>
    <mc:Fallback xmlns="">
      <p:transition spd="slow" advTm="6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485786-DDF8-4D22-BAEA-089E251049EB}"/>
              </a:ext>
            </a:extLst>
          </p:cNvPr>
          <p:cNvSpPr>
            <a:spLocks noGrp="1"/>
          </p:cNvSpPr>
          <p:nvPr>
            <p:ph type="sldNum" sz="quarter" idx="12"/>
          </p:nvPr>
        </p:nvSpPr>
        <p:spPr/>
        <p:txBody>
          <a:bodyPr/>
          <a:lstStyle/>
          <a:p>
            <a:fld id="{930DF1FA-2879-4CB1-9630-E4043495BA91}" type="slidenum">
              <a:rPr kumimoji="1" lang="ja-JP" altLang="en-US" smtClean="0"/>
              <a:t>6</a:t>
            </a:fld>
            <a:endParaRPr kumimoji="1" lang="ja-JP" altLang="en-US"/>
          </a:p>
        </p:txBody>
      </p:sp>
      <p:sp>
        <p:nvSpPr>
          <p:cNvPr id="3" name="角丸四角形 5">
            <a:extLst>
              <a:ext uri="{FF2B5EF4-FFF2-40B4-BE49-F238E27FC236}">
                <a16:creationId xmlns:a16="http://schemas.microsoft.com/office/drawing/2014/main" id="{D08D6A5E-0E3C-483E-9F8B-5CB59CD04652}"/>
              </a:ext>
            </a:extLst>
          </p:cNvPr>
          <p:cNvSpPr/>
          <p:nvPr/>
        </p:nvSpPr>
        <p:spPr bwMode="auto">
          <a:xfrm>
            <a:off x="485600" y="122759"/>
            <a:ext cx="8136904" cy="2586161"/>
          </a:xfrm>
          <a:prstGeom prst="roundRect">
            <a:avLst>
              <a:gd name="adj" fmla="val 0"/>
            </a:avLst>
          </a:prstGeom>
          <a:noFill/>
          <a:ln w="19050">
            <a:noFill/>
            <a:miter lim="800000"/>
          </a:ln>
          <a:effectLst/>
        </p:spPr>
        <p:style>
          <a:lnRef idx="1">
            <a:schemeClr val="accent2"/>
          </a:lnRef>
          <a:fillRef idx="2">
            <a:schemeClr val="accent2"/>
          </a:fillRef>
          <a:effectRef idx="1">
            <a:schemeClr val="accent2"/>
          </a:effectRef>
          <a:fontRef idx="minor">
            <a:schemeClr val="dk1"/>
          </a:fontRef>
        </p:style>
        <p:txBody>
          <a:bodyPr wrap="square" lIns="91384" tIns="89988" rIns="91384" bIns="89988" anchor="t">
            <a:noAutofit/>
          </a:bodyPr>
          <a:lstStyle/>
          <a:p>
            <a:pPr algn="ctr">
              <a:spcBef>
                <a:spcPts val="600"/>
              </a:spcBef>
              <a:defRPr/>
            </a:pPr>
            <a:r>
              <a:rPr lang="ja-JP" altLang="en-US" sz="3200" b="1" dirty="0">
                <a:latin typeface="Meiryo UI" panose="020B0604030504040204" pitchFamily="50" charset="-128"/>
                <a:ea typeface="Meiryo UI" panose="020B0604030504040204" pitchFamily="50" charset="-128"/>
                <a:cs typeface="メイリオ" panose="020B0604030504040204" pitchFamily="50" charset="-128"/>
              </a:rPr>
              <a:t>詳細な申込方法などはこちら🔍</a:t>
            </a:r>
            <a:endParaRPr lang="en-US" altLang="ja-JP" sz="3200" b="1" dirty="0">
              <a:latin typeface="Meiryo UI" panose="020B0604030504040204" pitchFamily="50" charset="-128"/>
              <a:ea typeface="Meiryo UI" panose="020B0604030504040204" pitchFamily="50" charset="-128"/>
              <a:cs typeface="メイリオ" panose="020B0604030504040204" pitchFamily="50" charset="-128"/>
            </a:endParaRPr>
          </a:p>
          <a:p>
            <a:pPr algn="ctr">
              <a:spcBef>
                <a:spcPts val="600"/>
              </a:spcBef>
              <a:defRPr/>
            </a:pPr>
            <a:endParaRPr lang="en-US" altLang="ja-JP" b="1" dirty="0">
              <a:latin typeface="Meiryo UI" panose="020B0604030504040204" pitchFamily="50" charset="-128"/>
              <a:ea typeface="Meiryo UI" panose="020B0604030504040204" pitchFamily="50" charset="-128"/>
              <a:cs typeface="メイリオ" panose="020B0604030504040204" pitchFamily="50" charset="-128"/>
            </a:endParaRPr>
          </a:p>
          <a:p>
            <a:pPr algn="ctr">
              <a:spcBef>
                <a:spcPts val="600"/>
              </a:spcBef>
              <a:defRPr/>
            </a:pPr>
            <a:r>
              <a:rPr lang="en-US" altLang="ja-JP" sz="2400" b="1" dirty="0">
                <a:latin typeface="Meiryo UI" panose="020B0604030504040204" pitchFamily="50" charset="-128"/>
                <a:ea typeface="Meiryo UI" panose="020B0604030504040204" pitchFamily="50" charset="-128"/>
                <a:cs typeface="メイリオ" panose="020B0604030504040204" pitchFamily="50" charset="-128"/>
              </a:rPr>
              <a:t>https://www.pref.osaka.lg.jp/o120020/kotsukankyo/haigasu/chusho_hojo.html</a:t>
            </a:r>
            <a:endParaRPr lang="en-US" altLang="ja-JP" sz="2400" b="1" u="sng" spc="-20" dirty="0">
              <a:solidFill>
                <a:srgbClr val="0563C1"/>
              </a:solidFill>
              <a:latin typeface="BIZ UDPゴシック" panose="020B0400000000000000" pitchFamily="50" charset="-128"/>
              <a:ea typeface="Meiryo UI" panose="020B0604030504040204" pitchFamily="50" charset="-128"/>
              <a:cs typeface="Times New Roman" panose="02020603050405020304" pitchFamily="18" charset="0"/>
            </a:endParaRPr>
          </a:p>
          <a:p>
            <a:pPr algn="ctr">
              <a:spcBef>
                <a:spcPts val="600"/>
              </a:spcBef>
              <a:defRPr/>
            </a:pPr>
            <a:endParaRPr lang="en-US" altLang="ja-JP" sz="2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35EB7F95-2B06-467B-BD2D-D8096AB9A37B}"/>
              </a:ext>
            </a:extLst>
          </p:cNvPr>
          <p:cNvSpPr txBox="1"/>
          <p:nvPr/>
        </p:nvSpPr>
        <p:spPr>
          <a:xfrm>
            <a:off x="611560" y="4892967"/>
            <a:ext cx="8136904" cy="830997"/>
          </a:xfrm>
          <a:prstGeom prst="rect">
            <a:avLst/>
          </a:prstGeom>
          <a:solidFill>
            <a:srgbClr val="FFC000"/>
          </a:solidFill>
        </p:spPr>
        <p:txBody>
          <a:bodyPr wrap="square">
            <a:spAutoFit/>
          </a:bodyPr>
          <a:lstStyle/>
          <a:p>
            <a:pPr marL="90488" indent="58738"/>
            <a:r>
              <a:rPr lang="ja-JP" altLang="en-US" sz="2400" u="sng" kern="0" spc="-20" dirty="0">
                <a:latin typeface="HG丸ｺﾞｼｯｸM-PRO" panose="020F0600000000000000" pitchFamily="50" charset="-128"/>
                <a:ea typeface="HG丸ｺﾞｼｯｸM-PRO" panose="020F0600000000000000" pitchFamily="50" charset="-128"/>
                <a:cs typeface="MS-PMincho"/>
              </a:rPr>
              <a:t>本制度内容</a:t>
            </a:r>
            <a:r>
              <a:rPr lang="ja-JP" altLang="en-US" sz="2400" u="sng" kern="0" spc="-20">
                <a:latin typeface="HG丸ｺﾞｼｯｸM-PRO" panose="020F0600000000000000" pitchFamily="50" charset="-128"/>
                <a:ea typeface="HG丸ｺﾞｼｯｸM-PRO" panose="020F0600000000000000" pitchFamily="50" charset="-128"/>
                <a:cs typeface="MS-PMincho"/>
              </a:rPr>
              <a:t>等ついてお困り</a:t>
            </a:r>
            <a:r>
              <a:rPr lang="ja-JP" altLang="en-US" sz="2400" u="sng" kern="0" spc="-20" dirty="0">
                <a:latin typeface="HG丸ｺﾞｼｯｸM-PRO" panose="020F0600000000000000" pitchFamily="50" charset="-128"/>
                <a:ea typeface="HG丸ｺﾞｼｯｸM-PRO" panose="020F0600000000000000" pitchFamily="50" charset="-128"/>
                <a:cs typeface="MS-PMincho"/>
              </a:rPr>
              <a:t>の場合は、府職員がご説明いたしますので問合せください</a:t>
            </a:r>
            <a:r>
              <a:rPr lang="ja-JP" altLang="en-US" sz="2400" kern="0" spc="-20" dirty="0">
                <a:latin typeface="HG丸ｺﾞｼｯｸM-PRO" panose="020F0600000000000000" pitchFamily="50" charset="-128"/>
                <a:ea typeface="HG丸ｺﾞｼｯｸM-PRO" panose="020F0600000000000000" pitchFamily="50" charset="-128"/>
                <a:cs typeface="MS-PMincho"/>
              </a:rPr>
              <a:t>！　</a:t>
            </a:r>
            <a:endParaRPr lang="en-US" altLang="ja-JP" sz="2400" kern="0" spc="-20" dirty="0">
              <a:latin typeface="HG丸ｺﾞｼｯｸM-PRO" panose="020F0600000000000000" pitchFamily="50" charset="-128"/>
              <a:ea typeface="HG丸ｺﾞｼｯｸM-PRO" panose="020F0600000000000000" pitchFamily="50" charset="-128"/>
              <a:cs typeface="MS-PMincho"/>
            </a:endParaRPr>
          </a:p>
        </p:txBody>
      </p:sp>
      <p:pic>
        <p:nvPicPr>
          <p:cNvPr id="5" name="図 4">
            <a:extLst>
              <a:ext uri="{FF2B5EF4-FFF2-40B4-BE49-F238E27FC236}">
                <a16:creationId xmlns:a16="http://schemas.microsoft.com/office/drawing/2014/main" id="{C929A400-3E84-4AC2-B299-6D2B246B1FA6}"/>
              </a:ext>
            </a:extLst>
          </p:cNvPr>
          <p:cNvPicPr>
            <a:picLocks noChangeAspect="1"/>
          </p:cNvPicPr>
          <p:nvPr/>
        </p:nvPicPr>
        <p:blipFill>
          <a:blip r:embed="rId5"/>
          <a:stretch>
            <a:fillRect/>
          </a:stretch>
        </p:blipFill>
        <p:spPr>
          <a:xfrm>
            <a:off x="3374477" y="2492896"/>
            <a:ext cx="2359149" cy="2359149"/>
          </a:xfrm>
          <a:prstGeom prst="rect">
            <a:avLst/>
          </a:prstGeom>
        </p:spPr>
      </p:pic>
      <p:pic>
        <p:nvPicPr>
          <p:cNvPr id="4" name="オーディオ 3">
            <a:hlinkClick r:id="" action="ppaction://media"/>
            <a:extLst>
              <a:ext uri="{FF2B5EF4-FFF2-40B4-BE49-F238E27FC236}">
                <a16:creationId xmlns:a16="http://schemas.microsoft.com/office/drawing/2014/main" id="{70B361D4-A633-42E7-A578-ED91134521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04146901"/>
      </p:ext>
    </p:extLst>
  </p:cSld>
  <p:clrMapOvr>
    <a:masterClrMapping/>
  </p:clrMapOvr>
  <mc:AlternateContent xmlns:mc="http://schemas.openxmlformats.org/markup-compatibility/2006" xmlns:p14="http://schemas.microsoft.com/office/powerpoint/2010/main">
    <mc:Choice Requires="p14">
      <p:transition spd="slow" p14:dur="2000" advTm="19390"/>
    </mc:Choice>
    <mc:Fallback xmlns="">
      <p:transition spd="slow" advTm="1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6">
                <a:lumMod val="60000"/>
                <a:lumOff val="40000"/>
                <a:alpha val="50000"/>
              </a:schemeClr>
            </a:gs>
            <a:gs pos="65000">
              <a:schemeClr val="accent6">
                <a:lumMod val="40000"/>
                <a:lumOff val="60000"/>
              </a:schemeClr>
            </a:gs>
            <a:gs pos="100000">
              <a:schemeClr val="accent6">
                <a:lumMod val="20000"/>
                <a:lumOff val="80000"/>
                <a:alpha val="50000"/>
              </a:schemeClr>
            </a:gs>
          </a:gsLst>
          <a:lin ang="5400000" scaled="0"/>
        </a:gradFill>
        <a:ln w="19050">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27" tIns="45714" rIns="91427" bIns="45714" rtlCol="0">
        <a:spAutoFit/>
      </a:bodyPr>
      <a:lstStyle>
        <a:defPPr marL="0" indent="0" algn="l">
          <a:lnSpc>
            <a:spcPct val="120000"/>
          </a:lnSpc>
          <a:spcBef>
            <a:spcPts val="600"/>
          </a:spcBef>
          <a:buNone/>
          <a:defRPr sz="4400" dirty="0"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65e5__x4ed8__x5165__x308a_ xmlns="70d7d652-1edb-4486-adb7-569848e2bd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E149F3571759242AB70A9ADBD48801F" ma:contentTypeVersion="2" ma:contentTypeDescription="新しいドキュメントを作成します。" ma:contentTypeScope="" ma:versionID="b3c97e09efd2aa013a335549072096a9">
  <xsd:schema xmlns:xsd="http://www.w3.org/2001/XMLSchema" xmlns:xs="http://www.w3.org/2001/XMLSchema" xmlns:p="http://schemas.microsoft.com/office/2006/metadata/properties" xmlns:ns2="70d7d652-1edb-4486-adb7-569848e2bdac" xmlns:ns3="a9b0d389-098a-4f82-adda-c0435a7f6245" targetNamespace="http://schemas.microsoft.com/office/2006/metadata/properties" ma:root="true" ma:fieldsID="25ddd6d1bcad24e9732583f12c572358" ns2:_="" ns3:_="">
    <xsd:import namespace="70d7d652-1edb-4486-adb7-569848e2bdac"/>
    <xsd:import namespace="a9b0d389-098a-4f82-adda-c0435a7f6245"/>
    <xsd:element name="properties">
      <xsd:complexType>
        <xsd:sequence>
          <xsd:element name="documentManagement">
            <xsd:complexType>
              <xsd:all>
                <xsd:element ref="ns2:_x65e5__x4ed8__x5165__x308a_"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7d652-1edb-4486-adb7-569848e2bdac" elementFormDefault="qualified">
    <xsd:import namespace="http://schemas.microsoft.com/office/2006/documentManagement/types"/>
    <xsd:import namespace="http://schemas.microsoft.com/office/infopath/2007/PartnerControls"/>
    <xsd:element name="_x65e5__x4ed8__x5165__x308a_" ma:index="8" nillable="true" ma:displayName="日付入り" ma:format="DateOnly" ma:internalName="_x65e5__x4ed8__x5165__x308a_">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b0d389-098a-4f82-adda-c0435a7f6245" elementFormDefault="qualified">
    <xsd:import namespace="http://schemas.microsoft.com/office/2006/documentManagement/types"/>
    <xsd:import namespace="http://schemas.microsoft.com/office/infopath/2007/PartnerControls"/>
    <xsd:element name="SharedWithUsers" ma:index="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3F2DB-F561-4E81-B4A4-742502F735A2}">
  <ds:schemaRefs>
    <ds:schemaRef ds:uri="http://schemas.openxmlformats.org/package/2006/metadata/core-properties"/>
    <ds:schemaRef ds:uri="70d7d652-1edb-4486-adb7-569848e2bdac"/>
    <ds:schemaRef ds:uri="http://www.w3.org/XML/1998/namespace"/>
    <ds:schemaRef ds:uri="http://purl.org/dc/terms/"/>
    <ds:schemaRef ds:uri="http://schemas.microsoft.com/office/infopath/2007/PartnerControls"/>
    <ds:schemaRef ds:uri="a9b0d389-098a-4f82-adda-c0435a7f6245"/>
    <ds:schemaRef ds:uri="http://purl.org/dc/elements/1.1/"/>
    <ds:schemaRef ds:uri="http://schemas.microsoft.com/office/2006/metadata/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38E21E72-11BE-41D3-9CFE-BCDDA8C5B2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d7d652-1edb-4486-adb7-569848e2bdac"/>
    <ds:schemaRef ds:uri="a9b0d389-098a-4f82-adda-c0435a7f6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F2B781-57A1-4FB1-ADF3-FC8F7F635F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21449</TotalTime>
  <Words>1300</Words>
  <Application>Microsoft Office PowerPoint</Application>
  <PresentationFormat>画面に合わせる (4:3)</PresentationFormat>
  <Paragraphs>126</Paragraphs>
  <Slides>6</Slides>
  <Notes>6</Notes>
  <HiddenSlides>0</HiddenSlides>
  <MMClips>6</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vt:i4>
      </vt:variant>
    </vt:vector>
  </HeadingPairs>
  <TitlesOfParts>
    <vt:vector size="15" baseType="lpstr">
      <vt:lpstr>BIZ UDPゴシック</vt:lpstr>
      <vt:lpstr>HG丸ｺﾞｼｯｸM-PRO</vt:lpstr>
      <vt:lpstr>Meiryo UI</vt:lpstr>
      <vt:lpstr>ＭＳ 明朝</vt:lpstr>
      <vt:lpstr>游ゴシック</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山本　祐一</dc:creator>
  <cp:lastModifiedBy>小椋　寛子</cp:lastModifiedBy>
  <cp:revision>554</cp:revision>
  <cp:lastPrinted>2025-09-11T05:47:55Z</cp:lastPrinted>
  <dcterms:created xsi:type="dcterms:W3CDTF">2017-04-27T03:40:35Z</dcterms:created>
  <dcterms:modified xsi:type="dcterms:W3CDTF">2025-11-10T04:58:14Z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0x010100EE149F3571759242AB70A9ADBD48801F</vt:lpwstr>
  </property>
</Properties>
</file>