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900" r:id="rId4"/>
  </p:sldMasterIdLst>
  <p:notesMasterIdLst>
    <p:notesMasterId r:id="rId8"/>
  </p:notesMasterIdLst>
  <p:sldIdLst>
    <p:sldId id="3261" r:id="rId5"/>
    <p:sldId id="3262" r:id="rId6"/>
    <p:sldId id="3263" r:id="rId7"/>
  </p:sldIdLst>
  <p:sldSz cx="9144000" cy="6858000" type="screen4x3"/>
  <p:notesSz cx="6807200" cy="9939338"/>
  <p:defaultTextStyle>
    <a:defPPr>
      <a:defRPr lang="en-US"/>
    </a:defPPr>
    <a:lvl1pPr marL="0" algn="l" defTabSz="457088" rtl="0" eaLnBrk="1" latinLnBrk="0" hangingPunct="1">
      <a:defRPr sz="1800" kern="1200">
        <a:solidFill>
          <a:schemeClr val="tx1"/>
        </a:solidFill>
        <a:latin typeface="+mn-lt"/>
        <a:ea typeface="+mn-ea"/>
        <a:cs typeface="+mn-cs"/>
      </a:defRPr>
    </a:lvl1pPr>
    <a:lvl2pPr marL="457088" algn="l" defTabSz="457088" rtl="0" eaLnBrk="1" latinLnBrk="0" hangingPunct="1">
      <a:defRPr sz="1800" kern="1200">
        <a:solidFill>
          <a:schemeClr val="tx1"/>
        </a:solidFill>
        <a:latin typeface="+mn-lt"/>
        <a:ea typeface="+mn-ea"/>
        <a:cs typeface="+mn-cs"/>
      </a:defRPr>
    </a:lvl2pPr>
    <a:lvl3pPr marL="914174" algn="l" defTabSz="457088" rtl="0" eaLnBrk="1" latinLnBrk="0" hangingPunct="1">
      <a:defRPr sz="1800" kern="1200">
        <a:solidFill>
          <a:schemeClr val="tx1"/>
        </a:solidFill>
        <a:latin typeface="+mn-lt"/>
        <a:ea typeface="+mn-ea"/>
        <a:cs typeface="+mn-cs"/>
      </a:defRPr>
    </a:lvl3pPr>
    <a:lvl4pPr marL="1371261" algn="l" defTabSz="457088" rtl="0" eaLnBrk="1" latinLnBrk="0" hangingPunct="1">
      <a:defRPr sz="1800" kern="1200">
        <a:solidFill>
          <a:schemeClr val="tx1"/>
        </a:solidFill>
        <a:latin typeface="+mn-lt"/>
        <a:ea typeface="+mn-ea"/>
        <a:cs typeface="+mn-cs"/>
      </a:defRPr>
    </a:lvl4pPr>
    <a:lvl5pPr marL="1828348" algn="l" defTabSz="457088" rtl="0" eaLnBrk="1" latinLnBrk="0" hangingPunct="1">
      <a:defRPr sz="1800" kern="1200">
        <a:solidFill>
          <a:schemeClr val="tx1"/>
        </a:solidFill>
        <a:latin typeface="+mn-lt"/>
        <a:ea typeface="+mn-ea"/>
        <a:cs typeface="+mn-cs"/>
      </a:defRPr>
    </a:lvl5pPr>
    <a:lvl6pPr marL="2285434" algn="l" defTabSz="457088" rtl="0" eaLnBrk="1" latinLnBrk="0" hangingPunct="1">
      <a:defRPr sz="1800" kern="1200">
        <a:solidFill>
          <a:schemeClr val="tx1"/>
        </a:solidFill>
        <a:latin typeface="+mn-lt"/>
        <a:ea typeface="+mn-ea"/>
        <a:cs typeface="+mn-cs"/>
      </a:defRPr>
    </a:lvl6pPr>
    <a:lvl7pPr marL="2742522" algn="l" defTabSz="457088" rtl="0" eaLnBrk="1" latinLnBrk="0" hangingPunct="1">
      <a:defRPr sz="1800" kern="1200">
        <a:solidFill>
          <a:schemeClr val="tx1"/>
        </a:solidFill>
        <a:latin typeface="+mn-lt"/>
        <a:ea typeface="+mn-ea"/>
        <a:cs typeface="+mn-cs"/>
      </a:defRPr>
    </a:lvl7pPr>
    <a:lvl8pPr marL="3199609" algn="l" defTabSz="457088" rtl="0" eaLnBrk="1" latinLnBrk="0" hangingPunct="1">
      <a:defRPr sz="1800" kern="1200">
        <a:solidFill>
          <a:schemeClr val="tx1"/>
        </a:solidFill>
        <a:latin typeface="+mn-lt"/>
        <a:ea typeface="+mn-ea"/>
        <a:cs typeface="+mn-cs"/>
      </a:defRPr>
    </a:lvl8pPr>
    <a:lvl9pPr marL="3656696" algn="l" defTabSz="45708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舟岡　佐奈絵" initials="舟岡　佐奈絵" lastIdx="308" clrIdx="0">
    <p:extLst>
      <p:ext uri="{19B8F6BF-5375-455C-9EA6-DF929625EA0E}">
        <p15:presenceInfo xmlns:p15="http://schemas.microsoft.com/office/powerpoint/2012/main" userId="S::FunaokaS@lan.pref.osaka.jp::724d4c30-f451-4be9-bbf6-d811099623a9" providerId="AD"/>
      </p:ext>
    </p:extLst>
  </p:cmAuthor>
  <p:cmAuthor id="2" name="藤原　幹" initials="藤原　幹" lastIdx="1" clrIdx="1">
    <p:extLst>
      <p:ext uri="{19B8F6BF-5375-455C-9EA6-DF929625EA0E}">
        <p15:presenceInfo xmlns:p15="http://schemas.microsoft.com/office/powerpoint/2012/main" userId="S::FujiwaraMo@lan.pref.osaka.jp::fc93f264-9935-4e63-af95-ca7ea56d66ff" providerId="AD"/>
      </p:ext>
    </p:extLst>
  </p:cmAuthor>
  <p:cmAuthor id="3" name="周藤　英" initials="周藤　英" lastIdx="18" clrIdx="2">
    <p:extLst>
      <p:ext uri="{19B8F6BF-5375-455C-9EA6-DF929625EA0E}">
        <p15:presenceInfo xmlns:p15="http://schemas.microsoft.com/office/powerpoint/2012/main" userId="S::SutoA@lan.pref.osaka.jp::3c51e293-03c4-4571-abf3-d884ff255c7f" providerId="AD"/>
      </p:ext>
    </p:extLst>
  </p:cmAuthor>
  <p:cmAuthor id="4" name="山下　雄也" initials="山下　雄也" lastIdx="3" clrIdx="3">
    <p:extLst>
      <p:ext uri="{19B8F6BF-5375-455C-9EA6-DF929625EA0E}">
        <p15:presenceInfo xmlns:p15="http://schemas.microsoft.com/office/powerpoint/2012/main" userId="S::YamashitaYuy@lan.pref.osaka.jp::10703121-1bfd-40e5-8d30-763ce58705a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2D6EF"/>
    <a:srgbClr val="FCCCF9"/>
    <a:srgbClr val="FCD0F9"/>
    <a:srgbClr val="FFAFAF"/>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85" autoAdjust="0"/>
    <p:restoredTop sz="93899" autoAdjust="0"/>
  </p:normalViewPr>
  <p:slideViewPr>
    <p:cSldViewPr>
      <p:cViewPr varScale="1">
        <p:scale>
          <a:sx n="100" d="100"/>
          <a:sy n="100" d="100"/>
        </p:scale>
        <p:origin x="638" y="58"/>
      </p:cViewPr>
      <p:guideLst>
        <p:guide orient="horz" pos="2160"/>
        <p:guide pos="2880"/>
      </p:guideLst>
    </p:cSldViewPr>
  </p:slideViewPr>
  <p:outlineViewPr>
    <p:cViewPr>
      <p:scale>
        <a:sx n="33" d="100"/>
        <a:sy n="33" d="100"/>
      </p:scale>
      <p:origin x="0" y="-30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6967"/>
          </a:xfrm>
          <a:prstGeom prst="rect">
            <a:avLst/>
          </a:prstGeom>
        </p:spPr>
        <p:txBody>
          <a:bodyPr vert="horz" lIns="91434" tIns="45717" rIns="91434" bIns="45717" rtlCol="0"/>
          <a:lstStyle>
            <a:lvl1pPr algn="l">
              <a:defRPr sz="1200">
                <a:ea typeface="Meiryo UI" panose="020B0604030504040204" pitchFamily="50" charset="-128"/>
              </a:defRPr>
            </a:lvl1pPr>
          </a:lstStyle>
          <a:p>
            <a:endParaRPr lang="ja-JP" altLang="en-US" dirty="0"/>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4" tIns="45717" rIns="91434" bIns="45717" rtlCol="0"/>
          <a:lstStyle>
            <a:lvl1pPr algn="r">
              <a:defRPr sz="1200">
                <a:ea typeface="Meiryo UI" panose="020B0604030504040204" pitchFamily="50" charset="-128"/>
              </a:defRPr>
            </a:lvl1pPr>
          </a:lstStyle>
          <a:p>
            <a:fld id="{3F2D28A0-6F62-4A73-959C-6359E5DDD042}" type="datetimeFigureOut">
              <a:rPr lang="ja-JP" altLang="en-US" smtClean="0"/>
              <a:pPr/>
              <a:t>2025/4/30</a:t>
            </a:fld>
            <a:endParaRPr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4" tIns="45717" rIns="91434" bIns="45717" rtlCol="0" anchor="ctr"/>
          <a:lstStyle/>
          <a:p>
            <a:endParaRPr lang="ja-JP" altLang="en-US" dirty="0"/>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34" tIns="45717" rIns="91434" bIns="45717"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647"/>
            <a:ext cx="2949787" cy="496967"/>
          </a:xfrm>
          <a:prstGeom prst="rect">
            <a:avLst/>
          </a:prstGeom>
        </p:spPr>
        <p:txBody>
          <a:bodyPr vert="horz" lIns="91434" tIns="45717" rIns="91434" bIns="45717" rtlCol="0" anchor="b"/>
          <a:lstStyle>
            <a:lvl1pPr algn="l">
              <a:defRPr sz="1200">
                <a:ea typeface="Meiryo UI" panose="020B0604030504040204"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4" tIns="45717" rIns="91434" bIns="45717" rtlCol="0" anchor="b"/>
          <a:lstStyle>
            <a:lvl1pPr algn="r">
              <a:defRPr sz="1200">
                <a:ea typeface="Meiryo UI" panose="020B0604030504040204" pitchFamily="50" charset="-128"/>
              </a:defRPr>
            </a:lvl1pPr>
          </a:lstStyle>
          <a:p>
            <a:fld id="{51875A66-8240-4C7B-8F63-ACC40D2513BA}" type="slidenum">
              <a:rPr lang="ja-JP" altLang="en-US" smtClean="0"/>
              <a:pPr/>
              <a:t>‹#›</a:t>
            </a:fld>
            <a:endParaRPr lang="ja-JP" altLang="en-US" dirty="0"/>
          </a:p>
        </p:txBody>
      </p:sp>
    </p:spTree>
    <p:extLst>
      <p:ext uri="{BB962C8B-B14F-4D97-AF65-F5344CB8AC3E}">
        <p14:creationId xmlns:p14="http://schemas.microsoft.com/office/powerpoint/2010/main" val="3136648269"/>
      </p:ext>
    </p:extLst>
  </p:cSld>
  <p:clrMap bg1="lt1" tx1="dk1" bg2="lt2" tx2="dk2" accent1="accent1" accent2="accent2" accent3="accent3" accent4="accent4" accent5="accent5" accent6="accent6" hlink="hlink" folHlink="folHlink"/>
  <p:notesStyle>
    <a:lvl1pPr marL="0" algn="l" defTabSz="914174" rtl="0" eaLnBrk="1" latinLnBrk="0" hangingPunct="1">
      <a:defRPr kumimoji="1" sz="1200" kern="1200">
        <a:solidFill>
          <a:schemeClr val="tx1"/>
        </a:solidFill>
        <a:latin typeface="+mn-lt"/>
        <a:ea typeface="Meiryo UI" panose="020B0604030504040204" pitchFamily="50" charset="-128"/>
        <a:cs typeface="+mn-cs"/>
      </a:defRPr>
    </a:lvl1pPr>
    <a:lvl2pPr marL="457088" algn="l" defTabSz="914174" rtl="0" eaLnBrk="1" latinLnBrk="0" hangingPunct="1">
      <a:defRPr kumimoji="1" sz="1200" kern="1200">
        <a:solidFill>
          <a:schemeClr val="tx1"/>
        </a:solidFill>
        <a:latin typeface="+mn-lt"/>
        <a:ea typeface="Meiryo UI" panose="020B0604030504040204" pitchFamily="50" charset="-128"/>
        <a:cs typeface="+mn-cs"/>
      </a:defRPr>
    </a:lvl2pPr>
    <a:lvl3pPr marL="914174" algn="l" defTabSz="914174" rtl="0" eaLnBrk="1" latinLnBrk="0" hangingPunct="1">
      <a:defRPr kumimoji="1" sz="1200" kern="1200">
        <a:solidFill>
          <a:schemeClr val="tx1"/>
        </a:solidFill>
        <a:latin typeface="+mn-lt"/>
        <a:ea typeface="Meiryo UI" panose="020B0604030504040204" pitchFamily="50" charset="-128"/>
        <a:cs typeface="+mn-cs"/>
      </a:defRPr>
    </a:lvl3pPr>
    <a:lvl4pPr marL="1371261" algn="l" defTabSz="914174" rtl="0" eaLnBrk="1" latinLnBrk="0" hangingPunct="1">
      <a:defRPr kumimoji="1" sz="1200" kern="1200">
        <a:solidFill>
          <a:schemeClr val="tx1"/>
        </a:solidFill>
        <a:latin typeface="+mn-lt"/>
        <a:ea typeface="Meiryo UI" panose="020B0604030504040204" pitchFamily="50" charset="-128"/>
        <a:cs typeface="+mn-cs"/>
      </a:defRPr>
    </a:lvl4pPr>
    <a:lvl5pPr marL="1828348" algn="l" defTabSz="914174" rtl="0" eaLnBrk="1" latinLnBrk="0" hangingPunct="1">
      <a:defRPr kumimoji="1" sz="1200" kern="1200">
        <a:solidFill>
          <a:schemeClr val="tx1"/>
        </a:solidFill>
        <a:latin typeface="+mn-lt"/>
        <a:ea typeface="Meiryo UI" panose="020B0604030504040204" pitchFamily="50" charset="-128"/>
        <a:cs typeface="+mn-cs"/>
      </a:defRPr>
    </a:lvl5pPr>
    <a:lvl6pPr marL="2285434" algn="l" defTabSz="914174" rtl="0" eaLnBrk="1" latinLnBrk="0" hangingPunct="1">
      <a:defRPr kumimoji="1" sz="1200" kern="1200">
        <a:solidFill>
          <a:schemeClr val="tx1"/>
        </a:solidFill>
        <a:latin typeface="+mn-lt"/>
        <a:ea typeface="+mn-ea"/>
        <a:cs typeface="+mn-cs"/>
      </a:defRPr>
    </a:lvl6pPr>
    <a:lvl7pPr marL="2742522" algn="l" defTabSz="914174" rtl="0" eaLnBrk="1" latinLnBrk="0" hangingPunct="1">
      <a:defRPr kumimoji="1" sz="1200" kern="1200">
        <a:solidFill>
          <a:schemeClr val="tx1"/>
        </a:solidFill>
        <a:latin typeface="+mn-lt"/>
        <a:ea typeface="+mn-ea"/>
        <a:cs typeface="+mn-cs"/>
      </a:defRPr>
    </a:lvl7pPr>
    <a:lvl8pPr marL="3199609" algn="l" defTabSz="914174" rtl="0" eaLnBrk="1" latinLnBrk="0" hangingPunct="1">
      <a:defRPr kumimoji="1" sz="1200" kern="1200">
        <a:solidFill>
          <a:schemeClr val="tx1"/>
        </a:solidFill>
        <a:latin typeface="+mn-lt"/>
        <a:ea typeface="+mn-ea"/>
        <a:cs typeface="+mn-cs"/>
      </a:defRPr>
    </a:lvl8pPr>
    <a:lvl9pPr marL="3656696" algn="l" defTabSz="914174"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0</a:t>
            </a:fld>
            <a:endParaRPr lang="ja-JP" altLang="en-US" dirty="0"/>
          </a:p>
        </p:txBody>
      </p:sp>
    </p:spTree>
    <p:extLst>
      <p:ext uri="{BB962C8B-B14F-4D97-AF65-F5344CB8AC3E}">
        <p14:creationId xmlns:p14="http://schemas.microsoft.com/office/powerpoint/2010/main" val="3330705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1</a:t>
            </a:fld>
            <a:endParaRPr lang="ja-JP" altLang="en-US" dirty="0"/>
          </a:p>
        </p:txBody>
      </p:sp>
    </p:spTree>
    <p:extLst>
      <p:ext uri="{BB962C8B-B14F-4D97-AF65-F5344CB8AC3E}">
        <p14:creationId xmlns:p14="http://schemas.microsoft.com/office/powerpoint/2010/main" val="336036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51875A66-8240-4C7B-8F63-ACC40D2513BA}" type="slidenum">
              <a:rPr lang="ja-JP" altLang="en-US" smtClean="0"/>
              <a:pPr/>
              <a:t>2</a:t>
            </a:fld>
            <a:endParaRPr lang="ja-JP" altLang="en-US" dirty="0"/>
          </a:p>
        </p:txBody>
      </p:sp>
    </p:spTree>
    <p:extLst>
      <p:ext uri="{BB962C8B-B14F-4D97-AF65-F5344CB8AC3E}">
        <p14:creationId xmlns:p14="http://schemas.microsoft.com/office/powerpoint/2010/main" val="1457328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40"/>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558267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lang="ja-JP" altLang="en-US" smtClean="0"/>
              <a:pPr/>
              <a:t>2025/4/30</a:t>
            </a:fld>
            <a:endParaRPr lang="ja-JP" altLang="en-US" dirty="0"/>
          </a:p>
        </p:txBody>
      </p:sp>
      <p:sp>
        <p:nvSpPr>
          <p:cNvPr id="5" name="Footer Placeholder 4"/>
          <p:cNvSpPr>
            <a:spLocks noGrp="1"/>
          </p:cNvSpPr>
          <p:nvPr>
            <p:ph type="ftr" sz="quarter" idx="11"/>
          </p:nvPr>
        </p:nvSpPr>
        <p:spPr/>
        <p:txBody>
          <a:bodyPr/>
          <a:lstStyle/>
          <a:p>
            <a:endParaRPr lang="ja-JP" altLang="en-US" dirty="0"/>
          </a:p>
        </p:txBody>
      </p:sp>
      <p:sp>
        <p:nvSpPr>
          <p:cNvPr id="6" name="Slide Number Placeholder 5"/>
          <p:cNvSpPr>
            <a:spLocks noGrp="1"/>
          </p:cNvSpPr>
          <p:nvPr>
            <p:ph type="sldNum" sz="quarter" idx="12"/>
          </p:nvPr>
        </p:nvSpPr>
        <p:spPr/>
        <p:txBody>
          <a:body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193787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7"/>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2" y="365127"/>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52355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877063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6"/>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413592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1"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738932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3"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2"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89951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217503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23728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51E5E-691E-48DE-A204-CB25103CED8D}" type="datetimeFigureOut">
              <a:rPr lang="ja-JP" altLang="en-US" smtClean="0"/>
              <a:pPr/>
              <a:t>2025/4/30</a:t>
            </a:fld>
            <a:endParaRPr lang="ja-JP" altLang="en-US" dirty="0"/>
          </a:p>
        </p:txBody>
      </p:sp>
      <p:sp>
        <p:nvSpPr>
          <p:cNvPr id="6" name="Footer Placeholder 5"/>
          <p:cNvSpPr>
            <a:spLocks noGrp="1"/>
          </p:cNvSpPr>
          <p:nvPr>
            <p:ph type="ftr" sz="quarter" idx="11"/>
          </p:nvPr>
        </p:nvSpPr>
        <p:spPr/>
        <p:txBody>
          <a:bodyPr/>
          <a:lstStyle/>
          <a:p>
            <a:endParaRPr lang="ja-JP" altLang="en-US" dirty="0"/>
          </a:p>
        </p:txBody>
      </p:sp>
      <p:sp>
        <p:nvSpPr>
          <p:cNvPr id="7" name="Slide Number Placeholder 6"/>
          <p:cNvSpPr>
            <a:spLocks noGrp="1"/>
          </p:cNvSpPr>
          <p:nvPr>
            <p:ph type="sldNum" sz="quarter" idx="12"/>
          </p:nvPr>
        </p:nvSpPr>
        <p:spPr/>
        <p:txBody>
          <a:body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2007603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51E5E-691E-48DE-A204-CB25103CED8D}" type="datetimeFigureOut">
              <a:rPr kumimoji="1" lang="ja-JP" altLang="en-US" smtClean="0"/>
              <a:t>2025/4/30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791D223-6A27-4327-8087-FA06212A7E85}" type="slidenum">
              <a:rPr kumimoji="1" lang="ja-JP" altLang="en-US" smtClean="0"/>
              <a:t>‹#›</a:t>
            </a:fld>
            <a:endParaRPr kumimoji="1" lang="ja-JP" altLang="en-US"/>
          </a:p>
        </p:txBody>
      </p:sp>
    </p:spTree>
    <p:extLst>
      <p:ext uri="{BB962C8B-B14F-4D97-AF65-F5344CB8AC3E}">
        <p14:creationId xmlns:p14="http://schemas.microsoft.com/office/powerpoint/2010/main" val="1622657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3"/>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51E5E-691E-48DE-A204-CB25103CED8D}" type="datetimeFigureOut">
              <a:rPr lang="ja-JP" altLang="en-US" smtClean="0"/>
              <a:pPr/>
              <a:t>2025/4/30</a:t>
            </a:fld>
            <a:endParaRPr lang="ja-JP" altLang="en-US" dirty="0"/>
          </a:p>
        </p:txBody>
      </p:sp>
      <p:sp>
        <p:nvSpPr>
          <p:cNvPr id="5" name="Footer Placeholder 4"/>
          <p:cNvSpPr>
            <a:spLocks noGrp="1"/>
          </p:cNvSpPr>
          <p:nvPr>
            <p:ph type="ftr" sz="quarter" idx="3"/>
          </p:nvPr>
        </p:nvSpPr>
        <p:spPr>
          <a:xfrm>
            <a:off x="3028950" y="6356353"/>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dirty="0"/>
          </a:p>
        </p:txBody>
      </p:sp>
      <p:sp>
        <p:nvSpPr>
          <p:cNvPr id="6" name="Slide Number Placeholder 5"/>
          <p:cNvSpPr>
            <a:spLocks noGrp="1"/>
          </p:cNvSpPr>
          <p:nvPr>
            <p:ph type="sldNum" sz="quarter" idx="4"/>
          </p:nvPr>
        </p:nvSpPr>
        <p:spPr>
          <a:xfrm>
            <a:off x="6457950" y="6356353"/>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91D223-6A27-4327-8087-FA06212A7E85}" type="slidenum">
              <a:rPr lang="ja-JP" altLang="en-US" smtClean="0"/>
              <a:pPr/>
              <a:t>‹#›</a:t>
            </a:fld>
            <a:endParaRPr lang="ja-JP" altLang="en-US" dirty="0"/>
          </a:p>
        </p:txBody>
      </p:sp>
    </p:spTree>
    <p:extLst>
      <p:ext uri="{BB962C8B-B14F-4D97-AF65-F5344CB8AC3E}">
        <p14:creationId xmlns:p14="http://schemas.microsoft.com/office/powerpoint/2010/main" val="1209195136"/>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a:extLst>
              <a:ext uri="{FF2B5EF4-FFF2-40B4-BE49-F238E27FC236}">
                <a16:creationId xmlns:a16="http://schemas.microsoft.com/office/drawing/2014/main" id="{4606AFB0-0A7A-4363-B585-6F897D8F744B}"/>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rPr>
              <a:t>令和７年度　基礎自治機能充実強化基本方針を踏まえた取組</a:t>
            </a:r>
            <a:r>
              <a:rPr lang="ja-JP" altLang="en-US" sz="1400" b="1" dirty="0">
                <a:solidFill>
                  <a:schemeClr val="bg1"/>
                </a:solidFill>
                <a:latin typeface="BIZ UDPゴシック" panose="020B0400000000000000" pitchFamily="50" charset="-128"/>
                <a:ea typeface="BIZ UDPゴシック" panose="020B0400000000000000" pitchFamily="50" charset="-128"/>
              </a:rPr>
              <a:t>　（新規・拡充の主なもの）</a:t>
            </a:r>
          </a:p>
        </p:txBody>
      </p:sp>
      <p:grpSp>
        <p:nvGrpSpPr>
          <p:cNvPr id="14" name="グループ化 13">
            <a:extLst>
              <a:ext uri="{FF2B5EF4-FFF2-40B4-BE49-F238E27FC236}">
                <a16:creationId xmlns:a16="http://schemas.microsoft.com/office/drawing/2014/main" id="{24FBABB2-D827-43EE-A954-7421CC600C56}"/>
              </a:ext>
            </a:extLst>
          </p:cNvPr>
          <p:cNvGrpSpPr/>
          <p:nvPr/>
        </p:nvGrpSpPr>
        <p:grpSpPr>
          <a:xfrm>
            <a:off x="104172" y="692696"/>
            <a:ext cx="8932325" cy="6006112"/>
            <a:chOff x="70638" y="725854"/>
            <a:chExt cx="6739168" cy="2943888"/>
          </a:xfrm>
        </p:grpSpPr>
        <p:sp>
          <p:nvSpPr>
            <p:cNvPr id="15" name="角丸四角形 12">
              <a:extLst>
                <a:ext uri="{FF2B5EF4-FFF2-40B4-BE49-F238E27FC236}">
                  <a16:creationId xmlns:a16="http://schemas.microsoft.com/office/drawing/2014/main" id="{4173A012-3224-444E-B6EC-B6A752A106DF}"/>
                </a:ext>
              </a:extLst>
            </p:cNvPr>
            <p:cNvSpPr/>
            <p:nvPr/>
          </p:nvSpPr>
          <p:spPr>
            <a:xfrm>
              <a:off x="73152" y="1230142"/>
              <a:ext cx="6736654" cy="2439600"/>
            </a:xfrm>
            <a:prstGeom prst="rect">
              <a:avLst/>
            </a:prstGeom>
            <a:solidFill>
              <a:schemeClr val="accent5">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45CD1CBB-C773-45CB-899F-CC422F15E70E}"/>
                </a:ext>
              </a:extLst>
            </p:cNvPr>
            <p:cNvSpPr txBox="1"/>
            <p:nvPr/>
          </p:nvSpPr>
          <p:spPr>
            <a:xfrm>
              <a:off x="70638" y="725854"/>
              <a:ext cx="6736654" cy="405843"/>
            </a:xfrm>
            <a:prstGeom prst="snip2DiagRect">
              <a:avLst/>
            </a:prstGeom>
            <a:solidFill>
              <a:srgbClr val="0070C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R="0" lvl="0" indent="0" algn="ctr" defTabSz="457200" fontAlgn="auto">
                <a:lnSpc>
                  <a:spcPct val="130000"/>
                </a:lnSpc>
                <a:spcBef>
                  <a:spcPts val="0"/>
                </a:spcBef>
                <a:spcAft>
                  <a:spcPts val="600"/>
                </a:spcAft>
                <a:buClrTx/>
                <a:buSzTx/>
                <a:buFontTx/>
                <a:buNone/>
                <a:tabLst/>
                <a:defRPr b="1" i="0" u="none" strike="noStrike" cap="none" spc="0" normalizeH="0" baseline="0">
                  <a:ln>
                    <a:noFill/>
                  </a:ln>
                  <a:solidFill>
                    <a:prstClr val="white"/>
                  </a:solidFill>
                  <a:effectLst/>
                  <a:uLnTx/>
                  <a:uFillTx/>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lnSpc>
                  <a:spcPct val="100000"/>
                </a:lnSpc>
              </a:pPr>
              <a:r>
                <a:rPr lang="ja-JP" altLang="en-US" sz="2000" dirty="0">
                  <a:latin typeface="Meiryo UI" panose="020B0604030504040204" pitchFamily="50" charset="-128"/>
                  <a:ea typeface="Meiryo UI" panose="020B0604030504040204" pitchFamily="50" charset="-128"/>
                </a:rPr>
                <a:t>１．市町村における将来の</a:t>
              </a:r>
              <a:br>
                <a:rPr lang="en-US" altLang="ja-JP" sz="2000" dirty="0">
                  <a:latin typeface="Meiryo UI" panose="020B0604030504040204" pitchFamily="50" charset="-128"/>
                  <a:ea typeface="Meiryo UI" panose="020B0604030504040204" pitchFamily="50" charset="-128"/>
                </a:rPr>
              </a:br>
              <a:r>
                <a:rPr lang="en-US" altLang="ja-JP" sz="2000" dirty="0">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あり方検討の場づくり</a:t>
              </a:r>
            </a:p>
          </p:txBody>
        </p:sp>
        <p:sp>
          <p:nvSpPr>
            <p:cNvPr id="17" name="四角形: メモ 16">
              <a:extLst>
                <a:ext uri="{FF2B5EF4-FFF2-40B4-BE49-F238E27FC236}">
                  <a16:creationId xmlns:a16="http://schemas.microsoft.com/office/drawing/2014/main" id="{CF8123A3-A8E6-4D0B-AA4F-EFD245DD01C4}"/>
                </a:ext>
              </a:extLst>
            </p:cNvPr>
            <p:cNvSpPr/>
            <p:nvPr/>
          </p:nvSpPr>
          <p:spPr>
            <a:xfrm>
              <a:off x="141573" y="1516770"/>
              <a:ext cx="2780221" cy="1088844"/>
            </a:xfrm>
            <a:prstGeom prst="foldedCorner">
              <a:avLst>
                <a:gd name="adj" fmla="val 10950"/>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47396FC9-5C20-48FE-AFF9-B1E79D600EAA}"/>
                </a:ext>
              </a:extLst>
            </p:cNvPr>
            <p:cNvSpPr txBox="1"/>
            <p:nvPr/>
          </p:nvSpPr>
          <p:spPr>
            <a:xfrm>
              <a:off x="137834" y="1522003"/>
              <a:ext cx="2768794" cy="505368"/>
            </a:xfrm>
            <a:prstGeom prst="rect">
              <a:avLst/>
            </a:prstGeom>
            <a:noFill/>
          </p:spPr>
          <p:txBody>
            <a:bodyPr wrap="square">
              <a:spAutoFit/>
            </a:bodyPr>
            <a:lstStyle/>
            <a:p>
              <a:pPr marL="171450" indent="-171450">
                <a:spcAft>
                  <a:spcPts val="600"/>
                </a:spcAft>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基礎自治機能の充実・強化の重要性についての住民理解促進のため、出前講座・シンポジウムの実施</a:t>
              </a:r>
              <a:endParaRPr lang="en-US" altLang="ja-JP" sz="1400" dirty="0">
                <a:latin typeface="Meiryo UI" panose="020B0604030504040204" pitchFamily="50" charset="-128"/>
                <a:ea typeface="Meiryo UI" panose="020B0604030504040204" pitchFamily="50" charset="-128"/>
              </a:endParaRPr>
            </a:p>
            <a:p>
              <a:pPr marL="171450" indent="-171450">
                <a:buClr>
                  <a:srgbClr val="0070C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府政だより・</a:t>
              </a:r>
              <a:r>
                <a:rPr lang="en-US" altLang="ja-JP" sz="1400" dirty="0">
                  <a:latin typeface="Meiryo UI" panose="020B0604030504040204" pitchFamily="50" charset="-128"/>
                  <a:ea typeface="Meiryo UI" panose="020B0604030504040204" pitchFamily="50" charset="-128"/>
                </a:rPr>
                <a:t>SNS</a:t>
              </a:r>
              <a:r>
                <a:rPr lang="ja-JP" altLang="en-US" sz="1400" dirty="0">
                  <a:latin typeface="Meiryo UI" panose="020B0604030504040204" pitchFamily="50" charset="-128"/>
                  <a:ea typeface="Meiryo UI" panose="020B0604030504040204" pitchFamily="50" charset="-128"/>
                </a:rPr>
                <a:t>を活用した情報発信</a:t>
              </a:r>
              <a:endParaRPr lang="en-US" altLang="ja-JP" sz="14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FBF06165-54E4-4794-96F3-9020C6AB75ED}"/>
                </a:ext>
              </a:extLst>
            </p:cNvPr>
            <p:cNvSpPr txBox="1"/>
            <p:nvPr/>
          </p:nvSpPr>
          <p:spPr>
            <a:xfrm>
              <a:off x="130931" y="1230142"/>
              <a:ext cx="2790863" cy="286627"/>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住民理解の促進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（①市町村の議論に資する情報の提供）</a:t>
              </a:r>
              <a:endParaRPr lang="ja-JP" altLang="en-US"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4DE4B70F-E17A-4470-9B5B-58605AF0A319}"/>
                </a:ext>
              </a:extLst>
            </p:cNvPr>
            <p:cNvSpPr txBox="1"/>
            <p:nvPr/>
          </p:nvSpPr>
          <p:spPr>
            <a:xfrm>
              <a:off x="194991" y="2081126"/>
              <a:ext cx="2615641" cy="460112"/>
            </a:xfrm>
            <a:prstGeom prst="rect">
              <a:avLst/>
            </a:prstGeom>
            <a:noFill/>
          </p:spPr>
          <p:txBody>
            <a:bodyPr wrap="square">
              <a:spAutoFit/>
            </a:bodyPr>
            <a:lstStyle/>
            <a:p>
              <a:r>
                <a:rPr lang="ja-JP" altLang="en-US" sz="1100" dirty="0">
                  <a:latin typeface="Meiryo UI" panose="020B0604030504040204" pitchFamily="50" charset="-128"/>
                  <a:ea typeface="Meiryo UI" panose="020B0604030504040204" pitchFamily="50" charset="-128"/>
                </a:rPr>
                <a:t>（内容（案））</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人口減少を踏まえた行財政運営や将来のあり方検討の議論の重要性</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人口の現状・将来推計</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組織、財政の状況　　　　　　　　　　　　　　　　　　など</a:t>
              </a:r>
              <a:endParaRPr lang="en-US" altLang="ja-JP" sz="1100" dirty="0">
                <a:latin typeface="Meiryo UI" panose="020B0604030504040204" pitchFamily="50" charset="-128"/>
                <a:ea typeface="Meiryo UI" panose="020B0604030504040204" pitchFamily="50" charset="-128"/>
              </a:endParaRPr>
            </a:p>
          </p:txBody>
        </p:sp>
        <p:sp>
          <p:nvSpPr>
            <p:cNvPr id="21" name="四角形: メモ 20">
              <a:extLst>
                <a:ext uri="{FF2B5EF4-FFF2-40B4-BE49-F238E27FC236}">
                  <a16:creationId xmlns:a16="http://schemas.microsoft.com/office/drawing/2014/main" id="{C8EF0C96-CE60-43DF-A49A-97362A96E690}"/>
                </a:ext>
              </a:extLst>
            </p:cNvPr>
            <p:cNvSpPr/>
            <p:nvPr/>
          </p:nvSpPr>
          <p:spPr>
            <a:xfrm>
              <a:off x="2996414" y="1509083"/>
              <a:ext cx="3685966" cy="2121258"/>
            </a:xfrm>
            <a:prstGeom prst="foldedCorner">
              <a:avLst>
                <a:gd name="adj" fmla="val 6073"/>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09C0580B-7283-440F-B671-A603F0F9C7C9}"/>
                </a:ext>
              </a:extLst>
            </p:cNvPr>
            <p:cNvSpPr txBox="1"/>
            <p:nvPr/>
          </p:nvSpPr>
          <p:spPr>
            <a:xfrm>
              <a:off x="3005504" y="1509083"/>
              <a:ext cx="3659509" cy="784453"/>
            </a:xfrm>
            <a:prstGeom prst="rect">
              <a:avLst/>
            </a:prstGeom>
            <a:noFill/>
          </p:spPr>
          <p:txBody>
            <a:bodyPr wrap="square">
              <a:spAutoFit/>
            </a:bodyPr>
            <a:lstStyle>
              <a:defPPr>
                <a:defRPr lang="ja-JP"/>
              </a:defPPr>
              <a:lvl1pPr>
                <a:lnSpc>
                  <a:spcPts val="1800"/>
                </a:lnSpc>
                <a:defRPr sz="1200">
                  <a:latin typeface="Meiryo UI" panose="020B0604030504040204" pitchFamily="50" charset="-128"/>
                  <a:ea typeface="Meiryo UI" panose="020B0604030504040204" pitchFamily="50" charset="-128"/>
                </a:defRPr>
              </a:lvl1pPr>
            </a:lstStyle>
            <a:p>
              <a:pPr marL="171450" indent="-171450">
                <a:lnSpc>
                  <a:spcPct val="100000"/>
                </a:lnSpc>
                <a:buClr>
                  <a:srgbClr val="0070C0"/>
                </a:buClr>
                <a:buFont typeface="Wingdings" panose="05000000000000000000" pitchFamily="2" charset="2"/>
                <a:buChar char="l"/>
              </a:pPr>
              <a:r>
                <a:rPr lang="ja-JP" altLang="en-US" sz="1400"/>
                <a:t>市町村</a:t>
              </a:r>
              <a:r>
                <a:rPr lang="ja-JP" altLang="en-US" sz="1400" dirty="0"/>
                <a:t>が中長期財政シミュレーションを作成し、人口減少等がもたらす市町村財政への影響の分析や、広域連携・行財政改革等の対応策の検討が行えるよう、必要な支援や情報提供を実施</a:t>
              </a:r>
              <a:endParaRPr lang="en-US" altLang="ja-JP" sz="1400" dirty="0"/>
            </a:p>
            <a:p>
              <a:pPr>
                <a:lnSpc>
                  <a:spcPct val="100000"/>
                </a:lnSpc>
                <a:buClr>
                  <a:srgbClr val="0070C0"/>
                </a:buClr>
              </a:pPr>
              <a:r>
                <a:rPr lang="ja-JP" altLang="en-US" sz="1400" dirty="0"/>
                <a:t>・府と市町村と共同で推計手法等の調査研究の実施、結果の</a:t>
              </a:r>
              <a:br>
                <a:rPr lang="en-US" altLang="ja-JP" sz="1400" dirty="0"/>
              </a:br>
              <a:r>
                <a:rPr lang="en-US" altLang="ja-JP" sz="1400" dirty="0"/>
                <a:t>  </a:t>
              </a:r>
              <a:r>
                <a:rPr lang="ja-JP" altLang="en-US" sz="1400" dirty="0"/>
                <a:t>横展開</a:t>
              </a:r>
            </a:p>
            <a:p>
              <a:pPr>
                <a:lnSpc>
                  <a:spcPct val="100000"/>
                </a:lnSpc>
                <a:buClr>
                  <a:srgbClr val="0070C0"/>
                </a:buClr>
              </a:pPr>
              <a:r>
                <a:rPr lang="ja-JP" altLang="en-US" sz="1400" dirty="0"/>
                <a:t>・作成等の取組について、市町村振興補助金により支援</a:t>
              </a:r>
              <a:endParaRPr lang="en-US" altLang="ja-JP" sz="1400" dirty="0"/>
            </a:p>
          </p:txBody>
        </p:sp>
        <p:sp>
          <p:nvSpPr>
            <p:cNvPr id="23" name="テキスト ボックス 22">
              <a:extLst>
                <a:ext uri="{FF2B5EF4-FFF2-40B4-BE49-F238E27FC236}">
                  <a16:creationId xmlns:a16="http://schemas.microsoft.com/office/drawing/2014/main" id="{C0460BCD-4A7E-49E6-827F-EA5B99D566A8}"/>
                </a:ext>
              </a:extLst>
            </p:cNvPr>
            <p:cNvSpPr txBox="1"/>
            <p:nvPr/>
          </p:nvSpPr>
          <p:spPr>
            <a:xfrm>
              <a:off x="3006856" y="1230143"/>
              <a:ext cx="3600403" cy="286627"/>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将来予測の作成支援</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（①市町村の議論に資する情報の提供）</a:t>
              </a:r>
              <a:endParaRPr lang="ja-JP" altLang="en-US" b="1" dirty="0">
                <a:latin typeface="Meiryo UI" panose="020B0604030504040204" pitchFamily="50" charset="-128"/>
                <a:ea typeface="Meiryo UI" panose="020B0604030504040204" pitchFamily="50" charset="-128"/>
              </a:endParaRPr>
            </a:p>
          </p:txBody>
        </p:sp>
        <p:sp>
          <p:nvSpPr>
            <p:cNvPr id="25" name="四角形: メモ 24">
              <a:extLst>
                <a:ext uri="{FF2B5EF4-FFF2-40B4-BE49-F238E27FC236}">
                  <a16:creationId xmlns:a16="http://schemas.microsoft.com/office/drawing/2014/main" id="{C7FCC6EB-C7D3-4A0D-9341-352E4A32E6B2}"/>
                </a:ext>
              </a:extLst>
            </p:cNvPr>
            <p:cNvSpPr/>
            <p:nvPr/>
          </p:nvSpPr>
          <p:spPr>
            <a:xfrm>
              <a:off x="162938" y="2983592"/>
              <a:ext cx="2754332" cy="646750"/>
            </a:xfrm>
            <a:prstGeom prst="foldedCorner">
              <a:avLst>
                <a:gd name="adj" fmla="val 18343"/>
              </a:avLst>
            </a:prstGeom>
            <a:solidFill>
              <a:schemeClr val="bg1"/>
            </a:solidFill>
            <a:ln w="12700" cap="sq" cmpd="sng">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0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A05074D0-32D7-4804-9E50-D509F293BD91}"/>
                </a:ext>
              </a:extLst>
            </p:cNvPr>
            <p:cNvSpPr txBox="1"/>
            <p:nvPr/>
          </p:nvSpPr>
          <p:spPr>
            <a:xfrm>
              <a:off x="140826" y="2989750"/>
              <a:ext cx="2765803" cy="256456"/>
            </a:xfrm>
            <a:prstGeom prst="rect">
              <a:avLst/>
            </a:prstGeom>
            <a:noFill/>
          </p:spPr>
          <p:txBody>
            <a:bodyPr wrap="square">
              <a:spAutoFit/>
            </a:bodyPr>
            <a:lstStyle/>
            <a:p>
              <a:pPr marL="171450" indent="-171450">
                <a:buClr>
                  <a:srgbClr val="0070C0"/>
                </a:buClr>
                <a:buFont typeface="Wingdings" panose="05000000000000000000" pitchFamily="2" charset="2"/>
                <a:buChar char="l"/>
              </a:pPr>
              <a:r>
                <a:rPr lang="ja-JP" altLang="en-US" sz="1400" dirty="0">
                  <a:solidFill>
                    <a:schemeClr val="tx1"/>
                  </a:solidFill>
                  <a:latin typeface="Meiryo UI" panose="020B0604030504040204" pitchFamily="50" charset="-128"/>
                  <a:ea typeface="Meiryo UI" panose="020B0604030504040204" pitchFamily="50" charset="-128"/>
                </a:rPr>
                <a:t>将来のあり方議論に向けた柔軟な協議の場の設定、運営支援、他地域への横展開</a:t>
              </a:r>
              <a:endParaRPr lang="en-US" altLang="ja-JP" sz="1400" dirty="0">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5A528874-2105-4A9A-8E4F-1F558C10C357}"/>
                </a:ext>
              </a:extLst>
            </p:cNvPr>
            <p:cNvSpPr txBox="1"/>
            <p:nvPr/>
          </p:nvSpPr>
          <p:spPr>
            <a:xfrm>
              <a:off x="134736" y="2686311"/>
              <a:ext cx="2787057" cy="286627"/>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将来のあり方検討の場づくり</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（②あり方検討の場づくりの支援）</a:t>
              </a:r>
              <a:endParaRPr lang="ja-JP" altLang="en-US"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6146A756-3ED5-49DE-8CB2-AD649CEA6A9F}"/>
                </a:ext>
              </a:extLst>
            </p:cNvPr>
            <p:cNvSpPr txBox="1"/>
            <p:nvPr/>
          </p:nvSpPr>
          <p:spPr>
            <a:xfrm>
              <a:off x="229299" y="3240459"/>
              <a:ext cx="2071295" cy="377140"/>
            </a:xfrm>
            <a:prstGeom prst="rect">
              <a:avLst/>
            </a:prstGeom>
            <a:noFill/>
          </p:spPr>
          <p:txBody>
            <a:bodyPr wrap="square">
              <a:spAutoFit/>
            </a:bodyPr>
            <a:lstStyle/>
            <a:p>
              <a:pPr marL="88900" marR="0" lvl="0" indent="-88900"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dirty="0">
                  <a:latin typeface="Meiryo UI" panose="020B0604030504040204" pitchFamily="50" charset="-128"/>
                  <a:ea typeface="Meiryo UI" panose="020B0604030504040204" pitchFamily="50" charset="-128"/>
                </a:rPr>
                <a:t>南河内地域</a:t>
              </a:r>
              <a:r>
                <a:rPr lang="en-US" altLang="ja-JP" sz="1100" dirty="0">
                  <a:latin typeface="Meiryo UI" panose="020B0604030504040204" pitchFamily="50" charset="-128"/>
                  <a:ea typeface="Meiryo UI" panose="020B0604030504040204" pitchFamily="50" charset="-128"/>
                </a:rPr>
                <a:t>2</a:t>
              </a:r>
              <a:r>
                <a:rPr lang="ja-JP" altLang="en-US" sz="1100" dirty="0">
                  <a:latin typeface="Meiryo UI" panose="020B0604030504040204" pitchFamily="50" charset="-128"/>
                  <a:ea typeface="Meiryo UI" panose="020B0604030504040204" pitchFamily="50" charset="-128"/>
                </a:rPr>
                <a:t>町</a:t>
              </a:r>
              <a:r>
                <a:rPr lang="en-US" altLang="ja-JP" sz="1100" dirty="0">
                  <a:latin typeface="Meiryo UI" panose="020B0604030504040204" pitchFamily="50" charset="-128"/>
                  <a:ea typeface="Meiryo UI" panose="020B0604030504040204" pitchFamily="50" charset="-128"/>
                </a:rPr>
                <a:t>1</a:t>
              </a:r>
              <a:r>
                <a:rPr lang="ja-JP" altLang="en-US" sz="1100" dirty="0">
                  <a:latin typeface="Meiryo UI" panose="020B0604030504040204" pitchFamily="50" charset="-128"/>
                  <a:ea typeface="Meiryo UI" panose="020B0604030504040204" pitchFamily="50" charset="-128"/>
                </a:rPr>
                <a:t>村未来協議会  </a:t>
              </a:r>
              <a:endParaRPr lang="en-US" altLang="ja-JP" sz="1100" dirty="0">
                <a:latin typeface="Meiryo UI" panose="020B0604030504040204" pitchFamily="50" charset="-128"/>
                <a:ea typeface="Meiryo UI" panose="020B0604030504040204" pitchFamily="50" charset="-128"/>
              </a:endParaRPr>
            </a:p>
            <a:p>
              <a:pPr marL="88900" marR="0" lvl="0" indent="-88900"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dirty="0">
                  <a:latin typeface="Meiryo UI" panose="020B0604030504040204" pitchFamily="50" charset="-128"/>
                  <a:ea typeface="Meiryo UI" panose="020B0604030504040204" pitchFamily="50" charset="-128"/>
                </a:rPr>
                <a:t>過疎地域勉強会</a:t>
              </a:r>
              <a:endParaRPr lang="en-US" altLang="ja-JP" sz="1100" dirty="0">
                <a:latin typeface="Meiryo UI" panose="020B0604030504040204" pitchFamily="50" charset="-128"/>
                <a:ea typeface="Meiryo UI" panose="020B0604030504040204" pitchFamily="50" charset="-128"/>
              </a:endParaRPr>
            </a:p>
            <a:p>
              <a:pPr marL="88900" marR="0" lvl="0" indent="-88900"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dirty="0">
                  <a:solidFill>
                    <a:schemeClr val="tx1"/>
                  </a:solidFill>
                  <a:latin typeface="Meiryo UI" panose="020B0604030504040204" pitchFamily="50" charset="-128"/>
                  <a:ea typeface="Meiryo UI" panose="020B0604030504040204" pitchFamily="50" charset="-128"/>
                </a:rPr>
                <a:t>市町村まちづくり連携会議</a:t>
              </a:r>
              <a:endParaRPr lang="en-US" altLang="ja-JP" sz="1100" dirty="0">
                <a:solidFill>
                  <a:schemeClr val="tx1"/>
                </a:solidFill>
                <a:latin typeface="Meiryo UI" panose="020B0604030504040204" pitchFamily="50" charset="-128"/>
                <a:ea typeface="Meiryo UI" panose="020B0604030504040204" pitchFamily="50" charset="-128"/>
              </a:endParaRPr>
            </a:p>
            <a:p>
              <a:pPr marL="88900" marR="0" lvl="0" indent="-88900"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1100" dirty="0">
                  <a:solidFill>
                    <a:schemeClr val="tx1"/>
                  </a:solidFill>
                  <a:latin typeface="Meiryo UI" panose="020B0604030504040204" pitchFamily="50" charset="-128"/>
                  <a:ea typeface="Meiryo UI" panose="020B0604030504040204" pitchFamily="50" charset="-128"/>
                </a:rPr>
                <a:t>南河内地域まちづくり検討会     など</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20DE55DF-0277-4F68-B324-F2837A3FA25C}"/>
                </a:ext>
              </a:extLst>
            </p:cNvPr>
            <p:cNvSpPr txBox="1"/>
            <p:nvPr/>
          </p:nvSpPr>
          <p:spPr>
            <a:xfrm>
              <a:off x="3074156" y="3457974"/>
              <a:ext cx="3659509" cy="171406"/>
            </a:xfrm>
            <a:prstGeom prst="rect">
              <a:avLst/>
            </a:prstGeom>
            <a:noFill/>
            <a:ln>
              <a:noFill/>
            </a:ln>
          </p:spPr>
          <p:txBody>
            <a:bodyPr wrap="square" lIns="36000" tIns="36000" rIns="36000" bIns="36000" rtlCol="0">
              <a:spAutoFit/>
            </a:bodyPr>
            <a:lstStyle/>
            <a:p>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地域の未来予測とは、総務省が提案するもので、それぞれの地域が、「目指す未来像」の議論の</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材料となる重要な将来推計のデータを客観的かつ長期的な視点で整理したもの</a:t>
              </a:r>
              <a:r>
                <a:rPr lang="en-US" altLang="ja-JP" sz="900" dirty="0">
                  <a:latin typeface="Meiryo UI" panose="020B0604030504040204" pitchFamily="50" charset="-128"/>
                  <a:ea typeface="Meiryo UI" panose="020B0604030504040204" pitchFamily="50" charset="-128"/>
                </a:rPr>
                <a:t> </a:t>
              </a:r>
              <a:endParaRPr kumimoji="1" lang="ja-JP" altLang="en-US" sz="900" dirty="0">
                <a:latin typeface="Meiryo UI" panose="020B0604030504040204" pitchFamily="50" charset="-128"/>
                <a:ea typeface="Meiryo UI" panose="020B0604030504040204" pitchFamily="50" charset="-128"/>
              </a:endParaRPr>
            </a:p>
          </p:txBody>
        </p:sp>
      </p:grpSp>
      <p:sp>
        <p:nvSpPr>
          <p:cNvPr id="30" name="テキスト ボックス 29">
            <a:extLst>
              <a:ext uri="{FF2B5EF4-FFF2-40B4-BE49-F238E27FC236}">
                <a16:creationId xmlns:a16="http://schemas.microsoft.com/office/drawing/2014/main" id="{B7309702-6669-44FE-94FA-0F31D8CB7D61}"/>
              </a:ext>
            </a:extLst>
          </p:cNvPr>
          <p:cNvSpPr txBox="1"/>
          <p:nvPr/>
        </p:nvSpPr>
        <p:spPr>
          <a:xfrm>
            <a:off x="3991998" y="3962552"/>
            <a:ext cx="4883008" cy="1169551"/>
          </a:xfrm>
          <a:prstGeom prst="rect">
            <a:avLst/>
          </a:prstGeom>
          <a:noFill/>
        </p:spPr>
        <p:txBody>
          <a:bodyPr wrap="square">
            <a:spAutoFit/>
          </a:bodyPr>
          <a:lstStyle>
            <a:defPPr>
              <a:defRPr lang="ja-JP"/>
            </a:defPPr>
            <a:lvl1pPr>
              <a:lnSpc>
                <a:spcPts val="1800"/>
              </a:lnSpc>
              <a:defRPr sz="1200">
                <a:latin typeface="Meiryo UI" panose="020B0604030504040204" pitchFamily="50" charset="-128"/>
                <a:ea typeface="Meiryo UI" panose="020B0604030504040204" pitchFamily="50" charset="-128"/>
              </a:defRPr>
            </a:lvl1pPr>
          </a:lstStyle>
          <a:p>
            <a:pPr marL="176213" indent="-176213">
              <a:lnSpc>
                <a:spcPct val="100000"/>
              </a:lnSpc>
              <a:buClr>
                <a:srgbClr val="0070C0"/>
              </a:buClr>
              <a:buFont typeface="Wingdings" panose="05000000000000000000" pitchFamily="2" charset="2"/>
              <a:buChar char="l"/>
            </a:pPr>
            <a:r>
              <a:rPr lang="ja-JP" altLang="en-US" sz="1400" dirty="0"/>
              <a:t>市町村が地域の未来予測を作成し、議会や住民とともに、地域の将来像や進むべき方向性について十分に議論を行いながら検討ができるよう、必要な支援や情報提供を実施</a:t>
            </a:r>
            <a:endParaRPr lang="en-US" altLang="ja-JP" sz="1400" dirty="0"/>
          </a:p>
          <a:p>
            <a:pPr>
              <a:lnSpc>
                <a:spcPct val="100000"/>
              </a:lnSpc>
              <a:buClr>
                <a:srgbClr val="0070C0"/>
              </a:buClr>
            </a:pPr>
            <a:r>
              <a:rPr lang="ja-JP" altLang="en-US" sz="1400" dirty="0"/>
              <a:t>・大阪府独自の「地域の未来予測作成キット」の内容を充実し、</a:t>
            </a:r>
            <a:endParaRPr lang="en-US" altLang="ja-JP" sz="1400" dirty="0"/>
          </a:p>
          <a:p>
            <a:pPr>
              <a:lnSpc>
                <a:spcPct val="100000"/>
              </a:lnSpc>
              <a:buClr>
                <a:srgbClr val="0070C0"/>
              </a:buClr>
            </a:pPr>
            <a:r>
              <a:rPr lang="en-US" altLang="ja-JP" sz="1400" dirty="0"/>
              <a:t>  </a:t>
            </a:r>
            <a:r>
              <a:rPr lang="ja-JP" altLang="en-US" sz="1400" dirty="0"/>
              <a:t>市町村に配布</a:t>
            </a:r>
            <a:endParaRPr lang="en-US" altLang="ja-JP" sz="1400" dirty="0"/>
          </a:p>
        </p:txBody>
      </p:sp>
      <p:sp>
        <p:nvSpPr>
          <p:cNvPr id="36" name="角丸四角形 21">
            <a:extLst>
              <a:ext uri="{FF2B5EF4-FFF2-40B4-BE49-F238E27FC236}">
                <a16:creationId xmlns:a16="http://schemas.microsoft.com/office/drawing/2014/main" id="{7CACC493-0B98-4149-BBA9-6356E193C614}"/>
              </a:ext>
            </a:extLst>
          </p:cNvPr>
          <p:cNvSpPr/>
          <p:nvPr/>
        </p:nvSpPr>
        <p:spPr>
          <a:xfrm>
            <a:off x="4033240" y="5150156"/>
            <a:ext cx="2371640" cy="1069845"/>
          </a:xfrm>
          <a:prstGeom prst="roundRect">
            <a:avLst>
              <a:gd name="adj" fmla="val 4634"/>
            </a:avLst>
          </a:prstGeom>
          <a:noFill/>
          <a:ln w="952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ja-JP" altLang="en-US" sz="1100" dirty="0">
                <a:solidFill>
                  <a:schemeClr val="tx1"/>
                </a:solidFill>
                <a:latin typeface="Meiryo UI" panose="020B0604030504040204" pitchFamily="50" charset="-128"/>
                <a:ea typeface="Meiryo UI" panose="020B0604030504040204" pitchFamily="50" charset="-128"/>
              </a:rPr>
              <a:t>（現在の推計項目）</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将来推計人口、人口ピラミッドの変化、高齢化率、児童・生徒数、医療・介護需要、認知症有病者数、職員数、救急搬送者数、避難行動要支援者数、有収水量、ごみ発生量　　　　　 　など</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38" name="角丸四角形 21">
            <a:extLst>
              <a:ext uri="{FF2B5EF4-FFF2-40B4-BE49-F238E27FC236}">
                <a16:creationId xmlns:a16="http://schemas.microsoft.com/office/drawing/2014/main" id="{7F82B9CA-B536-4417-A65B-2870A22B9EEC}"/>
              </a:ext>
            </a:extLst>
          </p:cNvPr>
          <p:cNvSpPr/>
          <p:nvPr/>
        </p:nvSpPr>
        <p:spPr>
          <a:xfrm>
            <a:off x="6784418" y="5301208"/>
            <a:ext cx="2012337" cy="723776"/>
          </a:xfrm>
          <a:prstGeom prst="roundRect">
            <a:avLst>
              <a:gd name="adj" fmla="val 4634"/>
            </a:avLst>
          </a:prstGeom>
          <a:noFill/>
          <a:ln w="9525">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ja-JP" altLang="en-US" sz="1100" dirty="0">
                <a:solidFill>
                  <a:schemeClr val="tx1"/>
                </a:solidFill>
                <a:latin typeface="Meiryo UI" panose="020B0604030504040204" pitchFamily="50" charset="-128"/>
                <a:ea typeface="Meiryo UI" panose="020B0604030504040204" pitchFamily="50" charset="-128"/>
              </a:rPr>
              <a:t>（追加項目（案））</a:t>
            </a:r>
          </a:p>
          <a:p>
            <a:r>
              <a:rPr lang="ja-JP" altLang="en-US" sz="1100" dirty="0">
                <a:solidFill>
                  <a:schemeClr val="tx1"/>
                </a:solidFill>
                <a:latin typeface="Meiryo UI" panose="020B0604030504040204" pitchFamily="50" charset="-128"/>
                <a:ea typeface="Meiryo UI" panose="020B0604030504040204" pitchFamily="50" charset="-128"/>
              </a:rPr>
              <a:t>若年男女人口、出生数の推移  </a:t>
            </a:r>
          </a:p>
          <a:p>
            <a:r>
              <a:rPr lang="ja-JP" altLang="en-US" sz="1100" dirty="0">
                <a:solidFill>
                  <a:schemeClr val="tx1"/>
                </a:solidFill>
                <a:latin typeface="Meiryo UI" panose="020B0604030504040204" pitchFamily="50" charset="-128"/>
                <a:ea typeface="Meiryo UI" panose="020B0604030504040204" pitchFamily="50" charset="-128"/>
              </a:rPr>
              <a:t>転出入者数、社会増減の実績</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など</a:t>
            </a:r>
          </a:p>
        </p:txBody>
      </p:sp>
      <p:sp>
        <p:nvSpPr>
          <p:cNvPr id="3" name="加算記号 2">
            <a:extLst>
              <a:ext uri="{FF2B5EF4-FFF2-40B4-BE49-F238E27FC236}">
                <a16:creationId xmlns:a16="http://schemas.microsoft.com/office/drawing/2014/main" id="{7B067681-F413-4D9F-922E-6EB17E146B24}"/>
              </a:ext>
            </a:extLst>
          </p:cNvPr>
          <p:cNvSpPr/>
          <p:nvPr/>
        </p:nvSpPr>
        <p:spPr>
          <a:xfrm>
            <a:off x="6405024" y="5535988"/>
            <a:ext cx="360040" cy="360040"/>
          </a:xfrm>
          <a:prstGeom prst="mathPlus">
            <a:avLst/>
          </a:prstGeom>
          <a:solidFill>
            <a:srgbClr val="0070C0"/>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1200">
              <a:solidFill>
                <a:prstClr val="black"/>
              </a:solidFill>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2B831991-7897-4363-A6D9-24DFFB9B35DA}"/>
              </a:ext>
            </a:extLst>
          </p:cNvPr>
          <p:cNvSpPr txBox="1"/>
          <p:nvPr/>
        </p:nvSpPr>
        <p:spPr>
          <a:xfrm>
            <a:off x="3650596" y="703336"/>
            <a:ext cx="5148000" cy="803587"/>
          </a:xfrm>
          <a:prstGeom prst="rect">
            <a:avLst/>
          </a:prstGeom>
          <a:solidFill>
            <a:schemeClr val="accent5">
              <a:lumMod val="20000"/>
              <a:lumOff val="80000"/>
            </a:schemeClr>
          </a:solidFill>
          <a:ln w="19050">
            <a:solidFill>
              <a:srgbClr val="0070C0"/>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市町村の議論に資する情報の提供　 </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 あり方検討の場づくりの支援　</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530604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a:extLst>
              <a:ext uri="{FF2B5EF4-FFF2-40B4-BE49-F238E27FC236}">
                <a16:creationId xmlns:a16="http://schemas.microsoft.com/office/drawing/2014/main" id="{35077D92-BED3-406D-9101-183B2ABB30EF}"/>
              </a:ext>
            </a:extLst>
          </p:cNvPr>
          <p:cNvGrpSpPr/>
          <p:nvPr/>
        </p:nvGrpSpPr>
        <p:grpSpPr>
          <a:xfrm>
            <a:off x="100120" y="529186"/>
            <a:ext cx="8936376" cy="6269198"/>
            <a:chOff x="93232" y="3668424"/>
            <a:chExt cx="6653916" cy="3028919"/>
          </a:xfrm>
        </p:grpSpPr>
        <p:sp>
          <p:nvSpPr>
            <p:cNvPr id="4" name="角丸四角形 87">
              <a:extLst>
                <a:ext uri="{FF2B5EF4-FFF2-40B4-BE49-F238E27FC236}">
                  <a16:creationId xmlns:a16="http://schemas.microsoft.com/office/drawing/2014/main" id="{EED07DEA-90D5-442C-B44E-8C267CB8C85D}"/>
                </a:ext>
              </a:extLst>
            </p:cNvPr>
            <p:cNvSpPr/>
            <p:nvPr/>
          </p:nvSpPr>
          <p:spPr>
            <a:xfrm>
              <a:off x="93232" y="4095324"/>
              <a:ext cx="6653916" cy="2602019"/>
            </a:xfrm>
            <a:prstGeom prst="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D4A15C32-CEB5-47D4-8980-34AB47BB88E0}"/>
                </a:ext>
              </a:extLst>
            </p:cNvPr>
            <p:cNvSpPr txBox="1"/>
            <p:nvPr/>
          </p:nvSpPr>
          <p:spPr>
            <a:xfrm>
              <a:off x="93232" y="3668424"/>
              <a:ext cx="6653916" cy="400042"/>
            </a:xfrm>
            <a:prstGeom prst="snip2DiagRect">
              <a:avLst/>
            </a:prstGeom>
            <a:solidFill>
              <a:srgbClr val="C55A1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ctr">
                <a:spcAft>
                  <a:spcPts val="600"/>
                </a:spcAft>
                <a:defRPr sz="2000" b="1">
                  <a:solidFill>
                    <a:schemeClr val="bg1"/>
                  </a:solidFill>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r>
                <a:rPr lang="ja-JP" altLang="en-US" dirty="0">
                  <a:latin typeface="Meiryo UI" panose="020B0604030504040204" pitchFamily="50" charset="-128"/>
                  <a:ea typeface="Meiryo UI" panose="020B0604030504040204" pitchFamily="50" charset="-128"/>
                </a:rPr>
                <a:t>２．市町村の取組への支援</a:t>
              </a:r>
            </a:p>
          </p:txBody>
        </p:sp>
        <p:sp>
          <p:nvSpPr>
            <p:cNvPr id="6" name="四角形: メモ 5">
              <a:extLst>
                <a:ext uri="{FF2B5EF4-FFF2-40B4-BE49-F238E27FC236}">
                  <a16:creationId xmlns:a16="http://schemas.microsoft.com/office/drawing/2014/main" id="{F0A2D558-3F0E-42D3-8A6F-18875F81045D}"/>
                </a:ext>
              </a:extLst>
            </p:cNvPr>
            <p:cNvSpPr/>
            <p:nvPr/>
          </p:nvSpPr>
          <p:spPr>
            <a:xfrm>
              <a:off x="3519255" y="5312980"/>
              <a:ext cx="3156090" cy="783862"/>
            </a:xfrm>
            <a:prstGeom prst="foldedCorner">
              <a:avLst>
                <a:gd name="adj" fmla="val 10787"/>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7" name="四角形: メモ 6">
              <a:extLst>
                <a:ext uri="{FF2B5EF4-FFF2-40B4-BE49-F238E27FC236}">
                  <a16:creationId xmlns:a16="http://schemas.microsoft.com/office/drawing/2014/main" id="{EA0F8393-A767-4C84-9513-B879E8794B47}"/>
                </a:ext>
              </a:extLst>
            </p:cNvPr>
            <p:cNvSpPr/>
            <p:nvPr/>
          </p:nvSpPr>
          <p:spPr>
            <a:xfrm>
              <a:off x="3498716" y="4389436"/>
              <a:ext cx="3173573" cy="494846"/>
            </a:xfrm>
            <a:prstGeom prst="foldedCorner">
              <a:avLst>
                <a:gd name="adj" fmla="val 17351"/>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C6770921-9C12-49B5-A5B9-3CE64BCD7E3F}"/>
                </a:ext>
              </a:extLst>
            </p:cNvPr>
            <p:cNvSpPr txBox="1"/>
            <p:nvPr/>
          </p:nvSpPr>
          <p:spPr>
            <a:xfrm>
              <a:off x="3496377" y="5312980"/>
              <a:ext cx="3156090" cy="356880"/>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spc="-23" dirty="0">
                  <a:latin typeface="Meiryo UI" panose="020B0604030504040204" pitchFamily="50" charset="-128"/>
                  <a:ea typeface="Meiryo UI" panose="020B0604030504040204" pitchFamily="50" charset="-128"/>
                </a:rPr>
                <a:t>広域連携の推進に向け、団体間の合意形成に向けたファシリテーション（合意形成に向けた中立的な立場からの支援）を実施</a:t>
              </a:r>
              <a:endParaRPr lang="en-US" altLang="ja-JP" sz="1400" spc="-23"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CA4E008E-95C9-48B4-8B46-EAACB7847FFB}"/>
                </a:ext>
              </a:extLst>
            </p:cNvPr>
            <p:cNvSpPr txBox="1"/>
            <p:nvPr/>
          </p:nvSpPr>
          <p:spPr>
            <a:xfrm>
              <a:off x="3503256" y="4397656"/>
              <a:ext cx="3120841" cy="460970"/>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市町村が、国内旅行者の観光消費額データや滞在データ等に基づく適切な観光地経営を実施できるよう、大阪観光局と連携し、府域一体のデータマーケティング基盤を整備</a:t>
              </a:r>
              <a:endParaRPr lang="en-US" altLang="ja-JP" sz="1400"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BF9DD1BE-2B32-4500-9073-7A9804148991}"/>
                </a:ext>
              </a:extLst>
            </p:cNvPr>
            <p:cNvSpPr txBox="1"/>
            <p:nvPr/>
          </p:nvSpPr>
          <p:spPr>
            <a:xfrm>
              <a:off x="3498716" y="4996791"/>
              <a:ext cx="3156090" cy="312270"/>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ファシリテーションを通じた市町村間の</a:t>
              </a:r>
              <a:br>
                <a:rPr lang="en-US" altLang="ja-JP" b="1" dirty="0">
                  <a:latin typeface="Meiryo UI" panose="020B0604030504040204" pitchFamily="50" charset="-128"/>
                  <a:ea typeface="Meiryo UI" panose="020B0604030504040204" pitchFamily="50" charset="-128"/>
                </a:rPr>
              </a:br>
              <a:r>
                <a:rPr lang="en-US" altLang="ja-JP" b="1" dirty="0">
                  <a:latin typeface="Meiryo UI" panose="020B0604030504040204" pitchFamily="50" charset="-128"/>
                  <a:ea typeface="Meiryo UI" panose="020B0604030504040204" pitchFamily="50" charset="-128"/>
                </a:rPr>
                <a:t>    </a:t>
              </a:r>
              <a:r>
                <a:rPr lang="ja-JP" altLang="en-US" b="1" dirty="0">
                  <a:latin typeface="Meiryo UI" panose="020B0604030504040204" pitchFamily="50" charset="-128"/>
                  <a:ea typeface="Meiryo UI" panose="020B0604030504040204" pitchFamily="50" charset="-128"/>
                </a:rPr>
                <a:t>広域連携支援</a:t>
              </a:r>
              <a:r>
                <a:rPr lang="ja-JP" altLang="en-US" sz="1400" dirty="0">
                  <a:latin typeface="Meiryo UI" panose="020B0604030504040204" pitchFamily="50" charset="-128"/>
                  <a:ea typeface="Meiryo UI" panose="020B0604030504040204" pitchFamily="50" charset="-128"/>
                </a:rPr>
                <a:t>（②広域連携の促進）</a:t>
              </a:r>
              <a:endParaRPr lang="ja-JP" altLang="en-US" dirty="0">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0AD2C737-2E71-459B-A4B6-1D1CB7D791E5}"/>
                </a:ext>
              </a:extLst>
            </p:cNvPr>
            <p:cNvSpPr txBox="1"/>
            <p:nvPr/>
          </p:nvSpPr>
          <p:spPr>
            <a:xfrm>
              <a:off x="3476555" y="4095324"/>
              <a:ext cx="3195734" cy="282530"/>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府内市町村への誘客促進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（②広域連携の促進）</a:t>
              </a:r>
              <a:endParaRPr lang="ja-JP" altLang="en-US" dirty="0">
                <a:latin typeface="Meiryo UI" panose="020B0604030504040204" pitchFamily="50" charset="-128"/>
                <a:ea typeface="Meiryo UI" panose="020B0604030504040204" pitchFamily="50" charset="-128"/>
              </a:endParaRPr>
            </a:p>
          </p:txBody>
        </p:sp>
        <p:sp>
          <p:nvSpPr>
            <p:cNvPr id="12" name="四角形: メモ 11">
              <a:extLst>
                <a:ext uri="{FF2B5EF4-FFF2-40B4-BE49-F238E27FC236}">
                  <a16:creationId xmlns:a16="http://schemas.microsoft.com/office/drawing/2014/main" id="{8F7BA48F-E1D7-491D-A924-831C9C3E260A}"/>
                </a:ext>
              </a:extLst>
            </p:cNvPr>
            <p:cNvSpPr/>
            <p:nvPr/>
          </p:nvSpPr>
          <p:spPr>
            <a:xfrm>
              <a:off x="162477" y="5665632"/>
              <a:ext cx="3258081" cy="1021467"/>
            </a:xfrm>
            <a:prstGeom prst="foldedCorner">
              <a:avLst>
                <a:gd name="adj" fmla="val 9296"/>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12BEE034-D1DD-414D-8147-1E9276B122F6}"/>
                </a:ext>
              </a:extLst>
            </p:cNvPr>
            <p:cNvSpPr txBox="1"/>
            <p:nvPr/>
          </p:nvSpPr>
          <p:spPr>
            <a:xfrm>
              <a:off x="153917" y="5392059"/>
              <a:ext cx="3174135" cy="282530"/>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広域連携によるまちづくり検討</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（②広域連携の促進）</a:t>
              </a:r>
              <a:endParaRPr lang="ja-JP" altLang="en-US" dirty="0">
                <a:latin typeface="Meiryo UI" panose="020B0604030504040204" pitchFamily="50" charset="-128"/>
                <a:ea typeface="Meiryo UI" panose="020B0604030504040204" pitchFamily="50" charset="-128"/>
              </a:endParaRPr>
            </a:p>
          </p:txBody>
        </p:sp>
      </p:grpSp>
      <p:sp>
        <p:nvSpPr>
          <p:cNvPr id="18" name="正方形/長方形 17">
            <a:extLst>
              <a:ext uri="{FF2B5EF4-FFF2-40B4-BE49-F238E27FC236}">
                <a16:creationId xmlns:a16="http://schemas.microsoft.com/office/drawing/2014/main" id="{170612CA-B1A7-439B-9665-3B1448F3BB7B}"/>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BIZ UDPゴシック" panose="020B0400000000000000" pitchFamily="50" charset="-128"/>
                <a:ea typeface="BIZ UDPゴシック" panose="020B0400000000000000" pitchFamily="50" charset="-128"/>
              </a:rPr>
              <a:t>令和７年度　基礎自治機能充実強化基本方針を踏まえた取組</a:t>
            </a:r>
            <a:r>
              <a:rPr lang="ja-JP" altLang="en-US" sz="1400" b="1" dirty="0">
                <a:solidFill>
                  <a:schemeClr val="bg1"/>
                </a:solidFill>
                <a:latin typeface="BIZ UDPゴシック" panose="020B0400000000000000" pitchFamily="50" charset="-128"/>
                <a:ea typeface="BIZ UDPゴシック" panose="020B0400000000000000" pitchFamily="50" charset="-128"/>
              </a:rPr>
              <a:t>　（新規・拡充の主なもの）</a:t>
            </a:r>
          </a:p>
        </p:txBody>
      </p:sp>
      <p:sp>
        <p:nvSpPr>
          <p:cNvPr id="21" name="四角形: メモ 20">
            <a:extLst>
              <a:ext uri="{FF2B5EF4-FFF2-40B4-BE49-F238E27FC236}">
                <a16:creationId xmlns:a16="http://schemas.microsoft.com/office/drawing/2014/main" id="{BA91C356-6C08-443F-8129-A1E1DB910F61}"/>
              </a:ext>
            </a:extLst>
          </p:cNvPr>
          <p:cNvSpPr/>
          <p:nvPr/>
        </p:nvSpPr>
        <p:spPr>
          <a:xfrm>
            <a:off x="172243" y="1975875"/>
            <a:ext cx="4396559" cy="2114213"/>
          </a:xfrm>
          <a:prstGeom prst="foldedCorner">
            <a:avLst>
              <a:gd name="adj" fmla="val 12551"/>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EB32A5B4-D20C-4352-A80C-1D51A8A6B422}"/>
              </a:ext>
            </a:extLst>
          </p:cNvPr>
          <p:cNvSpPr txBox="1"/>
          <p:nvPr/>
        </p:nvSpPr>
        <p:spPr>
          <a:xfrm>
            <a:off x="183385" y="1968803"/>
            <a:ext cx="4429897" cy="2108269"/>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公共施設再編に係る計画の策定支援</a:t>
            </a:r>
            <a:endParaRPr lang="en-US" altLang="ja-JP" sz="1400" dirty="0">
              <a:latin typeface="Meiryo UI" panose="020B0604030504040204" pitchFamily="50" charset="-128"/>
              <a:ea typeface="Meiryo UI" panose="020B0604030504040204" pitchFamily="50" charset="-128"/>
            </a:endParaRPr>
          </a:p>
          <a:p>
            <a:pPr>
              <a:spcAft>
                <a:spcPts val="600"/>
              </a:spcAft>
              <a:buClr>
                <a:schemeClr val="accent2">
                  <a:lumMod val="75000"/>
                </a:schemeClr>
              </a:buClr>
            </a:pPr>
            <a:r>
              <a:rPr lang="ja-JP" altLang="en-US" sz="1400" dirty="0">
                <a:latin typeface="Meiryo UI" panose="020B0604030504040204" pitchFamily="50" charset="-128"/>
                <a:ea typeface="Meiryo UI" panose="020B0604030504040204" pitchFamily="50" charset="-128"/>
              </a:rPr>
              <a:t>・計画の策定や内容の充実について、有識者による助言を</a:t>
            </a:r>
            <a:br>
              <a:rPr lang="en-US" altLang="ja-JP" sz="1400" dirty="0">
                <a:latin typeface="Meiryo UI" panose="020B0604030504040204" pitchFamily="50" charset="-128"/>
                <a:ea typeface="Meiryo UI" panose="020B0604030504040204" pitchFamily="50" charset="-128"/>
              </a:rPr>
            </a:b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実施するとともに、市町村振興補助金により支援</a:t>
            </a:r>
            <a:endParaRPr lang="en-US" altLang="ja-JP" sz="1400" dirty="0">
              <a:latin typeface="Meiryo UI" panose="020B0604030504040204" pitchFamily="50" charset="-128"/>
              <a:ea typeface="Meiryo UI" panose="020B0604030504040204" pitchFamily="50" charset="-128"/>
            </a:endParaRPr>
          </a:p>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公共施設の最適配置に向けた取組の支援</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r>
              <a:rPr lang="ja-JP" altLang="en-US" sz="1400" dirty="0">
                <a:latin typeface="Meiryo UI" panose="020B0604030504040204" pitchFamily="50" charset="-128"/>
                <a:ea typeface="Meiryo UI" panose="020B0604030504040204" pitchFamily="50" charset="-128"/>
              </a:rPr>
              <a:t>・具体的な再編事案の検討の取組について、民間事業者を</a:t>
            </a:r>
            <a:br>
              <a:rPr lang="en-US" altLang="ja-JP" sz="1400" dirty="0">
                <a:latin typeface="Meiryo UI" panose="020B0604030504040204" pitchFamily="50" charset="-128"/>
                <a:ea typeface="Meiryo UI" panose="020B0604030504040204" pitchFamily="50" charset="-128"/>
              </a:rPr>
            </a:b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活用した技術的助言を実施するとともに、市町村振興補助</a:t>
            </a:r>
            <a:br>
              <a:rPr lang="en-US" altLang="ja-JP" sz="1400" dirty="0">
                <a:latin typeface="Meiryo UI" panose="020B0604030504040204" pitchFamily="50" charset="-128"/>
                <a:ea typeface="Meiryo UI" panose="020B0604030504040204" pitchFamily="50" charset="-128"/>
              </a:rPr>
            </a:b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金（拡充分）により支援</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r>
              <a:rPr lang="ja-JP" altLang="en-US" sz="1400" dirty="0">
                <a:latin typeface="Meiryo UI" panose="020B0604030504040204" pitchFamily="50" charset="-128"/>
                <a:ea typeface="Meiryo UI" panose="020B0604030504040204" pitchFamily="50" charset="-128"/>
              </a:rPr>
              <a:t>・市町村施設整備資金貸付金（特別枠）により公共施設</a:t>
            </a:r>
            <a:br>
              <a:rPr lang="en-US" altLang="ja-JP" sz="1400" dirty="0">
                <a:latin typeface="Meiryo UI" panose="020B0604030504040204" pitchFamily="50" charset="-128"/>
                <a:ea typeface="Meiryo UI" panose="020B0604030504040204" pitchFamily="50" charset="-128"/>
              </a:rPr>
            </a:b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の面積減を伴う建替えや除却の取組を支援</a:t>
            </a:r>
            <a:endParaRPr lang="en-US" altLang="ja-JP" sz="1400" strike="dblStrike"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37BDD918-BA93-4442-9D47-5B19E47D27A4}"/>
              </a:ext>
            </a:extLst>
          </p:cNvPr>
          <p:cNvSpPr txBox="1"/>
          <p:nvPr/>
        </p:nvSpPr>
        <p:spPr>
          <a:xfrm>
            <a:off x="162107" y="1412776"/>
            <a:ext cx="4262943"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a:t>
            </a:r>
            <a:r>
              <a:rPr lang="ja-JP" altLang="en-US" sz="1800" b="1" dirty="0">
                <a:latin typeface="Meiryo UI" panose="020B0604030504040204" pitchFamily="50" charset="-128"/>
                <a:ea typeface="Meiryo UI" panose="020B0604030504040204" pitchFamily="50" charset="-128"/>
              </a:rPr>
              <a:t>公共施設の最適配置推進</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（①組織及び運営の合理化に対する支援）</a:t>
            </a:r>
            <a:endParaRPr lang="ja-JP" altLang="en-US" dirty="0">
              <a:latin typeface="Meiryo UI" panose="020B0604030504040204" pitchFamily="50" charset="-128"/>
              <a:ea typeface="Meiryo UI" panose="020B0604030504040204" pitchFamily="50" charset="-128"/>
            </a:endParaRPr>
          </a:p>
        </p:txBody>
      </p:sp>
      <p:sp>
        <p:nvSpPr>
          <p:cNvPr id="24" name="四角形: メモ 23">
            <a:extLst>
              <a:ext uri="{FF2B5EF4-FFF2-40B4-BE49-F238E27FC236}">
                <a16:creationId xmlns:a16="http://schemas.microsoft.com/office/drawing/2014/main" id="{8D9122C3-84C5-4E4E-8FF0-093BB440A036}"/>
              </a:ext>
            </a:extLst>
          </p:cNvPr>
          <p:cNvSpPr/>
          <p:nvPr/>
        </p:nvSpPr>
        <p:spPr>
          <a:xfrm>
            <a:off x="4724309" y="6233004"/>
            <a:ext cx="4211649" cy="508364"/>
          </a:xfrm>
          <a:prstGeom prst="foldedCorner">
            <a:avLst>
              <a:gd name="adj" fmla="val 50000"/>
            </a:avLst>
          </a:prstGeom>
          <a:solidFill>
            <a:schemeClr val="bg1"/>
          </a:solidFill>
          <a:ln w="12700" cap="sq" cmpd="sng">
            <a:solidFill>
              <a:srgbClr val="C55A1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F5AFF06C-32C5-4235-BBF0-1D011084319B}"/>
              </a:ext>
            </a:extLst>
          </p:cNvPr>
          <p:cNvSpPr txBox="1"/>
          <p:nvPr/>
        </p:nvSpPr>
        <p:spPr>
          <a:xfrm>
            <a:off x="4737679" y="6225576"/>
            <a:ext cx="4237556" cy="523220"/>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合併による行財政運営への影響についての調査・研究</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r>
              <a:rPr lang="en-US" altLang="ja-JP" sz="14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人的・財政的効果など）</a:t>
            </a:r>
            <a:endParaRPr lang="en-US" altLang="ja-JP" sz="1400" dirty="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121CB226-6EF1-4181-8D92-5443C5456E6E}"/>
              </a:ext>
            </a:extLst>
          </p:cNvPr>
          <p:cNvSpPr txBox="1"/>
          <p:nvPr/>
        </p:nvSpPr>
        <p:spPr>
          <a:xfrm>
            <a:off x="4740250" y="5661248"/>
            <a:ext cx="4219044"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合併に関する調査・研究</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（③自主的な合併の円滑化）</a:t>
            </a:r>
            <a:endParaRPr lang="ja-JP" altLang="en-US" dirty="0">
              <a:latin typeface="Meiryo UI" panose="020B0604030504040204" pitchFamily="50" charset="-128"/>
              <a:ea typeface="Meiryo UI" panose="020B0604030504040204" pitchFamily="50" charset="-128"/>
            </a:endParaRPr>
          </a:p>
        </p:txBody>
      </p:sp>
      <p:pic>
        <p:nvPicPr>
          <p:cNvPr id="2" name="図 1">
            <a:extLst>
              <a:ext uri="{FF2B5EF4-FFF2-40B4-BE49-F238E27FC236}">
                <a16:creationId xmlns:a16="http://schemas.microsoft.com/office/drawing/2014/main" id="{12F9B1E2-5877-422A-9665-A1C6C43FEEFC}"/>
              </a:ext>
            </a:extLst>
          </p:cNvPr>
          <p:cNvPicPr>
            <a:picLocks noChangeAspect="1"/>
          </p:cNvPicPr>
          <p:nvPr/>
        </p:nvPicPr>
        <p:blipFill>
          <a:blip r:embed="rId3"/>
          <a:stretch>
            <a:fillRect/>
          </a:stretch>
        </p:blipFill>
        <p:spPr>
          <a:xfrm>
            <a:off x="4663672" y="4653136"/>
            <a:ext cx="4320540" cy="936117"/>
          </a:xfrm>
          <a:prstGeom prst="rect">
            <a:avLst/>
          </a:prstGeom>
        </p:spPr>
      </p:pic>
      <p:sp>
        <p:nvSpPr>
          <p:cNvPr id="27" name="テキスト ボックス 26">
            <a:extLst>
              <a:ext uri="{FF2B5EF4-FFF2-40B4-BE49-F238E27FC236}">
                <a16:creationId xmlns:a16="http://schemas.microsoft.com/office/drawing/2014/main" id="{D92DE724-DA5A-498F-AF1D-2B0443053813}"/>
              </a:ext>
            </a:extLst>
          </p:cNvPr>
          <p:cNvSpPr txBox="1"/>
          <p:nvPr/>
        </p:nvSpPr>
        <p:spPr>
          <a:xfrm>
            <a:off x="3672472" y="571435"/>
            <a:ext cx="5148000" cy="756000"/>
          </a:xfrm>
          <a:prstGeom prst="rect">
            <a:avLst/>
          </a:prstGeom>
          <a:solidFill>
            <a:schemeClr val="accent2">
              <a:lumMod val="20000"/>
              <a:lumOff val="80000"/>
            </a:schemeClr>
          </a:solidFill>
          <a:ln w="19050">
            <a:solidFill>
              <a:schemeClr val="accent2">
                <a:lumMod val="75000"/>
              </a:schemeClr>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組織及び運営の合理化に対する支援</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 広域連携の促進</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③ 自主的な合併の円滑化</a:t>
            </a:r>
            <a:endParaRPr lang="en-US" altLang="ja-JP" sz="1600" b="1"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44DBF40C-9EB6-497C-9C83-183A3FF3ABBC}"/>
              </a:ext>
            </a:extLst>
          </p:cNvPr>
          <p:cNvSpPr txBox="1"/>
          <p:nvPr/>
        </p:nvSpPr>
        <p:spPr>
          <a:xfrm>
            <a:off x="193118" y="4630065"/>
            <a:ext cx="4382515" cy="2215991"/>
          </a:xfrm>
          <a:prstGeom prst="rect">
            <a:avLst/>
          </a:prstGeom>
          <a:noFill/>
        </p:spPr>
        <p:txBody>
          <a:bodyPr wrap="square">
            <a:spAutoFit/>
          </a:bodyPr>
          <a:lstStyle/>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市町村との広域連携のもと、多様な地域資源を活用したプロモーションの検討や、市町村の課題と企業の解決力をつなげる企業マッチング等を展開</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endParaRPr lang="en-US" altLang="ja-JP" sz="500" dirty="0">
              <a:latin typeface="Meiryo UI" panose="020B0604030504040204" pitchFamily="50" charset="-128"/>
              <a:ea typeface="Meiryo UI" panose="020B0604030504040204" pitchFamily="50" charset="-128"/>
            </a:endParaRPr>
          </a:p>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官民連携による市街地リノベーション（更新）の促進に向け、地元市町村との連携のもと、モデル地区のまちづくり検討を実施し、得られた知見や成果等を府内市町村に水平展開</a:t>
            </a:r>
            <a:endParaRPr lang="en-US" altLang="ja-JP" sz="1400" dirty="0">
              <a:latin typeface="Meiryo UI" panose="020B0604030504040204" pitchFamily="50" charset="-128"/>
              <a:ea typeface="Meiryo UI" panose="020B0604030504040204" pitchFamily="50" charset="-128"/>
            </a:endParaRPr>
          </a:p>
          <a:p>
            <a:pPr>
              <a:buClr>
                <a:schemeClr val="accent2">
                  <a:lumMod val="75000"/>
                </a:schemeClr>
              </a:buClr>
            </a:pPr>
            <a:endParaRPr lang="en-US" altLang="ja-JP" sz="500" dirty="0">
              <a:latin typeface="Meiryo UI" panose="020B0604030504040204" pitchFamily="50" charset="-128"/>
              <a:ea typeface="Meiryo UI" panose="020B0604030504040204" pitchFamily="50" charset="-128"/>
            </a:endParaRPr>
          </a:p>
          <a:p>
            <a:pPr marL="171450" indent="-171450">
              <a:buClr>
                <a:schemeClr val="accent2">
                  <a:lumMod val="75000"/>
                </a:schemeClr>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鉄道沿線の市町村や鉄道事業者とともに、沿線一体で多様な主体の共創による持続可能なまちづくりを推進</a:t>
            </a:r>
            <a:endParaRPr lang="en-US" altLang="ja-JP" sz="1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80150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角丸四角形 106">
            <a:extLst>
              <a:ext uri="{FF2B5EF4-FFF2-40B4-BE49-F238E27FC236}">
                <a16:creationId xmlns:a16="http://schemas.microsoft.com/office/drawing/2014/main" id="{7E5C9198-EACA-46C4-91A0-244872C9B69F}"/>
              </a:ext>
            </a:extLst>
          </p:cNvPr>
          <p:cNvSpPr/>
          <p:nvPr/>
        </p:nvSpPr>
        <p:spPr>
          <a:xfrm>
            <a:off x="179512" y="1504448"/>
            <a:ext cx="8856984" cy="5299096"/>
          </a:xfrm>
          <a:prstGeom prst="rect">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1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9BF3084D-5595-45E7-8A8A-9E95887102E2}"/>
              </a:ext>
            </a:extLst>
          </p:cNvPr>
          <p:cNvSpPr txBox="1"/>
          <p:nvPr/>
        </p:nvSpPr>
        <p:spPr>
          <a:xfrm>
            <a:off x="179513" y="548680"/>
            <a:ext cx="8856984" cy="828000"/>
          </a:xfrm>
          <a:prstGeom prst="snip2DiagRect">
            <a:avLst/>
          </a:prstGeom>
          <a:solidFill>
            <a:srgbClr val="00B05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algn="ctr">
              <a:lnSpc>
                <a:spcPts val="1800"/>
              </a:lnSpc>
              <a:spcAft>
                <a:spcPts val="600"/>
              </a:spcAft>
              <a:defRPr sz="1600" b="1">
                <a:solidFill>
                  <a:schemeClr val="bg1"/>
                </a:solidFill>
                <a:latin typeface="UD デジタル 教科書体 NK-B" panose="02020700000000000000" pitchFamily="18" charset="-128"/>
                <a:ea typeface="UD デジタル 教科書体 NK-B" panose="02020700000000000000" pitchFamily="18" charset="-128"/>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pPr algn="l">
              <a:lnSpc>
                <a:spcPct val="100000"/>
              </a:lnSpc>
            </a:pPr>
            <a:r>
              <a:rPr lang="ja-JP" altLang="en-US" sz="2000" dirty="0">
                <a:latin typeface="Meiryo UI" panose="020B0604030504040204" pitchFamily="50" charset="-128"/>
                <a:ea typeface="Meiryo UI" panose="020B0604030504040204" pitchFamily="50" charset="-128"/>
              </a:rPr>
              <a:t>３．人的・財政的支援等</a:t>
            </a:r>
          </a:p>
        </p:txBody>
      </p:sp>
      <p:sp>
        <p:nvSpPr>
          <p:cNvPr id="6" name="四角形: メモ 5">
            <a:extLst>
              <a:ext uri="{FF2B5EF4-FFF2-40B4-BE49-F238E27FC236}">
                <a16:creationId xmlns:a16="http://schemas.microsoft.com/office/drawing/2014/main" id="{F6817763-EA2B-4B49-AFF4-8827A51BF58A}"/>
              </a:ext>
            </a:extLst>
          </p:cNvPr>
          <p:cNvSpPr/>
          <p:nvPr/>
        </p:nvSpPr>
        <p:spPr>
          <a:xfrm>
            <a:off x="292961" y="3771243"/>
            <a:ext cx="4519083" cy="1241933"/>
          </a:xfrm>
          <a:prstGeom prst="foldedCorner">
            <a:avLst>
              <a:gd name="adj" fmla="val 1057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7" name="四角形: メモ 6">
            <a:extLst>
              <a:ext uri="{FF2B5EF4-FFF2-40B4-BE49-F238E27FC236}">
                <a16:creationId xmlns:a16="http://schemas.microsoft.com/office/drawing/2014/main" id="{AD00EB4C-C195-4C50-99CF-CC35848070D5}"/>
              </a:ext>
            </a:extLst>
          </p:cNvPr>
          <p:cNvSpPr/>
          <p:nvPr/>
        </p:nvSpPr>
        <p:spPr>
          <a:xfrm>
            <a:off x="4919024" y="6148142"/>
            <a:ext cx="4017031" cy="612616"/>
          </a:xfrm>
          <a:prstGeom prst="foldedCorner">
            <a:avLst>
              <a:gd name="adj" fmla="val 19967"/>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6D5A2F75-615D-4A0B-A612-9214124FCE5D}"/>
              </a:ext>
            </a:extLst>
          </p:cNvPr>
          <p:cNvSpPr txBox="1"/>
          <p:nvPr/>
        </p:nvSpPr>
        <p:spPr>
          <a:xfrm>
            <a:off x="308023" y="3766681"/>
            <a:ext cx="4462225" cy="1246495"/>
          </a:xfrm>
          <a:prstGeom prst="rect">
            <a:avLst/>
          </a:prstGeom>
          <a:noFill/>
          <a:ln>
            <a:noFill/>
          </a:ln>
        </p:spPr>
        <p:txBody>
          <a:bodyPr wrap="square">
            <a:spAutoFit/>
          </a:bodyPr>
          <a:lstStyle>
            <a:defPPr>
              <a:defRPr lang="ja-JP"/>
            </a:defPPr>
            <a:lvl1pPr>
              <a:lnSpc>
                <a:spcPts val="1800"/>
              </a:lnSpc>
              <a:defRPr sz="1200">
                <a:latin typeface="Meiryo UI" panose="020B0604030504040204" pitchFamily="50" charset="-128"/>
                <a:ea typeface="Meiryo UI" panose="020B0604030504040204" pitchFamily="50" charset="-128"/>
              </a:defRPr>
            </a:lvl1pPr>
          </a:lstStyle>
          <a:p>
            <a:pPr marL="171450" indent="-171450">
              <a:lnSpc>
                <a:spcPct val="100000"/>
              </a:lnSpc>
              <a:spcAft>
                <a:spcPts val="600"/>
              </a:spcAft>
              <a:buClr>
                <a:srgbClr val="00B050"/>
              </a:buClr>
              <a:buFont typeface="Wingdings" panose="05000000000000000000" pitchFamily="2" charset="2"/>
              <a:buChar char="l"/>
            </a:pPr>
            <a:r>
              <a:rPr lang="ja-JP" altLang="en-US" sz="1400" dirty="0"/>
              <a:t>市町村振興補助金の拡充（通常分</a:t>
            </a:r>
            <a:r>
              <a:rPr lang="en-US" altLang="ja-JP" sz="1400" dirty="0"/>
              <a:t>10</a:t>
            </a:r>
            <a:r>
              <a:rPr lang="ja-JP" altLang="en-US" sz="1400" dirty="0"/>
              <a:t>億円に加え基礎自治機能充実強化推進分１億</a:t>
            </a:r>
            <a:r>
              <a:rPr lang="en-US" altLang="ja-JP" sz="1400" dirty="0"/>
              <a:t>5</a:t>
            </a:r>
            <a:r>
              <a:rPr lang="ja-JP" altLang="en-US" sz="1400" dirty="0"/>
              <a:t>千万円を拡充）</a:t>
            </a:r>
          </a:p>
          <a:p>
            <a:pPr marL="171450" indent="-171450">
              <a:lnSpc>
                <a:spcPct val="100000"/>
              </a:lnSpc>
              <a:spcAft>
                <a:spcPts val="600"/>
              </a:spcAft>
              <a:buClr>
                <a:srgbClr val="00B050"/>
              </a:buClr>
              <a:buFont typeface="Wingdings" panose="05000000000000000000" pitchFamily="2" charset="2"/>
              <a:buChar char="l"/>
            </a:pPr>
            <a:r>
              <a:rPr lang="ja-JP" altLang="en-US" sz="1400" dirty="0"/>
              <a:t>選択肢の</a:t>
            </a:r>
            <a:r>
              <a:rPr lang="en-US" altLang="ja-JP" sz="1400" dirty="0"/>
              <a:t>1</a:t>
            </a:r>
            <a:r>
              <a:rPr lang="ja-JP" altLang="en-US" sz="1400" dirty="0"/>
              <a:t>つとして合併を含めるなど、より踏み込んだ将来のあり方や人材確保、公共施設再編等の課題の解決に向けて取り組む市町村を、検討・議論の段階から支援</a:t>
            </a:r>
            <a:endParaRPr lang="en-US" altLang="ja-JP" sz="1400" dirty="0"/>
          </a:p>
        </p:txBody>
      </p:sp>
      <p:sp>
        <p:nvSpPr>
          <p:cNvPr id="11" name="テキスト ボックス 10">
            <a:extLst>
              <a:ext uri="{FF2B5EF4-FFF2-40B4-BE49-F238E27FC236}">
                <a16:creationId xmlns:a16="http://schemas.microsoft.com/office/drawing/2014/main" id="{DC5BCA9D-4FBE-4364-8270-2E96555490D7}"/>
              </a:ext>
            </a:extLst>
          </p:cNvPr>
          <p:cNvSpPr txBox="1"/>
          <p:nvPr/>
        </p:nvSpPr>
        <p:spPr>
          <a:xfrm>
            <a:off x="4934340" y="6206344"/>
            <a:ext cx="4017031" cy="523220"/>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市町村が活用可能な補助金・交付金や、市町村職員が参加可能な研修を一覧にし、見える化</a:t>
            </a:r>
          </a:p>
        </p:txBody>
      </p:sp>
      <p:sp>
        <p:nvSpPr>
          <p:cNvPr id="14" name="テキスト ボックス 13">
            <a:extLst>
              <a:ext uri="{FF2B5EF4-FFF2-40B4-BE49-F238E27FC236}">
                <a16:creationId xmlns:a16="http://schemas.microsoft.com/office/drawing/2014/main" id="{61AA9169-FAF2-45EA-8FB1-32A686978907}"/>
              </a:ext>
            </a:extLst>
          </p:cNvPr>
          <p:cNvSpPr txBox="1"/>
          <p:nvPr/>
        </p:nvSpPr>
        <p:spPr>
          <a:xfrm>
            <a:off x="292961" y="3400932"/>
            <a:ext cx="4623929"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市町村振興補助金の拡充</a:t>
            </a:r>
            <a:r>
              <a:rPr lang="ja-JP" altLang="en-US" sz="1400" dirty="0">
                <a:latin typeface="Meiryo UI" panose="020B0604030504040204" pitchFamily="50" charset="-128"/>
                <a:ea typeface="Meiryo UI" panose="020B0604030504040204" pitchFamily="50" charset="-128"/>
              </a:rPr>
              <a:t>（②財政的支援）</a:t>
            </a:r>
            <a:endParaRPr lang="ja-JP" altLang="en-US" dirty="0">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F7E5223D-0495-4F5A-AB7F-87608F933725}"/>
              </a:ext>
            </a:extLst>
          </p:cNvPr>
          <p:cNvSpPr txBox="1"/>
          <p:nvPr/>
        </p:nvSpPr>
        <p:spPr>
          <a:xfrm>
            <a:off x="307773" y="4990817"/>
            <a:ext cx="3923812"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市町村施設整備資金貸付金の拡充</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（②財政的支援）</a:t>
            </a:r>
            <a:endParaRPr lang="ja-JP" altLang="en-US" b="1"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E0B9D368-2049-43A0-8A51-EB2EA46395CD}"/>
              </a:ext>
            </a:extLst>
          </p:cNvPr>
          <p:cNvSpPr txBox="1"/>
          <p:nvPr/>
        </p:nvSpPr>
        <p:spPr>
          <a:xfrm>
            <a:off x="4949052" y="5569724"/>
            <a:ext cx="3961624" cy="584775"/>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市町村への支援の見える化</a:t>
            </a:r>
            <a:br>
              <a:rPr lang="en-US" altLang="ja-JP" b="1"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（③その他の支援（技術的助言）</a:t>
            </a:r>
            <a:endParaRPr lang="ja-JP" altLang="en-US" b="1"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64F419F3-C3CE-423A-976D-25F627FDFC8D}"/>
              </a:ext>
            </a:extLst>
          </p:cNvPr>
          <p:cNvGrpSpPr/>
          <p:nvPr/>
        </p:nvGrpSpPr>
        <p:grpSpPr>
          <a:xfrm>
            <a:off x="4916890" y="1504448"/>
            <a:ext cx="4152689" cy="4107639"/>
            <a:chOff x="241195" y="1431892"/>
            <a:chExt cx="3339864" cy="4411894"/>
          </a:xfrm>
        </p:grpSpPr>
        <p:sp>
          <p:nvSpPr>
            <p:cNvPr id="8" name="四角形: メモ 7">
              <a:extLst>
                <a:ext uri="{FF2B5EF4-FFF2-40B4-BE49-F238E27FC236}">
                  <a16:creationId xmlns:a16="http://schemas.microsoft.com/office/drawing/2014/main" id="{B6403CE4-DF53-4F15-A39A-7AD978F5087D}"/>
                </a:ext>
              </a:extLst>
            </p:cNvPr>
            <p:cNvSpPr/>
            <p:nvPr/>
          </p:nvSpPr>
          <p:spPr>
            <a:xfrm>
              <a:off x="241195" y="2369290"/>
              <a:ext cx="3230759" cy="3474496"/>
            </a:xfrm>
            <a:prstGeom prst="foldedCorner">
              <a:avLst>
                <a:gd name="adj" fmla="val 9267"/>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12" name="テキスト ボックス 11">
              <a:extLst>
                <a:ext uri="{FF2B5EF4-FFF2-40B4-BE49-F238E27FC236}">
                  <a16:creationId xmlns:a16="http://schemas.microsoft.com/office/drawing/2014/main" id="{D44D8601-F0BD-4B96-88B1-5451051612E0}"/>
                </a:ext>
              </a:extLst>
            </p:cNvPr>
            <p:cNvSpPr txBox="1"/>
            <p:nvPr/>
          </p:nvSpPr>
          <p:spPr>
            <a:xfrm>
              <a:off x="251445" y="1431892"/>
              <a:ext cx="3329614" cy="925606"/>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基礎自治コンシェルジュ（基礎自治</a:t>
              </a:r>
              <a:br>
                <a:rPr lang="en-US" altLang="ja-JP" b="1" dirty="0">
                  <a:latin typeface="Meiryo UI" panose="020B0604030504040204" pitchFamily="50" charset="-128"/>
                  <a:ea typeface="Meiryo UI" panose="020B0604030504040204" pitchFamily="50" charset="-128"/>
                </a:rPr>
              </a:br>
              <a:r>
                <a:rPr lang="ja-JP" altLang="en-US" b="1" dirty="0">
                  <a:latin typeface="Meiryo UI" panose="020B0604030504040204" pitchFamily="50" charset="-128"/>
                  <a:ea typeface="Meiryo UI" panose="020B0604030504040204" pitchFamily="50" charset="-128"/>
                </a:rPr>
                <a:t>　　総合支援窓口）の設置</a:t>
              </a:r>
              <a:endParaRPr lang="en-US" altLang="ja-JP" b="1"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（③その他の支援（技術的助言））</a:t>
              </a:r>
              <a:endParaRPr lang="ja-JP" altLang="en-US"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5467D45-2DEC-44D9-B6F9-22B7C975AC27}"/>
                </a:ext>
              </a:extLst>
            </p:cNvPr>
            <p:cNvSpPr txBox="1"/>
            <p:nvPr/>
          </p:nvSpPr>
          <p:spPr>
            <a:xfrm>
              <a:off x="324226" y="3372668"/>
              <a:ext cx="3147728" cy="1033308"/>
            </a:xfrm>
            <a:prstGeom prst="rect">
              <a:avLst/>
            </a:prstGeom>
            <a:noFill/>
          </p:spPr>
          <p:txBody>
            <a:bodyPr wrap="square">
              <a:spAutoFit/>
            </a:bodyPr>
            <a:lstStyle/>
            <a:p>
              <a:r>
                <a:rPr lang="ja-JP" altLang="en-US" sz="1100" dirty="0">
                  <a:latin typeface="Meiryo UI" panose="020B0604030504040204" pitchFamily="50" charset="-128"/>
                  <a:ea typeface="Meiryo UI" panose="020B0604030504040204" pitchFamily="50" charset="-128"/>
                </a:rPr>
                <a:t>（内容（案））</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既存の市町村支援体制では十分対応できない相談等の受付</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庁内関係部局担当課との調整、対応策の検討</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課題解決に向けた対応策の検討への伴走支援</a:t>
              </a:r>
              <a:endParaRPr lang="en-US" altLang="ja-JP" sz="1100" dirty="0">
                <a:latin typeface="Meiryo UI" panose="020B0604030504040204" pitchFamily="50" charset="-128"/>
                <a:ea typeface="Meiryo UI" panose="020B0604030504040204" pitchFamily="50" charset="-128"/>
              </a:endParaRPr>
            </a:p>
            <a:p>
              <a:pPr marL="88900" indent="-88900">
                <a:buFont typeface="Arial" panose="020B0604020202020204" pitchFamily="34" charset="0"/>
                <a:buChar char="•"/>
              </a:pPr>
              <a:r>
                <a:rPr lang="ja-JP" altLang="en-US" sz="1100" dirty="0">
                  <a:latin typeface="Meiryo UI" panose="020B0604030504040204" pitchFamily="50" charset="-128"/>
                  <a:ea typeface="Meiryo UI" panose="020B0604030504040204" pitchFamily="50" charset="-128"/>
                </a:rPr>
                <a:t>府の支援の実施・検討のための市町村ニーズの把握</a:t>
              </a:r>
              <a:endParaRPr lang="en-US" altLang="ja-JP" sz="1100" dirty="0">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BB470BC2-3F8C-4910-B8A4-F8B36788A04E}"/>
                </a:ext>
              </a:extLst>
            </p:cNvPr>
            <p:cNvSpPr txBox="1"/>
            <p:nvPr/>
          </p:nvSpPr>
          <p:spPr>
            <a:xfrm>
              <a:off x="253461" y="2370860"/>
              <a:ext cx="3134169" cy="1050248"/>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spc="-23" dirty="0">
                  <a:latin typeface="Meiryo UI" panose="020B0604030504040204" pitchFamily="50" charset="-128"/>
                  <a:ea typeface="Meiryo UI" panose="020B0604030504040204" pitchFamily="50" charset="-128"/>
                </a:rPr>
                <a:t>市町村からの依頼や相談について、庁内各部局との調整や対応策の検討などを総合的に担うワンストップ窓口として、市町村局に「基礎自治コンシェルジュ」を設置</a:t>
              </a:r>
            </a:p>
          </p:txBody>
        </p:sp>
        <p:sp>
          <p:nvSpPr>
            <p:cNvPr id="23" name="吹き出し: 円形 22">
              <a:extLst>
                <a:ext uri="{FF2B5EF4-FFF2-40B4-BE49-F238E27FC236}">
                  <a16:creationId xmlns:a16="http://schemas.microsoft.com/office/drawing/2014/main" id="{C408C9A5-8B23-4755-A91E-ABAD32580392}"/>
                </a:ext>
              </a:extLst>
            </p:cNvPr>
            <p:cNvSpPr/>
            <p:nvPr/>
          </p:nvSpPr>
          <p:spPr>
            <a:xfrm>
              <a:off x="276082" y="4374587"/>
              <a:ext cx="1423443" cy="858670"/>
            </a:xfrm>
            <a:prstGeom prst="wedgeEllipseCallout">
              <a:avLst>
                <a:gd name="adj1" fmla="val 50082"/>
                <a:gd name="adj2" fmla="val 46983"/>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○○について、近隣市と連携して取り組みたいけど、何から始めたらいいかな</a:t>
              </a:r>
            </a:p>
          </p:txBody>
        </p:sp>
        <p:sp>
          <p:nvSpPr>
            <p:cNvPr id="24" name="吹き出し: 円形 23">
              <a:extLst>
                <a:ext uri="{FF2B5EF4-FFF2-40B4-BE49-F238E27FC236}">
                  <a16:creationId xmlns:a16="http://schemas.microsoft.com/office/drawing/2014/main" id="{5F00E258-C4AB-4DF7-9ED2-DDD03482196F}"/>
                </a:ext>
              </a:extLst>
            </p:cNvPr>
            <p:cNvSpPr/>
            <p:nvPr/>
          </p:nvSpPr>
          <p:spPr>
            <a:xfrm>
              <a:off x="1986562" y="4362256"/>
              <a:ext cx="1378593" cy="862335"/>
            </a:xfrm>
            <a:prstGeom prst="wedgeEllipseCallout">
              <a:avLst>
                <a:gd name="adj1" fmla="val -37218"/>
                <a:gd name="adj2" fmla="val 59829"/>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solidFill>
                  <a:latin typeface="Meiryo UI" panose="020B0604030504040204" pitchFamily="50" charset="-128"/>
                  <a:ea typeface="Meiryo UI" panose="020B0604030504040204" pitchFamily="50" charset="-128"/>
                </a:rPr>
                <a:t>▲▲の活用について、府と一緒に検討したいけど、どこに連絡したらいいかな</a:t>
              </a:r>
            </a:p>
          </p:txBody>
        </p:sp>
      </p:grpSp>
      <p:sp>
        <p:nvSpPr>
          <p:cNvPr id="25" name="正方形/長方形 24">
            <a:extLst>
              <a:ext uri="{FF2B5EF4-FFF2-40B4-BE49-F238E27FC236}">
                <a16:creationId xmlns:a16="http://schemas.microsoft.com/office/drawing/2014/main" id="{9AA9D92A-7F91-4F85-B64D-AA3D89E42F75}"/>
              </a:ext>
            </a:extLst>
          </p:cNvPr>
          <p:cNvSpPr/>
          <p:nvPr/>
        </p:nvSpPr>
        <p:spPr>
          <a:xfrm>
            <a:off x="0" y="-1510"/>
            <a:ext cx="9144000" cy="504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schemeClr val="bg1"/>
                </a:solidFill>
                <a:latin typeface="Meiryo UI" panose="020B0604030504040204" pitchFamily="50" charset="-128"/>
                <a:ea typeface="Meiryo UI" panose="020B0604030504040204" pitchFamily="50" charset="-128"/>
              </a:rPr>
              <a:t>令和７年度　基礎自治機能充実強化基本方針を踏まえた取組</a:t>
            </a:r>
            <a:r>
              <a:rPr lang="ja-JP" altLang="en-US" sz="1400" b="1" dirty="0">
                <a:solidFill>
                  <a:schemeClr val="bg1"/>
                </a:solidFill>
                <a:latin typeface="Meiryo UI" panose="020B0604030504040204" pitchFamily="50" charset="-128"/>
                <a:ea typeface="Meiryo UI" panose="020B0604030504040204" pitchFamily="50" charset="-128"/>
              </a:rPr>
              <a:t>　（新規・拡充の主なもの）</a:t>
            </a:r>
          </a:p>
        </p:txBody>
      </p:sp>
      <p:sp>
        <p:nvSpPr>
          <p:cNvPr id="26" name="四角形: メモ 25">
            <a:extLst>
              <a:ext uri="{FF2B5EF4-FFF2-40B4-BE49-F238E27FC236}">
                <a16:creationId xmlns:a16="http://schemas.microsoft.com/office/drawing/2014/main" id="{649AA76F-7670-42CF-BE27-02C116E92D17}"/>
              </a:ext>
            </a:extLst>
          </p:cNvPr>
          <p:cNvSpPr/>
          <p:nvPr/>
        </p:nvSpPr>
        <p:spPr>
          <a:xfrm>
            <a:off x="292961" y="1912607"/>
            <a:ext cx="4519083" cy="1465477"/>
          </a:xfrm>
          <a:prstGeom prst="foldedCorner">
            <a:avLst>
              <a:gd name="adj" fmla="val 1210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B013DF7C-119B-4816-B361-DECBA73F22C0}"/>
              </a:ext>
            </a:extLst>
          </p:cNvPr>
          <p:cNvSpPr txBox="1"/>
          <p:nvPr/>
        </p:nvSpPr>
        <p:spPr>
          <a:xfrm>
            <a:off x="291896" y="1913586"/>
            <a:ext cx="4519083" cy="1461939"/>
          </a:xfrm>
          <a:prstGeom prst="rect">
            <a:avLst/>
          </a:prstGeom>
          <a:noFill/>
        </p:spPr>
        <p:txBody>
          <a:bodyPr wrap="square">
            <a:spAutoFit/>
          </a:bodyPr>
          <a:lstStyle/>
          <a:p>
            <a:pPr marL="171450" indent="-171450">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採用活動の強化に向けた行動計画の策定など、人材確保</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等に係る取組を支援</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（市町村振興補助金拡充分の算定対象）</a:t>
            </a:r>
            <a:endParaRPr lang="en-US" altLang="ja-JP" sz="1400" dirty="0">
              <a:latin typeface="Meiryo UI" panose="020B0604030504040204" pitchFamily="50" charset="-128"/>
              <a:ea typeface="Meiryo UI" panose="020B0604030504040204" pitchFamily="50" charset="-128"/>
            </a:endParaRPr>
          </a:p>
          <a:p>
            <a:pPr>
              <a:buClr>
                <a:srgbClr val="00B050"/>
              </a:buClr>
            </a:pPr>
            <a:endParaRPr lang="en-US" altLang="ja-JP" sz="1400" dirty="0">
              <a:latin typeface="Meiryo UI" panose="020B0604030504040204" pitchFamily="50" charset="-128"/>
              <a:ea typeface="Meiryo UI" panose="020B0604030504040204" pitchFamily="50" charset="-128"/>
            </a:endParaRPr>
          </a:p>
          <a:p>
            <a:pPr>
              <a:buClr>
                <a:srgbClr val="00B050"/>
              </a:buClr>
            </a:pPr>
            <a:endParaRPr lang="en-US" altLang="ja-JP" sz="1400" dirty="0">
              <a:latin typeface="Meiryo UI" panose="020B0604030504040204" pitchFamily="50" charset="-128"/>
              <a:ea typeface="Meiryo UI" panose="020B0604030504040204" pitchFamily="50" charset="-128"/>
            </a:endParaRPr>
          </a:p>
          <a:p>
            <a:pPr marL="174625" indent="-174625">
              <a:spcBef>
                <a:spcPts val="600"/>
              </a:spcBef>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専門人材の確保等に係る研修会の開催</a:t>
            </a:r>
            <a:endParaRPr lang="en-US" altLang="ja-JP" sz="1400" dirty="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CA1CC096-E4C5-4AFA-929F-2E42DBFAFD07}"/>
              </a:ext>
            </a:extLst>
          </p:cNvPr>
          <p:cNvSpPr txBox="1"/>
          <p:nvPr/>
        </p:nvSpPr>
        <p:spPr>
          <a:xfrm>
            <a:off x="241115" y="1546960"/>
            <a:ext cx="4186869" cy="369332"/>
          </a:xfrm>
          <a:prstGeom prst="rect">
            <a:avLst/>
          </a:prstGeom>
          <a:noFill/>
        </p:spPr>
        <p:txBody>
          <a:bodyPr wrap="square" rtlCol="0">
            <a:spAutoFit/>
          </a:bodyPr>
          <a:lstStyle/>
          <a:p>
            <a:r>
              <a:rPr lang="ja-JP" altLang="en-US" b="1" dirty="0">
                <a:latin typeface="Meiryo UI" panose="020B0604030504040204" pitchFamily="50" charset="-128"/>
                <a:ea typeface="Meiryo UI" panose="020B0604030504040204" pitchFamily="50" charset="-128"/>
              </a:rPr>
              <a:t>■ 人材確保等の取組支援</a:t>
            </a:r>
            <a:r>
              <a:rPr lang="ja-JP" altLang="en-US" sz="1400" dirty="0">
                <a:latin typeface="Meiryo UI" panose="020B0604030504040204" pitchFamily="50" charset="-128"/>
                <a:ea typeface="Meiryo UI" panose="020B0604030504040204" pitchFamily="50" charset="-128"/>
              </a:rPr>
              <a:t>（①人的支援）</a:t>
            </a:r>
            <a:endParaRPr lang="ja-JP" altLang="en-US"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E7FC9C06-A2F7-4D55-B752-F8909F40C46D}"/>
              </a:ext>
            </a:extLst>
          </p:cNvPr>
          <p:cNvSpPr txBox="1"/>
          <p:nvPr/>
        </p:nvSpPr>
        <p:spPr>
          <a:xfrm>
            <a:off x="465941" y="2708920"/>
            <a:ext cx="812498" cy="253916"/>
          </a:xfrm>
          <a:prstGeom prst="rect">
            <a:avLst/>
          </a:prstGeom>
          <a:solidFill>
            <a:srgbClr val="00B050"/>
          </a:solidFill>
          <a:ln>
            <a:noFill/>
          </a:ln>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行動計画</a:t>
            </a:r>
          </a:p>
        </p:txBody>
      </p:sp>
      <p:sp>
        <p:nvSpPr>
          <p:cNvPr id="32" name="四角形: メモ 31">
            <a:extLst>
              <a:ext uri="{FF2B5EF4-FFF2-40B4-BE49-F238E27FC236}">
                <a16:creationId xmlns:a16="http://schemas.microsoft.com/office/drawing/2014/main" id="{F2AD250C-931B-4DAA-BAC5-9FA9A9B6310E}"/>
              </a:ext>
            </a:extLst>
          </p:cNvPr>
          <p:cNvSpPr/>
          <p:nvPr/>
        </p:nvSpPr>
        <p:spPr>
          <a:xfrm>
            <a:off x="282065" y="5516891"/>
            <a:ext cx="4483215" cy="1263805"/>
          </a:xfrm>
          <a:prstGeom prst="foldedCorner">
            <a:avLst>
              <a:gd name="adj" fmla="val 10574"/>
            </a:avLst>
          </a:prstGeom>
          <a:solidFill>
            <a:schemeClr val="bg1"/>
          </a:solidFill>
          <a:ln w="12700" cap="sq" cmpd="sng">
            <a:solidFill>
              <a:srgbClr val="00B050"/>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latin typeface="Meiryo UI" panose="020B0604030504040204" pitchFamily="50" charset="-128"/>
              <a:ea typeface="Meiryo UI" panose="020B0604030504040204" pitchFamily="50" charset="-128"/>
            </a:endParaRPr>
          </a:p>
        </p:txBody>
      </p:sp>
      <p:sp>
        <p:nvSpPr>
          <p:cNvPr id="31" name="吹き出し: 角を丸めた四角形 30">
            <a:extLst>
              <a:ext uri="{FF2B5EF4-FFF2-40B4-BE49-F238E27FC236}">
                <a16:creationId xmlns:a16="http://schemas.microsoft.com/office/drawing/2014/main" id="{353FE6A6-0C7E-4A13-8834-D69070556F4F}"/>
              </a:ext>
            </a:extLst>
          </p:cNvPr>
          <p:cNvSpPr/>
          <p:nvPr/>
        </p:nvSpPr>
        <p:spPr>
          <a:xfrm>
            <a:off x="1374865" y="2666948"/>
            <a:ext cx="2856720" cy="369332"/>
          </a:xfrm>
          <a:prstGeom prst="wedgeRoundRectCallout">
            <a:avLst>
              <a:gd name="adj1" fmla="val -31657"/>
              <a:gd name="adj2" fmla="val -13231"/>
              <a:gd name="adj3" fmla="val 16667"/>
            </a:avLst>
          </a:prstGeom>
          <a:solidFill>
            <a:sysClr val="window" lastClr="FFFFFF"/>
          </a:solidFill>
          <a:ln w="12700" cap="flat" cmpd="sng" algn="ctr">
            <a:solidFill>
              <a:schemeClr val="accent6">
                <a:lumMod val="50000"/>
              </a:schemeClr>
            </a:solidFill>
            <a:prstDash val="solid"/>
            <a:miter lim="800000"/>
          </a:ln>
          <a:effectLst/>
        </p:spPr>
        <p:txBody>
          <a:bodyPr tIns="0" rtlCol="0" anchor="t"/>
          <a:lstStyle/>
          <a:p>
            <a:pPr marL="0" marR="0" lvl="0" indent="0" defTabSz="4572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・採用数等の数値目標の設定</a:t>
            </a:r>
          </a:p>
          <a:p>
            <a:pPr marL="0" marR="0" lvl="0" indent="0" defTabSz="457200" eaLnBrk="1" fontAlgn="auto" latinLnBrk="0" hangingPunct="1">
              <a:lnSpc>
                <a:spcPct val="100000"/>
              </a:lnSpc>
              <a:spcBef>
                <a:spcPts val="0"/>
              </a:spcBef>
              <a:spcAft>
                <a:spcPts val="0"/>
              </a:spcAft>
              <a:buClrTx/>
              <a:buSzTx/>
              <a:buFontTx/>
              <a:buNone/>
              <a:tabLst/>
              <a:defRPr/>
            </a:pPr>
            <a:r>
              <a:rPr kumimoji="1" lang="ja-JP" altLang="en-US" sz="105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・特に効果的と考えられる具体の取組内容　等</a:t>
            </a:r>
          </a:p>
        </p:txBody>
      </p:sp>
      <p:sp>
        <p:nvSpPr>
          <p:cNvPr id="17" name="テキスト ボックス 16">
            <a:extLst>
              <a:ext uri="{FF2B5EF4-FFF2-40B4-BE49-F238E27FC236}">
                <a16:creationId xmlns:a16="http://schemas.microsoft.com/office/drawing/2014/main" id="{60246391-5013-4F86-A696-0D61615C2DA1}"/>
              </a:ext>
            </a:extLst>
          </p:cNvPr>
          <p:cNvSpPr txBox="1"/>
          <p:nvPr/>
        </p:nvSpPr>
        <p:spPr>
          <a:xfrm>
            <a:off x="251520" y="5566881"/>
            <a:ext cx="4518108" cy="1246495"/>
          </a:xfrm>
          <a:prstGeom prst="rect">
            <a:avLst/>
          </a:prstGeom>
          <a:noFill/>
        </p:spPr>
        <p:txBody>
          <a:bodyPr wrap="square">
            <a:spAutoFit/>
          </a:bodyPr>
          <a:lstStyle/>
          <a:p>
            <a:pPr marL="171450" indent="-171450">
              <a:spcAft>
                <a:spcPts val="600"/>
              </a:spcAft>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市町村施設整備資金貸付金の拡充（通常枠</a:t>
            </a:r>
            <a:r>
              <a:rPr lang="en-US" altLang="ja-JP" sz="1400" dirty="0">
                <a:latin typeface="Meiryo UI" panose="020B0604030504040204" pitchFamily="50" charset="-128"/>
                <a:ea typeface="Meiryo UI" panose="020B0604030504040204" pitchFamily="50" charset="-128"/>
              </a:rPr>
              <a:t>20</a:t>
            </a:r>
            <a:r>
              <a:rPr lang="ja-JP" altLang="en-US" sz="1400" dirty="0">
                <a:latin typeface="Meiryo UI" panose="020B0604030504040204" pitchFamily="50" charset="-128"/>
                <a:ea typeface="Meiryo UI" panose="020B0604030504040204" pitchFamily="50" charset="-128"/>
              </a:rPr>
              <a:t>億円に加え特別枠</a:t>
            </a:r>
            <a:r>
              <a:rPr lang="en-US" altLang="ja-JP" sz="1400" dirty="0">
                <a:latin typeface="Meiryo UI" panose="020B0604030504040204" pitchFamily="50" charset="-128"/>
                <a:ea typeface="Meiryo UI" panose="020B0604030504040204" pitchFamily="50" charset="-128"/>
              </a:rPr>
              <a:t>5</a:t>
            </a:r>
            <a:r>
              <a:rPr lang="ja-JP" altLang="en-US" sz="1400" dirty="0">
                <a:latin typeface="Meiryo UI" panose="020B0604030504040204" pitchFamily="50" charset="-128"/>
                <a:ea typeface="Meiryo UI" panose="020B0604030504040204" pitchFamily="50" charset="-128"/>
              </a:rPr>
              <a:t>億円を創設）</a:t>
            </a:r>
          </a:p>
          <a:p>
            <a:pPr marL="171450" indent="-171450">
              <a:spcAft>
                <a:spcPts val="600"/>
              </a:spcAft>
              <a:buClr>
                <a:srgbClr val="00B050"/>
              </a:buClr>
              <a:buFont typeface="Wingdings" panose="05000000000000000000" pitchFamily="2" charset="2"/>
              <a:buChar char="l"/>
            </a:pPr>
            <a:r>
              <a:rPr lang="ja-JP" altLang="en-US" sz="1400" dirty="0">
                <a:latin typeface="Meiryo UI" panose="020B0604030504040204" pitchFamily="50" charset="-128"/>
                <a:ea typeface="Meiryo UI" panose="020B0604030504040204" pitchFamily="50" charset="-128"/>
              </a:rPr>
              <a:t>「公共施設再編計画」を策定した市町村等が行う面積減を伴う建替えや除却に対して貸付を実施し、市町村の公共施設の最適配置の取組を支援</a:t>
            </a:r>
            <a:endParaRPr lang="en-US" altLang="ja-JP" dirty="0">
              <a:latin typeface="Meiryo UI" panose="020B0604030504040204" pitchFamily="50" charset="-128"/>
              <a:ea typeface="Meiryo UI" panose="020B0604030504040204" pitchFamily="50" charset="-128"/>
            </a:endParaRPr>
          </a:p>
        </p:txBody>
      </p:sp>
      <p:pic>
        <p:nvPicPr>
          <p:cNvPr id="35" name="図 34">
            <a:extLst>
              <a:ext uri="{FF2B5EF4-FFF2-40B4-BE49-F238E27FC236}">
                <a16:creationId xmlns:a16="http://schemas.microsoft.com/office/drawing/2014/main" id="{22787C50-E59D-47A9-8C49-BB834CD872A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27998" y="4698288"/>
            <a:ext cx="952500" cy="834310"/>
          </a:xfrm>
          <a:prstGeom prst="rect">
            <a:avLst/>
          </a:prstGeom>
        </p:spPr>
      </p:pic>
      <p:pic>
        <p:nvPicPr>
          <p:cNvPr id="9" name="図 8">
            <a:extLst>
              <a:ext uri="{FF2B5EF4-FFF2-40B4-BE49-F238E27FC236}">
                <a16:creationId xmlns:a16="http://schemas.microsoft.com/office/drawing/2014/main" id="{DE5AE02B-AFDC-42FE-A93D-602C5824B90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681391" y="4662033"/>
            <a:ext cx="952500" cy="917375"/>
          </a:xfrm>
          <a:prstGeom prst="rect">
            <a:avLst/>
          </a:prstGeom>
        </p:spPr>
      </p:pic>
      <p:sp>
        <p:nvSpPr>
          <p:cNvPr id="29" name="テキスト ボックス 28">
            <a:extLst>
              <a:ext uri="{FF2B5EF4-FFF2-40B4-BE49-F238E27FC236}">
                <a16:creationId xmlns:a16="http://schemas.microsoft.com/office/drawing/2014/main" id="{0A27AEE8-AB54-4CD8-B65A-57A5C62D783A}"/>
              </a:ext>
            </a:extLst>
          </p:cNvPr>
          <p:cNvSpPr txBox="1"/>
          <p:nvPr/>
        </p:nvSpPr>
        <p:spPr>
          <a:xfrm>
            <a:off x="3672472" y="591099"/>
            <a:ext cx="5148000" cy="756000"/>
          </a:xfrm>
          <a:prstGeom prst="rect">
            <a:avLst/>
          </a:prstGeom>
          <a:solidFill>
            <a:schemeClr val="accent6">
              <a:lumMod val="20000"/>
              <a:lumOff val="80000"/>
            </a:schemeClr>
          </a:solidFill>
          <a:ln w="19050">
            <a:solidFill>
              <a:srgbClr val="00B050"/>
            </a:solidFill>
          </a:ln>
        </p:spPr>
        <p:txBody>
          <a:bodyPr wrap="square" tIns="108000" bIns="108000" anchor="ctr" anchorCtr="0">
            <a:noAutofit/>
          </a:bodyPr>
          <a:lstStyle/>
          <a:p>
            <a:r>
              <a:rPr lang="ja-JP" altLang="en-US" sz="1600" b="1" dirty="0">
                <a:latin typeface="Meiryo UI" panose="020B0604030504040204" pitchFamily="50" charset="-128"/>
                <a:ea typeface="Meiryo UI" panose="020B0604030504040204" pitchFamily="50" charset="-128"/>
              </a:rPr>
              <a:t>① 人的支援</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② 財政的支援</a:t>
            </a:r>
            <a:endParaRPr lang="en-US" altLang="ja-JP" sz="1600"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③ その他の支援（技術的助言）</a:t>
            </a:r>
            <a:endParaRPr lang="en-US" altLang="ja-JP" sz="16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938806604"/>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sz="1200" smtClean="0">
            <a:solidFill>
              <a:prstClr val="black"/>
            </a:solidFill>
            <a:ea typeface="Meiryo UI" panose="020B0604030504040204" pitchFamily="50" charset="-128"/>
          </a:defRPr>
        </a:defPPr>
      </a:lstStyle>
      <a:style>
        <a:lnRef idx="2">
          <a:schemeClr val="accent1"/>
        </a:lnRef>
        <a:fillRef idx="1">
          <a:schemeClr val="lt1"/>
        </a:fillRef>
        <a:effectRef idx="0">
          <a:schemeClr val="accent1"/>
        </a:effectRef>
        <a:fontRef idx="minor">
          <a:schemeClr val="dk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EF5C6CA66625842BD9EABBB207E7DCF" ma:contentTypeVersion="0" ma:contentTypeDescription="新しいドキュメントを作成します。" ma:contentTypeScope="" ma:versionID="19e100ba22bd90536024203d1e7e716f">
  <xsd:schema xmlns:xsd="http://www.w3.org/2001/XMLSchema" xmlns:p="http://schemas.microsoft.com/office/2006/metadata/properties" targetNamespace="http://schemas.microsoft.com/office/2006/metadata/properties" ma:root="true" ma:fieldsID="f4cff559f9a06213828a8956bc5bb22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FD13421D-47B8-4EE1-AFD8-43F894A84F80}">
  <ds:schemaRefs>
    <ds:schemaRef ds:uri="http://schemas.microsoft.com/sharepoint/v3/contenttype/forms"/>
  </ds:schemaRefs>
</ds:datastoreItem>
</file>

<file path=customXml/itemProps2.xml><?xml version="1.0" encoding="utf-8"?>
<ds:datastoreItem xmlns:ds="http://schemas.openxmlformats.org/officeDocument/2006/customXml" ds:itemID="{54BAA375-4434-4683-9766-7CA0A630586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B532240C-9678-49BC-876E-9028F5F0CBF7}">
  <ds:schemaRefs>
    <ds:schemaRef ds:uri="http://purl.org/dc/elements/1.1/"/>
    <ds:schemaRef ds:uri="http://schemas.microsoft.com/office/2006/metadata/properties"/>
    <ds:schemaRef ds:uri="http://schemas.microsoft.com/office/2006/documentManagement/types"/>
    <ds:schemaRef ds:uri="http://purl.org/dc/dcmitype/"/>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Organic</Template>
  <TotalTime>28219</TotalTime>
  <Words>1413</Words>
  <Application>Microsoft Office PowerPoint</Application>
  <PresentationFormat>画面に合わせる (4:3)</PresentationFormat>
  <Paragraphs>90</Paragraphs>
  <Slides>3</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vt:i4>
      </vt:variant>
    </vt:vector>
  </HeadingPairs>
  <TitlesOfParts>
    <vt:vector size="10" baseType="lpstr">
      <vt:lpstr>BIZ UDPゴシック</vt:lpstr>
      <vt:lpstr>Meiryo UI</vt:lpstr>
      <vt:lpstr>Arial</vt:lpstr>
      <vt:lpstr>Calibri</vt:lpstr>
      <vt:lpstr>Calibri Light</vt:lpstr>
      <vt:lpstr>Wingdings</vt:lpstr>
      <vt:lpstr>Office Theme</vt:lpstr>
      <vt:lpstr>PowerPoint プレゼンテーション</vt:lpstr>
      <vt:lpstr>PowerPoint プレゼンテーション</vt:lpstr>
      <vt:lpstr>PowerPoint プレゼンテーション</vt:lpstr>
    </vt:vector>
  </TitlesOfParts>
  <Company>大阪府庁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柴田　あかり</cp:lastModifiedBy>
  <cp:revision>3376</cp:revision>
  <cp:lastPrinted>2025-03-17T05:58:35Z</cp:lastPrinted>
  <dcterms:created xsi:type="dcterms:W3CDTF">2014-06-17T12:02:58Z</dcterms:created>
  <dcterms:modified xsi:type="dcterms:W3CDTF">2025-04-30T03:16:29Z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0x010100FEF5C6CA66625842BD9EABBB207E7DCF</vt:lpwstr>
  </property>
</Properties>
</file>