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900" r:id="rId4"/>
  </p:sldMasterIdLst>
  <p:notesMasterIdLst>
    <p:notesMasterId r:id="rId8"/>
  </p:notesMasterIdLst>
  <p:sldIdLst>
    <p:sldId id="3261" r:id="rId5"/>
    <p:sldId id="3262" r:id="rId6"/>
    <p:sldId id="3263" r:id="rId7"/>
  </p:sldIdLst>
  <p:sldSz cx="9144000" cy="6858000" type="screen4x3"/>
  <p:notesSz cx="6807200" cy="9939338"/>
  <p:defaultTextStyle>
    <a:defPPr>
      <a:defRPr lang="en-US"/>
    </a:defPPr>
    <a:lvl1pPr marL="0" algn="l" defTabSz="457088" rtl="0" eaLnBrk="1" latinLnBrk="0" hangingPunct="1">
      <a:defRPr sz="1800" kern="1200">
        <a:solidFill>
          <a:schemeClr val="tx1"/>
        </a:solidFill>
        <a:latin typeface="+mn-lt"/>
        <a:ea typeface="+mn-ea"/>
        <a:cs typeface="+mn-cs"/>
      </a:defRPr>
    </a:lvl1pPr>
    <a:lvl2pPr marL="457088" algn="l" defTabSz="457088" rtl="0" eaLnBrk="1" latinLnBrk="0" hangingPunct="1">
      <a:defRPr sz="1800" kern="1200">
        <a:solidFill>
          <a:schemeClr val="tx1"/>
        </a:solidFill>
        <a:latin typeface="+mn-lt"/>
        <a:ea typeface="+mn-ea"/>
        <a:cs typeface="+mn-cs"/>
      </a:defRPr>
    </a:lvl2pPr>
    <a:lvl3pPr marL="914174" algn="l" defTabSz="457088" rtl="0" eaLnBrk="1" latinLnBrk="0" hangingPunct="1">
      <a:defRPr sz="1800" kern="1200">
        <a:solidFill>
          <a:schemeClr val="tx1"/>
        </a:solidFill>
        <a:latin typeface="+mn-lt"/>
        <a:ea typeface="+mn-ea"/>
        <a:cs typeface="+mn-cs"/>
      </a:defRPr>
    </a:lvl3pPr>
    <a:lvl4pPr marL="1371261" algn="l" defTabSz="457088" rtl="0" eaLnBrk="1" latinLnBrk="0" hangingPunct="1">
      <a:defRPr sz="1800" kern="1200">
        <a:solidFill>
          <a:schemeClr val="tx1"/>
        </a:solidFill>
        <a:latin typeface="+mn-lt"/>
        <a:ea typeface="+mn-ea"/>
        <a:cs typeface="+mn-cs"/>
      </a:defRPr>
    </a:lvl4pPr>
    <a:lvl5pPr marL="1828348" algn="l" defTabSz="457088" rtl="0" eaLnBrk="1" latinLnBrk="0" hangingPunct="1">
      <a:defRPr sz="1800" kern="1200">
        <a:solidFill>
          <a:schemeClr val="tx1"/>
        </a:solidFill>
        <a:latin typeface="+mn-lt"/>
        <a:ea typeface="+mn-ea"/>
        <a:cs typeface="+mn-cs"/>
      </a:defRPr>
    </a:lvl5pPr>
    <a:lvl6pPr marL="2285434" algn="l" defTabSz="457088" rtl="0" eaLnBrk="1" latinLnBrk="0" hangingPunct="1">
      <a:defRPr sz="1800" kern="1200">
        <a:solidFill>
          <a:schemeClr val="tx1"/>
        </a:solidFill>
        <a:latin typeface="+mn-lt"/>
        <a:ea typeface="+mn-ea"/>
        <a:cs typeface="+mn-cs"/>
      </a:defRPr>
    </a:lvl6pPr>
    <a:lvl7pPr marL="2742522" algn="l" defTabSz="457088" rtl="0" eaLnBrk="1" latinLnBrk="0" hangingPunct="1">
      <a:defRPr sz="1800" kern="1200">
        <a:solidFill>
          <a:schemeClr val="tx1"/>
        </a:solidFill>
        <a:latin typeface="+mn-lt"/>
        <a:ea typeface="+mn-ea"/>
        <a:cs typeface="+mn-cs"/>
      </a:defRPr>
    </a:lvl7pPr>
    <a:lvl8pPr marL="3199609" algn="l" defTabSz="457088" rtl="0" eaLnBrk="1" latinLnBrk="0" hangingPunct="1">
      <a:defRPr sz="1800" kern="1200">
        <a:solidFill>
          <a:schemeClr val="tx1"/>
        </a:solidFill>
        <a:latin typeface="+mn-lt"/>
        <a:ea typeface="+mn-ea"/>
        <a:cs typeface="+mn-cs"/>
      </a:defRPr>
    </a:lvl8pPr>
    <a:lvl9pPr marL="3656696" algn="l" defTabSz="457088"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舟岡　佐奈絵" initials="舟岡　佐奈絵" lastIdx="308" clrIdx="0">
    <p:extLst>
      <p:ext uri="{19B8F6BF-5375-455C-9EA6-DF929625EA0E}">
        <p15:presenceInfo xmlns:p15="http://schemas.microsoft.com/office/powerpoint/2012/main" userId="S::FunaokaS@lan.pref.osaka.jp::724d4c30-f451-4be9-bbf6-d811099623a9" providerId="AD"/>
      </p:ext>
    </p:extLst>
  </p:cmAuthor>
  <p:cmAuthor id="2" name="藤原　幹" initials="藤原　幹" lastIdx="1" clrIdx="1">
    <p:extLst>
      <p:ext uri="{19B8F6BF-5375-455C-9EA6-DF929625EA0E}">
        <p15:presenceInfo xmlns:p15="http://schemas.microsoft.com/office/powerpoint/2012/main" userId="S::FujiwaraMo@lan.pref.osaka.jp::fc93f264-9935-4e63-af95-ca7ea56d66ff" providerId="AD"/>
      </p:ext>
    </p:extLst>
  </p:cmAuthor>
  <p:cmAuthor id="3" name="周藤　英" initials="周藤　英" lastIdx="18" clrIdx="2">
    <p:extLst>
      <p:ext uri="{19B8F6BF-5375-455C-9EA6-DF929625EA0E}">
        <p15:presenceInfo xmlns:p15="http://schemas.microsoft.com/office/powerpoint/2012/main" userId="S::SutoA@lan.pref.osaka.jp::3c51e293-03c4-4571-abf3-d884ff255c7f" providerId="AD"/>
      </p:ext>
    </p:extLst>
  </p:cmAuthor>
  <p:cmAuthor id="4" name="山下　雄也" initials="山下　雄也" lastIdx="3" clrIdx="3">
    <p:extLst>
      <p:ext uri="{19B8F6BF-5375-455C-9EA6-DF929625EA0E}">
        <p15:presenceInfo xmlns:p15="http://schemas.microsoft.com/office/powerpoint/2012/main" userId="S::YamashitaYuy@lan.pref.osaka.jp::10703121-1bfd-40e5-8d30-763ce58705a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2D6EF"/>
    <a:srgbClr val="FCCCF9"/>
    <a:srgbClr val="FCD0F9"/>
    <a:srgbClr val="FFAFAF"/>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861" autoAdjust="0"/>
    <p:restoredTop sz="93899" autoAdjust="0"/>
  </p:normalViewPr>
  <p:slideViewPr>
    <p:cSldViewPr>
      <p:cViewPr varScale="1">
        <p:scale>
          <a:sx n="97" d="100"/>
          <a:sy n="97" d="100"/>
        </p:scale>
        <p:origin x="893" y="82"/>
      </p:cViewPr>
      <p:guideLst>
        <p:guide orient="horz" pos="2160"/>
        <p:guide pos="2880"/>
      </p:guideLst>
    </p:cSldViewPr>
  </p:slideViewPr>
  <p:outlineViewPr>
    <p:cViewPr>
      <p:scale>
        <a:sx n="33" d="100"/>
        <a:sy n="33" d="100"/>
      </p:scale>
      <p:origin x="0" y="-304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7" cy="496967"/>
          </a:xfrm>
          <a:prstGeom prst="rect">
            <a:avLst/>
          </a:prstGeom>
        </p:spPr>
        <p:txBody>
          <a:bodyPr vert="horz" lIns="91434" tIns="45717" rIns="91434" bIns="45717" rtlCol="0"/>
          <a:lstStyle>
            <a:lvl1pPr algn="l">
              <a:defRPr sz="1200">
                <a:ea typeface="Meiryo UI" panose="020B0604030504040204" pitchFamily="50" charset="-128"/>
              </a:defRPr>
            </a:lvl1pPr>
          </a:lstStyle>
          <a:p>
            <a:endParaRPr lang="ja-JP" altLang="en-US" dirty="0"/>
          </a:p>
        </p:txBody>
      </p:sp>
      <p:sp>
        <p:nvSpPr>
          <p:cNvPr id="3" name="日付プレースホルダー 2"/>
          <p:cNvSpPr>
            <a:spLocks noGrp="1"/>
          </p:cNvSpPr>
          <p:nvPr>
            <p:ph type="dt" idx="1"/>
          </p:nvPr>
        </p:nvSpPr>
        <p:spPr>
          <a:xfrm>
            <a:off x="3855839" y="1"/>
            <a:ext cx="2949787" cy="496967"/>
          </a:xfrm>
          <a:prstGeom prst="rect">
            <a:avLst/>
          </a:prstGeom>
        </p:spPr>
        <p:txBody>
          <a:bodyPr vert="horz" lIns="91434" tIns="45717" rIns="91434" bIns="45717" rtlCol="0"/>
          <a:lstStyle>
            <a:lvl1pPr algn="r">
              <a:defRPr sz="1200">
                <a:ea typeface="Meiryo UI" panose="020B0604030504040204" pitchFamily="50" charset="-128"/>
              </a:defRPr>
            </a:lvl1pPr>
          </a:lstStyle>
          <a:p>
            <a:fld id="{3F2D28A0-6F62-4A73-959C-6359E5DDD042}" type="datetimeFigureOut">
              <a:rPr lang="ja-JP" altLang="en-US" smtClean="0"/>
              <a:pPr/>
              <a:t>2026/3/24</a:t>
            </a:fld>
            <a:endParaRPr lang="ja-JP" altLang="en-US" dirty="0"/>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34" tIns="45717" rIns="91434" bIns="45717" rtlCol="0" anchor="ctr"/>
          <a:lstStyle/>
          <a:p>
            <a:endParaRPr lang="ja-JP" altLang="en-US" dirty="0"/>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34" tIns="45717" rIns="91434" bIns="45717"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1" y="9440647"/>
            <a:ext cx="2949787" cy="496967"/>
          </a:xfrm>
          <a:prstGeom prst="rect">
            <a:avLst/>
          </a:prstGeom>
        </p:spPr>
        <p:txBody>
          <a:bodyPr vert="horz" lIns="91434" tIns="45717" rIns="91434" bIns="45717" rtlCol="0" anchor="b"/>
          <a:lstStyle>
            <a:lvl1pPr algn="l">
              <a:defRPr sz="1200">
                <a:ea typeface="Meiryo UI" panose="020B0604030504040204" pitchFamily="50" charset="-128"/>
              </a:defRPr>
            </a:lvl1pPr>
          </a:lstStyle>
          <a:p>
            <a:endParaRPr lang="ja-JP" altLang="en-US" dirty="0"/>
          </a:p>
        </p:txBody>
      </p:sp>
      <p:sp>
        <p:nvSpPr>
          <p:cNvPr id="7" name="スライド番号プレースホルダー 6"/>
          <p:cNvSpPr>
            <a:spLocks noGrp="1"/>
          </p:cNvSpPr>
          <p:nvPr>
            <p:ph type="sldNum" sz="quarter" idx="5"/>
          </p:nvPr>
        </p:nvSpPr>
        <p:spPr>
          <a:xfrm>
            <a:off x="3855839" y="9440647"/>
            <a:ext cx="2949787" cy="496967"/>
          </a:xfrm>
          <a:prstGeom prst="rect">
            <a:avLst/>
          </a:prstGeom>
        </p:spPr>
        <p:txBody>
          <a:bodyPr vert="horz" lIns="91434" tIns="45717" rIns="91434" bIns="45717" rtlCol="0" anchor="b"/>
          <a:lstStyle>
            <a:lvl1pPr algn="r">
              <a:defRPr sz="1200">
                <a:ea typeface="Meiryo UI" panose="020B0604030504040204" pitchFamily="50" charset="-128"/>
              </a:defRPr>
            </a:lvl1pPr>
          </a:lstStyle>
          <a:p>
            <a:fld id="{51875A66-8240-4C7B-8F63-ACC40D2513BA}" type="slidenum">
              <a:rPr lang="ja-JP" altLang="en-US" smtClean="0"/>
              <a:pPr/>
              <a:t>‹#›</a:t>
            </a:fld>
            <a:endParaRPr lang="ja-JP" altLang="en-US" dirty="0"/>
          </a:p>
        </p:txBody>
      </p:sp>
    </p:spTree>
    <p:extLst>
      <p:ext uri="{BB962C8B-B14F-4D97-AF65-F5344CB8AC3E}">
        <p14:creationId xmlns:p14="http://schemas.microsoft.com/office/powerpoint/2010/main" val="3136648269"/>
      </p:ext>
    </p:extLst>
  </p:cSld>
  <p:clrMap bg1="lt1" tx1="dk1" bg2="lt2" tx2="dk2" accent1="accent1" accent2="accent2" accent3="accent3" accent4="accent4" accent5="accent5" accent6="accent6" hlink="hlink" folHlink="folHlink"/>
  <p:notesStyle>
    <a:lvl1pPr marL="0" algn="l" defTabSz="914174" rtl="0" eaLnBrk="1" latinLnBrk="0" hangingPunct="1">
      <a:defRPr kumimoji="1" sz="1200" kern="1200">
        <a:solidFill>
          <a:schemeClr val="tx1"/>
        </a:solidFill>
        <a:latin typeface="+mn-lt"/>
        <a:ea typeface="Meiryo UI" panose="020B0604030504040204" pitchFamily="50" charset="-128"/>
        <a:cs typeface="+mn-cs"/>
      </a:defRPr>
    </a:lvl1pPr>
    <a:lvl2pPr marL="457088" algn="l" defTabSz="914174" rtl="0" eaLnBrk="1" latinLnBrk="0" hangingPunct="1">
      <a:defRPr kumimoji="1" sz="1200" kern="1200">
        <a:solidFill>
          <a:schemeClr val="tx1"/>
        </a:solidFill>
        <a:latin typeface="+mn-lt"/>
        <a:ea typeface="Meiryo UI" panose="020B0604030504040204" pitchFamily="50" charset="-128"/>
        <a:cs typeface="+mn-cs"/>
      </a:defRPr>
    </a:lvl2pPr>
    <a:lvl3pPr marL="914174" algn="l" defTabSz="914174" rtl="0" eaLnBrk="1" latinLnBrk="0" hangingPunct="1">
      <a:defRPr kumimoji="1" sz="1200" kern="1200">
        <a:solidFill>
          <a:schemeClr val="tx1"/>
        </a:solidFill>
        <a:latin typeface="+mn-lt"/>
        <a:ea typeface="Meiryo UI" panose="020B0604030504040204" pitchFamily="50" charset="-128"/>
        <a:cs typeface="+mn-cs"/>
      </a:defRPr>
    </a:lvl3pPr>
    <a:lvl4pPr marL="1371261" algn="l" defTabSz="914174" rtl="0" eaLnBrk="1" latinLnBrk="0" hangingPunct="1">
      <a:defRPr kumimoji="1" sz="1200" kern="1200">
        <a:solidFill>
          <a:schemeClr val="tx1"/>
        </a:solidFill>
        <a:latin typeface="+mn-lt"/>
        <a:ea typeface="Meiryo UI" panose="020B0604030504040204" pitchFamily="50" charset="-128"/>
        <a:cs typeface="+mn-cs"/>
      </a:defRPr>
    </a:lvl4pPr>
    <a:lvl5pPr marL="1828348" algn="l" defTabSz="914174" rtl="0" eaLnBrk="1" latinLnBrk="0" hangingPunct="1">
      <a:defRPr kumimoji="1" sz="1200" kern="1200">
        <a:solidFill>
          <a:schemeClr val="tx1"/>
        </a:solidFill>
        <a:latin typeface="+mn-lt"/>
        <a:ea typeface="Meiryo UI" panose="020B0604030504040204" pitchFamily="50" charset="-128"/>
        <a:cs typeface="+mn-cs"/>
      </a:defRPr>
    </a:lvl5pPr>
    <a:lvl6pPr marL="2285434" algn="l" defTabSz="914174" rtl="0" eaLnBrk="1" latinLnBrk="0" hangingPunct="1">
      <a:defRPr kumimoji="1" sz="1200" kern="1200">
        <a:solidFill>
          <a:schemeClr val="tx1"/>
        </a:solidFill>
        <a:latin typeface="+mn-lt"/>
        <a:ea typeface="+mn-ea"/>
        <a:cs typeface="+mn-cs"/>
      </a:defRPr>
    </a:lvl6pPr>
    <a:lvl7pPr marL="2742522" algn="l" defTabSz="914174" rtl="0" eaLnBrk="1" latinLnBrk="0" hangingPunct="1">
      <a:defRPr kumimoji="1" sz="1200" kern="1200">
        <a:solidFill>
          <a:schemeClr val="tx1"/>
        </a:solidFill>
        <a:latin typeface="+mn-lt"/>
        <a:ea typeface="+mn-ea"/>
        <a:cs typeface="+mn-cs"/>
      </a:defRPr>
    </a:lvl7pPr>
    <a:lvl8pPr marL="3199609" algn="l" defTabSz="914174" rtl="0" eaLnBrk="1" latinLnBrk="0" hangingPunct="1">
      <a:defRPr kumimoji="1" sz="1200" kern="1200">
        <a:solidFill>
          <a:schemeClr val="tx1"/>
        </a:solidFill>
        <a:latin typeface="+mn-lt"/>
        <a:ea typeface="+mn-ea"/>
        <a:cs typeface="+mn-cs"/>
      </a:defRPr>
    </a:lvl8pPr>
    <a:lvl9pPr marL="3656696" algn="l" defTabSz="914174"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1875A66-8240-4C7B-8F63-ACC40D2513BA}" type="slidenum">
              <a:rPr lang="ja-JP" altLang="en-US" smtClean="0"/>
              <a:pPr/>
              <a:t>0</a:t>
            </a:fld>
            <a:endParaRPr lang="ja-JP" altLang="en-US" dirty="0"/>
          </a:p>
        </p:txBody>
      </p:sp>
    </p:spTree>
    <p:extLst>
      <p:ext uri="{BB962C8B-B14F-4D97-AF65-F5344CB8AC3E}">
        <p14:creationId xmlns:p14="http://schemas.microsoft.com/office/powerpoint/2010/main" val="3330705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1875A66-8240-4C7B-8F63-ACC40D2513BA}" type="slidenum">
              <a:rPr lang="ja-JP" altLang="en-US" smtClean="0"/>
              <a:pPr/>
              <a:t>1</a:t>
            </a:fld>
            <a:endParaRPr lang="ja-JP" altLang="en-US" dirty="0"/>
          </a:p>
        </p:txBody>
      </p:sp>
    </p:spTree>
    <p:extLst>
      <p:ext uri="{BB962C8B-B14F-4D97-AF65-F5344CB8AC3E}">
        <p14:creationId xmlns:p14="http://schemas.microsoft.com/office/powerpoint/2010/main" val="33603648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1875A66-8240-4C7B-8F63-ACC40D2513BA}" type="slidenum">
              <a:rPr lang="ja-JP" altLang="en-US" smtClean="0"/>
              <a:pPr/>
              <a:t>2</a:t>
            </a:fld>
            <a:endParaRPr lang="ja-JP" altLang="en-US" dirty="0"/>
          </a:p>
        </p:txBody>
      </p:sp>
    </p:spTree>
    <p:extLst>
      <p:ext uri="{BB962C8B-B14F-4D97-AF65-F5344CB8AC3E}">
        <p14:creationId xmlns:p14="http://schemas.microsoft.com/office/powerpoint/2010/main" val="1457328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40"/>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6C51E5E-691E-48DE-A204-CB25103CED8D}"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2558267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6C51E5E-691E-48DE-A204-CB25103CED8D}" type="datetimeFigureOut">
              <a:rPr lang="ja-JP" altLang="en-US" smtClean="0"/>
              <a:pPr/>
              <a:t>2026/3/24</a:t>
            </a:fld>
            <a:endParaRPr lang="ja-JP" altLang="en-US" dirty="0"/>
          </a:p>
        </p:txBody>
      </p:sp>
      <p:sp>
        <p:nvSpPr>
          <p:cNvPr id="5" name="Footer Placeholder 4"/>
          <p:cNvSpPr>
            <a:spLocks noGrp="1"/>
          </p:cNvSpPr>
          <p:nvPr>
            <p:ph type="ftr" sz="quarter" idx="11"/>
          </p:nvPr>
        </p:nvSpPr>
        <p:spPr/>
        <p:txBody>
          <a:bodyPr/>
          <a:lstStyle/>
          <a:p>
            <a:endParaRPr lang="ja-JP" altLang="en-US" dirty="0"/>
          </a:p>
        </p:txBody>
      </p:sp>
      <p:sp>
        <p:nvSpPr>
          <p:cNvPr id="6" name="Slide Number Placeholder 5"/>
          <p:cNvSpPr>
            <a:spLocks noGrp="1"/>
          </p:cNvSpPr>
          <p:nvPr>
            <p:ph type="sldNum" sz="quarter" idx="12"/>
          </p:nvPr>
        </p:nvSpPr>
        <p:spPr/>
        <p:txBody>
          <a:bodyPr/>
          <a:lstStyle/>
          <a:p>
            <a:fld id="{7791D223-6A27-4327-8087-FA06212A7E85}" type="slidenum">
              <a:rPr lang="ja-JP" altLang="en-US" smtClean="0"/>
              <a:pPr/>
              <a:t>‹#›</a:t>
            </a:fld>
            <a:endParaRPr lang="ja-JP" altLang="en-US" dirty="0"/>
          </a:p>
        </p:txBody>
      </p:sp>
    </p:spTree>
    <p:extLst>
      <p:ext uri="{BB962C8B-B14F-4D97-AF65-F5344CB8AC3E}">
        <p14:creationId xmlns:p14="http://schemas.microsoft.com/office/powerpoint/2010/main" val="1937875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7"/>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2" y="365127"/>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6C51E5E-691E-48DE-A204-CB25103CED8D}"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252355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6C51E5E-691E-48DE-A204-CB25103CED8D}"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877063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6"/>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6C51E5E-691E-48DE-A204-CB25103CED8D}"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4135929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1"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6C51E5E-691E-48DE-A204-CB25103CED8D}" type="datetimeFigureOut">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1738932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3"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2"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6C51E5E-691E-48DE-A204-CB25103CED8D}" type="datetimeFigureOut">
              <a:rPr kumimoji="1" lang="ja-JP" altLang="en-US" smtClean="0"/>
              <a:t>2026/3/24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2899511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6C51E5E-691E-48DE-A204-CB25103CED8D}" type="datetimeFigureOut">
              <a:rPr kumimoji="1" lang="ja-JP" altLang="en-US" smtClean="0"/>
              <a:t>2026/3/24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217503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C51E5E-691E-48DE-A204-CB25103CED8D}" type="datetimeFigureOut">
              <a:rPr kumimoji="1" lang="ja-JP" altLang="en-US" smtClean="0"/>
              <a:t>2026/3/24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1237289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6C51E5E-691E-48DE-A204-CB25103CED8D}" type="datetimeFigureOut">
              <a:rPr lang="ja-JP" altLang="en-US" smtClean="0"/>
              <a:pPr/>
              <a:t>2026/3/24</a:t>
            </a:fld>
            <a:endParaRPr lang="ja-JP" altLang="en-US" dirty="0"/>
          </a:p>
        </p:txBody>
      </p:sp>
      <p:sp>
        <p:nvSpPr>
          <p:cNvPr id="6" name="Footer Placeholder 5"/>
          <p:cNvSpPr>
            <a:spLocks noGrp="1"/>
          </p:cNvSpPr>
          <p:nvPr>
            <p:ph type="ftr" sz="quarter" idx="11"/>
          </p:nvPr>
        </p:nvSpPr>
        <p:spPr/>
        <p:txBody>
          <a:bodyPr/>
          <a:lstStyle/>
          <a:p>
            <a:endParaRPr lang="ja-JP" altLang="en-US" dirty="0"/>
          </a:p>
        </p:txBody>
      </p:sp>
      <p:sp>
        <p:nvSpPr>
          <p:cNvPr id="7" name="Slide Number Placeholder 6"/>
          <p:cNvSpPr>
            <a:spLocks noGrp="1"/>
          </p:cNvSpPr>
          <p:nvPr>
            <p:ph type="sldNum" sz="quarter" idx="12"/>
          </p:nvPr>
        </p:nvSpPr>
        <p:spPr/>
        <p:txBody>
          <a:bodyPr/>
          <a:lstStyle/>
          <a:p>
            <a:fld id="{7791D223-6A27-4327-8087-FA06212A7E85}" type="slidenum">
              <a:rPr lang="ja-JP" altLang="en-US" smtClean="0"/>
              <a:pPr/>
              <a:t>‹#›</a:t>
            </a:fld>
            <a:endParaRPr lang="ja-JP" altLang="en-US" dirty="0"/>
          </a:p>
        </p:txBody>
      </p:sp>
    </p:spTree>
    <p:extLst>
      <p:ext uri="{BB962C8B-B14F-4D97-AF65-F5344CB8AC3E}">
        <p14:creationId xmlns:p14="http://schemas.microsoft.com/office/powerpoint/2010/main" val="2007603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6C51E5E-691E-48DE-A204-CB25103CED8D}" type="datetimeFigureOut">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1622657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C51E5E-691E-48DE-A204-CB25103CED8D}" type="datetimeFigureOut">
              <a:rPr lang="ja-JP" altLang="en-US" smtClean="0"/>
              <a:pPr/>
              <a:t>2026/3/24</a:t>
            </a:fld>
            <a:endParaRPr lang="ja-JP" altLang="en-US" dirty="0"/>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dirty="0"/>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91D223-6A27-4327-8087-FA06212A7E85}" type="slidenum">
              <a:rPr lang="ja-JP" altLang="en-US" smtClean="0"/>
              <a:pPr/>
              <a:t>‹#›</a:t>
            </a:fld>
            <a:endParaRPr lang="ja-JP" altLang="en-US" dirty="0"/>
          </a:p>
        </p:txBody>
      </p:sp>
    </p:spTree>
    <p:extLst>
      <p:ext uri="{BB962C8B-B14F-4D97-AF65-F5344CB8AC3E}">
        <p14:creationId xmlns:p14="http://schemas.microsoft.com/office/powerpoint/2010/main" val="1209195136"/>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a:extLst>
              <a:ext uri="{FF2B5EF4-FFF2-40B4-BE49-F238E27FC236}">
                <a16:creationId xmlns:a16="http://schemas.microsoft.com/office/drawing/2014/main" id="{4606AFB0-0A7A-4363-B585-6F897D8F744B}"/>
              </a:ext>
            </a:extLst>
          </p:cNvPr>
          <p:cNvSpPr/>
          <p:nvPr/>
        </p:nvSpPr>
        <p:spPr>
          <a:xfrm>
            <a:off x="0" y="-1510"/>
            <a:ext cx="9144000" cy="50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bg1"/>
                </a:solidFill>
                <a:latin typeface="BIZ UDPゴシック" panose="020B0400000000000000" pitchFamily="50" charset="-128"/>
                <a:ea typeface="BIZ UDPゴシック" panose="020B0400000000000000" pitchFamily="50" charset="-128"/>
              </a:rPr>
              <a:t>基礎自治機能充実強化基本方針を踏まえた取組</a:t>
            </a:r>
            <a:r>
              <a:rPr lang="ja-JP" altLang="en-US" sz="1400" b="1" dirty="0">
                <a:solidFill>
                  <a:schemeClr val="bg1"/>
                </a:solidFill>
                <a:latin typeface="BIZ UDPゴシック" panose="020B0400000000000000" pitchFamily="50" charset="-128"/>
                <a:ea typeface="BIZ UDPゴシック" panose="020B0400000000000000" pitchFamily="50" charset="-128"/>
              </a:rPr>
              <a:t>　（主なもの）</a:t>
            </a:r>
          </a:p>
        </p:txBody>
      </p:sp>
      <p:sp>
        <p:nvSpPr>
          <p:cNvPr id="15" name="角丸四角形 12">
            <a:extLst>
              <a:ext uri="{FF2B5EF4-FFF2-40B4-BE49-F238E27FC236}">
                <a16:creationId xmlns:a16="http://schemas.microsoft.com/office/drawing/2014/main" id="{4173A012-3224-444E-B6EC-B6A752A106DF}"/>
              </a:ext>
            </a:extLst>
          </p:cNvPr>
          <p:cNvSpPr/>
          <p:nvPr/>
        </p:nvSpPr>
        <p:spPr>
          <a:xfrm>
            <a:off x="107504" y="1257851"/>
            <a:ext cx="8928993" cy="5256065"/>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00"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45CD1CBB-C773-45CB-899F-CC422F15E70E}"/>
              </a:ext>
            </a:extLst>
          </p:cNvPr>
          <p:cNvSpPr txBox="1"/>
          <p:nvPr/>
        </p:nvSpPr>
        <p:spPr>
          <a:xfrm>
            <a:off x="104172" y="512768"/>
            <a:ext cx="8928993" cy="828000"/>
          </a:xfrm>
          <a:prstGeom prst="snip2DiagRect">
            <a:avLst/>
          </a:prstGeom>
          <a:solidFill>
            <a:srgbClr val="0070C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R="0" lvl="0" indent="0" algn="ctr" defTabSz="457200" fontAlgn="auto">
              <a:lnSpc>
                <a:spcPct val="130000"/>
              </a:lnSpc>
              <a:spcBef>
                <a:spcPts val="0"/>
              </a:spcBef>
              <a:spcAft>
                <a:spcPts val="600"/>
              </a:spcAft>
              <a:buClrTx/>
              <a:buSzTx/>
              <a:buFontTx/>
              <a:buNone/>
              <a:tabLst/>
              <a:defRPr b="1" i="0" u="none" strike="noStrike" cap="none" spc="0" normalizeH="0" baseline="0">
                <a:ln>
                  <a:noFill/>
                </a:ln>
                <a:solidFill>
                  <a:prstClr val="white"/>
                </a:solidFill>
                <a:effectLst/>
                <a:uLnTx/>
                <a:uFillTx/>
                <a:latin typeface="UD デジタル 教科書体 NK-B" panose="02020700000000000000" pitchFamily="18" charset="-128"/>
                <a:ea typeface="UD デジタル 教科書体 NK-B" panose="02020700000000000000" pitchFamily="18"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lnSpc>
                <a:spcPct val="100000"/>
              </a:lnSpc>
            </a:pPr>
            <a:r>
              <a:rPr lang="ja-JP" altLang="en-US" sz="2000" dirty="0">
                <a:latin typeface="Meiryo UI" panose="020B0604030504040204" pitchFamily="50" charset="-128"/>
                <a:ea typeface="Meiryo UI" panose="020B0604030504040204" pitchFamily="50" charset="-128"/>
              </a:rPr>
              <a:t>１．市町村における将来の</a:t>
            </a:r>
            <a:br>
              <a:rPr lang="en-US" altLang="ja-JP" sz="2000" dirty="0">
                <a:latin typeface="Meiryo UI" panose="020B0604030504040204" pitchFamily="50" charset="-128"/>
                <a:ea typeface="Meiryo UI" panose="020B0604030504040204" pitchFamily="50" charset="-128"/>
              </a:rPr>
            </a:br>
            <a:r>
              <a:rPr lang="en-US" altLang="ja-JP" sz="2000"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あり方検討の場づくり</a:t>
            </a:r>
          </a:p>
        </p:txBody>
      </p:sp>
      <p:sp>
        <p:nvSpPr>
          <p:cNvPr id="17" name="四角形: メモ 16">
            <a:extLst>
              <a:ext uri="{FF2B5EF4-FFF2-40B4-BE49-F238E27FC236}">
                <a16:creationId xmlns:a16="http://schemas.microsoft.com/office/drawing/2014/main" id="{CF8123A3-A8E6-4D0B-AA4F-EFD245DD01C4}"/>
              </a:ext>
            </a:extLst>
          </p:cNvPr>
          <p:cNvSpPr/>
          <p:nvPr/>
        </p:nvSpPr>
        <p:spPr>
          <a:xfrm>
            <a:off x="198192" y="1997552"/>
            <a:ext cx="3709415" cy="2562841"/>
          </a:xfrm>
          <a:prstGeom prst="foldedCorner">
            <a:avLst>
              <a:gd name="adj" fmla="val 7654"/>
            </a:avLst>
          </a:prstGeom>
          <a:solidFill>
            <a:schemeClr val="bg1"/>
          </a:solidFill>
          <a:ln w="12700" cap="sq" cmpd="sng">
            <a:solidFill>
              <a:srgbClr val="0070C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000">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FBF06165-54E4-4794-96F3-9020C6AB75ED}"/>
              </a:ext>
            </a:extLst>
          </p:cNvPr>
          <p:cNvSpPr txBox="1"/>
          <p:nvPr/>
        </p:nvSpPr>
        <p:spPr>
          <a:xfrm>
            <a:off x="137848" y="1412776"/>
            <a:ext cx="3656682" cy="584776"/>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住民理解の促進</a:t>
            </a:r>
            <a:br>
              <a:rPr lang="en-US" altLang="ja-JP" b="1"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（①市町村の議論に資する情報の提供）</a:t>
            </a:r>
            <a:endParaRPr lang="ja-JP" altLang="en-US" dirty="0">
              <a:latin typeface="Meiryo UI" panose="020B0604030504040204" pitchFamily="50" charset="-128"/>
              <a:ea typeface="Meiryo UI" panose="020B0604030504040204" pitchFamily="50" charset="-128"/>
            </a:endParaRPr>
          </a:p>
        </p:txBody>
      </p:sp>
      <p:sp>
        <p:nvSpPr>
          <p:cNvPr id="21" name="四角形: メモ 20">
            <a:extLst>
              <a:ext uri="{FF2B5EF4-FFF2-40B4-BE49-F238E27FC236}">
                <a16:creationId xmlns:a16="http://schemas.microsoft.com/office/drawing/2014/main" id="{C8EF0C96-CE60-43DF-A49A-97362A96E690}"/>
              </a:ext>
            </a:extLst>
          </p:cNvPr>
          <p:cNvSpPr/>
          <p:nvPr/>
        </p:nvSpPr>
        <p:spPr>
          <a:xfrm>
            <a:off x="4147548" y="1997552"/>
            <a:ext cx="4798259" cy="4437330"/>
          </a:xfrm>
          <a:prstGeom prst="foldedCorner">
            <a:avLst>
              <a:gd name="adj" fmla="val 4144"/>
            </a:avLst>
          </a:prstGeom>
          <a:solidFill>
            <a:schemeClr val="bg1"/>
          </a:solidFill>
          <a:ln w="12700" cap="sq" cmpd="sng">
            <a:solidFill>
              <a:srgbClr val="0070C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000">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C0460BCD-4A7E-49E6-827F-EA5B99D566A8}"/>
              </a:ext>
            </a:extLst>
          </p:cNvPr>
          <p:cNvSpPr txBox="1"/>
          <p:nvPr/>
        </p:nvSpPr>
        <p:spPr>
          <a:xfrm>
            <a:off x="116505" y="4695697"/>
            <a:ext cx="3650686" cy="584776"/>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将来予測の作成支援</a:t>
            </a:r>
            <a:br>
              <a:rPr lang="en-US" altLang="ja-JP" b="1"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（①市町村の議論に資する情報の提供）</a:t>
            </a:r>
            <a:endParaRPr lang="ja-JP" altLang="en-US" b="1" dirty="0">
              <a:latin typeface="Meiryo UI" panose="020B0604030504040204" pitchFamily="50" charset="-128"/>
              <a:ea typeface="Meiryo UI" panose="020B0604030504040204" pitchFamily="50" charset="-128"/>
            </a:endParaRPr>
          </a:p>
        </p:txBody>
      </p:sp>
      <p:sp>
        <p:nvSpPr>
          <p:cNvPr id="25" name="四角形: メモ 24">
            <a:extLst>
              <a:ext uri="{FF2B5EF4-FFF2-40B4-BE49-F238E27FC236}">
                <a16:creationId xmlns:a16="http://schemas.microsoft.com/office/drawing/2014/main" id="{C7FCC6EB-C7D3-4A0D-9341-352E4A32E6B2}"/>
              </a:ext>
            </a:extLst>
          </p:cNvPr>
          <p:cNvSpPr/>
          <p:nvPr/>
        </p:nvSpPr>
        <p:spPr>
          <a:xfrm>
            <a:off x="226510" y="5268451"/>
            <a:ext cx="3650686" cy="1164523"/>
          </a:xfrm>
          <a:prstGeom prst="foldedCorner">
            <a:avLst>
              <a:gd name="adj" fmla="val 18343"/>
            </a:avLst>
          </a:prstGeom>
          <a:solidFill>
            <a:schemeClr val="bg1"/>
          </a:solidFill>
          <a:ln w="12700" cap="sq" cmpd="sng">
            <a:solidFill>
              <a:srgbClr val="0070C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000" dirty="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A05074D0-32D7-4804-9E50-D509F293BD91}"/>
              </a:ext>
            </a:extLst>
          </p:cNvPr>
          <p:cNvSpPr txBox="1"/>
          <p:nvPr/>
        </p:nvSpPr>
        <p:spPr>
          <a:xfrm>
            <a:off x="174060" y="5352481"/>
            <a:ext cx="3713942" cy="954107"/>
          </a:xfrm>
          <a:prstGeom prst="rect">
            <a:avLst/>
          </a:prstGeom>
          <a:noFill/>
        </p:spPr>
        <p:txBody>
          <a:bodyPr wrap="square">
            <a:spAutoFit/>
          </a:bodyPr>
          <a:lstStyle/>
          <a:p>
            <a:pPr marL="171450" indent="-171450">
              <a:buClr>
                <a:srgbClr val="0070C0"/>
              </a:buClr>
              <a:buFont typeface="Wingdings" panose="05000000000000000000" pitchFamily="2" charset="2"/>
              <a:buChar char="l"/>
            </a:pPr>
            <a:r>
              <a:rPr lang="ja-JP" altLang="en-US" sz="1400" dirty="0">
                <a:solidFill>
                  <a:schemeClr val="tx1"/>
                </a:solidFill>
                <a:latin typeface="Meiryo UI" panose="020B0604030504040204" pitchFamily="50" charset="-128"/>
                <a:ea typeface="Meiryo UI" panose="020B0604030504040204" pitchFamily="50" charset="-128"/>
              </a:rPr>
              <a:t>中長期財政シミュレーションを用いて、人口減少等がもたらす財政への影響の分析等を行えるよう、作成支援を実施した結果、</a:t>
            </a:r>
            <a:r>
              <a:rPr lang="en-US" altLang="ja-JP" sz="1400" dirty="0">
                <a:solidFill>
                  <a:schemeClr val="tx1"/>
                </a:solidFill>
                <a:latin typeface="Meiryo UI" panose="020B0604030504040204" pitchFamily="50" charset="-128"/>
                <a:ea typeface="Meiryo UI" panose="020B0604030504040204" pitchFamily="50" charset="-128"/>
              </a:rPr>
              <a:t>32</a:t>
            </a:r>
            <a:r>
              <a:rPr lang="ja-JP" altLang="en-US" sz="1400" dirty="0">
                <a:solidFill>
                  <a:schemeClr val="tx1"/>
                </a:solidFill>
                <a:latin typeface="Meiryo UI" panose="020B0604030504040204" pitchFamily="50" charset="-128"/>
                <a:ea typeface="Meiryo UI" panose="020B0604030504040204" pitchFamily="50" charset="-128"/>
              </a:rPr>
              <a:t>団体がシミュレーションを作成</a:t>
            </a:r>
          </a:p>
        </p:txBody>
      </p:sp>
      <p:sp>
        <p:nvSpPr>
          <p:cNvPr id="27" name="テキスト ボックス 26">
            <a:extLst>
              <a:ext uri="{FF2B5EF4-FFF2-40B4-BE49-F238E27FC236}">
                <a16:creationId xmlns:a16="http://schemas.microsoft.com/office/drawing/2014/main" id="{5A528874-2105-4A9A-8E4F-1F558C10C357}"/>
              </a:ext>
            </a:extLst>
          </p:cNvPr>
          <p:cNvSpPr txBox="1"/>
          <p:nvPr/>
        </p:nvSpPr>
        <p:spPr>
          <a:xfrm>
            <a:off x="4124431" y="1412776"/>
            <a:ext cx="3694061" cy="584776"/>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将来のあり方検討の場づくり</a:t>
            </a:r>
            <a:br>
              <a:rPr lang="en-US" altLang="ja-JP" b="1"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（②あり方検討の場づくりの支援）</a:t>
            </a:r>
            <a:endParaRPr lang="ja-JP" altLang="en-US" dirty="0">
              <a:latin typeface="Meiryo UI" panose="020B0604030504040204" pitchFamily="50" charset="-128"/>
              <a:ea typeface="Meiryo UI" panose="020B0604030504040204" pitchFamily="50" charset="-128"/>
            </a:endParaRPr>
          </a:p>
        </p:txBody>
      </p:sp>
      <p:sp>
        <p:nvSpPr>
          <p:cNvPr id="50" name="テキスト ボックス 49">
            <a:extLst>
              <a:ext uri="{FF2B5EF4-FFF2-40B4-BE49-F238E27FC236}">
                <a16:creationId xmlns:a16="http://schemas.microsoft.com/office/drawing/2014/main" id="{2B831991-7897-4363-A6D9-24DFFB9B35DA}"/>
              </a:ext>
            </a:extLst>
          </p:cNvPr>
          <p:cNvSpPr txBox="1"/>
          <p:nvPr/>
        </p:nvSpPr>
        <p:spPr>
          <a:xfrm>
            <a:off x="3650596" y="522000"/>
            <a:ext cx="5148000" cy="803587"/>
          </a:xfrm>
          <a:prstGeom prst="rect">
            <a:avLst/>
          </a:prstGeom>
          <a:solidFill>
            <a:schemeClr val="accent5">
              <a:lumMod val="20000"/>
              <a:lumOff val="80000"/>
            </a:schemeClr>
          </a:solidFill>
          <a:ln w="19050">
            <a:solidFill>
              <a:srgbClr val="0070C0"/>
            </a:solidFill>
          </a:ln>
        </p:spPr>
        <p:txBody>
          <a:bodyPr wrap="square" tIns="108000" bIns="108000" anchor="ctr" anchorCtr="0">
            <a:noAutofit/>
          </a:bodyPr>
          <a:lstStyle/>
          <a:p>
            <a:r>
              <a:rPr lang="ja-JP" altLang="en-US" sz="1600" b="1" dirty="0">
                <a:latin typeface="Meiryo UI" panose="020B0604030504040204" pitchFamily="50" charset="-128"/>
                <a:ea typeface="Meiryo UI" panose="020B0604030504040204" pitchFamily="50" charset="-128"/>
              </a:rPr>
              <a:t>① 市町村の議論に資する情報の提供　 </a:t>
            </a:r>
            <a:endParaRPr lang="en-US" altLang="ja-JP" sz="1600" b="1" dirty="0">
              <a:latin typeface="Meiryo UI" panose="020B0604030504040204" pitchFamily="50" charset="-128"/>
              <a:ea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rPr>
              <a:t>② あり方検討の場づくりの支援　</a:t>
            </a:r>
            <a:endParaRPr lang="en-US" altLang="ja-JP" sz="1600" b="1" dirty="0">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116A6FD9-53D4-4CE0-BD9F-186C92B892E8}"/>
              </a:ext>
            </a:extLst>
          </p:cNvPr>
          <p:cNvSpPr txBox="1"/>
          <p:nvPr/>
        </p:nvSpPr>
        <p:spPr>
          <a:xfrm>
            <a:off x="137848" y="2096129"/>
            <a:ext cx="3769759" cy="2429764"/>
          </a:xfrm>
          <a:prstGeom prst="rect">
            <a:avLst/>
          </a:prstGeom>
          <a:noFill/>
        </p:spPr>
        <p:txBody>
          <a:bodyPr wrap="square">
            <a:noAutofit/>
          </a:bodyPr>
          <a:lstStyle/>
          <a:p>
            <a:pPr marL="171450" indent="-171450">
              <a:buClr>
                <a:srgbClr val="0070C0"/>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基礎自治機能の充実・強化の重要性についての住民理解促進のため、シンポジウムを実施</a:t>
            </a:r>
            <a:endParaRPr lang="en-US" altLang="ja-JP" sz="1400" dirty="0">
              <a:latin typeface="Meiryo UI" panose="020B0604030504040204" pitchFamily="50" charset="-128"/>
              <a:ea typeface="Meiryo UI" panose="020B0604030504040204" pitchFamily="50" charset="-128"/>
            </a:endParaRPr>
          </a:p>
          <a:p>
            <a:pPr>
              <a:buClr>
                <a:srgbClr val="0070C0"/>
              </a:buClr>
            </a:pPr>
            <a:r>
              <a:rPr lang="ja-JP" altLang="en-US" sz="1100" dirty="0">
                <a:latin typeface="Meiryo UI" panose="020B0604030504040204" pitchFamily="50" charset="-128"/>
                <a:ea typeface="Meiryo UI" panose="020B0604030504040204" pitchFamily="50" charset="-128"/>
              </a:rPr>
              <a:t>　　＜シンポジウム（</a:t>
            </a:r>
            <a:r>
              <a:rPr lang="en-US" altLang="ja-JP" sz="1100" dirty="0">
                <a:latin typeface="Meiryo UI" panose="020B0604030504040204" pitchFamily="50" charset="-128"/>
                <a:ea typeface="Meiryo UI" panose="020B0604030504040204" pitchFamily="50" charset="-128"/>
              </a:rPr>
              <a:t>R7.9</a:t>
            </a:r>
            <a:r>
              <a:rPr lang="ja-JP" altLang="en-US" sz="1100" dirty="0">
                <a:latin typeface="Meiryo UI" panose="020B0604030504040204" pitchFamily="50" charset="-128"/>
                <a:ea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endParaRPr>
          </a:p>
          <a:p>
            <a:pPr>
              <a:buClr>
                <a:srgbClr val="0070C0"/>
              </a:buClr>
            </a:pPr>
            <a:r>
              <a:rPr lang="ja-JP" altLang="en-US" sz="1100" dirty="0">
                <a:latin typeface="Meiryo UI" panose="020B0604030504040204" pitchFamily="50" charset="-128"/>
                <a:ea typeface="Meiryo UI" panose="020B0604030504040204" pitchFamily="50" charset="-128"/>
              </a:rPr>
              <a:t>　　　約</a:t>
            </a:r>
            <a:r>
              <a:rPr lang="en-US" altLang="ja-JP" sz="1100" dirty="0">
                <a:latin typeface="Meiryo UI" panose="020B0604030504040204" pitchFamily="50" charset="-128"/>
                <a:ea typeface="Meiryo UI" panose="020B0604030504040204" pitchFamily="50" charset="-128"/>
              </a:rPr>
              <a:t>200</a:t>
            </a:r>
            <a:r>
              <a:rPr lang="ja-JP" altLang="en-US" sz="1100" dirty="0">
                <a:latin typeface="Meiryo UI" panose="020B0604030504040204" pitchFamily="50" charset="-128"/>
                <a:ea typeface="Meiryo UI" panose="020B0604030504040204" pitchFamily="50" charset="-128"/>
              </a:rPr>
              <a:t>人が参加し、地域（市町村）の未来像をテーマに</a:t>
            </a:r>
            <a:endParaRPr lang="en-US" altLang="ja-JP" sz="1100" dirty="0">
              <a:latin typeface="Meiryo UI" panose="020B0604030504040204" pitchFamily="50" charset="-128"/>
              <a:ea typeface="Meiryo UI" panose="020B0604030504040204" pitchFamily="50" charset="-128"/>
            </a:endParaRPr>
          </a:p>
          <a:p>
            <a:pPr>
              <a:buClr>
                <a:srgbClr val="0070C0"/>
              </a:buClr>
            </a:pPr>
            <a:r>
              <a:rPr lang="ja-JP" altLang="en-US" sz="1100" dirty="0">
                <a:latin typeface="Meiryo UI" panose="020B0604030504040204" pitchFamily="50" charset="-128"/>
                <a:ea typeface="Meiryo UI" panose="020B0604030504040204" pitchFamily="50" charset="-128"/>
              </a:rPr>
              <a:t>　　　パネルディスカッション等を実施</a:t>
            </a:r>
            <a:endParaRPr lang="en-US" altLang="ja-JP" sz="1100" dirty="0">
              <a:latin typeface="Meiryo UI" panose="020B0604030504040204" pitchFamily="50" charset="-128"/>
              <a:ea typeface="Meiryo UI" panose="020B0604030504040204" pitchFamily="50" charset="-128"/>
            </a:endParaRPr>
          </a:p>
          <a:p>
            <a:pPr>
              <a:buClr>
                <a:srgbClr val="0070C0"/>
              </a:buClr>
            </a:pPr>
            <a:r>
              <a:rPr lang="ja-JP" altLang="en-US" sz="1100" dirty="0">
                <a:latin typeface="Meiryo UI" panose="020B0604030504040204" pitchFamily="50" charset="-128"/>
                <a:ea typeface="Meiryo UI" panose="020B0604030504040204" pitchFamily="50" charset="-128"/>
              </a:rPr>
              <a:t>　　　・コーディネーター：新川達郎同志社大学名誉教授</a:t>
            </a:r>
            <a:endParaRPr lang="en-US" altLang="ja-JP" sz="1100" dirty="0">
              <a:latin typeface="Meiryo UI" panose="020B0604030504040204" pitchFamily="50" charset="-128"/>
              <a:ea typeface="Meiryo UI" panose="020B0604030504040204" pitchFamily="50" charset="-128"/>
            </a:endParaRPr>
          </a:p>
          <a:p>
            <a:pPr>
              <a:buClr>
                <a:srgbClr val="0070C0"/>
              </a:buClr>
            </a:pPr>
            <a:r>
              <a:rPr lang="ja-JP" altLang="en-US" sz="1100" dirty="0">
                <a:latin typeface="Meiryo UI" panose="020B0604030504040204" pitchFamily="50" charset="-128"/>
                <a:ea typeface="Meiryo UI" panose="020B0604030504040204" pitchFamily="50" charset="-128"/>
              </a:rPr>
              <a:t>　　　・パネリスト：羽曳野市長、大阪狭山市長、太子町長、</a:t>
            </a:r>
            <a:endParaRPr lang="en-US" altLang="ja-JP" sz="1100" dirty="0">
              <a:latin typeface="Meiryo UI" panose="020B0604030504040204" pitchFamily="50" charset="-128"/>
              <a:ea typeface="Meiryo UI" panose="020B0604030504040204" pitchFamily="50" charset="-128"/>
            </a:endParaRPr>
          </a:p>
          <a:p>
            <a:pPr>
              <a:buClr>
                <a:srgbClr val="0070C0"/>
              </a:buClr>
            </a:pPr>
            <a:r>
              <a:rPr lang="ja-JP" altLang="en-US" sz="1100" dirty="0">
                <a:latin typeface="Meiryo UI" panose="020B0604030504040204" pitchFamily="50" charset="-128"/>
                <a:ea typeface="Meiryo UI" panose="020B0604030504040204" pitchFamily="50" charset="-128"/>
              </a:rPr>
              <a:t>　　　　　　　　　　　河南町長、千早赤阪村長</a:t>
            </a:r>
            <a:endParaRPr lang="en-US" altLang="ja-JP" sz="1100" dirty="0">
              <a:latin typeface="Meiryo UI" panose="020B0604030504040204" pitchFamily="50" charset="-128"/>
              <a:ea typeface="Meiryo UI" panose="020B0604030504040204" pitchFamily="50" charset="-128"/>
            </a:endParaRPr>
          </a:p>
          <a:p>
            <a:pPr marL="171450" indent="-171450">
              <a:spcBef>
                <a:spcPts val="600"/>
              </a:spcBef>
              <a:buClr>
                <a:srgbClr val="0070C0"/>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府政だより</a:t>
            </a:r>
            <a:r>
              <a:rPr lang="ja-JP" altLang="en-US" sz="1050" dirty="0">
                <a:latin typeface="Meiryo UI" panose="020B0604030504040204" pitchFamily="50" charset="-128"/>
                <a:ea typeface="Meiryo UI" panose="020B0604030504040204" pitchFamily="50" charset="-128"/>
              </a:rPr>
              <a:t>（</a:t>
            </a:r>
            <a:r>
              <a:rPr lang="en-US" altLang="ja-JP" sz="1050" dirty="0">
                <a:latin typeface="Meiryo UI" panose="020B0604030504040204" pitchFamily="50" charset="-128"/>
                <a:ea typeface="Meiryo UI" panose="020B0604030504040204" pitchFamily="50" charset="-128"/>
              </a:rPr>
              <a:t>R7.6</a:t>
            </a:r>
            <a:r>
              <a:rPr lang="ja-JP" altLang="en-US" sz="1050" dirty="0">
                <a:latin typeface="Meiryo UI" panose="020B0604030504040204" pitchFamily="50" charset="-128"/>
                <a:ea typeface="Meiryo UI" panose="020B0604030504040204" pitchFamily="50" charset="-128"/>
              </a:rPr>
              <a:t>、</a:t>
            </a:r>
            <a:r>
              <a:rPr lang="en-US" altLang="ja-JP" sz="1050" dirty="0">
                <a:latin typeface="Meiryo UI" panose="020B0604030504040204" pitchFamily="50" charset="-128"/>
                <a:ea typeface="Meiryo UI" panose="020B0604030504040204" pitchFamily="50" charset="-128"/>
              </a:rPr>
              <a:t>11</a:t>
            </a:r>
            <a:r>
              <a:rPr lang="ja-JP" altLang="en-US" sz="105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の特集記事や府</a:t>
            </a:r>
            <a:r>
              <a:rPr lang="en-US" altLang="ja-JP" sz="1400" dirty="0">
                <a:latin typeface="Meiryo UI" panose="020B0604030504040204" pitchFamily="50" charset="-128"/>
                <a:ea typeface="Meiryo UI" panose="020B0604030504040204" pitchFamily="50" charset="-128"/>
              </a:rPr>
              <a:t>HP</a:t>
            </a:r>
            <a:r>
              <a:rPr lang="ja-JP" altLang="en-US" sz="1400" dirty="0">
                <a:latin typeface="Meiryo UI" panose="020B0604030504040204" pitchFamily="50" charset="-128"/>
                <a:ea typeface="Meiryo UI" panose="020B0604030504040204" pitchFamily="50" charset="-128"/>
              </a:rPr>
              <a:t>等による市町村の将来課題等についての情報発信</a:t>
            </a:r>
            <a:endParaRPr lang="en-US" altLang="ja-JP" sz="1400" dirty="0">
              <a:latin typeface="Meiryo UI" panose="020B0604030504040204" pitchFamily="50" charset="-128"/>
              <a:ea typeface="Meiryo UI" panose="020B0604030504040204" pitchFamily="50" charset="-128"/>
            </a:endParaRPr>
          </a:p>
          <a:p>
            <a:pPr marL="171450" indent="-171450">
              <a:spcBef>
                <a:spcPts val="600"/>
              </a:spcBef>
              <a:buClr>
                <a:srgbClr val="0070C0"/>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アニメーション動画・</a:t>
            </a:r>
            <a:r>
              <a:rPr lang="en-US" altLang="ja-JP" sz="1400" dirty="0">
                <a:latin typeface="Meiryo UI" panose="020B0604030504040204" pitchFamily="50" charset="-128"/>
                <a:ea typeface="Meiryo UI" panose="020B0604030504040204" pitchFamily="50" charset="-128"/>
              </a:rPr>
              <a:t>SNS</a:t>
            </a:r>
            <a:r>
              <a:rPr lang="ja-JP" altLang="en-US" sz="1400" dirty="0">
                <a:latin typeface="Meiryo UI" panose="020B0604030504040204" pitchFamily="50" charset="-128"/>
                <a:ea typeface="Meiryo UI" panose="020B0604030504040204" pitchFamily="50" charset="-128"/>
              </a:rPr>
              <a:t>による情報発信</a:t>
            </a:r>
            <a:endParaRPr lang="en-US" altLang="ja-JP" sz="1400" dirty="0">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73B0E4E0-90B3-465A-B866-234F96A1846F}"/>
              </a:ext>
            </a:extLst>
          </p:cNvPr>
          <p:cNvSpPr txBox="1"/>
          <p:nvPr/>
        </p:nvSpPr>
        <p:spPr>
          <a:xfrm>
            <a:off x="4102908" y="2064762"/>
            <a:ext cx="4924588" cy="4170372"/>
          </a:xfrm>
          <a:prstGeom prst="rect">
            <a:avLst/>
          </a:prstGeom>
          <a:noFill/>
        </p:spPr>
        <p:txBody>
          <a:bodyPr wrap="square">
            <a:spAutoFit/>
          </a:bodyPr>
          <a:lstStyle/>
          <a:p>
            <a:pPr marL="171450" indent="-171450">
              <a:buClr>
                <a:srgbClr val="0070C0"/>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将来のあり方議論に向けた柔軟な協議の場の設定、運営支援、</a:t>
            </a:r>
            <a:endParaRPr lang="en-US" altLang="ja-JP" sz="1400" dirty="0">
              <a:latin typeface="Meiryo UI" panose="020B0604030504040204" pitchFamily="50" charset="-128"/>
              <a:ea typeface="Meiryo UI" panose="020B0604030504040204" pitchFamily="50" charset="-128"/>
            </a:endParaRPr>
          </a:p>
          <a:p>
            <a:pPr>
              <a:buClr>
                <a:srgbClr val="0070C0"/>
              </a:buClr>
            </a:pPr>
            <a:r>
              <a:rPr lang="ja-JP" altLang="en-US" sz="1400" dirty="0">
                <a:latin typeface="Meiryo UI" panose="020B0604030504040204" pitchFamily="50" charset="-128"/>
                <a:ea typeface="Meiryo UI" panose="020B0604030504040204" pitchFamily="50" charset="-128"/>
              </a:rPr>
              <a:t>　 他地域への横展開</a:t>
            </a:r>
            <a:endParaRPr lang="en-US" altLang="ja-JP" sz="1400" dirty="0">
              <a:latin typeface="Meiryo UI" panose="020B0604030504040204" pitchFamily="50" charset="-128"/>
              <a:ea typeface="Meiryo UI" panose="020B0604030504040204" pitchFamily="50" charset="-128"/>
            </a:endParaRPr>
          </a:p>
          <a:p>
            <a:pPr marL="252000" indent="-171450">
              <a:spcBef>
                <a:spcPts val="900"/>
              </a:spcBef>
              <a:buClr>
                <a:srgbClr val="0070C0"/>
              </a:buClr>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rPr>
              <a:t>南河内基礎自治機能充実強化協議会</a:t>
            </a:r>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R7.4</a:t>
            </a:r>
            <a:r>
              <a:rPr lang="ja-JP" altLang="en-US" sz="1200" dirty="0">
                <a:latin typeface="Meiryo UI" panose="020B0604030504040204" pitchFamily="50" charset="-128"/>
                <a:ea typeface="Meiryo UI" panose="020B0604030504040204" pitchFamily="50" charset="-128"/>
              </a:rPr>
              <a:t>～）</a:t>
            </a:r>
            <a:endParaRPr lang="en-US" altLang="ja-JP" sz="1200" dirty="0">
              <a:latin typeface="Meiryo UI" panose="020B0604030504040204" pitchFamily="50" charset="-128"/>
              <a:ea typeface="Meiryo UI" panose="020B0604030504040204" pitchFamily="50" charset="-128"/>
            </a:endParaRPr>
          </a:p>
          <a:p>
            <a:pPr marL="80550">
              <a:lnSpc>
                <a:spcPts val="1500"/>
              </a:lnSpc>
              <a:spcBef>
                <a:spcPts val="200"/>
              </a:spcBef>
              <a:buClr>
                <a:srgbClr val="0070C0"/>
              </a:buClr>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構成員</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羽曳野市長、大阪狭山市長、太子町長、河南町長、</a:t>
            </a:r>
            <a:endParaRPr lang="en-US" altLang="ja-JP" sz="1200" dirty="0">
              <a:latin typeface="Meiryo UI" panose="020B0604030504040204" pitchFamily="50" charset="-128"/>
              <a:ea typeface="Meiryo UI" panose="020B0604030504040204" pitchFamily="50" charset="-128"/>
            </a:endParaRPr>
          </a:p>
          <a:p>
            <a:pPr marL="80550">
              <a:lnSpc>
                <a:spcPts val="1500"/>
              </a:lnSpc>
              <a:buClr>
                <a:srgbClr val="0070C0"/>
              </a:buClr>
            </a:pPr>
            <a:r>
              <a:rPr lang="ja-JP" altLang="en-US" sz="1200" dirty="0">
                <a:latin typeface="Meiryo UI" panose="020B0604030504040204" pitchFamily="50" charset="-128"/>
                <a:ea typeface="Meiryo UI" panose="020B0604030504040204" pitchFamily="50" charset="-128"/>
              </a:rPr>
              <a:t>　　　　　　　　千早赤阪村長、大阪府総務部市町村局長</a:t>
            </a:r>
            <a:endParaRPr lang="en-US" altLang="ja-JP" sz="1200" dirty="0">
              <a:latin typeface="Meiryo UI" panose="020B0604030504040204" pitchFamily="50" charset="-128"/>
              <a:ea typeface="Meiryo UI" panose="020B0604030504040204" pitchFamily="50" charset="-128"/>
            </a:endParaRPr>
          </a:p>
          <a:p>
            <a:pPr marL="80550">
              <a:lnSpc>
                <a:spcPts val="1500"/>
              </a:lnSpc>
              <a:buClr>
                <a:srgbClr val="0070C0"/>
              </a:buClr>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検討項目</a:t>
            </a: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「公共インフラ（下水道等）の維持管理」</a:t>
            </a:r>
            <a:endParaRPr lang="en-US" altLang="ja-JP" sz="1200" dirty="0">
              <a:latin typeface="Meiryo UI" panose="020B0604030504040204" pitchFamily="50" charset="-128"/>
              <a:ea typeface="Meiryo UI" panose="020B0604030504040204" pitchFamily="50" charset="-128"/>
            </a:endParaRPr>
          </a:p>
          <a:p>
            <a:pPr marL="80550">
              <a:lnSpc>
                <a:spcPts val="1500"/>
              </a:lnSpc>
              <a:buClr>
                <a:srgbClr val="0070C0"/>
              </a:buClr>
            </a:pPr>
            <a:r>
              <a:rPr lang="ja-JP" altLang="en-US" sz="1200" dirty="0">
                <a:latin typeface="Meiryo UI" panose="020B0604030504040204" pitchFamily="50" charset="-128"/>
                <a:ea typeface="Meiryo UI" panose="020B0604030504040204" pitchFamily="50" charset="-128"/>
              </a:rPr>
              <a:t>　　　　　　　　　　「観光等を軸とした地域活性化」</a:t>
            </a:r>
            <a:endParaRPr lang="en-US" altLang="ja-JP" sz="1200" dirty="0">
              <a:latin typeface="Meiryo UI" panose="020B0604030504040204" pitchFamily="50" charset="-128"/>
              <a:ea typeface="Meiryo UI" panose="020B0604030504040204" pitchFamily="50" charset="-128"/>
            </a:endParaRPr>
          </a:p>
          <a:p>
            <a:pPr marL="80550">
              <a:lnSpc>
                <a:spcPts val="1500"/>
              </a:lnSpc>
              <a:buClr>
                <a:srgbClr val="0070C0"/>
              </a:buClr>
            </a:pPr>
            <a:r>
              <a:rPr lang="ja-JP" altLang="en-US" sz="1200" dirty="0">
                <a:latin typeface="Meiryo UI" panose="020B0604030504040204" pitchFamily="50" charset="-128"/>
                <a:ea typeface="Meiryo UI" panose="020B0604030504040204" pitchFamily="50" charset="-128"/>
              </a:rPr>
              <a:t>　　　　　　　　　　「市町村の将来のあり方」</a:t>
            </a:r>
            <a:endParaRPr lang="en-US" altLang="ja-JP" sz="1200" dirty="0">
              <a:latin typeface="Meiryo UI" panose="020B0604030504040204" pitchFamily="50" charset="-128"/>
              <a:ea typeface="Meiryo UI" panose="020B0604030504040204" pitchFamily="50" charset="-128"/>
            </a:endParaRPr>
          </a:p>
          <a:p>
            <a:pPr marL="80550">
              <a:lnSpc>
                <a:spcPts val="1500"/>
              </a:lnSpc>
              <a:buClr>
                <a:srgbClr val="0070C0"/>
              </a:buClr>
            </a:pPr>
            <a:r>
              <a:rPr lang="ja-JP" altLang="en-US" sz="1400" dirty="0">
                <a:latin typeface="Meiryo UI" panose="020B0604030504040204" pitchFamily="50" charset="-128"/>
                <a:ea typeface="Meiryo UI" panose="020B0604030504040204" pitchFamily="50" charset="-128"/>
              </a:rPr>
              <a:t>　　　　　　　　　　</a:t>
            </a:r>
            <a:r>
              <a:rPr lang="ja-JP" altLang="en-US" sz="1050" dirty="0">
                <a:latin typeface="Meiryo UI" panose="020B0604030504040204" pitchFamily="50" charset="-128"/>
                <a:ea typeface="Meiryo UI" panose="020B0604030504040204" pitchFamily="50" charset="-128"/>
              </a:rPr>
              <a:t>（取組例、めざすべき地域の未来像について検討）</a:t>
            </a:r>
            <a:endParaRPr lang="en-US" altLang="ja-JP" sz="1050" dirty="0">
              <a:latin typeface="Meiryo UI" panose="020B0604030504040204" pitchFamily="50" charset="-128"/>
              <a:ea typeface="Meiryo UI" panose="020B0604030504040204" pitchFamily="50" charset="-128"/>
            </a:endParaRPr>
          </a:p>
          <a:p>
            <a:pPr marL="252000" indent="-171450">
              <a:spcBef>
                <a:spcPts val="1200"/>
              </a:spcBef>
              <a:buClr>
                <a:srgbClr val="0070C0"/>
              </a:buClr>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rPr>
              <a:t>南河内まちづくりビジョンの策定</a:t>
            </a:r>
            <a:endParaRPr lang="en-US" altLang="ja-JP" sz="1400" dirty="0">
              <a:latin typeface="Meiryo UI" panose="020B0604030504040204" pitchFamily="50" charset="-128"/>
              <a:ea typeface="Meiryo UI" panose="020B0604030504040204" pitchFamily="50" charset="-128"/>
            </a:endParaRPr>
          </a:p>
          <a:p>
            <a:pPr marL="80550">
              <a:lnSpc>
                <a:spcPts val="1500"/>
              </a:lnSpc>
              <a:spcBef>
                <a:spcPts val="200"/>
              </a:spcBef>
              <a:buClr>
                <a:srgbClr val="0070C0"/>
              </a:buClr>
            </a:pPr>
            <a:r>
              <a:rPr lang="ja-JP" altLang="en-US" sz="1200" dirty="0">
                <a:latin typeface="Meiryo UI" panose="020B0604030504040204" pitchFamily="50" charset="-128"/>
                <a:ea typeface="Meiryo UI" panose="020B0604030504040204" pitchFamily="50" charset="-128"/>
              </a:rPr>
              <a:t>　　上記協議会と連携し、自動運転バスの導入ルートを踏まえつつ、</a:t>
            </a:r>
            <a:endParaRPr lang="en-US" altLang="ja-JP" sz="1200" dirty="0">
              <a:latin typeface="Meiryo UI" panose="020B0604030504040204" pitchFamily="50" charset="-128"/>
              <a:ea typeface="Meiryo UI" panose="020B0604030504040204" pitchFamily="50" charset="-128"/>
            </a:endParaRPr>
          </a:p>
          <a:p>
            <a:pPr marL="80550">
              <a:lnSpc>
                <a:spcPts val="1500"/>
              </a:lnSpc>
              <a:buClr>
                <a:srgbClr val="0070C0"/>
              </a:buClr>
            </a:pPr>
            <a:r>
              <a:rPr lang="ja-JP" altLang="en-US" sz="1200" dirty="0">
                <a:latin typeface="Meiryo UI" panose="020B0604030504040204" pitchFamily="50" charset="-128"/>
                <a:ea typeface="Meiryo UI" panose="020B0604030504040204" pitchFamily="50" charset="-128"/>
              </a:rPr>
              <a:t>　　エリアの将来像となる「ビジョン」の策定に向けて調査検討を進める</a:t>
            </a:r>
            <a:endParaRPr lang="en-US" altLang="ja-JP" sz="1400" dirty="0">
              <a:latin typeface="Meiryo UI" panose="020B0604030504040204" pitchFamily="50" charset="-128"/>
              <a:ea typeface="Meiryo UI" panose="020B0604030504040204" pitchFamily="50" charset="-128"/>
            </a:endParaRPr>
          </a:p>
          <a:p>
            <a:pPr marL="252000" indent="-171450">
              <a:spcBef>
                <a:spcPts val="1200"/>
              </a:spcBef>
              <a:buClr>
                <a:srgbClr val="0070C0"/>
              </a:buClr>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rPr>
              <a:t>泉州南未来像研究会</a:t>
            </a:r>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R7.6</a:t>
            </a:r>
            <a:r>
              <a:rPr lang="ja-JP" altLang="en-US" sz="12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marL="85725">
              <a:lnSpc>
                <a:spcPts val="1500"/>
              </a:lnSpc>
              <a:spcBef>
                <a:spcPts val="200"/>
              </a:spcBef>
              <a:buClr>
                <a:srgbClr val="0070C0"/>
              </a:buClr>
            </a:pPr>
            <a:r>
              <a:rPr lang="ja-JP" altLang="en-US" sz="14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構成員</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泉佐野市長、泉南市長、阪南市長、熊取町長、</a:t>
            </a:r>
            <a:endParaRPr lang="en-US" altLang="ja-JP" sz="1200" dirty="0">
              <a:latin typeface="Meiryo UI" panose="020B0604030504040204" pitchFamily="50" charset="-128"/>
              <a:ea typeface="Meiryo UI" panose="020B0604030504040204" pitchFamily="50" charset="-128"/>
            </a:endParaRPr>
          </a:p>
          <a:p>
            <a:pPr>
              <a:lnSpc>
                <a:spcPts val="1500"/>
              </a:lnSpc>
              <a:buClr>
                <a:srgbClr val="0070C0"/>
              </a:buClr>
            </a:pPr>
            <a:r>
              <a:rPr lang="ja-JP" altLang="en-US" sz="1200" dirty="0">
                <a:latin typeface="Meiryo UI" panose="020B0604030504040204" pitchFamily="50" charset="-128"/>
                <a:ea typeface="Meiryo UI" panose="020B0604030504040204" pitchFamily="50" charset="-128"/>
              </a:rPr>
              <a:t>　　　　　　　　　大阪府総務部市町村局長</a:t>
            </a:r>
            <a:endParaRPr lang="en-US" altLang="ja-JP" sz="1200" dirty="0">
              <a:latin typeface="Meiryo UI" panose="020B0604030504040204" pitchFamily="50" charset="-128"/>
              <a:ea typeface="Meiryo UI" panose="020B0604030504040204" pitchFamily="50" charset="-128"/>
            </a:endParaRPr>
          </a:p>
          <a:p>
            <a:pPr marL="6350" indent="-6350">
              <a:lnSpc>
                <a:spcPts val="1500"/>
              </a:lnSpc>
              <a:buClr>
                <a:srgbClr val="0070C0"/>
              </a:buClr>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検討項目</a:t>
            </a: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「地域ポイント」　「公共施設のあり方」</a:t>
            </a:r>
            <a:endParaRPr lang="en-US" altLang="ja-JP" sz="1200" dirty="0">
              <a:latin typeface="Meiryo UI" panose="020B0604030504040204" pitchFamily="50" charset="-128"/>
              <a:ea typeface="Meiryo UI" panose="020B0604030504040204" pitchFamily="50" charset="-128"/>
            </a:endParaRPr>
          </a:p>
          <a:p>
            <a:pPr marL="80550">
              <a:lnSpc>
                <a:spcPts val="1500"/>
              </a:lnSpc>
              <a:buClr>
                <a:srgbClr val="0070C0"/>
              </a:buClr>
            </a:pPr>
            <a:r>
              <a:rPr lang="ja-JP" altLang="en-US" sz="1200" dirty="0">
                <a:latin typeface="Meiryo UI" panose="020B0604030504040204" pitchFamily="50" charset="-128"/>
                <a:ea typeface="Meiryo UI" panose="020B0604030504040204" pitchFamily="50" charset="-128"/>
              </a:rPr>
              <a:t>　　　　　　　　　　「行政運営のあり方」</a:t>
            </a:r>
            <a:endParaRPr lang="en-US" altLang="ja-JP" sz="1200" dirty="0">
              <a:latin typeface="Meiryo UI" panose="020B0604030504040204" pitchFamily="50" charset="-128"/>
              <a:ea typeface="Meiryo UI" panose="020B0604030504040204" pitchFamily="50" charset="-128"/>
            </a:endParaRPr>
          </a:p>
          <a:p>
            <a:pPr marL="80550">
              <a:lnSpc>
                <a:spcPts val="1500"/>
              </a:lnSpc>
              <a:buClr>
                <a:srgbClr val="0070C0"/>
              </a:buClr>
            </a:pPr>
            <a:r>
              <a:rPr lang="ja-JP" altLang="en-US" sz="1400" dirty="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（取組例、消費生活センターの共同処理の可能性について検討）</a:t>
            </a:r>
            <a:endParaRPr lang="en-US" altLang="ja-JP" sz="1100" dirty="0">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583BD143-D4C1-4296-BE50-C69B7367F3BD}"/>
              </a:ext>
            </a:extLst>
          </p:cNvPr>
          <p:cNvSpPr/>
          <p:nvPr/>
        </p:nvSpPr>
        <p:spPr>
          <a:xfrm>
            <a:off x="6693821" y="4185104"/>
            <a:ext cx="432000" cy="180000"/>
          </a:xfrm>
          <a:prstGeom prst="rect">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000" b="1" dirty="0">
                <a:solidFill>
                  <a:schemeClr val="bg1"/>
                </a:solidFill>
                <a:latin typeface="BIZ UDゴシック" panose="020B0400000000000000" pitchFamily="49" charset="-128"/>
                <a:ea typeface="BIZ UDゴシック" panose="020B0400000000000000" pitchFamily="49" charset="-128"/>
              </a:rPr>
              <a:t>R8</a:t>
            </a:r>
            <a:r>
              <a:rPr kumimoji="1" lang="ja-JP" altLang="en-US" sz="1000" b="1" dirty="0">
                <a:solidFill>
                  <a:schemeClr val="bg1"/>
                </a:solidFill>
                <a:latin typeface="BIZ UDゴシック" panose="020B0400000000000000" pitchFamily="49" charset="-128"/>
                <a:ea typeface="BIZ UDゴシック" panose="020B0400000000000000" pitchFamily="49" charset="-128"/>
              </a:rPr>
              <a:t>新規</a:t>
            </a:r>
          </a:p>
        </p:txBody>
      </p:sp>
      <p:sp>
        <p:nvSpPr>
          <p:cNvPr id="20" name="正方形/長方形 19">
            <a:extLst>
              <a:ext uri="{FF2B5EF4-FFF2-40B4-BE49-F238E27FC236}">
                <a16:creationId xmlns:a16="http://schemas.microsoft.com/office/drawing/2014/main" id="{8653121D-3A2D-4824-AE55-6E73CC57075E}"/>
              </a:ext>
            </a:extLst>
          </p:cNvPr>
          <p:cNvSpPr/>
          <p:nvPr/>
        </p:nvSpPr>
        <p:spPr>
          <a:xfrm>
            <a:off x="3335185" y="4161668"/>
            <a:ext cx="432000" cy="180000"/>
          </a:xfrm>
          <a:prstGeom prst="rect">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000" b="1" dirty="0">
                <a:solidFill>
                  <a:schemeClr val="bg1"/>
                </a:solidFill>
                <a:latin typeface="BIZ UDゴシック" panose="020B0400000000000000" pitchFamily="49" charset="-128"/>
                <a:ea typeface="BIZ UDゴシック" panose="020B0400000000000000" pitchFamily="49" charset="-128"/>
              </a:rPr>
              <a:t>R8</a:t>
            </a:r>
            <a:r>
              <a:rPr kumimoji="1" lang="ja-JP" altLang="en-US" sz="1000" b="1" dirty="0">
                <a:solidFill>
                  <a:schemeClr val="bg1"/>
                </a:solidFill>
                <a:latin typeface="BIZ UDゴシック" panose="020B0400000000000000" pitchFamily="49" charset="-128"/>
                <a:ea typeface="BIZ UDゴシック" panose="020B0400000000000000" pitchFamily="49" charset="-128"/>
              </a:rPr>
              <a:t>新規</a:t>
            </a:r>
          </a:p>
        </p:txBody>
      </p:sp>
    </p:spTree>
    <p:extLst>
      <p:ext uri="{BB962C8B-B14F-4D97-AF65-F5344CB8AC3E}">
        <p14:creationId xmlns:p14="http://schemas.microsoft.com/office/powerpoint/2010/main" val="3530604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87">
            <a:extLst>
              <a:ext uri="{FF2B5EF4-FFF2-40B4-BE49-F238E27FC236}">
                <a16:creationId xmlns:a16="http://schemas.microsoft.com/office/drawing/2014/main" id="{EED07DEA-90D5-442C-B44E-8C267CB8C85D}"/>
              </a:ext>
            </a:extLst>
          </p:cNvPr>
          <p:cNvSpPr/>
          <p:nvPr/>
        </p:nvSpPr>
        <p:spPr>
          <a:xfrm>
            <a:off x="100614" y="1296885"/>
            <a:ext cx="8936376" cy="5372475"/>
          </a:xfrm>
          <a:prstGeom prst="rect">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0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D4A15C32-CEB5-47D4-8980-34AB47BB88E0}"/>
              </a:ext>
            </a:extLst>
          </p:cNvPr>
          <p:cNvSpPr txBox="1"/>
          <p:nvPr/>
        </p:nvSpPr>
        <p:spPr>
          <a:xfrm>
            <a:off x="100614" y="502490"/>
            <a:ext cx="8936376" cy="784125"/>
          </a:xfrm>
          <a:prstGeom prst="snip2DiagRect">
            <a:avLst/>
          </a:prstGeom>
          <a:solidFill>
            <a:srgbClr val="C55A1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ctr">
              <a:spcAft>
                <a:spcPts val="600"/>
              </a:spcAft>
              <a:defRPr sz="2000" b="1">
                <a:solidFill>
                  <a:schemeClr val="bg1"/>
                </a:solidFill>
                <a:latin typeface="UD デジタル 教科書体 NK-B" panose="02020700000000000000" pitchFamily="18" charset="-128"/>
                <a:ea typeface="UD デジタル 教科書体 NK-B" panose="02020700000000000000" pitchFamily="18"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ja-JP" altLang="en-US" dirty="0">
                <a:latin typeface="Meiryo UI" panose="020B0604030504040204" pitchFamily="50" charset="-128"/>
                <a:ea typeface="Meiryo UI" panose="020B0604030504040204" pitchFamily="50" charset="-128"/>
              </a:rPr>
              <a:t>２．市町村の取組への支援</a:t>
            </a:r>
          </a:p>
        </p:txBody>
      </p:sp>
      <p:sp>
        <p:nvSpPr>
          <p:cNvPr id="7" name="四角形: メモ 6">
            <a:extLst>
              <a:ext uri="{FF2B5EF4-FFF2-40B4-BE49-F238E27FC236}">
                <a16:creationId xmlns:a16="http://schemas.microsoft.com/office/drawing/2014/main" id="{EA0F8393-A767-4C84-9513-B879E8794B47}"/>
              </a:ext>
            </a:extLst>
          </p:cNvPr>
          <p:cNvSpPr/>
          <p:nvPr/>
        </p:nvSpPr>
        <p:spPr>
          <a:xfrm>
            <a:off x="220659" y="1867829"/>
            <a:ext cx="4277638" cy="901647"/>
          </a:xfrm>
          <a:prstGeom prst="foldedCorner">
            <a:avLst>
              <a:gd name="adj" fmla="val 17351"/>
            </a:avLst>
          </a:prstGeom>
          <a:solidFill>
            <a:schemeClr val="bg1"/>
          </a:solidFill>
          <a:ln w="12700" cap="sq" cmpd="sng">
            <a:solidFill>
              <a:srgbClr val="C55A1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0AD2C737-2E71-459B-A4B6-1D1CB7D791E5}"/>
              </a:ext>
            </a:extLst>
          </p:cNvPr>
          <p:cNvSpPr txBox="1"/>
          <p:nvPr/>
        </p:nvSpPr>
        <p:spPr>
          <a:xfrm>
            <a:off x="128410" y="1296000"/>
            <a:ext cx="4291951" cy="584775"/>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■市町村ニーズの把握</a:t>
            </a:r>
            <a:br>
              <a:rPr lang="en-US" altLang="ja-JP" b="1"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（①組織及び運営の合理化に対する支援）</a:t>
            </a:r>
            <a:endParaRPr lang="ja-JP" altLang="en-US" dirty="0">
              <a:latin typeface="Meiryo UI" panose="020B0604030504040204" pitchFamily="50" charset="-128"/>
              <a:ea typeface="Meiryo UI" panose="020B0604030504040204" pitchFamily="50" charset="-128"/>
            </a:endParaRPr>
          </a:p>
        </p:txBody>
      </p:sp>
      <p:sp>
        <p:nvSpPr>
          <p:cNvPr id="12" name="四角形: メモ 11">
            <a:extLst>
              <a:ext uri="{FF2B5EF4-FFF2-40B4-BE49-F238E27FC236}">
                <a16:creationId xmlns:a16="http://schemas.microsoft.com/office/drawing/2014/main" id="{8F7BA48F-E1D7-491D-A924-831C9C3E260A}"/>
              </a:ext>
            </a:extLst>
          </p:cNvPr>
          <p:cNvSpPr/>
          <p:nvPr/>
        </p:nvSpPr>
        <p:spPr>
          <a:xfrm>
            <a:off x="223856" y="3284358"/>
            <a:ext cx="4286628" cy="503070"/>
          </a:xfrm>
          <a:prstGeom prst="foldedCorner">
            <a:avLst>
              <a:gd name="adj" fmla="val 9296"/>
            </a:avLst>
          </a:prstGeom>
          <a:solidFill>
            <a:schemeClr val="bg1"/>
          </a:solidFill>
          <a:ln w="12700" cap="sq" cmpd="sng">
            <a:solidFill>
              <a:srgbClr val="C55A1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12BEE034-D1DD-414D-8147-1E9276B122F6}"/>
              </a:ext>
            </a:extLst>
          </p:cNvPr>
          <p:cNvSpPr txBox="1"/>
          <p:nvPr/>
        </p:nvSpPr>
        <p:spPr>
          <a:xfrm>
            <a:off x="134736" y="2746741"/>
            <a:ext cx="4262943" cy="643253"/>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先進事例の共有</a:t>
            </a:r>
            <a:br>
              <a:rPr lang="en-US" altLang="ja-JP" b="1"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（①組織及び運営の合理化に対する支援）</a:t>
            </a:r>
            <a:endParaRPr lang="ja-JP" altLang="en-US" dirty="0">
              <a:latin typeface="Meiryo UI" panose="020B0604030504040204" pitchFamily="50" charset="-128"/>
              <a:ea typeface="Meiryo UI" panose="020B0604030504040204" pitchFamily="50" charset="-128"/>
            </a:endParaRPr>
          </a:p>
        </p:txBody>
      </p:sp>
      <p:sp>
        <p:nvSpPr>
          <p:cNvPr id="21" name="四角形: メモ 20">
            <a:extLst>
              <a:ext uri="{FF2B5EF4-FFF2-40B4-BE49-F238E27FC236}">
                <a16:creationId xmlns:a16="http://schemas.microsoft.com/office/drawing/2014/main" id="{BA91C356-6C08-443F-8129-A1E1DB910F61}"/>
              </a:ext>
            </a:extLst>
          </p:cNvPr>
          <p:cNvSpPr/>
          <p:nvPr/>
        </p:nvSpPr>
        <p:spPr>
          <a:xfrm>
            <a:off x="205950" y="4305852"/>
            <a:ext cx="4299346" cy="908244"/>
          </a:xfrm>
          <a:prstGeom prst="foldedCorner">
            <a:avLst>
              <a:gd name="adj" fmla="val 12551"/>
            </a:avLst>
          </a:prstGeom>
          <a:solidFill>
            <a:schemeClr val="bg1"/>
          </a:solidFill>
          <a:ln w="12700" cap="sq" cmpd="sng">
            <a:solidFill>
              <a:srgbClr val="C55A1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37BDD918-BA93-4442-9D47-5B19E47D27A4}"/>
              </a:ext>
            </a:extLst>
          </p:cNvPr>
          <p:cNvSpPr txBox="1"/>
          <p:nvPr/>
        </p:nvSpPr>
        <p:spPr>
          <a:xfrm>
            <a:off x="143583" y="3756158"/>
            <a:ext cx="4262943" cy="584775"/>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a:t>
            </a:r>
            <a:r>
              <a:rPr lang="ja-JP" altLang="en-US" sz="1800" b="1" dirty="0">
                <a:latin typeface="Meiryo UI" panose="020B0604030504040204" pitchFamily="50" charset="-128"/>
                <a:ea typeface="Meiryo UI" panose="020B0604030504040204" pitchFamily="50" charset="-128"/>
              </a:rPr>
              <a:t>公共施設の最適配置推進</a:t>
            </a:r>
            <a:br>
              <a:rPr lang="en-US" altLang="ja-JP" b="1"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（①組織及び運営の合理化に対する支援）</a:t>
            </a:r>
            <a:endParaRPr lang="ja-JP" altLang="en-US" dirty="0">
              <a:latin typeface="Meiryo UI" panose="020B0604030504040204" pitchFamily="50" charset="-128"/>
              <a:ea typeface="Meiryo UI" panose="020B0604030504040204" pitchFamily="50" charset="-128"/>
            </a:endParaRPr>
          </a:p>
        </p:txBody>
      </p:sp>
      <p:sp>
        <p:nvSpPr>
          <p:cNvPr id="24" name="四角形: メモ 23">
            <a:extLst>
              <a:ext uri="{FF2B5EF4-FFF2-40B4-BE49-F238E27FC236}">
                <a16:creationId xmlns:a16="http://schemas.microsoft.com/office/drawing/2014/main" id="{8D9122C3-84C5-4E4E-8FF0-093BB440A036}"/>
              </a:ext>
            </a:extLst>
          </p:cNvPr>
          <p:cNvSpPr/>
          <p:nvPr/>
        </p:nvSpPr>
        <p:spPr>
          <a:xfrm>
            <a:off x="4695687" y="5858689"/>
            <a:ext cx="4238708" cy="738663"/>
          </a:xfrm>
          <a:prstGeom prst="foldedCorner">
            <a:avLst>
              <a:gd name="adj" fmla="val 15275"/>
            </a:avLst>
          </a:prstGeom>
          <a:solidFill>
            <a:schemeClr val="bg1"/>
          </a:solidFill>
          <a:ln w="12700" cap="sq" cmpd="sng">
            <a:solidFill>
              <a:srgbClr val="C55A1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121CB226-6EF1-4181-8D92-5443C5456E6E}"/>
              </a:ext>
            </a:extLst>
          </p:cNvPr>
          <p:cNvSpPr txBox="1"/>
          <p:nvPr/>
        </p:nvSpPr>
        <p:spPr>
          <a:xfrm>
            <a:off x="4584401" y="5294362"/>
            <a:ext cx="3011935" cy="584775"/>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合併に関する調査・研究</a:t>
            </a:r>
            <a:br>
              <a:rPr lang="en-US" altLang="ja-JP" b="1"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（③自主的な合併の円滑化）</a:t>
            </a:r>
            <a:endParaRPr lang="ja-JP" altLang="en-US" dirty="0">
              <a:latin typeface="Meiryo UI" panose="020B0604030504040204" pitchFamily="50" charset="-128"/>
              <a:ea typeface="Meiryo UI" panose="020B0604030504040204" pitchFamily="50" charset="-128"/>
            </a:endParaRPr>
          </a:p>
        </p:txBody>
      </p:sp>
      <p:sp>
        <p:nvSpPr>
          <p:cNvPr id="27" name="テキスト ボックス 26">
            <a:extLst>
              <a:ext uri="{FF2B5EF4-FFF2-40B4-BE49-F238E27FC236}">
                <a16:creationId xmlns:a16="http://schemas.microsoft.com/office/drawing/2014/main" id="{D92DE724-DA5A-498F-AF1D-2B0443053813}"/>
              </a:ext>
            </a:extLst>
          </p:cNvPr>
          <p:cNvSpPr txBox="1"/>
          <p:nvPr/>
        </p:nvSpPr>
        <p:spPr>
          <a:xfrm>
            <a:off x="3672472" y="512760"/>
            <a:ext cx="5148000" cy="756000"/>
          </a:xfrm>
          <a:prstGeom prst="rect">
            <a:avLst/>
          </a:prstGeom>
          <a:solidFill>
            <a:schemeClr val="accent2">
              <a:lumMod val="20000"/>
              <a:lumOff val="80000"/>
            </a:schemeClr>
          </a:solidFill>
          <a:ln w="19050">
            <a:solidFill>
              <a:schemeClr val="accent2">
                <a:lumMod val="75000"/>
              </a:schemeClr>
            </a:solidFill>
          </a:ln>
        </p:spPr>
        <p:txBody>
          <a:bodyPr wrap="square" tIns="108000" bIns="108000" anchor="ctr" anchorCtr="0">
            <a:noAutofit/>
          </a:bodyPr>
          <a:lstStyle/>
          <a:p>
            <a:r>
              <a:rPr lang="ja-JP" altLang="en-US" sz="1600" b="1" dirty="0">
                <a:latin typeface="Meiryo UI" panose="020B0604030504040204" pitchFamily="50" charset="-128"/>
                <a:ea typeface="Meiryo UI" panose="020B0604030504040204" pitchFamily="50" charset="-128"/>
              </a:rPr>
              <a:t>① 組織及び運営の合理化に対する支援</a:t>
            </a:r>
            <a:endParaRPr lang="en-US" altLang="ja-JP" sz="1600" b="1" dirty="0">
              <a:latin typeface="Meiryo UI" panose="020B0604030504040204" pitchFamily="50" charset="-128"/>
              <a:ea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rPr>
              <a:t>② 広域連携の促進</a:t>
            </a:r>
            <a:endParaRPr lang="en-US" altLang="ja-JP" sz="1600" b="1" dirty="0">
              <a:latin typeface="Meiryo UI" panose="020B0604030504040204" pitchFamily="50" charset="-128"/>
              <a:ea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rPr>
              <a:t>③ 自主的な合併の円滑化</a:t>
            </a:r>
            <a:endParaRPr lang="en-US" altLang="ja-JP" sz="1600" b="1" dirty="0">
              <a:latin typeface="Meiryo UI" panose="020B0604030504040204" pitchFamily="50" charset="-128"/>
              <a:ea typeface="Meiryo UI" panose="020B0604030504040204" pitchFamily="50" charset="-128"/>
            </a:endParaRPr>
          </a:p>
        </p:txBody>
      </p:sp>
      <p:sp>
        <p:nvSpPr>
          <p:cNvPr id="30" name="テキスト ボックス 29">
            <a:extLst>
              <a:ext uri="{FF2B5EF4-FFF2-40B4-BE49-F238E27FC236}">
                <a16:creationId xmlns:a16="http://schemas.microsoft.com/office/drawing/2014/main" id="{8C0DA7F3-BD49-4ED5-96C2-ECECEBC9BC7A}"/>
              </a:ext>
            </a:extLst>
          </p:cNvPr>
          <p:cNvSpPr txBox="1"/>
          <p:nvPr/>
        </p:nvSpPr>
        <p:spPr>
          <a:xfrm>
            <a:off x="147557" y="4322409"/>
            <a:ext cx="4415637" cy="923330"/>
          </a:xfrm>
          <a:prstGeom prst="rect">
            <a:avLst/>
          </a:prstGeom>
          <a:noFill/>
        </p:spPr>
        <p:txBody>
          <a:bodyPr wrap="square">
            <a:spAutoFit/>
          </a:bodyPr>
          <a:lstStyle/>
          <a:p>
            <a:pPr marL="171450" indent="-171450">
              <a:buClr>
                <a:schemeClr val="accent2">
                  <a:lumMod val="75000"/>
                </a:schemeClr>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公共施設の再編に関する計画の策定や地方債の活用に関する助言など、公共施設の最適配置を推進するための支援を実施した結果、</a:t>
            </a:r>
            <a:r>
              <a:rPr lang="en-US" altLang="ja-JP" sz="1400" dirty="0">
                <a:latin typeface="Meiryo UI" panose="020B0604030504040204" pitchFamily="50" charset="-128"/>
                <a:ea typeface="Meiryo UI" panose="020B0604030504040204" pitchFamily="50" charset="-128"/>
              </a:rPr>
              <a:t>20</a:t>
            </a:r>
            <a:r>
              <a:rPr lang="ja-JP" altLang="en-US" sz="1400" dirty="0">
                <a:latin typeface="Meiryo UI" panose="020B0604030504040204" pitchFamily="50" charset="-128"/>
                <a:ea typeface="Meiryo UI" panose="020B0604030504040204" pitchFamily="50" charset="-128"/>
              </a:rPr>
              <a:t>団体が計画を策定・更新</a:t>
            </a:r>
            <a:endParaRPr lang="en-US" altLang="ja-JP" sz="1400" dirty="0">
              <a:latin typeface="Meiryo UI" panose="020B0604030504040204" pitchFamily="50" charset="-128"/>
              <a:ea typeface="Meiryo UI" panose="020B0604030504040204" pitchFamily="50" charset="-128"/>
            </a:endParaRPr>
          </a:p>
          <a:p>
            <a:pPr>
              <a:buClr>
                <a:schemeClr val="accent2">
                  <a:lumMod val="75000"/>
                </a:schemeClr>
              </a:buClr>
            </a:pPr>
            <a:r>
              <a:rPr lang="ja-JP" altLang="en-US" sz="1100" dirty="0">
                <a:latin typeface="Meiryo UI" panose="020B0604030504040204" pitchFamily="50" charset="-128"/>
                <a:ea typeface="Meiryo UI" panose="020B0604030504040204" pitchFamily="50" charset="-128"/>
              </a:rPr>
              <a:t>  （７団体が策定作業中・検討中）</a:t>
            </a:r>
            <a:endParaRPr lang="en-US" altLang="ja-JP" sz="1100" dirty="0">
              <a:latin typeface="Meiryo UI" panose="020B0604030504040204" pitchFamily="50" charset="-128"/>
              <a:ea typeface="Meiryo UI" panose="020B0604030504040204" pitchFamily="50" charset="-128"/>
            </a:endParaRPr>
          </a:p>
        </p:txBody>
      </p:sp>
      <p:sp>
        <p:nvSpPr>
          <p:cNvPr id="33" name="テキスト ボックス 32">
            <a:extLst>
              <a:ext uri="{FF2B5EF4-FFF2-40B4-BE49-F238E27FC236}">
                <a16:creationId xmlns:a16="http://schemas.microsoft.com/office/drawing/2014/main" id="{2D349F7E-166F-46C2-98D8-577701167336}"/>
              </a:ext>
            </a:extLst>
          </p:cNvPr>
          <p:cNvSpPr txBox="1"/>
          <p:nvPr/>
        </p:nvSpPr>
        <p:spPr>
          <a:xfrm>
            <a:off x="4642572" y="5851262"/>
            <a:ext cx="4285021" cy="738664"/>
          </a:xfrm>
          <a:prstGeom prst="rect">
            <a:avLst/>
          </a:prstGeom>
          <a:noFill/>
        </p:spPr>
        <p:txBody>
          <a:bodyPr wrap="square">
            <a:spAutoFit/>
          </a:bodyPr>
          <a:lstStyle/>
          <a:p>
            <a:pPr marL="171450" indent="-171450">
              <a:buClr>
                <a:schemeClr val="accent2">
                  <a:lumMod val="75000"/>
                </a:schemeClr>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大阪公立大学、大阪大学と連携し、合併の検討段階における都道府県の支援事例や合併時の行財政に係るシミュレーション等について調査・研究</a:t>
            </a:r>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R7.10</a:t>
            </a:r>
            <a:r>
              <a:rPr lang="ja-JP" altLang="en-US" sz="11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p:txBody>
      </p:sp>
      <p:sp>
        <p:nvSpPr>
          <p:cNvPr id="34" name="テキスト ボックス 33">
            <a:extLst>
              <a:ext uri="{FF2B5EF4-FFF2-40B4-BE49-F238E27FC236}">
                <a16:creationId xmlns:a16="http://schemas.microsoft.com/office/drawing/2014/main" id="{5B71DAE5-F512-464F-BB55-C72C822F3891}"/>
              </a:ext>
            </a:extLst>
          </p:cNvPr>
          <p:cNvSpPr txBox="1"/>
          <p:nvPr/>
        </p:nvSpPr>
        <p:spPr>
          <a:xfrm>
            <a:off x="213419" y="3287212"/>
            <a:ext cx="4316349" cy="523220"/>
          </a:xfrm>
          <a:prstGeom prst="rect">
            <a:avLst/>
          </a:prstGeom>
          <a:noFill/>
        </p:spPr>
        <p:txBody>
          <a:bodyPr wrap="square">
            <a:spAutoFit/>
          </a:bodyPr>
          <a:lstStyle/>
          <a:p>
            <a:pPr marL="171450" indent="-171450">
              <a:buClr>
                <a:schemeClr val="accent2">
                  <a:lumMod val="75000"/>
                </a:schemeClr>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地域ブロック会議を通じて、職員採用試験の共同実施の事例等について情報提供</a:t>
            </a:r>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R7.8</a:t>
            </a:r>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R8.1</a:t>
            </a:r>
            <a:r>
              <a:rPr lang="ja-JP" altLang="en-US" sz="11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p:txBody>
      </p:sp>
      <p:sp>
        <p:nvSpPr>
          <p:cNvPr id="35" name="テキスト ボックス 34">
            <a:extLst>
              <a:ext uri="{FF2B5EF4-FFF2-40B4-BE49-F238E27FC236}">
                <a16:creationId xmlns:a16="http://schemas.microsoft.com/office/drawing/2014/main" id="{104654EB-D04C-4B89-A482-344ACCBD6337}"/>
              </a:ext>
            </a:extLst>
          </p:cNvPr>
          <p:cNvSpPr txBox="1"/>
          <p:nvPr/>
        </p:nvSpPr>
        <p:spPr>
          <a:xfrm>
            <a:off x="220659" y="1844824"/>
            <a:ext cx="4137011" cy="954107"/>
          </a:xfrm>
          <a:prstGeom prst="rect">
            <a:avLst/>
          </a:prstGeom>
          <a:noFill/>
        </p:spPr>
        <p:txBody>
          <a:bodyPr wrap="square">
            <a:spAutoFit/>
          </a:bodyPr>
          <a:lstStyle/>
          <a:p>
            <a:pPr marL="171450" indent="-171450">
              <a:buClr>
                <a:schemeClr val="accent2">
                  <a:lumMod val="75000"/>
                </a:schemeClr>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府の支援の実施・検討を目的に、具体的な課題や府に求める支援内容に関する調査を実施。人材確保や</a:t>
            </a:r>
            <a:r>
              <a:rPr lang="en-US" altLang="ja-JP" sz="1400" dirty="0">
                <a:latin typeface="Meiryo UI" panose="020B0604030504040204" pitchFamily="50" charset="-128"/>
                <a:ea typeface="Meiryo UI" panose="020B0604030504040204" pitchFamily="50" charset="-128"/>
              </a:rPr>
              <a:t>DX</a:t>
            </a:r>
            <a:r>
              <a:rPr lang="ja-JP" altLang="en-US" sz="1400" dirty="0">
                <a:latin typeface="Meiryo UI" panose="020B0604030504040204" pitchFamily="50" charset="-128"/>
                <a:ea typeface="Meiryo UI" panose="020B0604030504040204" pitchFamily="50" charset="-128"/>
              </a:rPr>
              <a:t>等が課題と認識しており、市町村の課題認識を各部局と共有し、連携して対応を検討</a:t>
            </a:r>
            <a:endParaRPr lang="en-US" altLang="ja-JP" sz="1400" dirty="0">
              <a:latin typeface="Meiryo UI" panose="020B0604030504040204" pitchFamily="50" charset="-128"/>
              <a:ea typeface="Meiryo UI" panose="020B0604030504040204" pitchFamily="50" charset="-128"/>
            </a:endParaRPr>
          </a:p>
        </p:txBody>
      </p:sp>
      <p:sp>
        <p:nvSpPr>
          <p:cNvPr id="19" name="四角形: メモ 18">
            <a:extLst>
              <a:ext uri="{FF2B5EF4-FFF2-40B4-BE49-F238E27FC236}">
                <a16:creationId xmlns:a16="http://schemas.microsoft.com/office/drawing/2014/main" id="{E493840D-4E04-4D28-B429-A7EFFF54C732}"/>
              </a:ext>
            </a:extLst>
          </p:cNvPr>
          <p:cNvSpPr/>
          <p:nvPr/>
        </p:nvSpPr>
        <p:spPr>
          <a:xfrm>
            <a:off x="171060" y="5757717"/>
            <a:ext cx="4334985" cy="716836"/>
          </a:xfrm>
          <a:prstGeom prst="foldedCorner">
            <a:avLst>
              <a:gd name="adj" fmla="val 17351"/>
            </a:avLst>
          </a:prstGeom>
          <a:solidFill>
            <a:schemeClr val="bg1"/>
          </a:solidFill>
          <a:ln w="12700" cap="sq" cmpd="sng">
            <a:solidFill>
              <a:srgbClr val="C55A1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E1105460-008E-4DA5-AE83-73CA28A8BBB4}"/>
              </a:ext>
            </a:extLst>
          </p:cNvPr>
          <p:cNvSpPr txBox="1"/>
          <p:nvPr/>
        </p:nvSpPr>
        <p:spPr>
          <a:xfrm>
            <a:off x="190621" y="5733256"/>
            <a:ext cx="4292226" cy="738664"/>
          </a:xfrm>
          <a:prstGeom prst="rect">
            <a:avLst/>
          </a:prstGeom>
          <a:noFill/>
        </p:spPr>
        <p:txBody>
          <a:bodyPr wrap="square">
            <a:spAutoFit/>
          </a:bodyPr>
          <a:lstStyle/>
          <a:p>
            <a:pPr marL="171450" indent="-171450">
              <a:buClr>
                <a:schemeClr val="accent2">
                  <a:lumMod val="75000"/>
                </a:schemeClr>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府内市町村のデジタル力の強化に向け、システム標準化の対象である「基幹業務システム」を中心に、共同化に向けた調査等を実施</a:t>
            </a:r>
          </a:p>
        </p:txBody>
      </p:sp>
      <p:sp>
        <p:nvSpPr>
          <p:cNvPr id="22" name="テキスト ボックス 21">
            <a:extLst>
              <a:ext uri="{FF2B5EF4-FFF2-40B4-BE49-F238E27FC236}">
                <a16:creationId xmlns:a16="http://schemas.microsoft.com/office/drawing/2014/main" id="{3FE98371-780C-4E83-9F50-7771369D4811}"/>
              </a:ext>
            </a:extLst>
          </p:cNvPr>
          <p:cNvSpPr txBox="1"/>
          <p:nvPr/>
        </p:nvSpPr>
        <p:spPr>
          <a:xfrm>
            <a:off x="112666" y="5195463"/>
            <a:ext cx="4291951" cy="584775"/>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市町村</a:t>
            </a:r>
            <a:r>
              <a:rPr lang="en-US" altLang="ja-JP" b="1" dirty="0">
                <a:latin typeface="Meiryo UI" panose="020B0604030504040204" pitchFamily="50" charset="-128"/>
                <a:ea typeface="Meiryo UI" panose="020B0604030504040204" pitchFamily="50" charset="-128"/>
              </a:rPr>
              <a:t>DX</a:t>
            </a:r>
            <a:r>
              <a:rPr lang="ja-JP" altLang="en-US" b="1" dirty="0">
                <a:latin typeface="Meiryo UI" panose="020B0604030504040204" pitchFamily="50" charset="-128"/>
                <a:ea typeface="Meiryo UI" panose="020B0604030504040204" pitchFamily="50" charset="-128"/>
              </a:rPr>
              <a:t>の推進</a:t>
            </a:r>
            <a:br>
              <a:rPr lang="en-US" altLang="ja-JP" b="1"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（①組織及び運営の合理化に対する支援）</a:t>
            </a:r>
            <a:endParaRPr lang="ja-JP" altLang="en-US" dirty="0">
              <a:latin typeface="Meiryo UI" panose="020B0604030504040204" pitchFamily="50" charset="-128"/>
              <a:ea typeface="Meiryo UI" panose="020B0604030504040204" pitchFamily="50" charset="-128"/>
            </a:endParaRPr>
          </a:p>
        </p:txBody>
      </p:sp>
      <p:sp>
        <p:nvSpPr>
          <p:cNvPr id="25" name="四角形: メモ 24">
            <a:extLst>
              <a:ext uri="{FF2B5EF4-FFF2-40B4-BE49-F238E27FC236}">
                <a16:creationId xmlns:a16="http://schemas.microsoft.com/office/drawing/2014/main" id="{AB1533D0-1B70-4832-BA0A-8209BE1D963C}"/>
              </a:ext>
            </a:extLst>
          </p:cNvPr>
          <p:cNvSpPr/>
          <p:nvPr/>
        </p:nvSpPr>
        <p:spPr>
          <a:xfrm>
            <a:off x="4688886" y="4607208"/>
            <a:ext cx="4238708" cy="686149"/>
          </a:xfrm>
          <a:prstGeom prst="foldedCorner">
            <a:avLst>
              <a:gd name="adj" fmla="val 23379"/>
            </a:avLst>
          </a:prstGeom>
          <a:solidFill>
            <a:schemeClr val="bg1"/>
          </a:solidFill>
          <a:ln w="12700" cap="sq" cmpd="sng">
            <a:solidFill>
              <a:srgbClr val="C55A1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A6B2B1FC-ED00-42A8-A341-6BE808176EFD}"/>
              </a:ext>
            </a:extLst>
          </p:cNvPr>
          <p:cNvSpPr txBox="1"/>
          <p:nvPr/>
        </p:nvSpPr>
        <p:spPr>
          <a:xfrm>
            <a:off x="4725945" y="4570612"/>
            <a:ext cx="4238708" cy="738663"/>
          </a:xfrm>
          <a:prstGeom prst="rect">
            <a:avLst/>
          </a:prstGeom>
          <a:noFill/>
        </p:spPr>
        <p:txBody>
          <a:bodyPr wrap="square">
            <a:spAutoFit/>
          </a:bodyPr>
          <a:lstStyle/>
          <a:p>
            <a:pPr marL="171450" indent="-171450">
              <a:buClr>
                <a:schemeClr val="accent2">
                  <a:lumMod val="75000"/>
                </a:schemeClr>
              </a:buClr>
              <a:buFont typeface="Wingdings" panose="05000000000000000000" pitchFamily="2" charset="2"/>
              <a:buChar char="l"/>
            </a:pPr>
            <a:r>
              <a:rPr lang="ja-JP" altLang="en-US" sz="1400" spc="-23" dirty="0">
                <a:latin typeface="Meiryo UI" panose="020B0604030504040204" pitchFamily="50" charset="-128"/>
                <a:ea typeface="Meiryo UI" panose="020B0604030504040204" pitchFamily="50" charset="-128"/>
              </a:rPr>
              <a:t>広域連携の推進に向け、団体間の合意形成に向けたファシリテーション（合意形成に向けた中立的な立場からの支援）を実施</a:t>
            </a:r>
            <a:endParaRPr lang="en-US" altLang="ja-JP" sz="1400" spc="-23" dirty="0">
              <a:latin typeface="Meiryo UI" panose="020B0604030504040204" pitchFamily="50" charset="-128"/>
              <a:ea typeface="Meiryo UI" panose="020B0604030504040204" pitchFamily="50" charset="-128"/>
            </a:endParaRPr>
          </a:p>
        </p:txBody>
      </p:sp>
      <p:sp>
        <p:nvSpPr>
          <p:cNvPr id="29" name="テキスト ボックス 28">
            <a:extLst>
              <a:ext uri="{FF2B5EF4-FFF2-40B4-BE49-F238E27FC236}">
                <a16:creationId xmlns:a16="http://schemas.microsoft.com/office/drawing/2014/main" id="{CB444D39-59DB-44F6-B457-5B85B92365BD}"/>
              </a:ext>
            </a:extLst>
          </p:cNvPr>
          <p:cNvSpPr txBox="1"/>
          <p:nvPr/>
        </p:nvSpPr>
        <p:spPr>
          <a:xfrm>
            <a:off x="4597091" y="3988402"/>
            <a:ext cx="4238708" cy="646330"/>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ファシリテーションを通じた市町村間の</a:t>
            </a:r>
            <a:br>
              <a:rPr lang="en-US" altLang="ja-JP" b="1" dirty="0">
                <a:latin typeface="Meiryo UI" panose="020B0604030504040204" pitchFamily="50" charset="-128"/>
                <a:ea typeface="Meiryo UI" panose="020B0604030504040204" pitchFamily="50" charset="-128"/>
              </a:rPr>
            </a:br>
            <a:r>
              <a:rPr lang="en-US" altLang="ja-JP" b="1" dirty="0">
                <a:latin typeface="Meiryo UI" panose="020B0604030504040204" pitchFamily="50" charset="-128"/>
                <a:ea typeface="Meiryo UI" panose="020B0604030504040204" pitchFamily="50" charset="-128"/>
              </a:rPr>
              <a:t>    </a:t>
            </a:r>
            <a:r>
              <a:rPr lang="ja-JP" altLang="en-US" b="1" dirty="0">
                <a:latin typeface="Meiryo UI" panose="020B0604030504040204" pitchFamily="50" charset="-128"/>
                <a:ea typeface="Meiryo UI" panose="020B0604030504040204" pitchFamily="50" charset="-128"/>
              </a:rPr>
              <a:t>広域連携支援</a:t>
            </a:r>
            <a:r>
              <a:rPr lang="ja-JP" altLang="en-US" sz="1400" dirty="0">
                <a:latin typeface="Meiryo UI" panose="020B0604030504040204" pitchFamily="50" charset="-128"/>
                <a:ea typeface="Meiryo UI" panose="020B0604030504040204" pitchFamily="50" charset="-128"/>
              </a:rPr>
              <a:t>（②広域連携の促進）</a:t>
            </a:r>
            <a:endParaRPr lang="ja-JP" altLang="en-US" dirty="0">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0ADE5619-0E42-4532-AAAA-2734C150ABEB}"/>
              </a:ext>
            </a:extLst>
          </p:cNvPr>
          <p:cNvSpPr/>
          <p:nvPr/>
        </p:nvSpPr>
        <p:spPr>
          <a:xfrm>
            <a:off x="0" y="-1510"/>
            <a:ext cx="9144000" cy="50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bg1"/>
                </a:solidFill>
                <a:latin typeface="BIZ UDPゴシック" panose="020B0400000000000000" pitchFamily="50" charset="-128"/>
                <a:ea typeface="BIZ UDPゴシック" panose="020B0400000000000000" pitchFamily="50" charset="-128"/>
              </a:rPr>
              <a:t>基礎自治機能充実強化基本方針を踏まえた取組</a:t>
            </a:r>
            <a:r>
              <a:rPr lang="ja-JP" altLang="en-US" sz="1400" b="1" dirty="0">
                <a:solidFill>
                  <a:schemeClr val="bg1"/>
                </a:solidFill>
                <a:latin typeface="BIZ UDPゴシック" panose="020B0400000000000000" pitchFamily="50" charset="-128"/>
                <a:ea typeface="BIZ UDPゴシック" panose="020B0400000000000000" pitchFamily="50" charset="-128"/>
              </a:rPr>
              <a:t>　（主なもの）</a:t>
            </a:r>
          </a:p>
        </p:txBody>
      </p:sp>
      <p:sp>
        <p:nvSpPr>
          <p:cNvPr id="47" name="テキスト ボックス 46">
            <a:extLst>
              <a:ext uri="{FF2B5EF4-FFF2-40B4-BE49-F238E27FC236}">
                <a16:creationId xmlns:a16="http://schemas.microsoft.com/office/drawing/2014/main" id="{C4AEBCFE-E992-4C0E-BDE6-CDA762E23068}"/>
              </a:ext>
            </a:extLst>
          </p:cNvPr>
          <p:cNvSpPr txBox="1"/>
          <p:nvPr/>
        </p:nvSpPr>
        <p:spPr>
          <a:xfrm>
            <a:off x="4576980" y="1296000"/>
            <a:ext cx="4262943" cy="584775"/>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広域連携によるまちづくり検討</a:t>
            </a:r>
            <a:br>
              <a:rPr lang="en-US" altLang="ja-JP" b="1"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（②広域連携の促進）</a:t>
            </a:r>
            <a:endParaRPr lang="ja-JP" altLang="en-US" dirty="0">
              <a:latin typeface="Meiryo UI" panose="020B0604030504040204" pitchFamily="50" charset="-128"/>
              <a:ea typeface="Meiryo UI" panose="020B0604030504040204" pitchFamily="50" charset="-128"/>
            </a:endParaRPr>
          </a:p>
        </p:txBody>
      </p:sp>
      <p:sp>
        <p:nvSpPr>
          <p:cNvPr id="49" name="四角形: メモ 48">
            <a:extLst>
              <a:ext uri="{FF2B5EF4-FFF2-40B4-BE49-F238E27FC236}">
                <a16:creationId xmlns:a16="http://schemas.microsoft.com/office/drawing/2014/main" id="{697ECA46-92B0-48BD-AB03-76D9479F171B}"/>
              </a:ext>
            </a:extLst>
          </p:cNvPr>
          <p:cNvSpPr/>
          <p:nvPr/>
        </p:nvSpPr>
        <p:spPr>
          <a:xfrm>
            <a:off x="4692237" y="1880092"/>
            <a:ext cx="4236080" cy="2151657"/>
          </a:xfrm>
          <a:prstGeom prst="foldedCorner">
            <a:avLst>
              <a:gd name="adj" fmla="val 9296"/>
            </a:avLst>
          </a:prstGeom>
          <a:solidFill>
            <a:schemeClr val="bg1"/>
          </a:solidFill>
          <a:ln w="12700" cap="sq" cmpd="sng">
            <a:solidFill>
              <a:srgbClr val="C55A1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48" name="テキスト ボックス 47">
            <a:extLst>
              <a:ext uri="{FF2B5EF4-FFF2-40B4-BE49-F238E27FC236}">
                <a16:creationId xmlns:a16="http://schemas.microsoft.com/office/drawing/2014/main" id="{B9EFA130-B754-4EE4-AA4D-25476833A4A1}"/>
              </a:ext>
            </a:extLst>
          </p:cNvPr>
          <p:cNvSpPr txBox="1"/>
          <p:nvPr/>
        </p:nvSpPr>
        <p:spPr>
          <a:xfrm>
            <a:off x="4642573" y="1884285"/>
            <a:ext cx="4382515" cy="2133918"/>
          </a:xfrm>
          <a:prstGeom prst="rect">
            <a:avLst/>
          </a:prstGeom>
          <a:noFill/>
        </p:spPr>
        <p:txBody>
          <a:bodyPr wrap="square">
            <a:spAutoFit/>
          </a:bodyPr>
          <a:lstStyle/>
          <a:p>
            <a:pPr marL="171450" indent="-171450">
              <a:buClr>
                <a:schemeClr val="accent2">
                  <a:lumMod val="75000"/>
                </a:schemeClr>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民間活力を最大限に引き出しながら、基礎自治体が広域的に連携し、地域資源を活かした地域の活性化、ひいては、まちづくりに取り組む</a:t>
            </a:r>
            <a:endParaRPr lang="en-US" altLang="ja-JP" sz="500" dirty="0">
              <a:latin typeface="Meiryo UI" panose="020B0604030504040204" pitchFamily="50" charset="-128"/>
              <a:ea typeface="Meiryo UI" panose="020B0604030504040204" pitchFamily="50" charset="-128"/>
            </a:endParaRPr>
          </a:p>
          <a:p>
            <a:pPr marL="171450" indent="-171450">
              <a:spcBef>
                <a:spcPts val="200"/>
              </a:spcBef>
              <a:buClr>
                <a:schemeClr val="accent2">
                  <a:lumMod val="75000"/>
                </a:schemeClr>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官民連携による市街地リノベーション（更新）の促進に向け、地元市町村との連携のもと、モデル地区のまちづくり検討を実施し、得られた知見や成果等を府内市町村に水平展開</a:t>
            </a:r>
            <a:endParaRPr lang="en-US" altLang="ja-JP" sz="1400" dirty="0">
              <a:latin typeface="Meiryo UI" panose="020B0604030504040204" pitchFamily="50" charset="-128"/>
              <a:ea typeface="Meiryo UI" panose="020B0604030504040204" pitchFamily="50" charset="-128"/>
            </a:endParaRPr>
          </a:p>
          <a:p>
            <a:pPr>
              <a:buClr>
                <a:schemeClr val="accent2">
                  <a:lumMod val="75000"/>
                </a:schemeClr>
              </a:buClr>
            </a:pPr>
            <a:endParaRPr lang="en-US" altLang="ja-JP" sz="500" dirty="0">
              <a:latin typeface="Meiryo UI" panose="020B0604030504040204" pitchFamily="50" charset="-128"/>
              <a:ea typeface="Meiryo UI" panose="020B0604030504040204" pitchFamily="50" charset="-128"/>
            </a:endParaRPr>
          </a:p>
          <a:p>
            <a:pPr marL="171450" indent="-171450">
              <a:buClr>
                <a:schemeClr val="accent2">
                  <a:lumMod val="75000"/>
                </a:schemeClr>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鉄道沿線の市町村や鉄道事業者とともに、沿線一体で多様な主体の共創による持続可能なまちづくりを推進</a:t>
            </a:r>
            <a:endParaRPr lang="en-US" altLang="ja-JP" sz="1400" dirty="0">
              <a:latin typeface="Meiryo UI" panose="020B0604030504040204" pitchFamily="50" charset="-128"/>
              <a:ea typeface="Meiryo UI" panose="020B0604030504040204" pitchFamily="50" charset="-128"/>
            </a:endParaRPr>
          </a:p>
        </p:txBody>
      </p:sp>
      <p:sp>
        <p:nvSpPr>
          <p:cNvPr id="32" name="正方形/長方形 31">
            <a:extLst>
              <a:ext uri="{FF2B5EF4-FFF2-40B4-BE49-F238E27FC236}">
                <a16:creationId xmlns:a16="http://schemas.microsoft.com/office/drawing/2014/main" id="{7F4374C2-250C-4CFE-B5ED-017F2DE3D7D2}"/>
              </a:ext>
            </a:extLst>
          </p:cNvPr>
          <p:cNvSpPr/>
          <p:nvPr/>
        </p:nvSpPr>
        <p:spPr>
          <a:xfrm>
            <a:off x="2699792" y="6237312"/>
            <a:ext cx="432000" cy="180000"/>
          </a:xfrm>
          <a:prstGeom prst="rect">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000" b="1" dirty="0">
                <a:solidFill>
                  <a:schemeClr val="bg1"/>
                </a:solidFill>
                <a:latin typeface="BIZ UDゴシック" panose="020B0400000000000000" pitchFamily="49" charset="-128"/>
                <a:ea typeface="BIZ UDゴシック" panose="020B0400000000000000" pitchFamily="49" charset="-128"/>
              </a:rPr>
              <a:t>R8</a:t>
            </a:r>
            <a:r>
              <a:rPr kumimoji="1" lang="ja-JP" altLang="en-US" sz="1000" b="1" dirty="0">
                <a:solidFill>
                  <a:schemeClr val="bg1"/>
                </a:solidFill>
                <a:latin typeface="BIZ UDゴシック" panose="020B0400000000000000" pitchFamily="49" charset="-128"/>
                <a:ea typeface="BIZ UDゴシック" panose="020B0400000000000000" pitchFamily="49" charset="-128"/>
              </a:rPr>
              <a:t>新規</a:t>
            </a:r>
          </a:p>
        </p:txBody>
      </p:sp>
    </p:spTree>
    <p:extLst>
      <p:ext uri="{BB962C8B-B14F-4D97-AF65-F5344CB8AC3E}">
        <p14:creationId xmlns:p14="http://schemas.microsoft.com/office/powerpoint/2010/main" val="3680150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106">
            <a:extLst>
              <a:ext uri="{FF2B5EF4-FFF2-40B4-BE49-F238E27FC236}">
                <a16:creationId xmlns:a16="http://schemas.microsoft.com/office/drawing/2014/main" id="{7E5C9198-EACA-46C4-91A0-244872C9B69F}"/>
              </a:ext>
            </a:extLst>
          </p:cNvPr>
          <p:cNvSpPr/>
          <p:nvPr/>
        </p:nvSpPr>
        <p:spPr>
          <a:xfrm>
            <a:off x="179512" y="1216416"/>
            <a:ext cx="8856984" cy="5524952"/>
          </a:xfrm>
          <a:prstGeom prst="rect">
            <a:avLst/>
          </a:prstGeom>
          <a:solidFill>
            <a:schemeClr val="accent6">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0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9BF3084D-5595-45E7-8A8A-9E95887102E2}"/>
              </a:ext>
            </a:extLst>
          </p:cNvPr>
          <p:cNvSpPr txBox="1"/>
          <p:nvPr/>
        </p:nvSpPr>
        <p:spPr>
          <a:xfrm>
            <a:off x="179513" y="548680"/>
            <a:ext cx="8856984" cy="623516"/>
          </a:xfrm>
          <a:prstGeom prst="snip2Diag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ctr">
              <a:lnSpc>
                <a:spcPts val="1800"/>
              </a:lnSpc>
              <a:spcAft>
                <a:spcPts val="600"/>
              </a:spcAft>
              <a:defRPr sz="1600" b="1">
                <a:solidFill>
                  <a:schemeClr val="bg1"/>
                </a:solidFill>
                <a:latin typeface="UD デジタル 教科書体 NK-B" panose="02020700000000000000" pitchFamily="18" charset="-128"/>
                <a:ea typeface="UD デジタル 教科書体 NK-B" panose="02020700000000000000" pitchFamily="18"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lnSpc>
                <a:spcPct val="100000"/>
              </a:lnSpc>
            </a:pPr>
            <a:r>
              <a:rPr lang="ja-JP" altLang="en-US" sz="2000" dirty="0">
                <a:latin typeface="Meiryo UI" panose="020B0604030504040204" pitchFamily="50" charset="-128"/>
                <a:ea typeface="Meiryo UI" panose="020B0604030504040204" pitchFamily="50" charset="-128"/>
              </a:rPr>
              <a:t>３．人的・財政的支援等</a:t>
            </a:r>
          </a:p>
        </p:txBody>
      </p:sp>
      <p:sp>
        <p:nvSpPr>
          <p:cNvPr id="6" name="四角形: メモ 5">
            <a:extLst>
              <a:ext uri="{FF2B5EF4-FFF2-40B4-BE49-F238E27FC236}">
                <a16:creationId xmlns:a16="http://schemas.microsoft.com/office/drawing/2014/main" id="{F6817763-EA2B-4B49-AFF4-8827A51BF58A}"/>
              </a:ext>
            </a:extLst>
          </p:cNvPr>
          <p:cNvSpPr/>
          <p:nvPr/>
        </p:nvSpPr>
        <p:spPr>
          <a:xfrm>
            <a:off x="317428" y="2475707"/>
            <a:ext cx="4920699" cy="1012528"/>
          </a:xfrm>
          <a:prstGeom prst="foldedCorner">
            <a:avLst>
              <a:gd name="adj" fmla="val 10574"/>
            </a:avLst>
          </a:prstGeom>
          <a:solidFill>
            <a:schemeClr val="bg1"/>
          </a:solidFill>
          <a:ln w="12700" cap="sq" cmpd="sng">
            <a:solidFill>
              <a:srgbClr val="00B05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latin typeface="Meiryo UI" panose="020B0604030504040204" pitchFamily="50" charset="-128"/>
              <a:ea typeface="Meiryo UI" panose="020B0604030504040204" pitchFamily="50" charset="-128"/>
            </a:endParaRPr>
          </a:p>
        </p:txBody>
      </p:sp>
      <p:sp>
        <p:nvSpPr>
          <p:cNvPr id="7" name="四角形: メモ 6">
            <a:extLst>
              <a:ext uri="{FF2B5EF4-FFF2-40B4-BE49-F238E27FC236}">
                <a16:creationId xmlns:a16="http://schemas.microsoft.com/office/drawing/2014/main" id="{AD00EB4C-C195-4C50-99CF-CC35848070D5}"/>
              </a:ext>
            </a:extLst>
          </p:cNvPr>
          <p:cNvSpPr/>
          <p:nvPr/>
        </p:nvSpPr>
        <p:spPr>
          <a:xfrm>
            <a:off x="5507477" y="4077072"/>
            <a:ext cx="3379215" cy="2592287"/>
          </a:xfrm>
          <a:prstGeom prst="foldedCorner">
            <a:avLst>
              <a:gd name="adj" fmla="val 6727"/>
            </a:avLst>
          </a:prstGeom>
          <a:solidFill>
            <a:schemeClr val="bg1"/>
          </a:solidFill>
          <a:ln w="12700" cap="sq" cmpd="sng">
            <a:solidFill>
              <a:srgbClr val="00B05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DC5BCA9D-4FBE-4364-8270-2E96555490D7}"/>
              </a:ext>
            </a:extLst>
          </p:cNvPr>
          <p:cNvSpPr txBox="1"/>
          <p:nvPr/>
        </p:nvSpPr>
        <p:spPr>
          <a:xfrm>
            <a:off x="5472088" y="4044451"/>
            <a:ext cx="3420392" cy="2703304"/>
          </a:xfrm>
          <a:prstGeom prst="rect">
            <a:avLst/>
          </a:prstGeom>
          <a:noFill/>
        </p:spPr>
        <p:txBody>
          <a:bodyPr wrap="square">
            <a:spAutoFit/>
          </a:bodyPr>
          <a:lstStyle/>
          <a:p>
            <a:pPr marL="171450" indent="-171450">
              <a:buClr>
                <a:srgbClr val="00B050"/>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市町村が活用できる府支援メニューを一覧にして情報提供</a:t>
            </a:r>
          </a:p>
          <a:p>
            <a:pPr marL="171450" indent="-171450">
              <a:buClr>
                <a:srgbClr val="00B050"/>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ツキノワグマに係る緊急銃猟について市町村からの応援要請に応えられるよう、クマ捕獲技術者育成の研修会を開催。クマの生息状況を把握するためセンサーカメラを設置し、分析結果を市町へ情報提供</a:t>
            </a:r>
            <a:endParaRPr lang="en-US" altLang="ja-JP" sz="1400" dirty="0">
              <a:latin typeface="Meiryo UI" panose="020B0604030504040204" pitchFamily="50" charset="-128"/>
              <a:ea typeface="Meiryo UI" panose="020B0604030504040204" pitchFamily="50" charset="-128"/>
            </a:endParaRPr>
          </a:p>
          <a:p>
            <a:pPr marL="171450" indent="-171450">
              <a:spcBef>
                <a:spcPts val="200"/>
              </a:spcBef>
              <a:buClr>
                <a:srgbClr val="00B050"/>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地域における健康づくり事業を推進するため、万博出展企業等が保有するヘルスケア技術やノウハウ等を最大限活用し、市町村ごとの健康課題に応じて、企業とのマッチングから実証・事業化までを支援</a:t>
            </a:r>
            <a:endParaRPr lang="en-US" altLang="ja-JP" sz="1400" dirty="0">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61AA9169-FAF2-45EA-8FB1-32A686978907}"/>
              </a:ext>
            </a:extLst>
          </p:cNvPr>
          <p:cNvSpPr txBox="1"/>
          <p:nvPr/>
        </p:nvSpPr>
        <p:spPr>
          <a:xfrm>
            <a:off x="204313" y="2132856"/>
            <a:ext cx="4623929"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市町村振興補助金の拡充</a:t>
            </a:r>
            <a:r>
              <a:rPr lang="ja-JP" altLang="en-US" sz="1400" dirty="0">
                <a:latin typeface="Meiryo UI" panose="020B0604030504040204" pitchFamily="50" charset="-128"/>
                <a:ea typeface="Meiryo UI" panose="020B0604030504040204" pitchFamily="50" charset="-128"/>
              </a:rPr>
              <a:t>（②財政的支援）</a:t>
            </a:r>
            <a:endParaRPr lang="ja-JP" altLang="en-US"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F7E5223D-0495-4F5A-AB7F-87608F933725}"/>
              </a:ext>
            </a:extLst>
          </p:cNvPr>
          <p:cNvSpPr txBox="1"/>
          <p:nvPr/>
        </p:nvSpPr>
        <p:spPr>
          <a:xfrm>
            <a:off x="255346" y="3501008"/>
            <a:ext cx="4726882" cy="584775"/>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市町村施設整備資金貸付金の拡充</a:t>
            </a:r>
            <a:endParaRPr lang="en-US" altLang="ja-JP" b="1"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（②財政的支援）</a:t>
            </a:r>
            <a:endParaRPr lang="ja-JP" altLang="en-US" b="1"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E0B9D368-2049-43A0-8A51-EB2EA46395CD}"/>
              </a:ext>
            </a:extLst>
          </p:cNvPr>
          <p:cNvSpPr txBox="1"/>
          <p:nvPr/>
        </p:nvSpPr>
        <p:spPr>
          <a:xfrm>
            <a:off x="5280988" y="3501008"/>
            <a:ext cx="3618688" cy="584775"/>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市町村への助言等</a:t>
            </a:r>
            <a:endParaRPr lang="en-US" altLang="ja-JP" b="1" dirty="0">
              <a:latin typeface="Meiryo UI" panose="020B0604030504040204" pitchFamily="50" charset="-128"/>
              <a:ea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rPr>
              <a:t>（③その他の支援（技術的助言）</a:t>
            </a:r>
            <a:endParaRPr lang="ja-JP" altLang="en-US" b="1" dirty="0">
              <a:latin typeface="Meiryo UI" panose="020B0604030504040204" pitchFamily="50" charset="-128"/>
              <a:ea typeface="Meiryo UI" panose="020B0604030504040204" pitchFamily="50" charset="-128"/>
            </a:endParaRPr>
          </a:p>
        </p:txBody>
      </p:sp>
      <p:sp>
        <p:nvSpPr>
          <p:cNvPr id="8" name="四角形: メモ 7">
            <a:extLst>
              <a:ext uri="{FF2B5EF4-FFF2-40B4-BE49-F238E27FC236}">
                <a16:creationId xmlns:a16="http://schemas.microsoft.com/office/drawing/2014/main" id="{B6403CE4-DF53-4F15-A39A-7AD978F5087D}"/>
              </a:ext>
            </a:extLst>
          </p:cNvPr>
          <p:cNvSpPr/>
          <p:nvPr/>
        </p:nvSpPr>
        <p:spPr>
          <a:xfrm>
            <a:off x="5508810" y="2008503"/>
            <a:ext cx="3455678" cy="1492506"/>
          </a:xfrm>
          <a:prstGeom prst="foldedCorner">
            <a:avLst>
              <a:gd name="adj" fmla="val 9267"/>
            </a:avLst>
          </a:prstGeom>
          <a:solidFill>
            <a:schemeClr val="bg1"/>
          </a:solidFill>
          <a:ln w="12700" cap="sq" cmpd="sng">
            <a:solidFill>
              <a:srgbClr val="00B05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D44D8601-F0BD-4B96-88B1-5451051612E0}"/>
              </a:ext>
            </a:extLst>
          </p:cNvPr>
          <p:cNvSpPr txBox="1"/>
          <p:nvPr/>
        </p:nvSpPr>
        <p:spPr>
          <a:xfrm>
            <a:off x="5282321" y="1199074"/>
            <a:ext cx="3790825" cy="861774"/>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基礎自治コンシェルジュ（基礎自治</a:t>
            </a:r>
            <a:br>
              <a:rPr lang="en-US" altLang="ja-JP" b="1" dirty="0">
                <a:latin typeface="Meiryo UI" panose="020B0604030504040204" pitchFamily="50" charset="-128"/>
                <a:ea typeface="Meiryo UI" panose="020B0604030504040204" pitchFamily="50" charset="-128"/>
              </a:rPr>
            </a:br>
            <a:r>
              <a:rPr lang="ja-JP" altLang="en-US" b="1" dirty="0">
                <a:latin typeface="Meiryo UI" panose="020B0604030504040204" pitchFamily="50" charset="-128"/>
                <a:ea typeface="Meiryo UI" panose="020B0604030504040204" pitchFamily="50" charset="-128"/>
              </a:rPr>
              <a:t>　　総合支援窓口）の設置</a:t>
            </a:r>
            <a:endParaRPr lang="en-US" altLang="ja-JP" b="1"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（③その他の支援（技術的助言））</a:t>
            </a:r>
            <a:endParaRPr lang="ja-JP" altLang="en-US" dirty="0">
              <a:latin typeface="Meiryo UI" panose="020B0604030504040204" pitchFamily="50" charset="-128"/>
              <a:ea typeface="Meiryo UI" panose="020B0604030504040204" pitchFamily="50" charset="-128"/>
            </a:endParaRPr>
          </a:p>
        </p:txBody>
      </p:sp>
      <p:sp>
        <p:nvSpPr>
          <p:cNvPr id="26" name="四角形: メモ 25">
            <a:extLst>
              <a:ext uri="{FF2B5EF4-FFF2-40B4-BE49-F238E27FC236}">
                <a16:creationId xmlns:a16="http://schemas.microsoft.com/office/drawing/2014/main" id="{649AA76F-7670-42CF-BE27-02C116E92D17}"/>
              </a:ext>
            </a:extLst>
          </p:cNvPr>
          <p:cNvSpPr/>
          <p:nvPr/>
        </p:nvSpPr>
        <p:spPr>
          <a:xfrm>
            <a:off x="303197" y="1556793"/>
            <a:ext cx="4934930" cy="523220"/>
          </a:xfrm>
          <a:prstGeom prst="foldedCorner">
            <a:avLst>
              <a:gd name="adj" fmla="val 12104"/>
            </a:avLst>
          </a:prstGeom>
          <a:solidFill>
            <a:schemeClr val="bg1"/>
          </a:solidFill>
          <a:ln w="12700" cap="sq" cmpd="sng">
            <a:solidFill>
              <a:srgbClr val="00B05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CA1CC096-E4C5-4AFA-929F-2E42DBFAFD07}"/>
              </a:ext>
            </a:extLst>
          </p:cNvPr>
          <p:cNvSpPr txBox="1"/>
          <p:nvPr/>
        </p:nvSpPr>
        <p:spPr>
          <a:xfrm>
            <a:off x="204313" y="1196752"/>
            <a:ext cx="4186869"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人材確保等の取組支援</a:t>
            </a:r>
            <a:r>
              <a:rPr lang="ja-JP" altLang="en-US" sz="1400" dirty="0">
                <a:latin typeface="Meiryo UI" panose="020B0604030504040204" pitchFamily="50" charset="-128"/>
                <a:ea typeface="Meiryo UI" panose="020B0604030504040204" pitchFamily="50" charset="-128"/>
              </a:rPr>
              <a:t>（①人的支援）</a:t>
            </a:r>
            <a:endParaRPr lang="ja-JP" altLang="en-US" b="1" dirty="0">
              <a:latin typeface="Meiryo UI" panose="020B0604030504040204" pitchFamily="50" charset="-128"/>
              <a:ea typeface="Meiryo UI" panose="020B0604030504040204" pitchFamily="50" charset="-128"/>
            </a:endParaRPr>
          </a:p>
        </p:txBody>
      </p:sp>
      <p:sp>
        <p:nvSpPr>
          <p:cNvPr id="32" name="四角形: メモ 31">
            <a:extLst>
              <a:ext uri="{FF2B5EF4-FFF2-40B4-BE49-F238E27FC236}">
                <a16:creationId xmlns:a16="http://schemas.microsoft.com/office/drawing/2014/main" id="{F2AD250C-931B-4DAA-BAC5-9FA9A9B6310E}"/>
              </a:ext>
            </a:extLst>
          </p:cNvPr>
          <p:cNvSpPr/>
          <p:nvPr/>
        </p:nvSpPr>
        <p:spPr>
          <a:xfrm>
            <a:off x="303198" y="4067781"/>
            <a:ext cx="4920700" cy="518711"/>
          </a:xfrm>
          <a:prstGeom prst="foldedCorner">
            <a:avLst>
              <a:gd name="adj" fmla="val 18902"/>
            </a:avLst>
          </a:prstGeom>
          <a:solidFill>
            <a:schemeClr val="bg1"/>
          </a:solidFill>
          <a:ln w="12700" cap="sq" cmpd="sng">
            <a:solidFill>
              <a:srgbClr val="00B05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latin typeface="Meiryo UI" panose="020B0604030504040204" pitchFamily="50" charset="-128"/>
              <a:ea typeface="Meiryo UI" panose="020B0604030504040204" pitchFamily="50" charset="-128"/>
            </a:endParaRPr>
          </a:p>
        </p:txBody>
      </p:sp>
      <p:sp>
        <p:nvSpPr>
          <p:cNvPr id="29" name="テキスト ボックス 28">
            <a:extLst>
              <a:ext uri="{FF2B5EF4-FFF2-40B4-BE49-F238E27FC236}">
                <a16:creationId xmlns:a16="http://schemas.microsoft.com/office/drawing/2014/main" id="{0A27AEE8-AB54-4CD8-B65A-57A5C62D783A}"/>
              </a:ext>
            </a:extLst>
          </p:cNvPr>
          <p:cNvSpPr txBox="1"/>
          <p:nvPr/>
        </p:nvSpPr>
        <p:spPr>
          <a:xfrm>
            <a:off x="3635896" y="570746"/>
            <a:ext cx="5148000" cy="569297"/>
          </a:xfrm>
          <a:prstGeom prst="rect">
            <a:avLst/>
          </a:prstGeom>
          <a:solidFill>
            <a:schemeClr val="accent6">
              <a:lumMod val="20000"/>
              <a:lumOff val="80000"/>
            </a:schemeClr>
          </a:solidFill>
          <a:ln w="19050">
            <a:solidFill>
              <a:srgbClr val="00B050"/>
            </a:solidFill>
          </a:ln>
        </p:spPr>
        <p:txBody>
          <a:bodyPr wrap="square" tIns="108000" bIns="108000" anchor="ctr" anchorCtr="0">
            <a:noAutofit/>
          </a:bodyPr>
          <a:lstStyle/>
          <a:p>
            <a:r>
              <a:rPr lang="ja-JP" altLang="en-US" sz="1600" b="1" dirty="0">
                <a:latin typeface="Meiryo UI" panose="020B0604030504040204" pitchFamily="50" charset="-128"/>
                <a:ea typeface="Meiryo UI" panose="020B0604030504040204" pitchFamily="50" charset="-128"/>
              </a:rPr>
              <a:t>① 人的支援　② 財政的支援</a:t>
            </a:r>
            <a:endParaRPr lang="en-US" altLang="ja-JP" sz="1600" b="1" dirty="0">
              <a:latin typeface="Meiryo UI" panose="020B0604030504040204" pitchFamily="50" charset="-128"/>
              <a:ea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rPr>
              <a:t>③ その他の支援（技術的助言）</a:t>
            </a:r>
            <a:endParaRPr lang="en-US" altLang="ja-JP" sz="1600" b="1" dirty="0">
              <a:latin typeface="Meiryo UI" panose="020B0604030504040204" pitchFamily="50" charset="-128"/>
              <a:ea typeface="Meiryo UI" panose="020B0604030504040204" pitchFamily="50" charset="-128"/>
            </a:endParaRPr>
          </a:p>
        </p:txBody>
      </p:sp>
      <p:sp>
        <p:nvSpPr>
          <p:cNvPr id="33" name="テキスト ボックス 32">
            <a:extLst>
              <a:ext uri="{FF2B5EF4-FFF2-40B4-BE49-F238E27FC236}">
                <a16:creationId xmlns:a16="http://schemas.microsoft.com/office/drawing/2014/main" id="{F99D41CB-0A94-4630-A17C-1F83FCDC3205}"/>
              </a:ext>
            </a:extLst>
          </p:cNvPr>
          <p:cNvSpPr txBox="1"/>
          <p:nvPr/>
        </p:nvSpPr>
        <p:spPr>
          <a:xfrm>
            <a:off x="5503800" y="1988840"/>
            <a:ext cx="3435887" cy="1554272"/>
          </a:xfrm>
          <a:prstGeom prst="rect">
            <a:avLst/>
          </a:prstGeom>
          <a:noFill/>
        </p:spPr>
        <p:txBody>
          <a:bodyPr wrap="square">
            <a:spAutoFit/>
          </a:bodyPr>
          <a:lstStyle/>
          <a:p>
            <a:pPr marL="171450" indent="-171450">
              <a:buClr>
                <a:srgbClr val="00B050"/>
              </a:buClr>
              <a:buFont typeface="Wingdings" panose="05000000000000000000" pitchFamily="2" charset="2"/>
              <a:buChar char="l"/>
            </a:pPr>
            <a:r>
              <a:rPr lang="ja-JP" altLang="en-US" sz="1400" spc="-23" dirty="0">
                <a:latin typeface="Meiryo UI" panose="020B0604030504040204" pitchFamily="50" charset="-128"/>
                <a:ea typeface="Meiryo UI" panose="020B0604030504040204" pitchFamily="50" charset="-128"/>
              </a:rPr>
              <a:t>市町村からの依頼や相談について、庁内各部局との調整や対応策の検討などを総合的に担うワンストップ窓口を市町村局に設置</a:t>
            </a:r>
            <a:endParaRPr lang="en-US" altLang="ja-JP" sz="1400" spc="-23" dirty="0">
              <a:latin typeface="Meiryo UI" panose="020B0604030504040204" pitchFamily="50" charset="-128"/>
              <a:ea typeface="Meiryo UI" panose="020B0604030504040204" pitchFamily="50" charset="-128"/>
            </a:endParaRPr>
          </a:p>
          <a:p>
            <a:pPr>
              <a:spcBef>
                <a:spcPts val="600"/>
              </a:spcBef>
              <a:buClr>
                <a:srgbClr val="00B050"/>
              </a:buClr>
            </a:pPr>
            <a:r>
              <a:rPr lang="ja-JP" altLang="en-US" sz="1200" dirty="0">
                <a:latin typeface="Meiryo UI" panose="020B0604030504040204" pitchFamily="50" charset="-128"/>
                <a:ea typeface="Meiryo UI" panose="020B0604030504040204" pitchFamily="50" charset="-128"/>
              </a:rPr>
              <a:t>（対応例）</a:t>
            </a:r>
            <a:endParaRPr lang="en-US" altLang="ja-JP" sz="1200" dirty="0">
              <a:latin typeface="Meiryo UI" panose="020B0604030504040204" pitchFamily="50" charset="-128"/>
              <a:ea typeface="Meiryo UI" panose="020B0604030504040204" pitchFamily="50" charset="-128"/>
            </a:endParaRPr>
          </a:p>
          <a:p>
            <a:pPr>
              <a:buClr>
                <a:srgbClr val="00B050"/>
              </a:buClr>
            </a:pPr>
            <a:r>
              <a:rPr lang="ja-JP" altLang="en-US" sz="1200" dirty="0">
                <a:latin typeface="Meiryo UI" panose="020B0604030504040204" pitchFamily="50" charset="-128"/>
                <a:ea typeface="Meiryo UI" panose="020B0604030504040204" pitchFamily="50" charset="-128"/>
              </a:rPr>
              <a:t>　公共施設の一体的活用を含めたまちづくり施策の</a:t>
            </a:r>
            <a:endParaRPr lang="en-US" altLang="ja-JP" sz="1200" dirty="0">
              <a:latin typeface="Meiryo UI" panose="020B0604030504040204" pitchFamily="50" charset="-128"/>
              <a:ea typeface="Meiryo UI" panose="020B0604030504040204" pitchFamily="50" charset="-128"/>
            </a:endParaRPr>
          </a:p>
          <a:p>
            <a:pPr>
              <a:buClr>
                <a:srgbClr val="00B050"/>
              </a:buClr>
            </a:pPr>
            <a:r>
              <a:rPr lang="ja-JP" altLang="en-US" sz="1200" dirty="0">
                <a:latin typeface="Meiryo UI" panose="020B0604030504040204" pitchFamily="50" charset="-128"/>
                <a:ea typeface="Meiryo UI" panose="020B0604030504040204" pitchFamily="50" charset="-128"/>
              </a:rPr>
              <a:t>　検討を行うため、庁内各部局含め「大阪府・高石市</a:t>
            </a:r>
            <a:endParaRPr lang="en-US" altLang="ja-JP" sz="1200" dirty="0">
              <a:latin typeface="Meiryo UI" panose="020B0604030504040204" pitchFamily="50" charset="-128"/>
              <a:ea typeface="Meiryo UI" panose="020B0604030504040204" pitchFamily="50" charset="-128"/>
            </a:endParaRPr>
          </a:p>
          <a:p>
            <a:pPr>
              <a:buClr>
                <a:srgbClr val="00B050"/>
              </a:buClr>
            </a:pPr>
            <a:r>
              <a:rPr lang="ja-JP" altLang="en-US" sz="1200" dirty="0">
                <a:latin typeface="Meiryo UI" panose="020B0604030504040204" pitchFamily="50" charset="-128"/>
                <a:ea typeface="Meiryo UI" panose="020B0604030504040204" pitchFamily="50" charset="-128"/>
              </a:rPr>
              <a:t>　まちづくり連携協議会」を設置</a:t>
            </a:r>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R7.12</a:t>
            </a:r>
            <a:r>
              <a:rPr lang="ja-JP" altLang="en-US" sz="1100" dirty="0">
                <a:latin typeface="Meiryo UI" panose="020B0604030504040204" pitchFamily="50" charset="-128"/>
                <a:ea typeface="Meiryo UI" panose="020B0604030504040204" pitchFamily="50" charset="-128"/>
              </a:rPr>
              <a:t>～）</a:t>
            </a:r>
            <a:endParaRPr lang="en-US" altLang="ja-JP" sz="1200" dirty="0">
              <a:latin typeface="Meiryo UI" panose="020B0604030504040204" pitchFamily="50" charset="-128"/>
              <a:ea typeface="Meiryo UI" panose="020B0604030504040204" pitchFamily="50" charset="-128"/>
            </a:endParaRPr>
          </a:p>
        </p:txBody>
      </p:sp>
      <p:sp>
        <p:nvSpPr>
          <p:cNvPr id="36" name="テキスト ボックス 35">
            <a:extLst>
              <a:ext uri="{FF2B5EF4-FFF2-40B4-BE49-F238E27FC236}">
                <a16:creationId xmlns:a16="http://schemas.microsoft.com/office/drawing/2014/main" id="{F60B11DF-1802-40E2-85A0-570B1C8F75DC}"/>
              </a:ext>
            </a:extLst>
          </p:cNvPr>
          <p:cNvSpPr txBox="1"/>
          <p:nvPr/>
        </p:nvSpPr>
        <p:spPr>
          <a:xfrm>
            <a:off x="332513" y="1556792"/>
            <a:ext cx="4877799" cy="523220"/>
          </a:xfrm>
          <a:prstGeom prst="rect">
            <a:avLst/>
          </a:prstGeom>
          <a:noFill/>
        </p:spPr>
        <p:txBody>
          <a:bodyPr wrap="square">
            <a:spAutoFit/>
          </a:bodyPr>
          <a:lstStyle/>
          <a:p>
            <a:pPr marL="171450" indent="-171450">
              <a:buClr>
                <a:srgbClr val="00B050"/>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採用活動の強化に向けた行動計画の策定など、人材確保等に係る取組を支援</a:t>
            </a:r>
            <a:endParaRPr lang="en-US" altLang="ja-JP" sz="1400" dirty="0">
              <a:latin typeface="Meiryo UI" panose="020B0604030504040204" pitchFamily="50" charset="-128"/>
              <a:ea typeface="Meiryo UI" panose="020B0604030504040204" pitchFamily="50" charset="-128"/>
            </a:endParaRPr>
          </a:p>
        </p:txBody>
      </p:sp>
      <p:sp>
        <p:nvSpPr>
          <p:cNvPr id="37" name="テキスト ボックス 36">
            <a:extLst>
              <a:ext uri="{FF2B5EF4-FFF2-40B4-BE49-F238E27FC236}">
                <a16:creationId xmlns:a16="http://schemas.microsoft.com/office/drawing/2014/main" id="{11A676B5-6528-407C-931A-8BB89C1FFF9A}"/>
              </a:ext>
            </a:extLst>
          </p:cNvPr>
          <p:cNvSpPr txBox="1"/>
          <p:nvPr/>
        </p:nvSpPr>
        <p:spPr>
          <a:xfrm>
            <a:off x="323528" y="2485538"/>
            <a:ext cx="4780758" cy="1000274"/>
          </a:xfrm>
          <a:prstGeom prst="rect">
            <a:avLst/>
          </a:prstGeom>
          <a:noFill/>
        </p:spPr>
        <p:txBody>
          <a:bodyPr wrap="square">
            <a:spAutoFit/>
          </a:bodyPr>
          <a:lstStyle/>
          <a:p>
            <a:pPr marL="171450" indent="-171450">
              <a:buClr>
                <a:srgbClr val="00B050"/>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市町村振興補助金の拡充</a:t>
            </a:r>
            <a:r>
              <a:rPr lang="ja-JP" altLang="en-US" sz="1200" dirty="0">
                <a:latin typeface="Meiryo UI" panose="020B0604030504040204" pitchFamily="50" charset="-128"/>
                <a:ea typeface="Meiryo UI" panose="020B0604030504040204" pitchFamily="50" charset="-128"/>
              </a:rPr>
              <a:t>（通常分</a:t>
            </a:r>
            <a:r>
              <a:rPr lang="en-US" altLang="ja-JP" sz="1200" dirty="0">
                <a:latin typeface="Meiryo UI" panose="020B0604030504040204" pitchFamily="50" charset="-128"/>
                <a:ea typeface="Meiryo UI" panose="020B0604030504040204" pitchFamily="50" charset="-128"/>
              </a:rPr>
              <a:t>10</a:t>
            </a:r>
            <a:r>
              <a:rPr lang="ja-JP" altLang="en-US" sz="1200" dirty="0">
                <a:latin typeface="Meiryo UI" panose="020B0604030504040204" pitchFamily="50" charset="-128"/>
                <a:ea typeface="Meiryo UI" panose="020B0604030504040204" pitchFamily="50" charset="-128"/>
              </a:rPr>
              <a:t>億円に加え基礎自治機能充実強化推進分２億円に拡充</a:t>
            </a:r>
            <a:endParaRPr lang="en-US" altLang="ja-JP" sz="1200" dirty="0">
              <a:latin typeface="Meiryo UI" panose="020B0604030504040204" pitchFamily="50" charset="-128"/>
              <a:ea typeface="Meiryo UI" panose="020B0604030504040204" pitchFamily="50" charset="-128"/>
            </a:endParaRPr>
          </a:p>
          <a:p>
            <a:pPr marL="171450" indent="-171450">
              <a:spcBef>
                <a:spcPts val="600"/>
              </a:spcBef>
              <a:buClr>
                <a:srgbClr val="00B050"/>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将来のあり方や人材確保、公共施設のマネジメント等の課題の解決に向けて取り組む市町村を、検討・議論の段階から支援</a:t>
            </a:r>
            <a:endParaRPr lang="en-US" altLang="ja-JP" sz="1400" dirty="0">
              <a:latin typeface="Meiryo UI" panose="020B0604030504040204" pitchFamily="50" charset="-128"/>
              <a:ea typeface="Meiryo UI" panose="020B0604030504040204" pitchFamily="50" charset="-128"/>
            </a:endParaRPr>
          </a:p>
        </p:txBody>
      </p:sp>
      <p:sp>
        <p:nvSpPr>
          <p:cNvPr id="38" name="テキスト ボックス 37">
            <a:extLst>
              <a:ext uri="{FF2B5EF4-FFF2-40B4-BE49-F238E27FC236}">
                <a16:creationId xmlns:a16="http://schemas.microsoft.com/office/drawing/2014/main" id="{4C95B9EA-0A1D-4E60-AE59-0AD53F843B24}"/>
              </a:ext>
            </a:extLst>
          </p:cNvPr>
          <p:cNvSpPr txBox="1"/>
          <p:nvPr/>
        </p:nvSpPr>
        <p:spPr>
          <a:xfrm>
            <a:off x="266255" y="4063272"/>
            <a:ext cx="4880579" cy="523220"/>
          </a:xfrm>
          <a:prstGeom prst="rect">
            <a:avLst/>
          </a:prstGeom>
          <a:noFill/>
        </p:spPr>
        <p:txBody>
          <a:bodyPr wrap="square">
            <a:spAutoFit/>
          </a:bodyPr>
          <a:lstStyle/>
          <a:p>
            <a:pPr marL="171450" indent="-171450">
              <a:buClr>
                <a:srgbClr val="00B050"/>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市町村施設整備資金貸付金の拡充</a:t>
            </a:r>
            <a:endParaRPr lang="en-US" altLang="ja-JP" sz="1400" dirty="0">
              <a:latin typeface="Meiryo UI" panose="020B0604030504040204" pitchFamily="50" charset="-128"/>
              <a:ea typeface="Meiryo UI" panose="020B0604030504040204" pitchFamily="50" charset="-128"/>
            </a:endParaRPr>
          </a:p>
          <a:p>
            <a:pPr>
              <a:buClr>
                <a:srgbClr val="00B050"/>
              </a:buClr>
            </a:pPr>
            <a:r>
              <a:rPr lang="ja-JP" altLang="en-US" sz="14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（通常枠</a:t>
            </a:r>
            <a:r>
              <a:rPr lang="en-US" altLang="ja-JP" sz="1200" dirty="0">
                <a:latin typeface="Meiryo UI" panose="020B0604030504040204" pitchFamily="50" charset="-128"/>
                <a:ea typeface="Meiryo UI" panose="020B0604030504040204" pitchFamily="50" charset="-128"/>
              </a:rPr>
              <a:t>20</a:t>
            </a:r>
            <a:r>
              <a:rPr lang="ja-JP" altLang="en-US" sz="1200" dirty="0">
                <a:latin typeface="Meiryo UI" panose="020B0604030504040204" pitchFamily="50" charset="-128"/>
                <a:ea typeface="Meiryo UI" panose="020B0604030504040204" pitchFamily="50" charset="-128"/>
              </a:rPr>
              <a:t>億円に加え特別枠</a:t>
            </a:r>
            <a:r>
              <a:rPr lang="en-US" altLang="ja-JP" sz="1200" dirty="0">
                <a:latin typeface="Meiryo UI" panose="020B0604030504040204" pitchFamily="50" charset="-128"/>
                <a:ea typeface="Meiryo UI" panose="020B0604030504040204" pitchFamily="50" charset="-128"/>
              </a:rPr>
              <a:t>10</a:t>
            </a:r>
            <a:r>
              <a:rPr lang="ja-JP" altLang="en-US" sz="1200" dirty="0">
                <a:latin typeface="Meiryo UI" panose="020B0604030504040204" pitchFamily="50" charset="-128"/>
                <a:ea typeface="Meiryo UI" panose="020B0604030504040204" pitchFamily="50" charset="-128"/>
              </a:rPr>
              <a:t>億円に拡充）</a:t>
            </a:r>
            <a:endParaRPr lang="en-US" altLang="ja-JP" sz="1400" dirty="0">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B757025A-5C81-45F9-ADE2-8973C3A76053}"/>
              </a:ext>
            </a:extLst>
          </p:cNvPr>
          <p:cNvSpPr/>
          <p:nvPr/>
        </p:nvSpPr>
        <p:spPr>
          <a:xfrm>
            <a:off x="0" y="-1510"/>
            <a:ext cx="9144000" cy="50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bg1"/>
                </a:solidFill>
                <a:latin typeface="BIZ UDPゴシック" panose="020B0400000000000000" pitchFamily="50" charset="-128"/>
                <a:ea typeface="BIZ UDPゴシック" panose="020B0400000000000000" pitchFamily="50" charset="-128"/>
              </a:rPr>
              <a:t>基礎自治機能充実強化基本方針を踏まえた取組</a:t>
            </a:r>
            <a:r>
              <a:rPr lang="ja-JP" altLang="en-US" sz="1400" b="1" dirty="0">
                <a:solidFill>
                  <a:schemeClr val="bg1"/>
                </a:solidFill>
                <a:latin typeface="BIZ UDPゴシック" panose="020B0400000000000000" pitchFamily="50" charset="-128"/>
                <a:ea typeface="BIZ UDPゴシック" panose="020B0400000000000000" pitchFamily="50" charset="-128"/>
              </a:rPr>
              <a:t>　（主なもの）</a:t>
            </a:r>
          </a:p>
        </p:txBody>
      </p:sp>
      <p:sp>
        <p:nvSpPr>
          <p:cNvPr id="25" name="テキスト ボックス 24">
            <a:extLst>
              <a:ext uri="{FF2B5EF4-FFF2-40B4-BE49-F238E27FC236}">
                <a16:creationId xmlns:a16="http://schemas.microsoft.com/office/drawing/2014/main" id="{BC5FD123-F56A-4852-863E-241A01AE46E4}"/>
              </a:ext>
            </a:extLst>
          </p:cNvPr>
          <p:cNvSpPr txBox="1"/>
          <p:nvPr/>
        </p:nvSpPr>
        <p:spPr>
          <a:xfrm>
            <a:off x="270444" y="4644425"/>
            <a:ext cx="4726882" cy="584775"/>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地域公共交通の確保・維持</a:t>
            </a:r>
            <a:endParaRPr lang="en-US" altLang="ja-JP" b="1"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（②財政的支援・③その他の支援（技術的助言））</a:t>
            </a:r>
            <a:endParaRPr lang="ja-JP" altLang="en-US" b="1" dirty="0">
              <a:latin typeface="Meiryo UI" panose="020B0604030504040204" pitchFamily="50" charset="-128"/>
              <a:ea typeface="Meiryo UI" panose="020B0604030504040204" pitchFamily="50" charset="-128"/>
            </a:endParaRPr>
          </a:p>
        </p:txBody>
      </p:sp>
      <p:sp>
        <p:nvSpPr>
          <p:cNvPr id="30" name="四角形: メモ 29">
            <a:extLst>
              <a:ext uri="{FF2B5EF4-FFF2-40B4-BE49-F238E27FC236}">
                <a16:creationId xmlns:a16="http://schemas.microsoft.com/office/drawing/2014/main" id="{8065D374-464A-41BB-B43E-C09F24E390B1}"/>
              </a:ext>
            </a:extLst>
          </p:cNvPr>
          <p:cNvSpPr/>
          <p:nvPr/>
        </p:nvSpPr>
        <p:spPr>
          <a:xfrm>
            <a:off x="318297" y="5207420"/>
            <a:ext cx="4920700" cy="1461939"/>
          </a:xfrm>
          <a:prstGeom prst="foldedCorner">
            <a:avLst>
              <a:gd name="adj" fmla="val 10574"/>
            </a:avLst>
          </a:prstGeom>
          <a:solidFill>
            <a:schemeClr val="bg1"/>
          </a:solidFill>
          <a:ln w="12700" cap="sq" cmpd="sng">
            <a:solidFill>
              <a:srgbClr val="00B05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latin typeface="Meiryo UI" panose="020B0604030504040204" pitchFamily="50" charset="-128"/>
              <a:ea typeface="Meiryo UI" panose="020B0604030504040204" pitchFamily="50" charset="-128"/>
            </a:endParaRPr>
          </a:p>
        </p:txBody>
      </p:sp>
      <p:sp>
        <p:nvSpPr>
          <p:cNvPr id="31" name="テキスト ボックス 30">
            <a:extLst>
              <a:ext uri="{FF2B5EF4-FFF2-40B4-BE49-F238E27FC236}">
                <a16:creationId xmlns:a16="http://schemas.microsoft.com/office/drawing/2014/main" id="{C4B678D3-A96C-412F-9050-1877A63BC884}"/>
              </a:ext>
            </a:extLst>
          </p:cNvPr>
          <p:cNvSpPr txBox="1"/>
          <p:nvPr/>
        </p:nvSpPr>
        <p:spPr>
          <a:xfrm>
            <a:off x="263544" y="5207421"/>
            <a:ext cx="4884520" cy="1461939"/>
          </a:xfrm>
          <a:prstGeom prst="rect">
            <a:avLst/>
          </a:prstGeom>
          <a:noFill/>
        </p:spPr>
        <p:txBody>
          <a:bodyPr wrap="square">
            <a:spAutoFit/>
          </a:bodyPr>
          <a:lstStyle/>
          <a:p>
            <a:pPr marL="171450" indent="-171450">
              <a:buClr>
                <a:srgbClr val="00B050"/>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市町村が持続可能な地域公共交通を確保・維持できるよう、地域公共交通活性化再生法に基づく協議会に対して、広域ネットワークを形成する路線の運行に供する車両購入費を支援</a:t>
            </a:r>
            <a:endParaRPr lang="en-US" altLang="ja-JP" sz="1200" dirty="0">
              <a:latin typeface="Meiryo UI" panose="020B0604030504040204" pitchFamily="50" charset="-128"/>
              <a:ea typeface="Meiryo UI" panose="020B0604030504040204" pitchFamily="50" charset="-128"/>
            </a:endParaRPr>
          </a:p>
          <a:p>
            <a:pPr marL="171450" indent="-171450">
              <a:spcBef>
                <a:spcPts val="600"/>
              </a:spcBef>
              <a:buClr>
                <a:srgbClr val="00B050"/>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万博レガシーとして南河内地域で行う自動運転バスの実証実験の結果等を府内市町村へフィードバックすることで、持続可能な地域公共交通の実現に向けた市町村の取組を支援</a:t>
            </a:r>
            <a:endParaRPr lang="en-US" altLang="ja-JP" sz="1400" dirty="0">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60C71FAE-EE69-4DDC-98C3-88AF72905E7D}"/>
              </a:ext>
            </a:extLst>
          </p:cNvPr>
          <p:cNvSpPr/>
          <p:nvPr/>
        </p:nvSpPr>
        <p:spPr>
          <a:xfrm>
            <a:off x="4624813" y="5690920"/>
            <a:ext cx="432000" cy="180000"/>
          </a:xfrm>
          <a:prstGeom prst="rect">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000" b="1" dirty="0">
                <a:solidFill>
                  <a:schemeClr val="bg1"/>
                </a:solidFill>
                <a:latin typeface="BIZ UDゴシック" panose="020B0400000000000000" pitchFamily="49" charset="-128"/>
                <a:ea typeface="BIZ UDゴシック" panose="020B0400000000000000" pitchFamily="49" charset="-128"/>
              </a:rPr>
              <a:t>R8</a:t>
            </a:r>
            <a:r>
              <a:rPr kumimoji="1" lang="ja-JP" altLang="en-US" sz="1000" b="1" dirty="0">
                <a:solidFill>
                  <a:schemeClr val="bg1"/>
                </a:solidFill>
                <a:latin typeface="BIZ UDゴシック" panose="020B0400000000000000" pitchFamily="49" charset="-128"/>
                <a:ea typeface="BIZ UDゴシック" panose="020B0400000000000000" pitchFamily="49" charset="-128"/>
              </a:rPr>
              <a:t>新規</a:t>
            </a:r>
          </a:p>
        </p:txBody>
      </p:sp>
      <p:sp>
        <p:nvSpPr>
          <p:cNvPr id="39" name="正方形/長方形 38">
            <a:extLst>
              <a:ext uri="{FF2B5EF4-FFF2-40B4-BE49-F238E27FC236}">
                <a16:creationId xmlns:a16="http://schemas.microsoft.com/office/drawing/2014/main" id="{064B94CD-7E56-4998-A3C9-9D66E97C7799}"/>
              </a:ext>
            </a:extLst>
          </p:cNvPr>
          <p:cNvSpPr/>
          <p:nvPr/>
        </p:nvSpPr>
        <p:spPr>
          <a:xfrm>
            <a:off x="4283968" y="6413319"/>
            <a:ext cx="432000" cy="180000"/>
          </a:xfrm>
          <a:prstGeom prst="rect">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000" b="1" dirty="0">
                <a:solidFill>
                  <a:schemeClr val="bg1"/>
                </a:solidFill>
                <a:latin typeface="BIZ UDゴシック" panose="020B0400000000000000" pitchFamily="49" charset="-128"/>
                <a:ea typeface="BIZ UDゴシック" panose="020B0400000000000000" pitchFamily="49" charset="-128"/>
              </a:rPr>
              <a:t>R8</a:t>
            </a:r>
            <a:r>
              <a:rPr kumimoji="1" lang="ja-JP" altLang="en-US" sz="1000" b="1" dirty="0">
                <a:solidFill>
                  <a:schemeClr val="bg1"/>
                </a:solidFill>
                <a:latin typeface="BIZ UDゴシック" panose="020B0400000000000000" pitchFamily="49" charset="-128"/>
                <a:ea typeface="BIZ UDゴシック" panose="020B0400000000000000" pitchFamily="49" charset="-128"/>
              </a:rPr>
              <a:t>新規</a:t>
            </a:r>
          </a:p>
        </p:txBody>
      </p:sp>
      <p:sp>
        <p:nvSpPr>
          <p:cNvPr id="40" name="正方形/長方形 39">
            <a:extLst>
              <a:ext uri="{FF2B5EF4-FFF2-40B4-BE49-F238E27FC236}">
                <a16:creationId xmlns:a16="http://schemas.microsoft.com/office/drawing/2014/main" id="{0FE6D68B-FC2C-4838-9B68-438FD6E6DCEE}"/>
              </a:ext>
            </a:extLst>
          </p:cNvPr>
          <p:cNvSpPr/>
          <p:nvPr/>
        </p:nvSpPr>
        <p:spPr>
          <a:xfrm>
            <a:off x="7884416" y="5373216"/>
            <a:ext cx="432000" cy="180000"/>
          </a:xfrm>
          <a:prstGeom prst="rect">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000" b="1" dirty="0">
                <a:solidFill>
                  <a:schemeClr val="bg1"/>
                </a:solidFill>
                <a:latin typeface="BIZ UDゴシック" panose="020B0400000000000000" pitchFamily="49" charset="-128"/>
                <a:ea typeface="BIZ UDゴシック" panose="020B0400000000000000" pitchFamily="49" charset="-128"/>
              </a:rPr>
              <a:t>R8</a:t>
            </a:r>
            <a:r>
              <a:rPr kumimoji="1" lang="ja-JP" altLang="en-US" sz="1000" b="1" dirty="0">
                <a:solidFill>
                  <a:schemeClr val="bg1"/>
                </a:solidFill>
                <a:latin typeface="BIZ UDゴシック" panose="020B0400000000000000" pitchFamily="49" charset="-128"/>
                <a:ea typeface="BIZ UDゴシック" panose="020B0400000000000000" pitchFamily="49" charset="-128"/>
              </a:rPr>
              <a:t>新規</a:t>
            </a:r>
          </a:p>
        </p:txBody>
      </p:sp>
      <p:sp>
        <p:nvSpPr>
          <p:cNvPr id="41" name="正方形/長方形 40">
            <a:extLst>
              <a:ext uri="{FF2B5EF4-FFF2-40B4-BE49-F238E27FC236}">
                <a16:creationId xmlns:a16="http://schemas.microsoft.com/office/drawing/2014/main" id="{B814F702-5094-4287-9B8A-D49251FC6B3B}"/>
              </a:ext>
            </a:extLst>
          </p:cNvPr>
          <p:cNvSpPr/>
          <p:nvPr/>
        </p:nvSpPr>
        <p:spPr>
          <a:xfrm>
            <a:off x="7812360" y="6467204"/>
            <a:ext cx="432000" cy="180000"/>
          </a:xfrm>
          <a:prstGeom prst="rect">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000" b="1" dirty="0">
                <a:solidFill>
                  <a:schemeClr val="bg1"/>
                </a:solidFill>
                <a:latin typeface="BIZ UDゴシック" panose="020B0400000000000000" pitchFamily="49" charset="-128"/>
                <a:ea typeface="BIZ UDゴシック" panose="020B0400000000000000" pitchFamily="49" charset="-128"/>
              </a:rPr>
              <a:t>R8</a:t>
            </a:r>
            <a:r>
              <a:rPr kumimoji="1" lang="ja-JP" altLang="en-US" sz="1000" b="1" dirty="0">
                <a:solidFill>
                  <a:schemeClr val="bg1"/>
                </a:solidFill>
                <a:latin typeface="BIZ UDゴシック" panose="020B0400000000000000" pitchFamily="49" charset="-128"/>
                <a:ea typeface="BIZ UDゴシック" panose="020B0400000000000000" pitchFamily="49" charset="-128"/>
              </a:rPr>
              <a:t>新規</a:t>
            </a:r>
          </a:p>
        </p:txBody>
      </p:sp>
      <p:sp>
        <p:nvSpPr>
          <p:cNvPr id="42" name="正方形/長方形 41">
            <a:extLst>
              <a:ext uri="{FF2B5EF4-FFF2-40B4-BE49-F238E27FC236}">
                <a16:creationId xmlns:a16="http://schemas.microsoft.com/office/drawing/2014/main" id="{E3326710-30CE-4DD1-99EB-30817C5EE7F6}"/>
              </a:ext>
            </a:extLst>
          </p:cNvPr>
          <p:cNvSpPr/>
          <p:nvPr/>
        </p:nvSpPr>
        <p:spPr>
          <a:xfrm>
            <a:off x="3275856" y="4123659"/>
            <a:ext cx="432000" cy="180000"/>
          </a:xfrm>
          <a:prstGeom prst="rect">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000" b="1" dirty="0">
                <a:solidFill>
                  <a:srgbClr val="FF0000"/>
                </a:solidFill>
                <a:latin typeface="BIZ UDゴシック" panose="020B0400000000000000" pitchFamily="49" charset="-128"/>
                <a:ea typeface="BIZ UDゴシック" panose="020B0400000000000000" pitchFamily="49" charset="-128"/>
              </a:rPr>
              <a:t>R8</a:t>
            </a:r>
            <a:r>
              <a:rPr kumimoji="1" lang="ja-JP" altLang="en-US" sz="1000" b="1" dirty="0">
                <a:solidFill>
                  <a:srgbClr val="FF0000"/>
                </a:solidFill>
                <a:latin typeface="BIZ UDゴシック" panose="020B0400000000000000" pitchFamily="49" charset="-128"/>
                <a:ea typeface="BIZ UDゴシック" panose="020B0400000000000000" pitchFamily="49" charset="-128"/>
              </a:rPr>
              <a:t>拡充</a:t>
            </a:r>
          </a:p>
        </p:txBody>
      </p:sp>
      <p:sp>
        <p:nvSpPr>
          <p:cNvPr id="43" name="正方形/長方形 42">
            <a:extLst>
              <a:ext uri="{FF2B5EF4-FFF2-40B4-BE49-F238E27FC236}">
                <a16:creationId xmlns:a16="http://schemas.microsoft.com/office/drawing/2014/main" id="{133E15FC-905A-4B1E-87C6-C2BFC445E28B}"/>
              </a:ext>
            </a:extLst>
          </p:cNvPr>
          <p:cNvSpPr/>
          <p:nvPr/>
        </p:nvSpPr>
        <p:spPr>
          <a:xfrm>
            <a:off x="2613337" y="2755039"/>
            <a:ext cx="432000" cy="180000"/>
          </a:xfrm>
          <a:prstGeom prst="rect">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000" b="1" dirty="0">
                <a:solidFill>
                  <a:srgbClr val="FF0000"/>
                </a:solidFill>
                <a:latin typeface="BIZ UDゴシック" panose="020B0400000000000000" pitchFamily="49" charset="-128"/>
                <a:ea typeface="BIZ UDゴシック" panose="020B0400000000000000" pitchFamily="49" charset="-128"/>
              </a:rPr>
              <a:t>R8</a:t>
            </a:r>
            <a:r>
              <a:rPr kumimoji="1" lang="ja-JP" altLang="en-US" sz="1000" b="1" dirty="0">
                <a:solidFill>
                  <a:srgbClr val="FF0000"/>
                </a:solidFill>
                <a:latin typeface="BIZ UDゴシック" panose="020B0400000000000000" pitchFamily="49" charset="-128"/>
                <a:ea typeface="BIZ UDゴシック" panose="020B0400000000000000" pitchFamily="49" charset="-128"/>
              </a:rPr>
              <a:t>拡充</a:t>
            </a:r>
          </a:p>
        </p:txBody>
      </p:sp>
    </p:spTree>
    <p:extLst>
      <p:ext uri="{BB962C8B-B14F-4D97-AF65-F5344CB8AC3E}">
        <p14:creationId xmlns:p14="http://schemas.microsoft.com/office/powerpoint/2010/main" val="3938806604"/>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1200" smtClean="0">
            <a:solidFill>
              <a:prstClr val="black"/>
            </a:solidFill>
            <a:ea typeface="Meiryo UI" panose="020B0604030504040204" pitchFamily="50" charset="-128"/>
          </a:defRPr>
        </a:defPPr>
      </a:lstStyle>
      <a:style>
        <a:lnRef idx="2">
          <a:schemeClr val="accent1"/>
        </a:lnRef>
        <a:fillRef idx="1">
          <a:schemeClr val="lt1"/>
        </a:fillRef>
        <a:effectRef idx="0">
          <a:schemeClr val="accent1"/>
        </a:effectRef>
        <a:fontRef idx="minor">
          <a:schemeClr val="dk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FEF5C6CA66625842BD9EABBB207E7DCF" ma:contentTypeVersion="0" ma:contentTypeDescription="新しいドキュメントを作成します。" ma:contentTypeScope="" ma:versionID="19e100ba22bd90536024203d1e7e716f">
  <xsd:schema xmlns:xsd="http://www.w3.org/2001/XMLSchema" xmlns:p="http://schemas.microsoft.com/office/2006/metadata/properties" targetNamespace="http://schemas.microsoft.com/office/2006/metadata/properties" ma:root="true" ma:fieldsID="f4cff559f9a06213828a8956bc5bb22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FD13421D-47B8-4EE1-AFD8-43F894A84F80}">
  <ds:schemaRefs>
    <ds:schemaRef ds:uri="http://schemas.microsoft.com/sharepoint/v3/contenttype/forms"/>
  </ds:schemaRefs>
</ds:datastoreItem>
</file>

<file path=customXml/itemProps2.xml><?xml version="1.0" encoding="utf-8"?>
<ds:datastoreItem xmlns:ds="http://schemas.openxmlformats.org/officeDocument/2006/customXml" ds:itemID="{B532240C-9678-49BC-876E-9028F5F0CBF7}">
  <ds:schemaRefs>
    <ds:schemaRef ds:uri="http://purl.org/dc/elements/1.1/"/>
    <ds:schemaRef ds:uri="http://www.w3.org/XML/1998/namespace"/>
    <ds:schemaRef ds:uri="http://purl.org/dc/terms/"/>
    <ds:schemaRef ds:uri="http://purl.org/dc/dcmitype/"/>
    <ds:schemaRef ds:uri="http://schemas.microsoft.com/office/2006/documentManagement/type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54BAA375-4434-4683-9766-7CA0A63058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Organic</Template>
  <TotalTime>29519</TotalTime>
  <Words>1539</Words>
  <Application>Microsoft Office PowerPoint</Application>
  <PresentationFormat>画面に合わせる (4:3)</PresentationFormat>
  <Paragraphs>99</Paragraphs>
  <Slides>3</Slides>
  <Notes>3</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vt:i4>
      </vt:variant>
    </vt:vector>
  </HeadingPairs>
  <TitlesOfParts>
    <vt:vector size="11" baseType="lpstr">
      <vt:lpstr>BIZ UDPゴシック</vt:lpstr>
      <vt:lpstr>BIZ UDゴシック</vt:lpstr>
      <vt:lpstr>Meiryo UI</vt:lpstr>
      <vt:lpstr>Arial</vt:lpstr>
      <vt:lpstr>Calibri</vt:lpstr>
      <vt:lpstr>Calibri Light</vt:lpstr>
      <vt:lpstr>Wingdings</vt:lpstr>
      <vt:lpstr>Office Theme</vt:lpstr>
      <vt:lpstr>PowerPoint プレゼンテーション</vt:lpstr>
      <vt:lpstr>PowerPoint プレゼンテーション</vt:lpstr>
      <vt:lpstr>PowerPoint プレゼンテーション</vt:lpstr>
    </vt:vector>
  </TitlesOfParts>
  <Company>大阪府庁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大阪府庁</dc:creator>
  <cp:lastModifiedBy>柴田　あかり</cp:lastModifiedBy>
  <cp:revision>3430</cp:revision>
  <cp:lastPrinted>2025-03-17T05:58:35Z</cp:lastPrinted>
  <dcterms:created xsi:type="dcterms:W3CDTF">2014-06-17T12:02:58Z</dcterms:created>
  <dcterms:modified xsi:type="dcterms:W3CDTF">2026-03-24T04:24:16Z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0x010100FEF5C6CA66625842BD9EABBB207E7DCF</vt:lpwstr>
  </property>
</Properties>
</file>