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96" r:id="rId1"/>
  </p:sldMasterIdLst>
  <p:notesMasterIdLst>
    <p:notesMasterId r:id="rId8"/>
  </p:notesMasterIdLst>
  <p:sldIdLst>
    <p:sldId id="258" r:id="rId2"/>
    <p:sldId id="259" r:id="rId3"/>
    <p:sldId id="261" r:id="rId4"/>
    <p:sldId id="260" r:id="rId5"/>
    <p:sldId id="262" r:id="rId6"/>
    <p:sldId id="263" r:id="rId7"/>
  </p:sldIdLst>
  <p:sldSz cx="7559675" cy="1069181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3" name="作成者" initials="A" lastIdx="0" clrIdx="2"/>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574" autoAdjust="0"/>
    <p:restoredTop sz="94660"/>
  </p:normalViewPr>
  <p:slideViewPr>
    <p:cSldViewPr snapToGrid="0">
      <p:cViewPr varScale="1">
        <p:scale>
          <a:sx n="64" d="100"/>
          <a:sy n="64" d="100"/>
        </p:scale>
        <p:origin x="2458" y="91"/>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1"/>
            <a:ext cx="2949787" cy="498693"/>
          </a:xfrm>
          <a:prstGeom prst="rect">
            <a:avLst/>
          </a:prstGeom>
        </p:spPr>
        <p:txBody>
          <a:bodyPr vert="horz" lIns="91434" tIns="45717" rIns="91434" bIns="45717"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9" y="1"/>
            <a:ext cx="2949787" cy="498693"/>
          </a:xfrm>
          <a:prstGeom prst="rect">
            <a:avLst/>
          </a:prstGeom>
        </p:spPr>
        <p:txBody>
          <a:bodyPr vert="horz" lIns="91434" tIns="45717" rIns="91434" bIns="45717" rtlCol="0"/>
          <a:lstStyle>
            <a:lvl1pPr algn="r">
              <a:defRPr sz="1200"/>
            </a:lvl1pPr>
          </a:lstStyle>
          <a:p>
            <a:fld id="{38E90D48-E426-479E-A7F8-A0EE0E7A541A}" type="datetimeFigureOut">
              <a:rPr kumimoji="1" lang="ja-JP" altLang="en-US" smtClean="0"/>
              <a:t>2025/3/24</a:t>
            </a:fld>
            <a:endParaRPr kumimoji="1" lang="ja-JP" altLang="en-US"/>
          </a:p>
        </p:txBody>
      </p:sp>
      <p:sp>
        <p:nvSpPr>
          <p:cNvPr id="4" name="スライド イメージ プレースホルダー 3"/>
          <p:cNvSpPr>
            <a:spLocks noGrp="1" noRot="1" noChangeAspect="1"/>
          </p:cNvSpPr>
          <p:nvPr>
            <p:ph type="sldImg" idx="2"/>
          </p:nvPr>
        </p:nvSpPr>
        <p:spPr>
          <a:xfrm>
            <a:off x="2217738" y="1243013"/>
            <a:ext cx="2371725" cy="3354387"/>
          </a:xfrm>
          <a:prstGeom prst="rect">
            <a:avLst/>
          </a:prstGeom>
          <a:noFill/>
          <a:ln w="12700">
            <a:solidFill>
              <a:prstClr val="black"/>
            </a:solidFill>
          </a:ln>
        </p:spPr>
        <p:txBody>
          <a:bodyPr vert="horz" lIns="91434" tIns="45717" rIns="91434" bIns="45717"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34" tIns="45717" rIns="91434" bIns="45717"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40647"/>
            <a:ext cx="2949787" cy="498692"/>
          </a:xfrm>
          <a:prstGeom prst="rect">
            <a:avLst/>
          </a:prstGeom>
        </p:spPr>
        <p:txBody>
          <a:bodyPr vert="horz" lIns="91434" tIns="45717" rIns="91434" bIns="45717"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9" y="9440647"/>
            <a:ext cx="2949787" cy="498692"/>
          </a:xfrm>
          <a:prstGeom prst="rect">
            <a:avLst/>
          </a:prstGeom>
        </p:spPr>
        <p:txBody>
          <a:bodyPr vert="horz" lIns="91434" tIns="45717" rIns="91434" bIns="45717" rtlCol="0" anchor="b"/>
          <a:lstStyle>
            <a:lvl1pPr algn="r">
              <a:defRPr sz="1200"/>
            </a:lvl1pPr>
          </a:lstStyle>
          <a:p>
            <a:fld id="{BCF9DD35-233B-49C5-A795-E11C7416D285}" type="slidenum">
              <a:rPr kumimoji="1" lang="ja-JP" altLang="en-US" smtClean="0"/>
              <a:t>‹#›</a:t>
            </a:fld>
            <a:endParaRPr kumimoji="1" lang="ja-JP" altLang="en-US"/>
          </a:p>
        </p:txBody>
      </p:sp>
    </p:spTree>
    <p:extLst>
      <p:ext uri="{BB962C8B-B14F-4D97-AF65-F5344CB8AC3E}">
        <p14:creationId xmlns:p14="http://schemas.microsoft.com/office/powerpoint/2010/main" val="2214564067"/>
      </p:ext>
    </p:extLst>
  </p:cSld>
  <p:clrMap bg1="lt1" tx1="dk1" bg2="lt2" tx2="dk2" accent1="accent1" accent2="accent2" accent3="accent3" accent4="accent4" accent5="accent5" accent6="accent6" hlink="hlink" folHlink="folHlink"/>
  <p:notesStyle>
    <a:lvl1pPr marL="0" algn="l" defTabSz="1042818" rtl="0" eaLnBrk="1" latinLnBrk="0" hangingPunct="1">
      <a:defRPr kumimoji="1" sz="1369" kern="1200">
        <a:solidFill>
          <a:schemeClr val="tx1"/>
        </a:solidFill>
        <a:latin typeface="+mn-lt"/>
        <a:ea typeface="+mn-ea"/>
        <a:cs typeface="+mn-cs"/>
      </a:defRPr>
    </a:lvl1pPr>
    <a:lvl2pPr marL="521409" algn="l" defTabSz="1042818" rtl="0" eaLnBrk="1" latinLnBrk="0" hangingPunct="1">
      <a:defRPr kumimoji="1" sz="1369" kern="1200">
        <a:solidFill>
          <a:schemeClr val="tx1"/>
        </a:solidFill>
        <a:latin typeface="+mn-lt"/>
        <a:ea typeface="+mn-ea"/>
        <a:cs typeface="+mn-cs"/>
      </a:defRPr>
    </a:lvl2pPr>
    <a:lvl3pPr marL="1042818" algn="l" defTabSz="1042818" rtl="0" eaLnBrk="1" latinLnBrk="0" hangingPunct="1">
      <a:defRPr kumimoji="1" sz="1369" kern="1200">
        <a:solidFill>
          <a:schemeClr val="tx1"/>
        </a:solidFill>
        <a:latin typeface="+mn-lt"/>
        <a:ea typeface="+mn-ea"/>
        <a:cs typeface="+mn-cs"/>
      </a:defRPr>
    </a:lvl3pPr>
    <a:lvl4pPr marL="1564228" algn="l" defTabSz="1042818" rtl="0" eaLnBrk="1" latinLnBrk="0" hangingPunct="1">
      <a:defRPr kumimoji="1" sz="1369" kern="1200">
        <a:solidFill>
          <a:schemeClr val="tx1"/>
        </a:solidFill>
        <a:latin typeface="+mn-lt"/>
        <a:ea typeface="+mn-ea"/>
        <a:cs typeface="+mn-cs"/>
      </a:defRPr>
    </a:lvl4pPr>
    <a:lvl5pPr marL="2085637" algn="l" defTabSz="1042818" rtl="0" eaLnBrk="1" latinLnBrk="0" hangingPunct="1">
      <a:defRPr kumimoji="1" sz="1369" kern="1200">
        <a:solidFill>
          <a:schemeClr val="tx1"/>
        </a:solidFill>
        <a:latin typeface="+mn-lt"/>
        <a:ea typeface="+mn-ea"/>
        <a:cs typeface="+mn-cs"/>
      </a:defRPr>
    </a:lvl5pPr>
    <a:lvl6pPr marL="2607046" algn="l" defTabSz="1042818" rtl="0" eaLnBrk="1" latinLnBrk="0" hangingPunct="1">
      <a:defRPr kumimoji="1" sz="1369" kern="1200">
        <a:solidFill>
          <a:schemeClr val="tx1"/>
        </a:solidFill>
        <a:latin typeface="+mn-lt"/>
        <a:ea typeface="+mn-ea"/>
        <a:cs typeface="+mn-cs"/>
      </a:defRPr>
    </a:lvl6pPr>
    <a:lvl7pPr marL="3128455" algn="l" defTabSz="1042818" rtl="0" eaLnBrk="1" latinLnBrk="0" hangingPunct="1">
      <a:defRPr kumimoji="1" sz="1369" kern="1200">
        <a:solidFill>
          <a:schemeClr val="tx1"/>
        </a:solidFill>
        <a:latin typeface="+mn-lt"/>
        <a:ea typeface="+mn-ea"/>
        <a:cs typeface="+mn-cs"/>
      </a:defRPr>
    </a:lvl7pPr>
    <a:lvl8pPr marL="3649864" algn="l" defTabSz="1042818" rtl="0" eaLnBrk="1" latinLnBrk="0" hangingPunct="1">
      <a:defRPr kumimoji="1" sz="1369" kern="1200">
        <a:solidFill>
          <a:schemeClr val="tx1"/>
        </a:solidFill>
        <a:latin typeface="+mn-lt"/>
        <a:ea typeface="+mn-ea"/>
        <a:cs typeface="+mn-cs"/>
      </a:defRPr>
    </a:lvl8pPr>
    <a:lvl9pPr marL="4171273" algn="l" defTabSz="1042818" rtl="0" eaLnBrk="1" latinLnBrk="0" hangingPunct="1">
      <a:defRPr kumimoji="1" sz="1369"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566976" y="1749795"/>
            <a:ext cx="6425724" cy="3722335"/>
          </a:xfrm>
        </p:spPr>
        <p:txBody>
          <a:bodyPr anchor="b"/>
          <a:lstStyle>
            <a:lvl1pPr algn="ctr">
              <a:defRPr sz="4960"/>
            </a:lvl1pPr>
          </a:lstStyle>
          <a:p>
            <a:r>
              <a:rPr lang="ja-JP" altLang="en-US"/>
              <a:t>マスター タイトルの書式設定</a:t>
            </a:r>
            <a:endParaRPr lang="en-US" dirty="0"/>
          </a:p>
        </p:txBody>
      </p:sp>
      <p:sp>
        <p:nvSpPr>
          <p:cNvPr id="3" name="Subtitle 2"/>
          <p:cNvSpPr>
            <a:spLocks noGrp="1"/>
          </p:cNvSpPr>
          <p:nvPr>
            <p:ph type="subTitle" idx="1"/>
          </p:nvPr>
        </p:nvSpPr>
        <p:spPr>
          <a:xfrm>
            <a:off x="944960" y="5615678"/>
            <a:ext cx="5669756" cy="2581379"/>
          </a:xfrm>
        </p:spPr>
        <p:txBody>
          <a:bodyPr/>
          <a:lstStyle>
            <a:lvl1pPr marL="0" indent="0" algn="ctr">
              <a:buNone/>
              <a:defRPr sz="1984"/>
            </a:lvl1pPr>
            <a:lvl2pPr marL="377967" indent="0" algn="ctr">
              <a:buNone/>
              <a:defRPr sz="1653"/>
            </a:lvl2pPr>
            <a:lvl3pPr marL="755934" indent="0" algn="ctr">
              <a:buNone/>
              <a:defRPr sz="1488"/>
            </a:lvl3pPr>
            <a:lvl4pPr marL="1133902" indent="0" algn="ctr">
              <a:buNone/>
              <a:defRPr sz="1323"/>
            </a:lvl4pPr>
            <a:lvl5pPr marL="1511869" indent="0" algn="ctr">
              <a:buNone/>
              <a:defRPr sz="1323"/>
            </a:lvl5pPr>
            <a:lvl6pPr marL="1889836" indent="0" algn="ctr">
              <a:buNone/>
              <a:defRPr sz="1323"/>
            </a:lvl6pPr>
            <a:lvl7pPr marL="2267803" indent="0" algn="ctr">
              <a:buNone/>
              <a:defRPr sz="1323"/>
            </a:lvl7pPr>
            <a:lvl8pPr marL="2645771" indent="0" algn="ctr">
              <a:buNone/>
              <a:defRPr sz="1323"/>
            </a:lvl8pPr>
            <a:lvl9pPr marL="3023738" indent="0" algn="ctr">
              <a:buNone/>
              <a:defRPr sz="1323"/>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051136E5-DA6D-44DE-AFDE-FB3F36F68351}" type="datetimeFigureOut">
              <a:rPr kumimoji="1" lang="ja-JP" altLang="en-US" smtClean="0"/>
              <a:t>2025/3/24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7055512-E5B3-4427-9953-3A0A6FB98031}" type="slidenum">
              <a:rPr kumimoji="1" lang="ja-JP" altLang="en-US" smtClean="0"/>
              <a:t>‹#›</a:t>
            </a:fld>
            <a:endParaRPr kumimoji="1" lang="ja-JP" altLang="en-US"/>
          </a:p>
        </p:txBody>
      </p:sp>
    </p:spTree>
    <p:extLst>
      <p:ext uri="{BB962C8B-B14F-4D97-AF65-F5344CB8AC3E}">
        <p14:creationId xmlns:p14="http://schemas.microsoft.com/office/powerpoint/2010/main" val="22699966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51136E5-DA6D-44DE-AFDE-FB3F36F68351}" type="datetimeFigureOut">
              <a:rPr kumimoji="1" lang="ja-JP" altLang="en-US" smtClean="0"/>
              <a:t>2025/3/24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7055512-E5B3-4427-9953-3A0A6FB98031}" type="slidenum">
              <a:rPr kumimoji="1" lang="ja-JP" altLang="en-US" smtClean="0"/>
              <a:t>‹#›</a:t>
            </a:fld>
            <a:endParaRPr kumimoji="1" lang="ja-JP" altLang="en-US"/>
          </a:p>
        </p:txBody>
      </p:sp>
    </p:spTree>
    <p:extLst>
      <p:ext uri="{BB962C8B-B14F-4D97-AF65-F5344CB8AC3E}">
        <p14:creationId xmlns:p14="http://schemas.microsoft.com/office/powerpoint/2010/main" val="24564581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409893" y="569240"/>
            <a:ext cx="1630055" cy="9060817"/>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519728" y="569240"/>
            <a:ext cx="4795669" cy="906081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51136E5-DA6D-44DE-AFDE-FB3F36F68351}" type="datetimeFigureOut">
              <a:rPr kumimoji="1" lang="ja-JP" altLang="en-US" smtClean="0"/>
              <a:t>2025/3/24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7055512-E5B3-4427-9953-3A0A6FB98031}" type="slidenum">
              <a:rPr kumimoji="1" lang="ja-JP" altLang="en-US" smtClean="0"/>
              <a:t>‹#›</a:t>
            </a:fld>
            <a:endParaRPr kumimoji="1" lang="ja-JP" altLang="en-US"/>
          </a:p>
        </p:txBody>
      </p:sp>
    </p:spTree>
    <p:extLst>
      <p:ext uri="{BB962C8B-B14F-4D97-AF65-F5344CB8AC3E}">
        <p14:creationId xmlns:p14="http://schemas.microsoft.com/office/powerpoint/2010/main" val="23765458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051136E5-DA6D-44DE-AFDE-FB3F36F68351}" type="datetimeFigureOut">
              <a:rPr kumimoji="1" lang="ja-JP" altLang="en-US" smtClean="0"/>
              <a:t>2025/3/24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7055512-E5B3-4427-9953-3A0A6FB98031}" type="slidenum">
              <a:rPr kumimoji="1" lang="ja-JP" altLang="en-US" smtClean="0"/>
              <a:t>‹#›</a:t>
            </a:fld>
            <a:endParaRPr kumimoji="1" lang="ja-JP" altLang="en-US"/>
          </a:p>
        </p:txBody>
      </p:sp>
    </p:spTree>
    <p:extLst>
      <p:ext uri="{BB962C8B-B14F-4D97-AF65-F5344CB8AC3E}">
        <p14:creationId xmlns:p14="http://schemas.microsoft.com/office/powerpoint/2010/main" val="18737675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515791" y="2665532"/>
            <a:ext cx="6520220" cy="4447496"/>
          </a:xfrm>
        </p:spPr>
        <p:txBody>
          <a:bodyPr anchor="b"/>
          <a:lstStyle>
            <a:lvl1pPr>
              <a:defRPr sz="496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515791" y="7155103"/>
            <a:ext cx="6520220" cy="2338833"/>
          </a:xfrm>
        </p:spPr>
        <p:txBody>
          <a:bodyPr/>
          <a:lstStyle>
            <a:lvl1pPr marL="0" indent="0">
              <a:buNone/>
              <a:defRPr sz="1984">
                <a:solidFill>
                  <a:schemeClr val="tx1"/>
                </a:solidFill>
              </a:defRPr>
            </a:lvl1pPr>
            <a:lvl2pPr marL="377967" indent="0">
              <a:buNone/>
              <a:defRPr sz="1653">
                <a:solidFill>
                  <a:schemeClr val="tx1">
                    <a:tint val="75000"/>
                  </a:schemeClr>
                </a:solidFill>
              </a:defRPr>
            </a:lvl2pPr>
            <a:lvl3pPr marL="755934" indent="0">
              <a:buNone/>
              <a:defRPr sz="1488">
                <a:solidFill>
                  <a:schemeClr val="tx1">
                    <a:tint val="75000"/>
                  </a:schemeClr>
                </a:solidFill>
              </a:defRPr>
            </a:lvl3pPr>
            <a:lvl4pPr marL="1133902" indent="0">
              <a:buNone/>
              <a:defRPr sz="1323">
                <a:solidFill>
                  <a:schemeClr val="tx1">
                    <a:tint val="75000"/>
                  </a:schemeClr>
                </a:solidFill>
              </a:defRPr>
            </a:lvl4pPr>
            <a:lvl5pPr marL="1511869" indent="0">
              <a:buNone/>
              <a:defRPr sz="1323">
                <a:solidFill>
                  <a:schemeClr val="tx1">
                    <a:tint val="75000"/>
                  </a:schemeClr>
                </a:solidFill>
              </a:defRPr>
            </a:lvl5pPr>
            <a:lvl6pPr marL="1889836" indent="0">
              <a:buNone/>
              <a:defRPr sz="1323">
                <a:solidFill>
                  <a:schemeClr val="tx1">
                    <a:tint val="75000"/>
                  </a:schemeClr>
                </a:solidFill>
              </a:defRPr>
            </a:lvl6pPr>
            <a:lvl7pPr marL="2267803" indent="0">
              <a:buNone/>
              <a:defRPr sz="1323">
                <a:solidFill>
                  <a:schemeClr val="tx1">
                    <a:tint val="75000"/>
                  </a:schemeClr>
                </a:solidFill>
              </a:defRPr>
            </a:lvl7pPr>
            <a:lvl8pPr marL="2645771" indent="0">
              <a:buNone/>
              <a:defRPr sz="1323">
                <a:solidFill>
                  <a:schemeClr val="tx1">
                    <a:tint val="75000"/>
                  </a:schemeClr>
                </a:solidFill>
              </a:defRPr>
            </a:lvl8pPr>
            <a:lvl9pPr marL="3023738" indent="0">
              <a:buNone/>
              <a:defRPr sz="1323">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051136E5-DA6D-44DE-AFDE-FB3F36F68351}" type="datetimeFigureOut">
              <a:rPr kumimoji="1" lang="ja-JP" altLang="en-US" smtClean="0"/>
              <a:t>2025/3/24</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37055512-E5B3-4427-9953-3A0A6FB98031}" type="slidenum">
              <a:rPr kumimoji="1" lang="ja-JP" altLang="en-US" smtClean="0"/>
              <a:t>‹#›</a:t>
            </a:fld>
            <a:endParaRPr kumimoji="1" lang="ja-JP" altLang="en-US"/>
          </a:p>
        </p:txBody>
      </p:sp>
    </p:spTree>
    <p:extLst>
      <p:ext uri="{BB962C8B-B14F-4D97-AF65-F5344CB8AC3E}">
        <p14:creationId xmlns:p14="http://schemas.microsoft.com/office/powerpoint/2010/main" val="37641105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519728" y="2846200"/>
            <a:ext cx="3212862"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3827085" y="2846200"/>
            <a:ext cx="3212862" cy="678385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051136E5-DA6D-44DE-AFDE-FB3F36F68351}" type="datetimeFigureOut">
              <a:rPr kumimoji="1" lang="ja-JP" altLang="en-US" smtClean="0"/>
              <a:t>2025/3/24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7055512-E5B3-4427-9953-3A0A6FB98031}" type="slidenum">
              <a:rPr kumimoji="1" lang="ja-JP" altLang="en-US" smtClean="0"/>
              <a:t>‹#›</a:t>
            </a:fld>
            <a:endParaRPr kumimoji="1" lang="ja-JP" altLang="en-US"/>
          </a:p>
        </p:txBody>
      </p:sp>
    </p:spTree>
    <p:extLst>
      <p:ext uri="{BB962C8B-B14F-4D97-AF65-F5344CB8AC3E}">
        <p14:creationId xmlns:p14="http://schemas.microsoft.com/office/powerpoint/2010/main" val="3441185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520712" y="569242"/>
            <a:ext cx="6520220" cy="2066590"/>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520713" y="2620980"/>
            <a:ext cx="3198096"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ja-JP" altLang="en-US"/>
              <a:t>マスター テキストの書式設定</a:t>
            </a:r>
          </a:p>
        </p:txBody>
      </p:sp>
      <p:sp>
        <p:nvSpPr>
          <p:cNvPr id="4" name="Content Placeholder 3"/>
          <p:cNvSpPr>
            <a:spLocks noGrp="1"/>
          </p:cNvSpPr>
          <p:nvPr>
            <p:ph sz="half" idx="2"/>
          </p:nvPr>
        </p:nvSpPr>
        <p:spPr>
          <a:xfrm>
            <a:off x="520713" y="3905482"/>
            <a:ext cx="3198096"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3827086" y="2620980"/>
            <a:ext cx="3213847" cy="1284502"/>
          </a:xfrm>
        </p:spPr>
        <p:txBody>
          <a:bodyPr anchor="b"/>
          <a:lstStyle>
            <a:lvl1pPr marL="0" indent="0">
              <a:buNone/>
              <a:defRPr sz="1984" b="1"/>
            </a:lvl1pPr>
            <a:lvl2pPr marL="377967" indent="0">
              <a:buNone/>
              <a:defRPr sz="1653" b="1"/>
            </a:lvl2pPr>
            <a:lvl3pPr marL="755934" indent="0">
              <a:buNone/>
              <a:defRPr sz="1488" b="1"/>
            </a:lvl3pPr>
            <a:lvl4pPr marL="1133902" indent="0">
              <a:buNone/>
              <a:defRPr sz="1323" b="1"/>
            </a:lvl4pPr>
            <a:lvl5pPr marL="1511869" indent="0">
              <a:buNone/>
              <a:defRPr sz="1323" b="1"/>
            </a:lvl5pPr>
            <a:lvl6pPr marL="1889836" indent="0">
              <a:buNone/>
              <a:defRPr sz="1323" b="1"/>
            </a:lvl6pPr>
            <a:lvl7pPr marL="2267803" indent="0">
              <a:buNone/>
              <a:defRPr sz="1323" b="1"/>
            </a:lvl7pPr>
            <a:lvl8pPr marL="2645771" indent="0">
              <a:buNone/>
              <a:defRPr sz="1323" b="1"/>
            </a:lvl8pPr>
            <a:lvl9pPr marL="3023738" indent="0">
              <a:buNone/>
              <a:defRPr sz="1323" b="1"/>
            </a:lvl9pPr>
          </a:lstStyle>
          <a:p>
            <a:pPr lvl="0"/>
            <a:r>
              <a:rPr lang="ja-JP" altLang="en-US"/>
              <a:t>マスター テキストの書式設定</a:t>
            </a:r>
          </a:p>
        </p:txBody>
      </p:sp>
      <p:sp>
        <p:nvSpPr>
          <p:cNvPr id="6" name="Content Placeholder 5"/>
          <p:cNvSpPr>
            <a:spLocks noGrp="1"/>
          </p:cNvSpPr>
          <p:nvPr>
            <p:ph sz="quarter" idx="4"/>
          </p:nvPr>
        </p:nvSpPr>
        <p:spPr>
          <a:xfrm>
            <a:off x="3827086" y="3905482"/>
            <a:ext cx="3213847" cy="574437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051136E5-DA6D-44DE-AFDE-FB3F36F68351}" type="datetimeFigureOut">
              <a:rPr kumimoji="1" lang="ja-JP" altLang="en-US" smtClean="0"/>
              <a:t>2025/3/24</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37055512-E5B3-4427-9953-3A0A6FB98031}" type="slidenum">
              <a:rPr kumimoji="1" lang="ja-JP" altLang="en-US" smtClean="0"/>
              <a:t>‹#›</a:t>
            </a:fld>
            <a:endParaRPr kumimoji="1" lang="ja-JP" altLang="en-US"/>
          </a:p>
        </p:txBody>
      </p:sp>
    </p:spTree>
    <p:extLst>
      <p:ext uri="{BB962C8B-B14F-4D97-AF65-F5344CB8AC3E}">
        <p14:creationId xmlns:p14="http://schemas.microsoft.com/office/powerpoint/2010/main" val="29645551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051136E5-DA6D-44DE-AFDE-FB3F36F68351}" type="datetimeFigureOut">
              <a:rPr kumimoji="1" lang="ja-JP" altLang="en-US" smtClean="0"/>
              <a:t>2025/3/24</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37055512-E5B3-4427-9953-3A0A6FB98031}" type="slidenum">
              <a:rPr kumimoji="1" lang="ja-JP" altLang="en-US" smtClean="0"/>
              <a:t>‹#›</a:t>
            </a:fld>
            <a:endParaRPr kumimoji="1" lang="ja-JP" altLang="en-US"/>
          </a:p>
        </p:txBody>
      </p:sp>
    </p:spTree>
    <p:extLst>
      <p:ext uri="{BB962C8B-B14F-4D97-AF65-F5344CB8AC3E}">
        <p14:creationId xmlns:p14="http://schemas.microsoft.com/office/powerpoint/2010/main" val="40859826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51136E5-DA6D-44DE-AFDE-FB3F36F68351}" type="datetimeFigureOut">
              <a:rPr kumimoji="1" lang="ja-JP" altLang="en-US" smtClean="0"/>
              <a:t>2025/3/24</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37055512-E5B3-4427-9953-3A0A6FB98031}" type="slidenum">
              <a:rPr kumimoji="1" lang="ja-JP" altLang="en-US" smtClean="0"/>
              <a:t>‹#›</a:t>
            </a:fld>
            <a:endParaRPr kumimoji="1" lang="ja-JP" altLang="en-US"/>
          </a:p>
        </p:txBody>
      </p:sp>
    </p:spTree>
    <p:extLst>
      <p:ext uri="{BB962C8B-B14F-4D97-AF65-F5344CB8AC3E}">
        <p14:creationId xmlns:p14="http://schemas.microsoft.com/office/powerpoint/2010/main" val="36274193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ja-JP" altLang="en-US"/>
              <a:t>マスター タイトルの書式設定</a:t>
            </a:r>
            <a:endParaRPr lang="en-US" dirty="0"/>
          </a:p>
        </p:txBody>
      </p:sp>
      <p:sp>
        <p:nvSpPr>
          <p:cNvPr id="3" name="Content Placeholder 2"/>
          <p:cNvSpPr>
            <a:spLocks noGrp="1"/>
          </p:cNvSpPr>
          <p:nvPr>
            <p:ph idx="1"/>
          </p:nvPr>
        </p:nvSpPr>
        <p:spPr>
          <a:xfrm>
            <a:off x="3213847" y="1539425"/>
            <a:ext cx="3827085" cy="7598117"/>
          </a:xfrm>
        </p:spPr>
        <p:txBody>
          <a:bodyPr/>
          <a:lstStyle>
            <a:lvl1pPr>
              <a:defRPr sz="2645"/>
            </a:lvl1pPr>
            <a:lvl2pPr>
              <a:defRPr sz="2315"/>
            </a:lvl2pPr>
            <a:lvl3pPr>
              <a:defRPr sz="1984"/>
            </a:lvl3pPr>
            <a:lvl4pPr>
              <a:defRPr sz="1653"/>
            </a:lvl4pPr>
            <a:lvl5pPr>
              <a:defRPr sz="1653"/>
            </a:lvl5pPr>
            <a:lvl6pPr>
              <a:defRPr sz="1653"/>
            </a:lvl6pPr>
            <a:lvl7pPr>
              <a:defRPr sz="1653"/>
            </a:lvl7pPr>
            <a:lvl8pPr>
              <a:defRPr sz="1653"/>
            </a:lvl8pPr>
            <a:lvl9pPr>
              <a:defRPr sz="1653"/>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51136E5-DA6D-44DE-AFDE-FB3F36F68351}" type="datetimeFigureOut">
              <a:rPr kumimoji="1" lang="ja-JP" altLang="en-US" smtClean="0"/>
              <a:t>2025/3/24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7055512-E5B3-4427-9953-3A0A6FB98031}" type="slidenum">
              <a:rPr kumimoji="1" lang="ja-JP" altLang="en-US" smtClean="0"/>
              <a:t>‹#›</a:t>
            </a:fld>
            <a:endParaRPr kumimoji="1" lang="ja-JP" altLang="en-US"/>
          </a:p>
        </p:txBody>
      </p:sp>
    </p:spTree>
    <p:extLst>
      <p:ext uri="{BB962C8B-B14F-4D97-AF65-F5344CB8AC3E}">
        <p14:creationId xmlns:p14="http://schemas.microsoft.com/office/powerpoint/2010/main" val="12877479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520712" y="712788"/>
            <a:ext cx="2438192" cy="2494756"/>
          </a:xfrm>
        </p:spPr>
        <p:txBody>
          <a:bodyPr anchor="b"/>
          <a:lstStyle>
            <a:lvl1pPr>
              <a:defRPr sz="2645"/>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213847" y="1539425"/>
            <a:ext cx="3827085" cy="7598117"/>
          </a:xfrm>
        </p:spPr>
        <p:txBody>
          <a:bodyPr anchor="t"/>
          <a:lstStyle>
            <a:lvl1pPr marL="0" indent="0">
              <a:buNone/>
              <a:defRPr sz="2645"/>
            </a:lvl1pPr>
            <a:lvl2pPr marL="377967" indent="0">
              <a:buNone/>
              <a:defRPr sz="2315"/>
            </a:lvl2pPr>
            <a:lvl3pPr marL="755934" indent="0">
              <a:buNone/>
              <a:defRPr sz="1984"/>
            </a:lvl3pPr>
            <a:lvl4pPr marL="1133902" indent="0">
              <a:buNone/>
              <a:defRPr sz="1653"/>
            </a:lvl4pPr>
            <a:lvl5pPr marL="1511869" indent="0">
              <a:buNone/>
              <a:defRPr sz="1653"/>
            </a:lvl5pPr>
            <a:lvl6pPr marL="1889836" indent="0">
              <a:buNone/>
              <a:defRPr sz="1653"/>
            </a:lvl6pPr>
            <a:lvl7pPr marL="2267803" indent="0">
              <a:buNone/>
              <a:defRPr sz="1653"/>
            </a:lvl7pPr>
            <a:lvl8pPr marL="2645771" indent="0">
              <a:buNone/>
              <a:defRPr sz="1653"/>
            </a:lvl8pPr>
            <a:lvl9pPr marL="3023738" indent="0">
              <a:buNone/>
              <a:defRPr sz="1653"/>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520712" y="3207544"/>
            <a:ext cx="2438192" cy="5942372"/>
          </a:xfrm>
        </p:spPr>
        <p:txBody>
          <a:bodyPr/>
          <a:lstStyle>
            <a:lvl1pPr marL="0" indent="0">
              <a:buNone/>
              <a:defRPr sz="1323"/>
            </a:lvl1pPr>
            <a:lvl2pPr marL="377967" indent="0">
              <a:buNone/>
              <a:defRPr sz="1157"/>
            </a:lvl2pPr>
            <a:lvl3pPr marL="755934" indent="0">
              <a:buNone/>
              <a:defRPr sz="992"/>
            </a:lvl3pPr>
            <a:lvl4pPr marL="1133902" indent="0">
              <a:buNone/>
              <a:defRPr sz="827"/>
            </a:lvl4pPr>
            <a:lvl5pPr marL="1511869" indent="0">
              <a:buNone/>
              <a:defRPr sz="827"/>
            </a:lvl5pPr>
            <a:lvl6pPr marL="1889836" indent="0">
              <a:buNone/>
              <a:defRPr sz="827"/>
            </a:lvl6pPr>
            <a:lvl7pPr marL="2267803" indent="0">
              <a:buNone/>
              <a:defRPr sz="827"/>
            </a:lvl7pPr>
            <a:lvl8pPr marL="2645771" indent="0">
              <a:buNone/>
              <a:defRPr sz="827"/>
            </a:lvl8pPr>
            <a:lvl9pPr marL="3023738" indent="0">
              <a:buNone/>
              <a:defRPr sz="827"/>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051136E5-DA6D-44DE-AFDE-FB3F36F68351}" type="datetimeFigureOut">
              <a:rPr kumimoji="1" lang="ja-JP" altLang="en-US" smtClean="0"/>
              <a:t>2025/3/24</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37055512-E5B3-4427-9953-3A0A6FB98031}" type="slidenum">
              <a:rPr kumimoji="1" lang="ja-JP" altLang="en-US" smtClean="0"/>
              <a:t>‹#›</a:t>
            </a:fld>
            <a:endParaRPr kumimoji="1" lang="ja-JP" altLang="en-US"/>
          </a:p>
        </p:txBody>
      </p:sp>
    </p:spTree>
    <p:extLst>
      <p:ext uri="{BB962C8B-B14F-4D97-AF65-F5344CB8AC3E}">
        <p14:creationId xmlns:p14="http://schemas.microsoft.com/office/powerpoint/2010/main" val="25885244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19728" y="569242"/>
            <a:ext cx="6520220" cy="2066590"/>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519728" y="2846200"/>
            <a:ext cx="6520220" cy="6783857"/>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519728" y="9909729"/>
            <a:ext cx="1700927" cy="569240"/>
          </a:xfrm>
          <a:prstGeom prst="rect">
            <a:avLst/>
          </a:prstGeom>
        </p:spPr>
        <p:txBody>
          <a:bodyPr vert="horz" lIns="91440" tIns="45720" rIns="91440" bIns="45720" rtlCol="0" anchor="ctr"/>
          <a:lstStyle>
            <a:lvl1pPr algn="l">
              <a:defRPr sz="992">
                <a:solidFill>
                  <a:schemeClr val="tx1">
                    <a:tint val="75000"/>
                  </a:schemeClr>
                </a:solidFill>
              </a:defRPr>
            </a:lvl1pPr>
          </a:lstStyle>
          <a:p>
            <a:fld id="{051136E5-DA6D-44DE-AFDE-FB3F36F68351}" type="datetimeFigureOut">
              <a:rPr kumimoji="1" lang="ja-JP" altLang="en-US" smtClean="0"/>
              <a:t>2025/3/24</a:t>
            </a:fld>
            <a:endParaRPr kumimoji="1" lang="ja-JP" altLang="en-US"/>
          </a:p>
        </p:txBody>
      </p:sp>
      <p:sp>
        <p:nvSpPr>
          <p:cNvPr id="5" name="Footer Placeholder 4"/>
          <p:cNvSpPr>
            <a:spLocks noGrp="1"/>
          </p:cNvSpPr>
          <p:nvPr>
            <p:ph type="ftr" sz="quarter" idx="3"/>
          </p:nvPr>
        </p:nvSpPr>
        <p:spPr>
          <a:xfrm>
            <a:off x="2504143" y="9909729"/>
            <a:ext cx="2551390" cy="569240"/>
          </a:xfrm>
          <a:prstGeom prst="rect">
            <a:avLst/>
          </a:prstGeom>
        </p:spPr>
        <p:txBody>
          <a:bodyPr vert="horz" lIns="91440" tIns="45720" rIns="91440" bIns="45720" rtlCol="0" anchor="ctr"/>
          <a:lstStyle>
            <a:lvl1pPr algn="ctr">
              <a:defRPr sz="992">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5339020" y="9909729"/>
            <a:ext cx="1700927" cy="569240"/>
          </a:xfrm>
          <a:prstGeom prst="rect">
            <a:avLst/>
          </a:prstGeom>
        </p:spPr>
        <p:txBody>
          <a:bodyPr vert="horz" lIns="91440" tIns="45720" rIns="91440" bIns="45720" rtlCol="0" anchor="ctr"/>
          <a:lstStyle>
            <a:lvl1pPr algn="r">
              <a:defRPr sz="992">
                <a:solidFill>
                  <a:schemeClr val="tx1">
                    <a:tint val="75000"/>
                  </a:schemeClr>
                </a:solidFill>
              </a:defRPr>
            </a:lvl1pPr>
          </a:lstStyle>
          <a:p>
            <a:fld id="{37055512-E5B3-4427-9953-3A0A6FB98031}" type="slidenum">
              <a:rPr kumimoji="1" lang="ja-JP" altLang="en-US" smtClean="0"/>
              <a:t>‹#›</a:t>
            </a:fld>
            <a:endParaRPr kumimoji="1" lang="ja-JP" altLang="en-US"/>
          </a:p>
        </p:txBody>
      </p:sp>
    </p:spTree>
    <p:extLst>
      <p:ext uri="{BB962C8B-B14F-4D97-AF65-F5344CB8AC3E}">
        <p14:creationId xmlns:p14="http://schemas.microsoft.com/office/powerpoint/2010/main" val="747316805"/>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defTabSz="755934" rtl="0" eaLnBrk="1" latinLnBrk="0" hangingPunct="1">
        <a:lnSpc>
          <a:spcPct val="90000"/>
        </a:lnSpc>
        <a:spcBef>
          <a:spcPct val="0"/>
        </a:spcBef>
        <a:buNone/>
        <a:defRPr kumimoji="1" sz="3637" kern="1200">
          <a:solidFill>
            <a:schemeClr val="tx1"/>
          </a:solidFill>
          <a:latin typeface="+mj-lt"/>
          <a:ea typeface="+mj-ea"/>
          <a:cs typeface="+mj-cs"/>
        </a:defRPr>
      </a:lvl1pPr>
    </p:titleStyle>
    <p:bodyStyle>
      <a:lvl1pPr marL="188984" indent="-188984" algn="l" defTabSz="755934" rtl="0" eaLnBrk="1" latinLnBrk="0" hangingPunct="1">
        <a:lnSpc>
          <a:spcPct val="90000"/>
        </a:lnSpc>
        <a:spcBef>
          <a:spcPts val="827"/>
        </a:spcBef>
        <a:buFont typeface="Arial" panose="020B0604020202020204" pitchFamily="34" charset="0"/>
        <a:buChar char="•"/>
        <a:defRPr kumimoji="1" sz="2315" kern="1200">
          <a:solidFill>
            <a:schemeClr val="tx1"/>
          </a:solidFill>
          <a:latin typeface="+mn-lt"/>
          <a:ea typeface="+mn-ea"/>
          <a:cs typeface="+mn-cs"/>
        </a:defRPr>
      </a:lvl1pPr>
      <a:lvl2pPr marL="566951" indent="-188984" algn="l" defTabSz="755934" rtl="0" eaLnBrk="1" latinLnBrk="0" hangingPunct="1">
        <a:lnSpc>
          <a:spcPct val="90000"/>
        </a:lnSpc>
        <a:spcBef>
          <a:spcPts val="413"/>
        </a:spcBef>
        <a:buFont typeface="Arial" panose="020B0604020202020204" pitchFamily="34" charset="0"/>
        <a:buChar char="•"/>
        <a:defRPr kumimoji="1" sz="1984" kern="1200">
          <a:solidFill>
            <a:schemeClr val="tx1"/>
          </a:solidFill>
          <a:latin typeface="+mn-lt"/>
          <a:ea typeface="+mn-ea"/>
          <a:cs typeface="+mn-cs"/>
        </a:defRPr>
      </a:lvl2pPr>
      <a:lvl3pPr marL="944918" indent="-188984" algn="l" defTabSz="755934" rtl="0" eaLnBrk="1" latinLnBrk="0" hangingPunct="1">
        <a:lnSpc>
          <a:spcPct val="90000"/>
        </a:lnSpc>
        <a:spcBef>
          <a:spcPts val="413"/>
        </a:spcBef>
        <a:buFont typeface="Arial" panose="020B0604020202020204" pitchFamily="34" charset="0"/>
        <a:buChar char="•"/>
        <a:defRPr kumimoji="1" sz="1653" kern="1200">
          <a:solidFill>
            <a:schemeClr val="tx1"/>
          </a:solidFill>
          <a:latin typeface="+mn-lt"/>
          <a:ea typeface="+mn-ea"/>
          <a:cs typeface="+mn-cs"/>
        </a:defRPr>
      </a:lvl3pPr>
      <a:lvl4pPr marL="1322885"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4pPr>
      <a:lvl5pPr marL="1700853"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5pPr>
      <a:lvl6pPr marL="2078820"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6pPr>
      <a:lvl7pPr marL="2456787"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7pPr>
      <a:lvl8pPr marL="2834754"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8pPr>
      <a:lvl9pPr marL="3212722" indent="-188984" algn="l" defTabSz="755934" rtl="0" eaLnBrk="1" latinLnBrk="0" hangingPunct="1">
        <a:lnSpc>
          <a:spcPct val="90000"/>
        </a:lnSpc>
        <a:spcBef>
          <a:spcPts val="413"/>
        </a:spcBef>
        <a:buFont typeface="Arial" panose="020B0604020202020204" pitchFamily="34" charset="0"/>
        <a:buChar char="•"/>
        <a:defRPr kumimoji="1" sz="1488" kern="1200">
          <a:solidFill>
            <a:schemeClr val="tx1"/>
          </a:solidFill>
          <a:latin typeface="+mn-lt"/>
          <a:ea typeface="+mn-ea"/>
          <a:cs typeface="+mn-cs"/>
        </a:defRPr>
      </a:lvl9pPr>
    </p:bodyStyle>
    <p:otherStyle>
      <a:defPPr>
        <a:defRPr lang="en-US"/>
      </a:defPPr>
      <a:lvl1pPr marL="0" algn="l" defTabSz="755934" rtl="0" eaLnBrk="1" latinLnBrk="0" hangingPunct="1">
        <a:defRPr kumimoji="1" sz="1488" kern="1200">
          <a:solidFill>
            <a:schemeClr val="tx1"/>
          </a:solidFill>
          <a:latin typeface="+mn-lt"/>
          <a:ea typeface="+mn-ea"/>
          <a:cs typeface="+mn-cs"/>
        </a:defRPr>
      </a:lvl1pPr>
      <a:lvl2pPr marL="377967" algn="l" defTabSz="755934" rtl="0" eaLnBrk="1" latinLnBrk="0" hangingPunct="1">
        <a:defRPr kumimoji="1" sz="1488" kern="1200">
          <a:solidFill>
            <a:schemeClr val="tx1"/>
          </a:solidFill>
          <a:latin typeface="+mn-lt"/>
          <a:ea typeface="+mn-ea"/>
          <a:cs typeface="+mn-cs"/>
        </a:defRPr>
      </a:lvl2pPr>
      <a:lvl3pPr marL="755934" algn="l" defTabSz="755934" rtl="0" eaLnBrk="1" latinLnBrk="0" hangingPunct="1">
        <a:defRPr kumimoji="1" sz="1488" kern="1200">
          <a:solidFill>
            <a:schemeClr val="tx1"/>
          </a:solidFill>
          <a:latin typeface="+mn-lt"/>
          <a:ea typeface="+mn-ea"/>
          <a:cs typeface="+mn-cs"/>
        </a:defRPr>
      </a:lvl3pPr>
      <a:lvl4pPr marL="1133902" algn="l" defTabSz="755934" rtl="0" eaLnBrk="1" latinLnBrk="0" hangingPunct="1">
        <a:defRPr kumimoji="1" sz="1488" kern="1200">
          <a:solidFill>
            <a:schemeClr val="tx1"/>
          </a:solidFill>
          <a:latin typeface="+mn-lt"/>
          <a:ea typeface="+mn-ea"/>
          <a:cs typeface="+mn-cs"/>
        </a:defRPr>
      </a:lvl4pPr>
      <a:lvl5pPr marL="1511869" algn="l" defTabSz="755934" rtl="0" eaLnBrk="1" latinLnBrk="0" hangingPunct="1">
        <a:defRPr kumimoji="1" sz="1488" kern="1200">
          <a:solidFill>
            <a:schemeClr val="tx1"/>
          </a:solidFill>
          <a:latin typeface="+mn-lt"/>
          <a:ea typeface="+mn-ea"/>
          <a:cs typeface="+mn-cs"/>
        </a:defRPr>
      </a:lvl5pPr>
      <a:lvl6pPr marL="1889836" algn="l" defTabSz="755934" rtl="0" eaLnBrk="1" latinLnBrk="0" hangingPunct="1">
        <a:defRPr kumimoji="1" sz="1488" kern="1200">
          <a:solidFill>
            <a:schemeClr val="tx1"/>
          </a:solidFill>
          <a:latin typeface="+mn-lt"/>
          <a:ea typeface="+mn-ea"/>
          <a:cs typeface="+mn-cs"/>
        </a:defRPr>
      </a:lvl6pPr>
      <a:lvl7pPr marL="2267803" algn="l" defTabSz="755934" rtl="0" eaLnBrk="1" latinLnBrk="0" hangingPunct="1">
        <a:defRPr kumimoji="1" sz="1488" kern="1200">
          <a:solidFill>
            <a:schemeClr val="tx1"/>
          </a:solidFill>
          <a:latin typeface="+mn-lt"/>
          <a:ea typeface="+mn-ea"/>
          <a:cs typeface="+mn-cs"/>
        </a:defRPr>
      </a:lvl7pPr>
      <a:lvl8pPr marL="2645771" algn="l" defTabSz="755934" rtl="0" eaLnBrk="1" latinLnBrk="0" hangingPunct="1">
        <a:defRPr kumimoji="1" sz="1488" kern="1200">
          <a:solidFill>
            <a:schemeClr val="tx1"/>
          </a:solidFill>
          <a:latin typeface="+mn-lt"/>
          <a:ea typeface="+mn-ea"/>
          <a:cs typeface="+mn-cs"/>
        </a:defRPr>
      </a:lvl8pPr>
      <a:lvl9pPr marL="3023738" algn="l" defTabSz="755934" rtl="0" eaLnBrk="1" latinLnBrk="0" hangingPunct="1">
        <a:defRPr kumimoji="1" sz="148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 name="正方形/長方形 71">
            <a:extLst>
              <a:ext uri="{FF2B5EF4-FFF2-40B4-BE49-F238E27FC236}">
                <a16:creationId xmlns:a16="http://schemas.microsoft.com/office/drawing/2014/main" id="{32222F5B-83CC-4484-94F3-8A9861E438EC}"/>
              </a:ext>
            </a:extLst>
          </p:cNvPr>
          <p:cNvSpPr/>
          <p:nvPr/>
        </p:nvSpPr>
        <p:spPr>
          <a:xfrm>
            <a:off x="272878" y="9115538"/>
            <a:ext cx="7063470" cy="1456489"/>
          </a:xfrm>
          <a:prstGeom prst="rect">
            <a:avLst/>
          </a:prstGeom>
        </p:spPr>
        <p:txBody>
          <a:bodyPr wrap="square">
            <a:spAutoFit/>
          </a:bodyPr>
          <a:lstStyle/>
          <a:p>
            <a:pPr>
              <a:lnSpc>
                <a:spcPts val="1417"/>
              </a:lnSpc>
              <a:spcAft>
                <a:spcPts val="472"/>
              </a:spcAft>
            </a:pPr>
            <a:r>
              <a:rPr kumimoji="1" lang="ja-JP" altLang="en-US" sz="945" dirty="0">
                <a:latin typeface="Meiryo UI" panose="020B0604030504040204" pitchFamily="50" charset="-128"/>
                <a:ea typeface="Meiryo UI" panose="020B0604030504040204" pitchFamily="50" charset="-128"/>
              </a:rPr>
              <a:t>●多くの市町村で高齢者人口が最大となる</a:t>
            </a:r>
            <a:r>
              <a:rPr kumimoji="1" lang="en-US" altLang="ja-JP" sz="945" dirty="0">
                <a:latin typeface="Meiryo UI" panose="020B0604030504040204" pitchFamily="50" charset="-128"/>
                <a:ea typeface="Meiryo UI" panose="020B0604030504040204" pitchFamily="50" charset="-128"/>
              </a:rPr>
              <a:t>2040</a:t>
            </a:r>
            <a:r>
              <a:rPr kumimoji="1" lang="ja-JP" altLang="en-US" sz="945" dirty="0">
                <a:latin typeface="Meiryo UI" panose="020B0604030504040204" pitchFamily="50" charset="-128"/>
                <a:ea typeface="Meiryo UI" panose="020B0604030504040204" pitchFamily="50" charset="-128"/>
              </a:rPr>
              <a:t>年頃を見据え、市町村が様々な行政課題に対応しながら、</a:t>
            </a:r>
            <a:r>
              <a:rPr kumimoji="1" lang="ja-JP" altLang="en-US" sz="945" b="1" u="sng" dirty="0">
                <a:latin typeface="Meiryo UI" panose="020B0604030504040204" pitchFamily="50" charset="-128"/>
                <a:ea typeface="Meiryo UI" panose="020B0604030504040204" pitchFamily="50" charset="-128"/>
              </a:rPr>
              <a:t>住民に対するサービスを将来に</a:t>
            </a:r>
            <a:br>
              <a:rPr kumimoji="1" lang="en-US" altLang="ja-JP" sz="945" b="1" u="sng" dirty="0">
                <a:latin typeface="Meiryo UI" panose="020B0604030504040204" pitchFamily="50" charset="-128"/>
                <a:ea typeface="Meiryo UI" panose="020B0604030504040204" pitchFamily="50" charset="-128"/>
              </a:rPr>
            </a:br>
            <a:r>
              <a:rPr kumimoji="1" lang="ja-JP" altLang="en-US" sz="945" b="1" dirty="0">
                <a:latin typeface="Meiryo UI" panose="020B0604030504040204" pitchFamily="50" charset="-128"/>
                <a:ea typeface="Meiryo UI" panose="020B0604030504040204" pitchFamily="50" charset="-128"/>
              </a:rPr>
              <a:t>　 </a:t>
            </a:r>
            <a:r>
              <a:rPr kumimoji="1" lang="ja-JP" altLang="en-US" sz="945" b="1" u="sng" dirty="0">
                <a:latin typeface="Meiryo UI" panose="020B0604030504040204" pitchFamily="50" charset="-128"/>
                <a:ea typeface="Meiryo UI" panose="020B0604030504040204" pitchFamily="50" charset="-128"/>
              </a:rPr>
              <a:t>わたって安定的に提供できる機能や体制の充実・強化を図るためには、</a:t>
            </a:r>
            <a:r>
              <a:rPr kumimoji="1" lang="ja-JP" altLang="en-US" sz="945" dirty="0">
                <a:latin typeface="Meiryo UI" panose="020B0604030504040204" pitchFamily="50" charset="-128"/>
                <a:ea typeface="Meiryo UI" panose="020B0604030504040204" pitchFamily="50" charset="-128"/>
              </a:rPr>
              <a:t>市町村が主体的に、さらなる行財政改革や広域連携、市町村の</a:t>
            </a:r>
            <a:br>
              <a:rPr kumimoji="1" lang="en-US" altLang="ja-JP" sz="945" dirty="0">
                <a:latin typeface="Meiryo UI" panose="020B0604030504040204" pitchFamily="50" charset="-128"/>
                <a:ea typeface="Meiryo UI" panose="020B0604030504040204" pitchFamily="50" charset="-128"/>
              </a:rPr>
            </a:br>
            <a:r>
              <a:rPr kumimoji="1" lang="en-US" altLang="ja-JP" sz="945" dirty="0">
                <a:latin typeface="Meiryo UI" panose="020B0604030504040204" pitchFamily="50" charset="-128"/>
                <a:ea typeface="Meiryo UI" panose="020B0604030504040204" pitchFamily="50" charset="-128"/>
              </a:rPr>
              <a:t>   </a:t>
            </a:r>
            <a:r>
              <a:rPr kumimoji="1" lang="ja-JP" altLang="en-US" sz="945" dirty="0">
                <a:latin typeface="Meiryo UI" panose="020B0604030504040204" pitchFamily="50" charset="-128"/>
                <a:ea typeface="Meiryo UI" panose="020B0604030504040204" pitchFamily="50" charset="-128"/>
              </a:rPr>
              <a:t>合併などに取り組むなど、</a:t>
            </a:r>
            <a:r>
              <a:rPr kumimoji="1" lang="ja-JP" altLang="en-US" sz="945" b="1" u="sng" dirty="0">
                <a:latin typeface="Meiryo UI" panose="020B0604030504040204" pitchFamily="50" charset="-128"/>
                <a:ea typeface="Meiryo UI" panose="020B0604030504040204" pitchFamily="50" charset="-128"/>
              </a:rPr>
              <a:t>行財政基盤の強化が必要</a:t>
            </a:r>
            <a:endParaRPr kumimoji="1" lang="en-US" altLang="ja-JP" sz="945" b="1" u="sng" dirty="0">
              <a:latin typeface="Meiryo UI" panose="020B0604030504040204" pitchFamily="50" charset="-128"/>
              <a:ea typeface="Meiryo UI" panose="020B0604030504040204" pitchFamily="50" charset="-128"/>
            </a:endParaRPr>
          </a:p>
          <a:p>
            <a:pPr>
              <a:lnSpc>
                <a:spcPts val="1417"/>
              </a:lnSpc>
              <a:spcAft>
                <a:spcPts val="472"/>
              </a:spcAft>
            </a:pPr>
            <a:r>
              <a:rPr kumimoji="1" lang="ja-JP" altLang="en-US" sz="945" dirty="0">
                <a:latin typeface="Meiryo UI" panose="020B0604030504040204" pitchFamily="50" charset="-128"/>
                <a:ea typeface="Meiryo UI" panose="020B0604030504040204" pitchFamily="50" charset="-128"/>
              </a:rPr>
              <a:t>●また、</a:t>
            </a:r>
            <a:r>
              <a:rPr lang="ja-JP" altLang="en-US" sz="945" dirty="0">
                <a:latin typeface="Meiryo UI" panose="020B0604030504040204" pitchFamily="50" charset="-128"/>
                <a:ea typeface="Meiryo UI" panose="020B0604030504040204" pitchFamily="50" charset="-128"/>
              </a:rPr>
              <a:t>住民が地域で安心して暮らし、大阪がさらに成長・発展していくためには、身近な行政サービスを担う基礎自治機能の充実・強化が不可欠</a:t>
            </a:r>
            <a:endParaRPr kumimoji="1" lang="en-US" altLang="ja-JP" sz="945" b="1" u="sng" dirty="0">
              <a:latin typeface="Meiryo UI" panose="020B0604030504040204" pitchFamily="50" charset="-128"/>
              <a:ea typeface="Meiryo UI" panose="020B0604030504040204" pitchFamily="50" charset="-128"/>
            </a:endParaRPr>
          </a:p>
          <a:p>
            <a:pPr>
              <a:lnSpc>
                <a:spcPts val="1417"/>
              </a:lnSpc>
              <a:spcAft>
                <a:spcPts val="472"/>
              </a:spcAft>
            </a:pPr>
            <a:r>
              <a:rPr lang="ja-JP" altLang="en-US" sz="945" dirty="0">
                <a:latin typeface="Meiryo UI" panose="020B0604030504040204" pitchFamily="50" charset="-128"/>
                <a:ea typeface="Meiryo UI" panose="020B0604030504040204" pitchFamily="50" charset="-128"/>
              </a:rPr>
              <a:t>●そのため、</a:t>
            </a:r>
            <a:r>
              <a:rPr kumimoji="1" lang="ja-JP" altLang="en-US" sz="945" dirty="0">
                <a:latin typeface="Meiryo UI" panose="020B0604030504040204" pitchFamily="50" charset="-128"/>
                <a:ea typeface="Meiryo UI" panose="020B0604030504040204" pitchFamily="50" charset="-128"/>
              </a:rPr>
              <a:t>市町村において、安定した行財政</a:t>
            </a:r>
            <a:r>
              <a:rPr lang="ja-JP" altLang="en-US" sz="945" dirty="0">
                <a:latin typeface="Meiryo UI" panose="020B0604030504040204" pitchFamily="50" charset="-128"/>
                <a:ea typeface="Meiryo UI" panose="020B0604030504040204" pitchFamily="50" charset="-128"/>
              </a:rPr>
              <a:t>運営</a:t>
            </a:r>
            <a:r>
              <a:rPr kumimoji="1" lang="ja-JP" altLang="en-US" sz="945" dirty="0">
                <a:latin typeface="Meiryo UI" panose="020B0604030504040204" pitchFamily="50" charset="-128"/>
                <a:ea typeface="Meiryo UI" panose="020B0604030504040204" pitchFamily="50" charset="-128"/>
              </a:rPr>
              <a:t>を行うため、</a:t>
            </a:r>
            <a:r>
              <a:rPr kumimoji="1" lang="ja-JP" altLang="en-US" sz="945" b="1" u="sng" dirty="0">
                <a:latin typeface="Meiryo UI" panose="020B0604030504040204" pitchFamily="50" charset="-128"/>
                <a:ea typeface="Meiryo UI" panose="020B0604030504040204" pitchFamily="50" charset="-128"/>
              </a:rPr>
              <a:t>課題を的確に予測し、その影響を見通しながら取組を進められるとともに、</a:t>
            </a:r>
            <a:br>
              <a:rPr kumimoji="1" lang="en-US" altLang="ja-JP" sz="945" b="1" u="sng" dirty="0">
                <a:latin typeface="Meiryo UI" panose="020B0604030504040204" pitchFamily="50" charset="-128"/>
                <a:ea typeface="Meiryo UI" panose="020B0604030504040204" pitchFamily="50" charset="-128"/>
              </a:rPr>
            </a:br>
            <a:r>
              <a:rPr kumimoji="1" lang="ja-JP" altLang="en-US" sz="945" b="1" dirty="0">
                <a:latin typeface="Meiryo UI" panose="020B0604030504040204" pitchFamily="50" charset="-128"/>
                <a:ea typeface="Meiryo UI" panose="020B0604030504040204" pitchFamily="50" charset="-128"/>
              </a:rPr>
              <a:t>　 </a:t>
            </a:r>
            <a:r>
              <a:rPr kumimoji="1" lang="ja-JP" altLang="en-US" sz="945" b="1" u="sng" dirty="0">
                <a:latin typeface="Meiryo UI" panose="020B0604030504040204" pitchFamily="50" charset="-128"/>
                <a:ea typeface="Meiryo UI" panose="020B0604030504040204" pitchFamily="50" charset="-128"/>
              </a:rPr>
              <a:t>その将来像や進むべき方向性について、住民とともに十分に議論を行いながら検討されるよう、広域の自治体としてこれまで以上に</a:t>
            </a:r>
            <a:br>
              <a:rPr kumimoji="1" lang="en-US" altLang="ja-JP" sz="945" b="1" u="sng" dirty="0">
                <a:latin typeface="Meiryo UI" panose="020B0604030504040204" pitchFamily="50" charset="-128"/>
                <a:ea typeface="Meiryo UI" panose="020B0604030504040204" pitchFamily="50" charset="-128"/>
              </a:rPr>
            </a:br>
            <a:r>
              <a:rPr kumimoji="1" lang="en-US" altLang="ja-JP" sz="945" b="1" dirty="0">
                <a:latin typeface="Meiryo UI" panose="020B0604030504040204" pitchFamily="50" charset="-128"/>
                <a:ea typeface="Meiryo UI" panose="020B0604030504040204" pitchFamily="50" charset="-128"/>
              </a:rPr>
              <a:t>   </a:t>
            </a:r>
            <a:r>
              <a:rPr kumimoji="1" lang="ja-JP" altLang="en-US" sz="945" b="1" u="sng" dirty="0">
                <a:latin typeface="Meiryo UI" panose="020B0604030504040204" pitchFamily="50" charset="-128"/>
                <a:ea typeface="Meiryo UI" panose="020B0604030504040204" pitchFamily="50" charset="-128"/>
              </a:rPr>
              <a:t>基礎自治機能の充実・強化に向けた市町村の取組を支援</a:t>
            </a:r>
            <a:r>
              <a:rPr kumimoji="1" lang="ja-JP" altLang="en-US" sz="945" b="1" u="sng" dirty="0">
                <a:solidFill>
                  <a:srgbClr val="FF0000"/>
                </a:solidFill>
                <a:latin typeface="Meiryo UI" panose="020B0604030504040204" pitchFamily="50" charset="-128"/>
                <a:ea typeface="Meiryo UI" panose="020B0604030504040204" pitchFamily="50" charset="-128"/>
              </a:rPr>
              <a:t>  </a:t>
            </a:r>
            <a:endParaRPr kumimoji="1" lang="en-US" altLang="ja-JP" sz="945" b="1" u="sng" dirty="0">
              <a:latin typeface="Meiryo UI" panose="020B0604030504040204" pitchFamily="50" charset="-128"/>
              <a:ea typeface="Meiryo UI" panose="020B0604030504040204" pitchFamily="50" charset="-128"/>
            </a:endParaRPr>
          </a:p>
        </p:txBody>
      </p:sp>
      <p:grpSp>
        <p:nvGrpSpPr>
          <p:cNvPr id="3" name="グループ化 2">
            <a:extLst>
              <a:ext uri="{FF2B5EF4-FFF2-40B4-BE49-F238E27FC236}">
                <a16:creationId xmlns:a16="http://schemas.microsoft.com/office/drawing/2014/main" id="{3C083FD4-80E3-47FA-8E1A-5272EADDC281}"/>
              </a:ext>
            </a:extLst>
          </p:cNvPr>
          <p:cNvGrpSpPr/>
          <p:nvPr/>
        </p:nvGrpSpPr>
        <p:grpSpPr>
          <a:xfrm>
            <a:off x="340143" y="5954120"/>
            <a:ext cx="7292440" cy="4657908"/>
            <a:chOff x="432000" y="6910600"/>
            <a:chExt cx="9261797" cy="5915798"/>
          </a:xfrm>
        </p:grpSpPr>
        <p:grpSp>
          <p:nvGrpSpPr>
            <p:cNvPr id="49" name="グループ化 48">
              <a:extLst>
                <a:ext uri="{FF2B5EF4-FFF2-40B4-BE49-F238E27FC236}">
                  <a16:creationId xmlns:a16="http://schemas.microsoft.com/office/drawing/2014/main" id="{621CC19E-1791-45F6-80B7-C3DEB64562DD}"/>
                </a:ext>
              </a:extLst>
            </p:cNvPr>
            <p:cNvGrpSpPr/>
            <p:nvPr/>
          </p:nvGrpSpPr>
          <p:grpSpPr>
            <a:xfrm>
              <a:off x="432000" y="6910600"/>
              <a:ext cx="8927071" cy="5915798"/>
              <a:chOff x="224409" y="817153"/>
              <a:chExt cx="8927071" cy="5799317"/>
            </a:xfrm>
          </p:grpSpPr>
          <p:sp>
            <p:nvSpPr>
              <p:cNvPr id="52" name="角丸四角形 15">
                <a:extLst>
                  <a:ext uri="{FF2B5EF4-FFF2-40B4-BE49-F238E27FC236}">
                    <a16:creationId xmlns:a16="http://schemas.microsoft.com/office/drawing/2014/main" id="{F74683DD-B4B3-4C64-AC33-EA4108AB3611}"/>
                  </a:ext>
                </a:extLst>
              </p:cNvPr>
              <p:cNvSpPr/>
              <p:nvPr/>
            </p:nvSpPr>
            <p:spPr>
              <a:xfrm>
                <a:off x="224409" y="2297338"/>
                <a:ext cx="8820000" cy="496930"/>
              </a:xfrm>
              <a:prstGeom prst="roundRect">
                <a:avLst>
                  <a:gd name="adj" fmla="val 50000"/>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1102" dirty="0">
                  <a:solidFill>
                    <a:schemeClr val="tx1"/>
                  </a:solidFill>
                  <a:latin typeface="Meiryo UI" panose="020B0604030504040204" pitchFamily="50" charset="-128"/>
                  <a:ea typeface="Meiryo UI" panose="020B0604030504040204" pitchFamily="50" charset="-128"/>
                </a:endParaRPr>
              </a:p>
            </p:txBody>
          </p:sp>
          <p:sp>
            <p:nvSpPr>
              <p:cNvPr id="53" name="角丸四角形 14">
                <a:extLst>
                  <a:ext uri="{FF2B5EF4-FFF2-40B4-BE49-F238E27FC236}">
                    <a16:creationId xmlns:a16="http://schemas.microsoft.com/office/drawing/2014/main" id="{007E405C-886A-446D-AFC9-FD8A6B2419D3}"/>
                  </a:ext>
                </a:extLst>
              </p:cNvPr>
              <p:cNvSpPr/>
              <p:nvPr/>
            </p:nvSpPr>
            <p:spPr>
              <a:xfrm>
                <a:off x="586256" y="2306315"/>
                <a:ext cx="7991904" cy="527833"/>
              </a:xfrm>
              <a:prstGeom prst="roundRect">
                <a:avLst/>
              </a:prstGeom>
            </p:spPr>
            <p:txBody>
              <a:bodyPr wrap="square">
                <a:spAutoFit/>
              </a:bodyPr>
              <a:lstStyle/>
              <a:p>
                <a:pPr algn="ctr"/>
                <a:r>
                  <a:rPr lang="ja-JP" altLang="en-US" sz="945" dirty="0">
                    <a:latin typeface="Meiryo UI" panose="020B0604030504040204" pitchFamily="50" charset="-128"/>
                    <a:ea typeface="Meiryo UI" panose="020B0604030504040204" pitchFamily="50" charset="-128"/>
                  </a:rPr>
                  <a:t>地域や住民生活を守るために</a:t>
                </a:r>
                <a:r>
                  <a:rPr kumimoji="1" lang="ja-JP" altLang="en-US" sz="945" b="1" u="sng" dirty="0">
                    <a:latin typeface="Meiryo UI" panose="020B0604030504040204" pitchFamily="50" charset="-128"/>
                    <a:ea typeface="Meiryo UI" panose="020B0604030504040204" pitchFamily="50" charset="-128"/>
                  </a:rPr>
                  <a:t>市町村に求められる役割が大きくなる一方、</a:t>
                </a:r>
                <a:endParaRPr kumimoji="1" lang="en-US" altLang="ja-JP" sz="945" b="1" u="sng" dirty="0">
                  <a:latin typeface="Meiryo UI" panose="020B0604030504040204" pitchFamily="50" charset="-128"/>
                  <a:ea typeface="Meiryo UI" panose="020B0604030504040204" pitchFamily="50" charset="-128"/>
                </a:endParaRPr>
              </a:p>
              <a:p>
                <a:pPr algn="ctr"/>
                <a:r>
                  <a:rPr kumimoji="1" lang="ja-JP" altLang="en-US" sz="945" dirty="0">
                    <a:latin typeface="Meiryo UI" panose="020B0604030504040204" pitchFamily="50" charset="-128"/>
                    <a:ea typeface="Meiryo UI" panose="020B0604030504040204" pitchFamily="50" charset="-128"/>
                  </a:rPr>
                  <a:t>税収の減少、社会保障関係経費の増加、人材の不足など</a:t>
                </a:r>
                <a:r>
                  <a:rPr lang="ja-JP" altLang="en-US" sz="945" dirty="0">
                    <a:latin typeface="Meiryo UI" panose="020B0604030504040204" pitchFamily="50" charset="-128"/>
                    <a:ea typeface="Meiryo UI" panose="020B0604030504040204" pitchFamily="50" charset="-128"/>
                  </a:rPr>
                  <a:t>、</a:t>
                </a:r>
                <a:r>
                  <a:rPr kumimoji="1" lang="ja-JP" altLang="en-US" sz="945" b="1" u="sng" dirty="0">
                    <a:latin typeface="Meiryo UI" panose="020B0604030504040204" pitchFamily="50" charset="-128"/>
                    <a:ea typeface="Meiryo UI" panose="020B0604030504040204" pitchFamily="50" charset="-128"/>
                  </a:rPr>
                  <a:t>特に小規模団体では行財政運営が難しくなる</a:t>
                </a:r>
                <a:endParaRPr kumimoji="1" lang="en-US" altLang="ja-JP" sz="945" b="1" u="sng" dirty="0">
                  <a:latin typeface="Meiryo UI" panose="020B0604030504040204" pitchFamily="50" charset="-128"/>
                  <a:ea typeface="Meiryo UI" panose="020B0604030504040204" pitchFamily="50" charset="-128"/>
                </a:endParaRPr>
              </a:p>
            </p:txBody>
          </p:sp>
          <p:sp>
            <p:nvSpPr>
              <p:cNvPr id="55" name="正方形/長方形 54">
                <a:extLst>
                  <a:ext uri="{FF2B5EF4-FFF2-40B4-BE49-F238E27FC236}">
                    <a16:creationId xmlns:a16="http://schemas.microsoft.com/office/drawing/2014/main" id="{7C98041F-D76E-4F91-B3AB-98D525C332A4}"/>
                  </a:ext>
                </a:extLst>
              </p:cNvPr>
              <p:cNvSpPr/>
              <p:nvPr/>
            </p:nvSpPr>
            <p:spPr>
              <a:xfrm>
                <a:off x="224409" y="4438953"/>
                <a:ext cx="8840697" cy="279150"/>
              </a:xfrm>
              <a:prstGeom prst="rect">
                <a:avLst/>
              </a:prstGeom>
              <a:solidFill>
                <a:schemeClr val="accent1">
                  <a:lumMod val="75000"/>
                </a:schemeClr>
              </a:solidFill>
              <a:ln>
                <a:solidFill>
                  <a:schemeClr val="accent1">
                    <a:lumMod val="7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lang="ja-JP" altLang="en-US" sz="945" b="1" dirty="0">
                    <a:latin typeface="Meiryo UI" panose="020B0604030504040204" pitchFamily="50" charset="-128"/>
                    <a:ea typeface="Meiryo UI" panose="020B0604030504040204" pitchFamily="50" charset="-128"/>
                  </a:rPr>
                  <a:t>府のめざ</a:t>
                </a:r>
                <a:r>
                  <a:rPr kumimoji="1" lang="ja-JP" altLang="en-US" sz="945" b="1" dirty="0">
                    <a:latin typeface="Meiryo UI" panose="020B0604030504040204" pitchFamily="50" charset="-128"/>
                    <a:ea typeface="Meiryo UI" panose="020B0604030504040204" pitchFamily="50" charset="-128"/>
                  </a:rPr>
                  <a:t>す方向性</a:t>
                </a:r>
              </a:p>
            </p:txBody>
          </p:sp>
          <p:sp>
            <p:nvSpPr>
              <p:cNvPr id="56" name="正方形/長方形 55">
                <a:extLst>
                  <a:ext uri="{FF2B5EF4-FFF2-40B4-BE49-F238E27FC236}">
                    <a16:creationId xmlns:a16="http://schemas.microsoft.com/office/drawing/2014/main" id="{BBBC2458-BC6E-4538-8C70-B0F5B9CAC3D6}"/>
                  </a:ext>
                </a:extLst>
              </p:cNvPr>
              <p:cNvSpPr/>
              <p:nvPr/>
            </p:nvSpPr>
            <p:spPr>
              <a:xfrm>
                <a:off x="224409" y="4461900"/>
                <a:ext cx="8840697" cy="2154570"/>
              </a:xfrm>
              <a:prstGeom prst="rect">
                <a:avLst/>
              </a:prstGeom>
              <a:no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1260" dirty="0">
                  <a:solidFill>
                    <a:schemeClr val="tx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p:txBody>
          </p:sp>
          <p:sp>
            <p:nvSpPr>
              <p:cNvPr id="57" name="二等辺三角形 56">
                <a:extLst>
                  <a:ext uri="{FF2B5EF4-FFF2-40B4-BE49-F238E27FC236}">
                    <a16:creationId xmlns:a16="http://schemas.microsoft.com/office/drawing/2014/main" id="{6B176604-FEC6-4B32-99BC-3F1EEEBA718F}"/>
                  </a:ext>
                </a:extLst>
              </p:cNvPr>
              <p:cNvSpPr/>
              <p:nvPr/>
            </p:nvSpPr>
            <p:spPr>
              <a:xfrm rot="10800000">
                <a:off x="4306269" y="2062891"/>
                <a:ext cx="607799" cy="181258"/>
              </a:xfrm>
              <a:prstGeom prst="triangl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575" dirty="0">
                  <a:ea typeface="Meiryo UI" panose="020B0604030504040204" pitchFamily="50" charset="-128"/>
                </a:endParaRPr>
              </a:p>
            </p:txBody>
          </p:sp>
          <p:sp>
            <p:nvSpPr>
              <p:cNvPr id="58" name="正方形/長方形 57">
                <a:extLst>
                  <a:ext uri="{FF2B5EF4-FFF2-40B4-BE49-F238E27FC236}">
                    <a16:creationId xmlns:a16="http://schemas.microsoft.com/office/drawing/2014/main" id="{C09E0E47-416A-4C55-98AE-47B60A8E3CFA}"/>
                  </a:ext>
                </a:extLst>
              </p:cNvPr>
              <p:cNvSpPr/>
              <p:nvPr/>
            </p:nvSpPr>
            <p:spPr>
              <a:xfrm>
                <a:off x="224409" y="3084758"/>
                <a:ext cx="8820000" cy="1031949"/>
              </a:xfrm>
              <a:prstGeom prst="rect">
                <a:avLst/>
              </a:prstGeom>
              <a:no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945" dirty="0">
                  <a:solidFill>
                    <a:schemeClr val="tx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p:txBody>
          </p:sp>
          <p:sp>
            <p:nvSpPr>
              <p:cNvPr id="59" name="正方形/長方形 58">
                <a:extLst>
                  <a:ext uri="{FF2B5EF4-FFF2-40B4-BE49-F238E27FC236}">
                    <a16:creationId xmlns:a16="http://schemas.microsoft.com/office/drawing/2014/main" id="{76E01201-BA3C-40A3-A5CF-B92819CF963C}"/>
                  </a:ext>
                </a:extLst>
              </p:cNvPr>
              <p:cNvSpPr/>
              <p:nvPr/>
            </p:nvSpPr>
            <p:spPr>
              <a:xfrm>
                <a:off x="224409" y="3096283"/>
                <a:ext cx="8820000" cy="282329"/>
              </a:xfrm>
              <a:prstGeom prst="rect">
                <a:avLst/>
              </a:prstGeom>
              <a:solidFill>
                <a:schemeClr val="accent1">
                  <a:lumMod val="75000"/>
                </a:schemeClr>
              </a:solidFill>
              <a:ln>
                <a:solidFill>
                  <a:schemeClr val="accent1">
                    <a:lumMod val="7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lstStyle/>
              <a:p>
                <a:pPr algn="ctr"/>
                <a:r>
                  <a:rPr kumimoji="1" lang="ja-JP" altLang="en-US" sz="945" b="1" dirty="0">
                    <a:latin typeface="Meiryo UI" panose="020B0604030504040204" pitchFamily="50" charset="-128"/>
                    <a:ea typeface="Meiryo UI" panose="020B0604030504040204" pitchFamily="50" charset="-128"/>
                  </a:rPr>
                  <a:t>市町村に求められる取組</a:t>
                </a:r>
              </a:p>
            </p:txBody>
          </p:sp>
          <p:sp>
            <p:nvSpPr>
              <p:cNvPr id="60" name="正方形/長方形 59">
                <a:extLst>
                  <a:ext uri="{FF2B5EF4-FFF2-40B4-BE49-F238E27FC236}">
                    <a16:creationId xmlns:a16="http://schemas.microsoft.com/office/drawing/2014/main" id="{4AE76DC8-3F71-43E9-819C-021FDA4F58E9}"/>
                  </a:ext>
                </a:extLst>
              </p:cNvPr>
              <p:cNvSpPr/>
              <p:nvPr/>
            </p:nvSpPr>
            <p:spPr>
              <a:xfrm>
                <a:off x="638443" y="3392587"/>
                <a:ext cx="7991929" cy="748432"/>
              </a:xfrm>
              <a:prstGeom prst="rect">
                <a:avLst/>
              </a:prstGeom>
            </p:spPr>
            <p:txBody>
              <a:bodyPr wrap="square">
                <a:spAutoFit/>
              </a:bodyPr>
              <a:lstStyle/>
              <a:p>
                <a:pPr algn="ctr"/>
                <a:r>
                  <a:rPr lang="ja-JP" altLang="en-US" sz="945" dirty="0">
                    <a:latin typeface="Meiryo UI" panose="020B0604030504040204" pitchFamily="50" charset="-128"/>
                    <a:ea typeface="Meiryo UI" panose="020B0604030504040204" pitchFamily="50" charset="-128"/>
                  </a:rPr>
                  <a:t>● </a:t>
                </a:r>
                <a:r>
                  <a:rPr lang="ja-JP" altLang="en-US" sz="945" b="1" u="sng" dirty="0">
                    <a:latin typeface="Meiryo UI" panose="020B0604030504040204" pitchFamily="50" charset="-128"/>
                    <a:ea typeface="Meiryo UI" panose="020B0604030504040204" pitchFamily="50" charset="-128"/>
                  </a:rPr>
                  <a:t>「安定した行財政基盤づくり（組織・財政面）」</a:t>
                </a:r>
                <a:r>
                  <a:rPr lang="ja-JP" altLang="en-US" sz="945" dirty="0">
                    <a:latin typeface="Meiryo UI" panose="020B0604030504040204" pitchFamily="50" charset="-128"/>
                    <a:ea typeface="Meiryo UI" panose="020B0604030504040204" pitchFamily="50" charset="-128"/>
                  </a:rPr>
                  <a:t>に加え、そのための</a:t>
                </a:r>
                <a:r>
                  <a:rPr lang="ja-JP" altLang="en-US" sz="945" b="1" u="sng" dirty="0">
                    <a:latin typeface="Meiryo UI" panose="020B0604030504040204" pitchFamily="50" charset="-128"/>
                    <a:ea typeface="Meiryo UI" panose="020B0604030504040204" pitchFamily="50" charset="-128"/>
                  </a:rPr>
                  <a:t>「早い段階からの行政課題への対応策の検討・実施」</a:t>
                </a:r>
                <a:endParaRPr lang="en-US" altLang="ja-JP" sz="945" b="1" u="sng" dirty="0">
                  <a:latin typeface="Meiryo UI" panose="020B0604030504040204" pitchFamily="50" charset="-128"/>
                  <a:ea typeface="Meiryo UI" panose="020B0604030504040204" pitchFamily="50" charset="-128"/>
                </a:endParaRPr>
              </a:p>
              <a:p>
                <a:endParaRPr lang="en-US" altLang="ja-JP" sz="787" dirty="0">
                  <a:latin typeface="Meiryo UI" panose="020B0604030504040204" pitchFamily="50" charset="-128"/>
                  <a:ea typeface="Meiryo UI" panose="020B0604030504040204" pitchFamily="50" charset="-128"/>
                </a:endParaRPr>
              </a:p>
              <a:p>
                <a:r>
                  <a:rPr lang="ja-JP" altLang="en-US" sz="787" dirty="0">
                    <a:latin typeface="Meiryo UI" panose="020B0604030504040204" pitchFamily="50" charset="-128"/>
                    <a:ea typeface="Meiryo UI" panose="020B0604030504040204" pitchFamily="50" charset="-128"/>
                  </a:rPr>
                  <a:t>           （考慮すべき事項）</a:t>
                </a:r>
                <a:endParaRPr lang="en-US" altLang="ja-JP" sz="787" dirty="0">
                  <a:latin typeface="Meiryo UI" panose="020B0604030504040204" pitchFamily="50" charset="-128"/>
                  <a:ea typeface="Meiryo UI" panose="020B0604030504040204" pitchFamily="50" charset="-128"/>
                </a:endParaRPr>
              </a:p>
              <a:p>
                <a:r>
                  <a:rPr lang="ja-JP" altLang="en-US" sz="787" dirty="0">
                    <a:latin typeface="Meiryo UI" panose="020B0604030504040204" pitchFamily="50" charset="-128"/>
                    <a:ea typeface="Meiryo UI" panose="020B0604030504040204" pitchFamily="50" charset="-128"/>
                  </a:rPr>
                  <a:t>              ・人材・財源・施設等の限られた資源の有効活用　　</a:t>
                </a:r>
                <a:r>
                  <a:rPr kumimoji="1" lang="ja-JP" altLang="en-US" sz="787" dirty="0">
                    <a:latin typeface="Meiryo UI" panose="020B0604030504040204" pitchFamily="50" charset="-128"/>
                    <a:ea typeface="Meiryo UI" panose="020B0604030504040204" pitchFamily="50" charset="-128"/>
                  </a:rPr>
                  <a:t>・</a:t>
                </a:r>
                <a:r>
                  <a:rPr kumimoji="1" lang="en-US" altLang="ja-JP" sz="787" dirty="0">
                    <a:latin typeface="Meiryo UI" panose="020B0604030504040204" pitchFamily="50" charset="-128"/>
                    <a:ea typeface="Meiryo UI" panose="020B0604030504040204" pitchFamily="50" charset="-128"/>
                  </a:rPr>
                  <a:t>DX</a:t>
                </a:r>
                <a:r>
                  <a:rPr kumimoji="1" lang="ja-JP" altLang="en-US" sz="787" dirty="0">
                    <a:latin typeface="Meiryo UI" panose="020B0604030504040204" pitchFamily="50" charset="-128"/>
                    <a:ea typeface="Meiryo UI" panose="020B0604030504040204" pitchFamily="50" charset="-128"/>
                  </a:rPr>
                  <a:t>などの新技術の活用　　</a:t>
                </a:r>
                <a:r>
                  <a:rPr lang="ja-JP" altLang="en-US" sz="787" dirty="0">
                    <a:latin typeface="Meiryo UI" panose="020B0604030504040204" pitchFamily="50" charset="-128"/>
                    <a:ea typeface="Meiryo UI" panose="020B0604030504040204" pitchFamily="50" charset="-128"/>
                  </a:rPr>
                  <a:t>・</a:t>
                </a:r>
                <a:r>
                  <a:rPr kumimoji="1" lang="ja-JP" altLang="en-US" sz="787" dirty="0">
                    <a:latin typeface="Meiryo UI" panose="020B0604030504040204" pitchFamily="50" charset="-128"/>
                    <a:ea typeface="Meiryo UI" panose="020B0604030504040204" pitchFamily="50" charset="-128"/>
                  </a:rPr>
                  <a:t>企業や地域社会の多様な主体との連携・協働</a:t>
                </a:r>
                <a:endParaRPr kumimoji="1" lang="en-US" altLang="ja-JP" sz="787" dirty="0">
                  <a:latin typeface="Meiryo UI" panose="020B0604030504040204" pitchFamily="50" charset="-128"/>
                  <a:ea typeface="Meiryo UI" panose="020B0604030504040204" pitchFamily="50" charset="-128"/>
                </a:endParaRPr>
              </a:p>
            </p:txBody>
          </p:sp>
          <p:sp>
            <p:nvSpPr>
              <p:cNvPr id="61" name="正方形/長方形 60">
                <a:extLst>
                  <a:ext uri="{FF2B5EF4-FFF2-40B4-BE49-F238E27FC236}">
                    <a16:creationId xmlns:a16="http://schemas.microsoft.com/office/drawing/2014/main" id="{216C1569-F185-425F-B926-8879DCE1F6C0}"/>
                  </a:ext>
                </a:extLst>
              </p:cNvPr>
              <p:cNvSpPr/>
              <p:nvPr/>
            </p:nvSpPr>
            <p:spPr>
              <a:xfrm>
                <a:off x="224409" y="817153"/>
                <a:ext cx="8820000" cy="282329"/>
              </a:xfrm>
              <a:prstGeom prst="rect">
                <a:avLst/>
              </a:prstGeom>
              <a:solidFill>
                <a:schemeClr val="accent1">
                  <a:lumMod val="75000"/>
                </a:schemeClr>
              </a:solidFill>
              <a:ln>
                <a:solidFill>
                  <a:schemeClr val="accent1">
                    <a:lumMod val="75000"/>
                  </a:schemeClr>
                </a:solidFill>
              </a:ln>
            </p:spPr>
            <p:style>
              <a:lnRef idx="2">
                <a:schemeClr val="dk1">
                  <a:shade val="50000"/>
                </a:schemeClr>
              </a:lnRef>
              <a:fillRef idx="1">
                <a:schemeClr val="dk1"/>
              </a:fillRef>
              <a:effectRef idx="0">
                <a:schemeClr val="dk1"/>
              </a:effectRef>
              <a:fontRef idx="minor">
                <a:schemeClr val="lt1"/>
              </a:fontRef>
            </p:style>
            <p:txBody>
              <a:bodyPr rtlCol="0" anchor="ctr" anchorCtr="1"/>
              <a:lstStyle/>
              <a:p>
                <a:r>
                  <a:rPr lang="ja-JP" altLang="en-US" sz="945" b="1" dirty="0">
                    <a:latin typeface="Meiryo UI" panose="020B0604030504040204" pitchFamily="50" charset="-128"/>
                    <a:ea typeface="Meiryo UI" panose="020B0604030504040204" pitchFamily="50" charset="-128"/>
                  </a:rPr>
                  <a:t>人口減少・高齢化等に伴い、今後市町村が直面すると想定される行政課題</a:t>
                </a:r>
                <a:endParaRPr lang="en-US" altLang="ja-JP" sz="945" b="1" dirty="0">
                  <a:latin typeface="Meiryo UI" panose="020B0604030504040204" pitchFamily="50" charset="-128"/>
                  <a:ea typeface="Meiryo UI" panose="020B0604030504040204" pitchFamily="50" charset="-128"/>
                </a:endParaRPr>
              </a:p>
            </p:txBody>
          </p:sp>
          <p:sp>
            <p:nvSpPr>
              <p:cNvPr id="62" name="正方形/長方形 61">
                <a:extLst>
                  <a:ext uri="{FF2B5EF4-FFF2-40B4-BE49-F238E27FC236}">
                    <a16:creationId xmlns:a16="http://schemas.microsoft.com/office/drawing/2014/main" id="{60F859B6-A63C-4BD0-A753-E0B5C3861C43}"/>
                  </a:ext>
                </a:extLst>
              </p:cNvPr>
              <p:cNvSpPr/>
              <p:nvPr/>
            </p:nvSpPr>
            <p:spPr>
              <a:xfrm>
                <a:off x="224409" y="1093906"/>
                <a:ext cx="8820000" cy="882278"/>
              </a:xfrm>
              <a:prstGeom prst="rect">
                <a:avLst/>
              </a:prstGeom>
              <a:noFill/>
              <a:ln>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endParaRPr kumimoji="1" lang="ja-JP" altLang="en-US" sz="1260" dirty="0">
                  <a:solidFill>
                    <a:schemeClr val="tx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endParaRPr>
              </a:p>
            </p:txBody>
          </p:sp>
          <p:sp>
            <p:nvSpPr>
              <p:cNvPr id="63" name="正方形/長方形 62">
                <a:extLst>
                  <a:ext uri="{FF2B5EF4-FFF2-40B4-BE49-F238E27FC236}">
                    <a16:creationId xmlns:a16="http://schemas.microsoft.com/office/drawing/2014/main" id="{165578D9-3E76-43DF-9390-E028DCACEA7B}"/>
                  </a:ext>
                </a:extLst>
              </p:cNvPr>
              <p:cNvSpPr/>
              <p:nvPr/>
            </p:nvSpPr>
            <p:spPr>
              <a:xfrm>
                <a:off x="331480" y="1114592"/>
                <a:ext cx="8820000" cy="1020260"/>
              </a:xfrm>
              <a:prstGeom prst="rect">
                <a:avLst/>
              </a:prstGeom>
            </p:spPr>
            <p:txBody>
              <a:bodyPr wrap="square">
                <a:spAutoFit/>
              </a:bodyPr>
              <a:lstStyle/>
              <a:p>
                <a:r>
                  <a:rPr lang="ja-JP" altLang="en-US" sz="945" dirty="0">
                    <a:latin typeface="Meiryo UI" panose="020B0604030504040204" pitchFamily="50" charset="-128"/>
                    <a:ea typeface="Meiryo UI" panose="020B0604030504040204" pitchFamily="50" charset="-128"/>
                  </a:rPr>
                  <a:t>●介護サービス等の需要増加</a:t>
                </a:r>
                <a:endParaRPr lang="en-US" altLang="ja-JP" sz="945" dirty="0">
                  <a:latin typeface="Meiryo UI" panose="020B0604030504040204" pitchFamily="50" charset="-128"/>
                  <a:ea typeface="Meiryo UI" panose="020B0604030504040204" pitchFamily="50" charset="-128"/>
                </a:endParaRPr>
              </a:p>
              <a:p>
                <a:r>
                  <a:rPr lang="ja-JP" altLang="en-US" sz="945" dirty="0">
                    <a:latin typeface="Meiryo UI" panose="020B0604030504040204" pitchFamily="50" charset="-128"/>
                    <a:ea typeface="Meiryo UI" panose="020B0604030504040204" pitchFamily="50" charset="-128"/>
                  </a:rPr>
                  <a:t>●空き家の増加</a:t>
                </a:r>
                <a:endParaRPr lang="en-US" altLang="ja-JP" sz="945" dirty="0">
                  <a:latin typeface="Meiryo UI" panose="020B0604030504040204" pitchFamily="50" charset="-128"/>
                  <a:ea typeface="Meiryo UI" panose="020B0604030504040204" pitchFamily="50" charset="-128"/>
                </a:endParaRPr>
              </a:p>
              <a:p>
                <a:r>
                  <a:rPr lang="ja-JP" altLang="en-US" sz="945" dirty="0">
                    <a:latin typeface="Meiryo UI" panose="020B0604030504040204" pitchFamily="50" charset="-128"/>
                    <a:ea typeface="Meiryo UI" panose="020B0604030504040204" pitchFamily="50" charset="-128"/>
                  </a:rPr>
                  <a:t>●労働力の減少</a:t>
                </a:r>
                <a:endParaRPr lang="en-US" altLang="ja-JP" sz="945" dirty="0">
                  <a:latin typeface="Meiryo UI" panose="020B0604030504040204" pitchFamily="50" charset="-128"/>
                  <a:ea typeface="Meiryo UI" panose="020B0604030504040204" pitchFamily="50" charset="-128"/>
                </a:endParaRPr>
              </a:p>
              <a:p>
                <a:r>
                  <a:rPr lang="ja-JP" altLang="en-US" sz="945" dirty="0">
                    <a:latin typeface="Meiryo UI" panose="020B0604030504040204" pitchFamily="50" charset="-128"/>
                    <a:ea typeface="Meiryo UI" panose="020B0604030504040204" pitchFamily="50" charset="-128"/>
                  </a:rPr>
                  <a:t>●感染症のまん延</a:t>
                </a:r>
                <a:endParaRPr lang="en-US" altLang="ja-JP" sz="945" dirty="0">
                  <a:latin typeface="Meiryo UI" panose="020B0604030504040204" pitchFamily="50" charset="-128"/>
                  <a:ea typeface="Meiryo UI" panose="020B0604030504040204" pitchFamily="50" charset="-128"/>
                </a:endParaRPr>
              </a:p>
              <a:p>
                <a:endParaRPr lang="en-US" altLang="ja-JP" sz="945" dirty="0">
                  <a:latin typeface="Meiryo UI" panose="020B0604030504040204" pitchFamily="50" charset="-128"/>
                  <a:ea typeface="Meiryo UI" panose="020B0604030504040204" pitchFamily="50" charset="-128"/>
                </a:endParaRPr>
              </a:p>
            </p:txBody>
          </p:sp>
          <p:sp>
            <p:nvSpPr>
              <p:cNvPr id="64" name="二等辺三角形 63">
                <a:extLst>
                  <a:ext uri="{FF2B5EF4-FFF2-40B4-BE49-F238E27FC236}">
                    <a16:creationId xmlns:a16="http://schemas.microsoft.com/office/drawing/2014/main" id="{BBFDC4C1-A65A-490D-87E8-B85ADC40B15D}"/>
                  </a:ext>
                </a:extLst>
              </p:cNvPr>
              <p:cNvSpPr/>
              <p:nvPr/>
            </p:nvSpPr>
            <p:spPr>
              <a:xfrm rot="10800000">
                <a:off x="4305019" y="2867590"/>
                <a:ext cx="607799" cy="181258"/>
              </a:xfrm>
              <a:prstGeom prst="triangl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575" dirty="0">
                  <a:ea typeface="Meiryo UI" panose="020B0604030504040204" pitchFamily="50" charset="-128"/>
                </a:endParaRPr>
              </a:p>
            </p:txBody>
          </p:sp>
          <p:sp>
            <p:nvSpPr>
              <p:cNvPr id="65" name="二等辺三角形 64">
                <a:extLst>
                  <a:ext uri="{FF2B5EF4-FFF2-40B4-BE49-F238E27FC236}">
                    <a16:creationId xmlns:a16="http://schemas.microsoft.com/office/drawing/2014/main" id="{2D9D2C73-4E70-4119-87AB-E9B73B35BEE4}"/>
                  </a:ext>
                </a:extLst>
              </p:cNvPr>
              <p:cNvSpPr/>
              <p:nvPr/>
            </p:nvSpPr>
            <p:spPr>
              <a:xfrm rot="10800000">
                <a:off x="4283753" y="4180168"/>
                <a:ext cx="607799" cy="181258"/>
              </a:xfrm>
              <a:prstGeom prst="triangle">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575" dirty="0">
                  <a:ea typeface="Meiryo UI" panose="020B0604030504040204" pitchFamily="50" charset="-128"/>
                </a:endParaRPr>
              </a:p>
            </p:txBody>
          </p:sp>
        </p:grpSp>
        <p:sp>
          <p:nvSpPr>
            <p:cNvPr id="50" name="正方形/長方形 49">
              <a:extLst>
                <a:ext uri="{FF2B5EF4-FFF2-40B4-BE49-F238E27FC236}">
                  <a16:creationId xmlns:a16="http://schemas.microsoft.com/office/drawing/2014/main" id="{20577E2F-AD7C-4D4C-B9F1-49C19A3ABDDB}"/>
                </a:ext>
              </a:extLst>
            </p:cNvPr>
            <p:cNvSpPr/>
            <p:nvPr/>
          </p:nvSpPr>
          <p:spPr>
            <a:xfrm>
              <a:off x="3275681" y="7211398"/>
              <a:ext cx="3579202" cy="682108"/>
            </a:xfrm>
            <a:prstGeom prst="rect">
              <a:avLst/>
            </a:prstGeom>
          </p:spPr>
          <p:txBody>
            <a:bodyPr wrap="square">
              <a:spAutoFit/>
            </a:bodyPr>
            <a:lstStyle/>
            <a:p>
              <a:r>
                <a:rPr lang="ja-JP" altLang="en-US" sz="945" dirty="0">
                  <a:latin typeface="Meiryo UI" panose="020B0604030504040204" pitchFamily="50" charset="-128"/>
                  <a:ea typeface="Meiryo UI" panose="020B0604030504040204" pitchFamily="50" charset="-128"/>
                </a:rPr>
                <a:t>●高齢者支援ニーズの増加・多様化</a:t>
              </a:r>
              <a:endParaRPr lang="en-US" altLang="ja-JP" sz="945" dirty="0">
                <a:latin typeface="Meiryo UI" panose="020B0604030504040204" pitchFamily="50" charset="-128"/>
                <a:ea typeface="Meiryo UI" panose="020B0604030504040204" pitchFamily="50" charset="-128"/>
              </a:endParaRPr>
            </a:p>
            <a:p>
              <a:r>
                <a:rPr lang="ja-JP" altLang="en-US" sz="945" dirty="0">
                  <a:latin typeface="Meiryo UI" panose="020B0604030504040204" pitchFamily="50" charset="-128"/>
                  <a:ea typeface="Meiryo UI" panose="020B0604030504040204" pitchFamily="50" charset="-128"/>
                </a:rPr>
                <a:t>●地域の自治機能の低下</a:t>
              </a:r>
              <a:endParaRPr lang="en-US" altLang="ja-JP" sz="945" dirty="0">
                <a:latin typeface="Meiryo UI" panose="020B0604030504040204" pitchFamily="50" charset="-128"/>
                <a:ea typeface="Meiryo UI" panose="020B0604030504040204" pitchFamily="50" charset="-128"/>
              </a:endParaRPr>
            </a:p>
            <a:p>
              <a:r>
                <a:rPr lang="ja-JP" altLang="en-US" sz="945" dirty="0">
                  <a:latin typeface="Meiryo UI" panose="020B0604030504040204" pitchFamily="50" charset="-128"/>
                  <a:ea typeface="Meiryo UI" panose="020B0604030504040204" pitchFamily="50" charset="-128"/>
                </a:rPr>
                <a:t>●</a:t>
              </a:r>
              <a:r>
                <a:rPr lang="ja-JP" altLang="en-US" sz="1000" dirty="0">
                  <a:latin typeface="Meiryo UI" panose="020B0604030504040204" pitchFamily="50" charset="-128"/>
                  <a:ea typeface="Meiryo UI" panose="020B0604030504040204" pitchFamily="50" charset="-128"/>
                </a:rPr>
                <a:t>インフラ・公共施設の老朽化</a:t>
              </a:r>
              <a:endParaRPr lang="en-US" altLang="ja-JP" sz="945" dirty="0">
                <a:latin typeface="Meiryo UI" panose="020B0604030504040204" pitchFamily="50" charset="-128"/>
                <a:ea typeface="Meiryo UI" panose="020B0604030504040204" pitchFamily="50" charset="-128"/>
              </a:endParaRPr>
            </a:p>
          </p:txBody>
        </p:sp>
        <p:sp>
          <p:nvSpPr>
            <p:cNvPr id="51" name="正方形/長方形 50">
              <a:extLst>
                <a:ext uri="{FF2B5EF4-FFF2-40B4-BE49-F238E27FC236}">
                  <a16:creationId xmlns:a16="http://schemas.microsoft.com/office/drawing/2014/main" id="{8D8FD4CA-8B55-42CA-8398-F6BA9B49CCBE}"/>
                </a:ext>
              </a:extLst>
            </p:cNvPr>
            <p:cNvSpPr/>
            <p:nvPr/>
          </p:nvSpPr>
          <p:spPr>
            <a:xfrm>
              <a:off x="6166970" y="7210200"/>
              <a:ext cx="3526827" cy="856056"/>
            </a:xfrm>
            <a:prstGeom prst="rect">
              <a:avLst/>
            </a:prstGeom>
          </p:spPr>
          <p:txBody>
            <a:bodyPr wrap="square">
              <a:spAutoFit/>
            </a:bodyPr>
            <a:lstStyle/>
            <a:p>
              <a:r>
                <a:rPr lang="ja-JP" altLang="en-US" sz="945" dirty="0">
                  <a:latin typeface="Meiryo UI" panose="020B0604030504040204" pitchFamily="50" charset="-128"/>
                  <a:ea typeface="Meiryo UI" panose="020B0604030504040204" pitchFamily="50" charset="-128"/>
                </a:rPr>
                <a:t>●生活困窮者の増加</a:t>
              </a:r>
              <a:endParaRPr lang="en-US" altLang="ja-JP" sz="945" dirty="0">
                <a:latin typeface="Meiryo UI" panose="020B0604030504040204" pitchFamily="50" charset="-128"/>
                <a:ea typeface="Meiryo UI" panose="020B0604030504040204" pitchFamily="50" charset="-128"/>
              </a:endParaRPr>
            </a:p>
            <a:p>
              <a:r>
                <a:rPr lang="ja-JP" altLang="en-US" sz="945" dirty="0">
                  <a:latin typeface="Meiryo UI" panose="020B0604030504040204" pitchFamily="50" charset="-128"/>
                  <a:ea typeface="Meiryo UI" panose="020B0604030504040204" pitchFamily="50" charset="-128"/>
                </a:rPr>
                <a:t>●生活関連サービスの縮小</a:t>
              </a:r>
              <a:endParaRPr lang="en-US" altLang="ja-JP" sz="945" dirty="0">
                <a:latin typeface="Meiryo UI" panose="020B0604030504040204" pitchFamily="50" charset="-128"/>
                <a:ea typeface="Meiryo UI" panose="020B0604030504040204" pitchFamily="50" charset="-128"/>
              </a:endParaRPr>
            </a:p>
            <a:p>
              <a:r>
                <a:rPr lang="ja-JP" altLang="en-US" sz="945" dirty="0">
                  <a:latin typeface="Meiryo UI" panose="020B0604030504040204" pitchFamily="50" charset="-128"/>
                  <a:ea typeface="Meiryo UI" panose="020B0604030504040204" pitchFamily="50" charset="-128"/>
                </a:rPr>
                <a:t>●大規模災害の発生リスクの上昇</a:t>
              </a:r>
              <a:endParaRPr lang="en-US" altLang="ja-JP" sz="945" dirty="0">
                <a:latin typeface="Meiryo UI" panose="020B0604030504040204" pitchFamily="50" charset="-128"/>
                <a:ea typeface="Meiryo UI" panose="020B0604030504040204" pitchFamily="50" charset="-128"/>
              </a:endParaRPr>
            </a:p>
            <a:p>
              <a:r>
                <a:rPr lang="ja-JP" altLang="en-US" sz="945" dirty="0">
                  <a:latin typeface="Meiryo UI" panose="020B0604030504040204" pitchFamily="50" charset="-128"/>
                  <a:ea typeface="Meiryo UI" panose="020B0604030504040204" pitchFamily="50" charset="-128"/>
                </a:rPr>
                <a:t>　　　　　　　　　　　　　　　　　　　　　　　等</a:t>
              </a:r>
            </a:p>
          </p:txBody>
        </p:sp>
      </p:grpSp>
      <p:grpSp>
        <p:nvGrpSpPr>
          <p:cNvPr id="34" name="グループ化 33">
            <a:extLst>
              <a:ext uri="{FF2B5EF4-FFF2-40B4-BE49-F238E27FC236}">
                <a16:creationId xmlns:a16="http://schemas.microsoft.com/office/drawing/2014/main" id="{5B606C5C-E3BE-45AC-8C0D-870E252912F7}"/>
              </a:ext>
            </a:extLst>
          </p:cNvPr>
          <p:cNvGrpSpPr/>
          <p:nvPr/>
        </p:nvGrpSpPr>
        <p:grpSpPr>
          <a:xfrm>
            <a:off x="93075" y="3648150"/>
            <a:ext cx="7373525" cy="242085"/>
            <a:chOff x="118210" y="2203984"/>
            <a:chExt cx="9364779" cy="307461"/>
          </a:xfrm>
        </p:grpSpPr>
        <p:sp>
          <p:nvSpPr>
            <p:cNvPr id="35" name="正方形/長方形 34">
              <a:extLst>
                <a:ext uri="{FF2B5EF4-FFF2-40B4-BE49-F238E27FC236}">
                  <a16:creationId xmlns:a16="http://schemas.microsoft.com/office/drawing/2014/main" id="{CEFBDA77-ADF1-4F16-89B4-94F250594A09}"/>
                </a:ext>
              </a:extLst>
            </p:cNvPr>
            <p:cNvSpPr/>
            <p:nvPr/>
          </p:nvSpPr>
          <p:spPr>
            <a:xfrm>
              <a:off x="118210" y="2203984"/>
              <a:ext cx="5133239" cy="288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024"/>
                </a:lnSpc>
              </a:pPr>
              <a:r>
                <a:rPr lang="ja-JP" altLang="en-US" sz="1102" b="1" dirty="0">
                  <a:solidFill>
                    <a:schemeClr val="tx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第１章　基礎自治機能の充実・強化の方向性</a:t>
              </a:r>
            </a:p>
          </p:txBody>
        </p:sp>
        <p:sp>
          <p:nvSpPr>
            <p:cNvPr id="36" name="正方形/長方形 35">
              <a:extLst>
                <a:ext uri="{FF2B5EF4-FFF2-40B4-BE49-F238E27FC236}">
                  <a16:creationId xmlns:a16="http://schemas.microsoft.com/office/drawing/2014/main" id="{461DBEAC-CD89-48D0-BB23-8E9DE7034377}"/>
                </a:ext>
              </a:extLst>
            </p:cNvPr>
            <p:cNvSpPr/>
            <p:nvPr/>
          </p:nvSpPr>
          <p:spPr>
            <a:xfrm>
              <a:off x="155929" y="2465726"/>
              <a:ext cx="9327060" cy="4571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102">
                <a:latin typeface="Meiryo UI" panose="020B0604030504040204" pitchFamily="50" charset="-128"/>
                <a:ea typeface="Meiryo UI" panose="020B0604030504040204" pitchFamily="50" charset="-128"/>
              </a:endParaRPr>
            </a:p>
          </p:txBody>
        </p:sp>
      </p:grpSp>
      <p:grpSp>
        <p:nvGrpSpPr>
          <p:cNvPr id="2" name="グループ化 1">
            <a:extLst>
              <a:ext uri="{FF2B5EF4-FFF2-40B4-BE49-F238E27FC236}">
                <a16:creationId xmlns:a16="http://schemas.microsoft.com/office/drawing/2014/main" id="{F5BAB9B9-418D-482A-8CE5-34E7E83A3103}"/>
              </a:ext>
            </a:extLst>
          </p:cNvPr>
          <p:cNvGrpSpPr/>
          <p:nvPr/>
        </p:nvGrpSpPr>
        <p:grpSpPr>
          <a:xfrm>
            <a:off x="340143" y="4207836"/>
            <a:ext cx="6944583" cy="1296950"/>
            <a:chOff x="213511" y="2579924"/>
            <a:chExt cx="8822513" cy="1134948"/>
          </a:xfrm>
        </p:grpSpPr>
        <p:sp>
          <p:nvSpPr>
            <p:cNvPr id="66" name="正方形/長方形 65">
              <a:extLst>
                <a:ext uri="{FF2B5EF4-FFF2-40B4-BE49-F238E27FC236}">
                  <a16:creationId xmlns:a16="http://schemas.microsoft.com/office/drawing/2014/main" id="{2545C8FC-0035-4A97-93AC-F4D05ABFDBD9}"/>
                </a:ext>
              </a:extLst>
            </p:cNvPr>
            <p:cNvSpPr/>
            <p:nvPr/>
          </p:nvSpPr>
          <p:spPr>
            <a:xfrm>
              <a:off x="215553" y="2764480"/>
              <a:ext cx="8820471" cy="950392"/>
            </a:xfrm>
            <a:prstGeom prst="rect">
              <a:avLst/>
            </a:prstGeom>
            <a:solidFill>
              <a:schemeClr val="accent1">
                <a:lumMod val="20000"/>
                <a:lumOff val="80000"/>
              </a:schemeClr>
            </a:solidFill>
          </p:spPr>
          <p:txBody>
            <a:bodyPr wrap="square" lIns="70863" tIns="56690">
              <a:spAutoFit/>
            </a:bodyPr>
            <a:lstStyle/>
            <a:p>
              <a:pPr>
                <a:lnSpc>
                  <a:spcPts val="1260"/>
                </a:lnSpc>
                <a:tabLst>
                  <a:tab pos="3670038" algn="l"/>
                </a:tabLst>
              </a:pPr>
              <a:r>
                <a:rPr lang="ja-JP" altLang="en-US" sz="945" dirty="0">
                  <a:latin typeface="Meiryo UI" panose="020B0604030504040204" pitchFamily="50" charset="-128"/>
                  <a:ea typeface="Meiryo UI" panose="020B0604030504040204" pitchFamily="50" charset="-128"/>
                  <a:cs typeface="Meiryo UI" panose="020B0604030504040204" pitchFamily="50" charset="-128"/>
                </a:rPr>
                <a:t>　知事は、第四条第一項に掲げる基礎自治機能の充実及び強化に関する施策を総合的に推進するための基本方針（以下「基礎自治機能充実強化基本方針」という。）を策定するものとする。</a:t>
              </a:r>
            </a:p>
            <a:p>
              <a:pPr>
                <a:lnSpc>
                  <a:spcPts val="1260"/>
                </a:lnSpc>
                <a:tabLst>
                  <a:tab pos="3670038" algn="l"/>
                </a:tabLst>
              </a:pPr>
              <a:r>
                <a:rPr lang="en-US" altLang="ja-JP" sz="945" dirty="0">
                  <a:latin typeface="Meiryo UI" panose="020B0604030504040204" pitchFamily="50" charset="-128"/>
                  <a:ea typeface="Meiryo UI" panose="020B0604030504040204" pitchFamily="50" charset="-128"/>
                  <a:cs typeface="Meiryo UI" panose="020B0604030504040204" pitchFamily="50" charset="-128"/>
                </a:rPr>
                <a:t>2</a:t>
              </a:r>
              <a:r>
                <a:rPr lang="ja-JP" altLang="en-US" sz="945" dirty="0">
                  <a:latin typeface="Meiryo UI" panose="020B0604030504040204" pitchFamily="50" charset="-128"/>
                  <a:ea typeface="Meiryo UI" panose="020B0604030504040204" pitchFamily="50" charset="-128"/>
                  <a:cs typeface="Meiryo UI" panose="020B0604030504040204" pitchFamily="50" charset="-128"/>
                </a:rPr>
                <a:t>　</a:t>
              </a:r>
              <a:r>
                <a:rPr lang="ja-JP" altLang="en-US" sz="945" u="sng" dirty="0">
                  <a:latin typeface="Meiryo UI" panose="020B0604030504040204" pitchFamily="50" charset="-128"/>
                  <a:ea typeface="Meiryo UI" panose="020B0604030504040204" pitchFamily="50" charset="-128"/>
                  <a:cs typeface="Meiryo UI" panose="020B0604030504040204" pitchFamily="50" charset="-128"/>
                </a:rPr>
                <a:t>基礎自治機能充実強化基本方針には、次に掲げる事項を定める</a:t>
              </a:r>
              <a:r>
                <a:rPr lang="ja-JP" altLang="en-US" sz="945" dirty="0">
                  <a:latin typeface="Meiryo UI" panose="020B0604030504040204" pitchFamily="50" charset="-128"/>
                  <a:ea typeface="Meiryo UI" panose="020B0604030504040204" pitchFamily="50" charset="-128"/>
                  <a:cs typeface="Meiryo UI" panose="020B0604030504040204" pitchFamily="50" charset="-128"/>
                </a:rPr>
                <a:t>ものとする。</a:t>
              </a:r>
            </a:p>
            <a:p>
              <a:pPr>
                <a:lnSpc>
                  <a:spcPts val="1260"/>
                </a:lnSpc>
                <a:tabLst>
                  <a:tab pos="3670038" algn="l"/>
                </a:tabLst>
              </a:pPr>
              <a:r>
                <a:rPr lang="ja-JP" altLang="en-US" sz="945" dirty="0">
                  <a:latin typeface="Meiryo UI" panose="020B0604030504040204" pitchFamily="50" charset="-128"/>
                  <a:ea typeface="Meiryo UI" panose="020B0604030504040204" pitchFamily="50" charset="-128"/>
                  <a:cs typeface="Meiryo UI" panose="020B0604030504040204" pitchFamily="50" charset="-128"/>
                </a:rPr>
                <a:t>　一 　</a:t>
              </a:r>
              <a:r>
                <a:rPr lang="ja-JP" altLang="en-US" sz="945" u="sng" dirty="0">
                  <a:latin typeface="Meiryo UI" panose="020B0604030504040204" pitchFamily="50" charset="-128"/>
                  <a:ea typeface="Meiryo UI" panose="020B0604030504040204" pitchFamily="50" charset="-128"/>
                  <a:cs typeface="Meiryo UI" panose="020B0604030504040204" pitchFamily="50" charset="-128"/>
                </a:rPr>
                <a:t>基礎自治機能の充実及び強化の取組の方向性に関する事項</a:t>
              </a:r>
            </a:p>
            <a:p>
              <a:pPr>
                <a:lnSpc>
                  <a:spcPts val="1260"/>
                </a:lnSpc>
                <a:tabLst>
                  <a:tab pos="3670038" algn="l"/>
                </a:tabLst>
              </a:pPr>
              <a:r>
                <a:rPr lang="ja-JP" altLang="en-US" sz="945" dirty="0">
                  <a:latin typeface="Meiryo UI" panose="020B0604030504040204" pitchFamily="50" charset="-128"/>
                  <a:ea typeface="Meiryo UI" panose="020B0604030504040204" pitchFamily="50" charset="-128"/>
                  <a:cs typeface="Meiryo UI" panose="020B0604030504040204" pitchFamily="50" charset="-128"/>
                </a:rPr>
                <a:t>　二 　</a:t>
              </a:r>
              <a:r>
                <a:rPr lang="ja-JP" altLang="en-US" sz="945" u="sng" dirty="0">
                  <a:latin typeface="Meiryo UI" panose="020B0604030504040204" pitchFamily="50" charset="-128"/>
                  <a:ea typeface="Meiryo UI" panose="020B0604030504040204" pitchFamily="50" charset="-128"/>
                  <a:cs typeface="Meiryo UI" panose="020B0604030504040204" pitchFamily="50" charset="-128"/>
                </a:rPr>
                <a:t>基礎自治機能の充実及び強化に関する施策を総合的に推進するための基本的な事項</a:t>
              </a:r>
            </a:p>
            <a:p>
              <a:pPr>
                <a:lnSpc>
                  <a:spcPts val="1260"/>
                </a:lnSpc>
                <a:tabLst>
                  <a:tab pos="3670038" algn="l"/>
                </a:tabLst>
              </a:pPr>
              <a:r>
                <a:rPr lang="en-US" altLang="ja-JP" sz="945" dirty="0">
                  <a:latin typeface="Meiryo UI" panose="020B0604030504040204" pitchFamily="50" charset="-128"/>
                  <a:ea typeface="Meiryo UI" panose="020B0604030504040204" pitchFamily="50" charset="-128"/>
                  <a:cs typeface="Meiryo UI" panose="020B0604030504040204" pitchFamily="50" charset="-128"/>
                </a:rPr>
                <a:t>3</a:t>
              </a:r>
              <a:r>
                <a:rPr lang="ja-JP" altLang="en-US" sz="945" dirty="0">
                  <a:latin typeface="Meiryo UI" panose="020B0604030504040204" pitchFamily="50" charset="-128"/>
                  <a:ea typeface="Meiryo UI" panose="020B0604030504040204" pitchFamily="50" charset="-128"/>
                  <a:cs typeface="Meiryo UI" panose="020B0604030504040204" pitchFamily="50" charset="-128"/>
                </a:rPr>
                <a:t>　知事は、基礎自治機能充実強化基本方針を策定し、又は変更したときは、遅滞なく、これを公表するものとする。</a:t>
              </a:r>
              <a:endParaRPr lang="en-US" altLang="ja-JP" sz="945" dirty="0">
                <a:latin typeface="Meiryo UI" panose="020B0604030504040204" pitchFamily="50" charset="-128"/>
                <a:ea typeface="Meiryo UI" panose="020B0604030504040204" pitchFamily="50" charset="-128"/>
                <a:cs typeface="Meiryo UI" panose="020B0604030504040204" pitchFamily="50" charset="-128"/>
              </a:endParaRPr>
            </a:p>
          </p:txBody>
        </p:sp>
        <p:sp>
          <p:nvSpPr>
            <p:cNvPr id="70" name="正方形/長方形 69">
              <a:extLst>
                <a:ext uri="{FF2B5EF4-FFF2-40B4-BE49-F238E27FC236}">
                  <a16:creationId xmlns:a16="http://schemas.microsoft.com/office/drawing/2014/main" id="{B0244385-412B-42EE-936E-8189A68F6FFA}"/>
                </a:ext>
              </a:extLst>
            </p:cNvPr>
            <p:cNvSpPr/>
            <p:nvPr/>
          </p:nvSpPr>
          <p:spPr>
            <a:xfrm>
              <a:off x="213511" y="2579924"/>
              <a:ext cx="3892791" cy="208059"/>
            </a:xfrm>
            <a:prstGeom prst="rect">
              <a:avLst/>
            </a:prstGeom>
            <a:solidFill>
              <a:schemeClr val="accent1">
                <a:lumMod val="75000"/>
              </a:schemeClr>
            </a:solidFill>
          </p:spPr>
          <p:txBody>
            <a:bodyPr wrap="square" anchor="ctr" anchorCtr="0">
              <a:spAutoFit/>
            </a:bodyPr>
            <a:lstStyle/>
            <a:p>
              <a:pPr algn="ctr">
                <a:spcAft>
                  <a:spcPts val="945"/>
                </a:spcAft>
                <a:tabLst>
                  <a:tab pos="3670038" algn="l"/>
                </a:tabLst>
              </a:pPr>
              <a:r>
                <a:rPr lang="zh-TW" altLang="en-US" sz="945"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基礎自治機能充実強化基本方針（条例第</a:t>
              </a:r>
              <a:r>
                <a:rPr lang="ja-JP" altLang="en-US" sz="945"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六</a:t>
              </a:r>
              <a:r>
                <a:rPr lang="zh-TW" altLang="en-US" sz="945" dirty="0">
                  <a:solidFill>
                    <a:schemeClr val="bg1"/>
                  </a:solidFill>
                  <a:latin typeface="Meiryo UI" panose="020B0604030504040204" pitchFamily="50" charset="-128"/>
                  <a:ea typeface="Meiryo UI" panose="020B0604030504040204" pitchFamily="50" charset="-128"/>
                  <a:cs typeface="Meiryo UI" panose="020B0604030504040204" pitchFamily="50" charset="-128"/>
                </a:rPr>
                <a:t>条）</a:t>
              </a:r>
            </a:p>
          </p:txBody>
        </p:sp>
      </p:grpSp>
      <p:sp>
        <p:nvSpPr>
          <p:cNvPr id="37" name="正方形/長方形 36">
            <a:extLst>
              <a:ext uri="{FF2B5EF4-FFF2-40B4-BE49-F238E27FC236}">
                <a16:creationId xmlns:a16="http://schemas.microsoft.com/office/drawing/2014/main" id="{BBDAEF7B-6977-4531-B512-4C1D2E1CC37D}"/>
              </a:ext>
            </a:extLst>
          </p:cNvPr>
          <p:cNvSpPr/>
          <p:nvPr/>
        </p:nvSpPr>
        <p:spPr>
          <a:xfrm>
            <a:off x="122773" y="477671"/>
            <a:ext cx="3515200" cy="2267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024"/>
              </a:lnSpc>
            </a:pPr>
            <a:r>
              <a:rPr lang="ja-JP" altLang="en-US" sz="1102" b="1" dirty="0">
                <a:solidFill>
                  <a:schemeClr val="tx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目次</a:t>
            </a:r>
          </a:p>
        </p:txBody>
      </p:sp>
      <p:sp>
        <p:nvSpPr>
          <p:cNvPr id="38" name="正方形/長方形 37">
            <a:extLst>
              <a:ext uri="{FF2B5EF4-FFF2-40B4-BE49-F238E27FC236}">
                <a16:creationId xmlns:a16="http://schemas.microsoft.com/office/drawing/2014/main" id="{CD3CEE92-5DAF-48E1-A540-D64292549C7D}"/>
              </a:ext>
            </a:extLst>
          </p:cNvPr>
          <p:cNvSpPr/>
          <p:nvPr/>
        </p:nvSpPr>
        <p:spPr>
          <a:xfrm>
            <a:off x="163664" y="687100"/>
            <a:ext cx="7343826" cy="35998"/>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102">
              <a:latin typeface="Meiryo UI" panose="020B0604030504040204" pitchFamily="50" charset="-128"/>
              <a:ea typeface="Meiryo UI" panose="020B0604030504040204" pitchFamily="50" charset="-128"/>
            </a:endParaRPr>
          </a:p>
        </p:txBody>
      </p:sp>
      <p:sp>
        <p:nvSpPr>
          <p:cNvPr id="43" name="Rectangle 3">
            <a:extLst>
              <a:ext uri="{FF2B5EF4-FFF2-40B4-BE49-F238E27FC236}">
                <a16:creationId xmlns:a16="http://schemas.microsoft.com/office/drawing/2014/main" id="{09C618AB-0AF3-4590-A926-C3F996EFF4BF}"/>
              </a:ext>
            </a:extLst>
          </p:cNvPr>
          <p:cNvSpPr txBox="1">
            <a:spLocks noChangeArrowheads="1"/>
          </p:cNvSpPr>
          <p:nvPr/>
        </p:nvSpPr>
        <p:spPr>
          <a:xfrm>
            <a:off x="340143" y="823844"/>
            <a:ext cx="6944583" cy="2456475"/>
          </a:xfrm>
          <a:prstGeom prst="rect">
            <a:avLst/>
          </a:prstGeom>
          <a:solidFill>
            <a:schemeClr val="accent1">
              <a:lumMod val="20000"/>
              <a:lumOff val="80000"/>
            </a:schemeClr>
          </a:solidFill>
        </p:spPr>
        <p:txBody>
          <a:bodyPr wrap="square" tIns="56690" bIns="56690">
            <a:spAutoFit/>
          </a:bodyPr>
          <a:lst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a:lstStyle>
          <a:p>
            <a:pPr defTabSz="509999">
              <a:lnSpc>
                <a:spcPts val="1260"/>
              </a:lnSpc>
              <a:spcBef>
                <a:spcPct val="0"/>
              </a:spcBef>
              <a:buNone/>
              <a:tabLst>
                <a:tab pos="6501237" algn="r"/>
              </a:tabLst>
              <a:defRPr/>
            </a:pPr>
            <a:r>
              <a:rPr lang="ja-JP" altLang="en-US" sz="945"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第１章　基礎自治機能の充実・強化の方向性</a:t>
            </a:r>
            <a:r>
              <a:rPr lang="ja-JP" altLang="en-US" sz="1102"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p>
          <a:p>
            <a:pPr defTabSz="509999">
              <a:lnSpc>
                <a:spcPts val="1260"/>
              </a:lnSpc>
              <a:spcBef>
                <a:spcPct val="0"/>
              </a:spcBef>
              <a:buNone/>
              <a:tabLst>
                <a:tab pos="6501237" algn="r"/>
              </a:tabLst>
              <a:defRPr/>
            </a:pPr>
            <a:r>
              <a:rPr lang="ja-JP" altLang="en-US" sz="866"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（１）策定の趣旨</a:t>
            </a:r>
            <a:endParaRPr lang="en-US" altLang="ja-JP" sz="866"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defTabSz="509999">
              <a:lnSpc>
                <a:spcPts val="1260"/>
              </a:lnSpc>
              <a:spcBef>
                <a:spcPct val="0"/>
              </a:spcBef>
              <a:spcAft>
                <a:spcPts val="472"/>
              </a:spcAft>
              <a:buNone/>
              <a:tabLst>
                <a:tab pos="6501237" algn="r"/>
              </a:tabLst>
              <a:defRPr/>
            </a:pPr>
            <a:r>
              <a:rPr lang="ja-JP" altLang="en-US" sz="866"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（２）基礎自治機能の充実・強化の方向性</a:t>
            </a:r>
            <a:endParaRPr lang="en-US" altLang="ja-JP" sz="866"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defTabSz="509999">
              <a:lnSpc>
                <a:spcPts val="1260"/>
              </a:lnSpc>
              <a:spcBef>
                <a:spcPct val="0"/>
              </a:spcBef>
              <a:buNone/>
              <a:tabLst>
                <a:tab pos="6501237" algn="r"/>
              </a:tabLst>
              <a:defRPr/>
            </a:pPr>
            <a:r>
              <a:rPr lang="ja-JP" altLang="en-US" sz="945"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第２章</a:t>
            </a:r>
            <a:r>
              <a:rPr lang="ja-JP" altLang="en-US" sz="945" b="1" i="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これまでの取組と課題認識　</a:t>
            </a:r>
            <a:endParaRPr lang="en-US" altLang="ja-JP" sz="945" b="1" i="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defTabSz="509999">
              <a:lnSpc>
                <a:spcPts val="1260"/>
              </a:lnSpc>
              <a:spcBef>
                <a:spcPct val="0"/>
              </a:spcBef>
              <a:buNone/>
              <a:tabLst>
                <a:tab pos="6501237" algn="r"/>
              </a:tabLst>
              <a:defRPr/>
            </a:pPr>
            <a:r>
              <a:rPr lang="ja-JP" altLang="en-US" sz="866" b="1" i="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866"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（１）市町村の現状・将来推計</a:t>
            </a:r>
            <a:endParaRPr lang="en-US" altLang="ja-JP" sz="866"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defTabSz="509999">
              <a:lnSpc>
                <a:spcPts val="1260"/>
              </a:lnSpc>
              <a:spcBef>
                <a:spcPct val="0"/>
              </a:spcBef>
              <a:buNone/>
              <a:tabLst>
                <a:tab pos="6501237" algn="r"/>
              </a:tabLst>
              <a:defRPr/>
            </a:pPr>
            <a:r>
              <a:rPr lang="ja-JP" altLang="en-US" sz="866"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（２）これまでの取組・進捗状況</a:t>
            </a:r>
            <a:endParaRPr lang="en-US" altLang="ja-JP" sz="866"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defTabSz="509999">
              <a:lnSpc>
                <a:spcPts val="1260"/>
              </a:lnSpc>
              <a:spcBef>
                <a:spcPct val="0"/>
              </a:spcBef>
              <a:buNone/>
              <a:tabLst>
                <a:tab pos="6501237" algn="r"/>
              </a:tabLst>
              <a:defRPr/>
            </a:pPr>
            <a:r>
              <a:rPr lang="ja-JP" altLang="en-US" sz="866" b="1" i="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866"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（３）基礎自治機能の維持・充実・強化に関する市町村の課題認識</a:t>
            </a:r>
            <a:endParaRPr lang="en-US" altLang="ja-JP" sz="866"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defTabSz="509999">
              <a:lnSpc>
                <a:spcPts val="1260"/>
              </a:lnSpc>
              <a:spcBef>
                <a:spcPct val="0"/>
              </a:spcBef>
              <a:spcAft>
                <a:spcPts val="472"/>
              </a:spcAft>
              <a:buNone/>
              <a:tabLst>
                <a:tab pos="6501237" algn="r"/>
              </a:tabLst>
              <a:defRPr/>
            </a:pPr>
            <a:r>
              <a:rPr lang="ja-JP" altLang="en-US" sz="866"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r>
              <a:rPr lang="ja-JP" altLang="en-US" sz="866"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（４）まとめ</a:t>
            </a:r>
            <a:endParaRPr lang="en-US" altLang="ja-JP" sz="866"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defTabSz="509999">
              <a:lnSpc>
                <a:spcPts val="1260"/>
              </a:lnSpc>
              <a:spcBef>
                <a:spcPct val="0"/>
              </a:spcBef>
              <a:buNone/>
              <a:tabLst>
                <a:tab pos="6501237" algn="r"/>
              </a:tabLst>
              <a:defRPr/>
            </a:pPr>
            <a:r>
              <a:rPr lang="ja-JP" altLang="en-US" sz="945"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第３章　今後の取組（基本的事項）</a:t>
            </a:r>
            <a:endParaRPr lang="en-US" altLang="ja-JP" sz="945"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defTabSz="509999">
              <a:lnSpc>
                <a:spcPts val="1260"/>
              </a:lnSpc>
              <a:spcBef>
                <a:spcPct val="0"/>
              </a:spcBef>
              <a:buNone/>
              <a:tabLst>
                <a:tab pos="6501237" algn="r"/>
              </a:tabLst>
              <a:defRPr/>
            </a:pPr>
            <a:r>
              <a:rPr lang="ja-JP" altLang="en-US" sz="866"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（１）市町村における将来のあり方検討の場づくり</a:t>
            </a:r>
            <a:endParaRPr lang="en-US" altLang="ja-JP" sz="866"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defTabSz="509999">
              <a:lnSpc>
                <a:spcPts val="1260"/>
              </a:lnSpc>
              <a:spcBef>
                <a:spcPct val="0"/>
              </a:spcBef>
              <a:buNone/>
              <a:tabLst>
                <a:tab pos="6501237" algn="r"/>
              </a:tabLst>
              <a:defRPr/>
            </a:pPr>
            <a:r>
              <a:rPr lang="ja-JP" altLang="en-US" sz="866"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（２）市町村の取組への支援</a:t>
            </a:r>
            <a:endParaRPr lang="en-US" altLang="ja-JP" sz="866"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defTabSz="509999">
              <a:lnSpc>
                <a:spcPts val="1260"/>
              </a:lnSpc>
              <a:spcBef>
                <a:spcPct val="0"/>
              </a:spcBef>
              <a:spcAft>
                <a:spcPts val="472"/>
              </a:spcAft>
              <a:buNone/>
              <a:tabLst>
                <a:tab pos="6501237" algn="r"/>
              </a:tabLst>
              <a:defRPr/>
            </a:pPr>
            <a:r>
              <a:rPr lang="ja-JP" altLang="en-US" sz="866"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（３）</a:t>
            </a:r>
            <a:r>
              <a:rPr lang="ja-JP" altLang="en-US" sz="866" dirty="0">
                <a:latin typeface="Meiryo UI" panose="020B0604030504040204" pitchFamily="50" charset="-128"/>
                <a:ea typeface="Meiryo UI" panose="020B0604030504040204" pitchFamily="50" charset="-128"/>
              </a:rPr>
              <a:t>人的・財政的支援等</a:t>
            </a:r>
            <a:r>
              <a:rPr lang="ja-JP" altLang="en-US" sz="866"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　</a:t>
            </a:r>
            <a:endParaRPr lang="en-US" altLang="ja-JP" sz="866"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defTabSz="509999">
              <a:lnSpc>
                <a:spcPts val="1260"/>
              </a:lnSpc>
              <a:spcBef>
                <a:spcPct val="0"/>
              </a:spcBef>
              <a:buNone/>
              <a:tabLst>
                <a:tab pos="6501237" algn="r"/>
              </a:tabLst>
              <a:defRPr/>
            </a:pPr>
            <a:r>
              <a:rPr lang="ja-JP" altLang="en-US" sz="945"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今後の進め方</a:t>
            </a:r>
            <a:endParaRPr lang="ja-JP" altLang="en-US" sz="945" b="1" strike="sngStrike" dirty="0">
              <a:solidFill>
                <a:srgbClr val="FF0000"/>
              </a:solidFill>
              <a:latin typeface="Meiryo UI" panose="020B0604030504040204" pitchFamily="50" charset="-128"/>
              <a:ea typeface="Meiryo UI" panose="020B0604030504040204" pitchFamily="50" charset="-128"/>
              <a:cs typeface="Meiryo UI" panose="020B0604030504040204" pitchFamily="50" charset="-128"/>
            </a:endParaRPr>
          </a:p>
        </p:txBody>
      </p:sp>
      <p:sp>
        <p:nvSpPr>
          <p:cNvPr id="39" name="正方形/長方形 38">
            <a:extLst>
              <a:ext uri="{FF2B5EF4-FFF2-40B4-BE49-F238E27FC236}">
                <a16:creationId xmlns:a16="http://schemas.microsoft.com/office/drawing/2014/main" id="{9AB67463-877C-49AF-B01B-F87A92E95305}"/>
              </a:ext>
            </a:extLst>
          </p:cNvPr>
          <p:cNvSpPr/>
          <p:nvPr/>
        </p:nvSpPr>
        <p:spPr>
          <a:xfrm>
            <a:off x="73605" y="3959924"/>
            <a:ext cx="4053369" cy="2267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25000" indent="-225000">
              <a:lnSpc>
                <a:spcPts val="1024"/>
              </a:lnSpc>
              <a:buFont typeface="Wingdings" panose="05000000000000000000" pitchFamily="2" charset="2"/>
              <a:buChar char="u"/>
            </a:pPr>
            <a:r>
              <a:rPr lang="ja-JP" altLang="en-US" sz="1102" b="1" dirty="0">
                <a:solidFill>
                  <a:schemeClr val="tx1"/>
                </a:solidFill>
                <a:latin typeface="Meiryo UI" panose="020B0604030504040204" pitchFamily="50" charset="-128"/>
                <a:ea typeface="Meiryo UI" panose="020B0604030504040204" pitchFamily="50" charset="-128"/>
              </a:rPr>
              <a:t>大阪府基礎自治機能の充実及び強化に関する条例（参考）</a:t>
            </a:r>
          </a:p>
        </p:txBody>
      </p:sp>
      <p:sp>
        <p:nvSpPr>
          <p:cNvPr id="40" name="正方形/長方形 39">
            <a:extLst>
              <a:ext uri="{FF2B5EF4-FFF2-40B4-BE49-F238E27FC236}">
                <a16:creationId xmlns:a16="http://schemas.microsoft.com/office/drawing/2014/main" id="{0D2FDDFF-EF4F-4F42-9134-2BE65A47F0DA}"/>
              </a:ext>
            </a:extLst>
          </p:cNvPr>
          <p:cNvSpPr/>
          <p:nvPr/>
        </p:nvSpPr>
        <p:spPr>
          <a:xfrm>
            <a:off x="73697" y="5712150"/>
            <a:ext cx="3515200" cy="2267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25000" indent="-225000">
              <a:lnSpc>
                <a:spcPts val="1024"/>
              </a:lnSpc>
              <a:buFont typeface="Wingdings" panose="05000000000000000000" pitchFamily="2" charset="2"/>
              <a:buChar char="u"/>
            </a:pPr>
            <a:r>
              <a:rPr lang="ja-JP" altLang="en-US" sz="1102" b="1" dirty="0">
                <a:solidFill>
                  <a:schemeClr val="tx1"/>
                </a:solidFill>
                <a:latin typeface="Meiryo UI" panose="020B0604030504040204" pitchFamily="50" charset="-128"/>
                <a:ea typeface="Meiryo UI" panose="020B0604030504040204" pitchFamily="50" charset="-128"/>
              </a:rPr>
              <a:t>基礎自治機能の充実・強化の方向性</a:t>
            </a:r>
          </a:p>
        </p:txBody>
      </p:sp>
      <p:sp>
        <p:nvSpPr>
          <p:cNvPr id="32" name="正方形/長方形 31">
            <a:extLst>
              <a:ext uri="{FF2B5EF4-FFF2-40B4-BE49-F238E27FC236}">
                <a16:creationId xmlns:a16="http://schemas.microsoft.com/office/drawing/2014/main" id="{9D7C3996-BD32-449E-8FA5-FABD0144958C}"/>
              </a:ext>
            </a:extLst>
          </p:cNvPr>
          <p:cNvSpPr/>
          <p:nvPr/>
        </p:nvSpPr>
        <p:spPr>
          <a:xfrm>
            <a:off x="-1" y="11162"/>
            <a:ext cx="7559675" cy="413529"/>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4394" tIns="67197" rIns="134394" bIns="67197" numCol="1" spcCol="0" rtlCol="0" fromWordArt="0" anchor="ctr" anchorCtr="0" forceAA="0" compatLnSpc="1">
            <a:prstTxWarp prst="textNoShape">
              <a:avLst/>
            </a:prstTxWarp>
            <a:noAutofit/>
          </a:bodyPr>
          <a:lstStyle/>
          <a:p>
            <a:pPr algn="ctr"/>
            <a:r>
              <a:rPr lang="ja-JP" altLang="en-US" sz="1732" b="1"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基礎自治機能充実強化基本方針の概要</a:t>
            </a:r>
          </a:p>
        </p:txBody>
      </p:sp>
      <p:sp>
        <p:nvSpPr>
          <p:cNvPr id="41" name="テキスト ボックス 40">
            <a:extLst>
              <a:ext uri="{FF2B5EF4-FFF2-40B4-BE49-F238E27FC236}">
                <a16:creationId xmlns:a16="http://schemas.microsoft.com/office/drawing/2014/main" id="{CBB95D22-20C3-4FA3-88B8-9FA876BC053E}"/>
              </a:ext>
            </a:extLst>
          </p:cNvPr>
          <p:cNvSpPr txBox="1"/>
          <p:nvPr/>
        </p:nvSpPr>
        <p:spPr>
          <a:xfrm>
            <a:off x="7061695" y="412676"/>
            <a:ext cx="827916" cy="237757"/>
          </a:xfrm>
          <a:prstGeom prst="rect">
            <a:avLst/>
          </a:prstGeom>
          <a:noFill/>
        </p:spPr>
        <p:txBody>
          <a:bodyPr wrap="square" rtlCol="0">
            <a:spAutoFit/>
          </a:bodyPr>
          <a:lstStyle/>
          <a:p>
            <a:r>
              <a:rPr kumimoji="1" lang="en-US" altLang="ja-JP" sz="945" dirty="0">
                <a:latin typeface="Meiryo UI" panose="020B0604030504040204" pitchFamily="50" charset="-128"/>
                <a:ea typeface="Meiryo UI" panose="020B0604030504040204" pitchFamily="50" charset="-128"/>
              </a:rPr>
              <a:t>(1/6)</a:t>
            </a:r>
          </a:p>
        </p:txBody>
      </p:sp>
      <p:sp>
        <p:nvSpPr>
          <p:cNvPr id="4" name="テキスト ボックス 3">
            <a:extLst>
              <a:ext uri="{FF2B5EF4-FFF2-40B4-BE49-F238E27FC236}">
                <a16:creationId xmlns:a16="http://schemas.microsoft.com/office/drawing/2014/main" id="{C44EC9EC-AFE4-4F3A-A0E1-999440C5B959}"/>
              </a:ext>
            </a:extLst>
          </p:cNvPr>
          <p:cNvSpPr txBox="1"/>
          <p:nvPr/>
        </p:nvSpPr>
        <p:spPr>
          <a:xfrm>
            <a:off x="6396275" y="98444"/>
            <a:ext cx="1124903" cy="230832"/>
          </a:xfrm>
          <a:prstGeom prst="rect">
            <a:avLst/>
          </a:prstGeom>
          <a:noFill/>
        </p:spPr>
        <p:txBody>
          <a:bodyPr wrap="square" rtlCol="0">
            <a:spAutoFit/>
          </a:bodyPr>
          <a:lstStyle/>
          <a:p>
            <a:r>
              <a:rPr kumimoji="1" lang="en-US" altLang="ja-JP" sz="900" b="1" dirty="0">
                <a:solidFill>
                  <a:schemeClr val="bg1"/>
                </a:solidFill>
                <a:latin typeface="Meiryo UI" panose="020B0604030504040204" pitchFamily="50" charset="-128"/>
                <a:ea typeface="Meiryo UI" panose="020B0604030504040204" pitchFamily="50" charset="-128"/>
              </a:rPr>
              <a:t>2025</a:t>
            </a:r>
            <a:r>
              <a:rPr kumimoji="1" lang="ja-JP" altLang="en-US" sz="900" b="1" dirty="0">
                <a:solidFill>
                  <a:schemeClr val="bg1"/>
                </a:solidFill>
                <a:latin typeface="Meiryo UI" panose="020B0604030504040204" pitchFamily="50" charset="-128"/>
                <a:ea typeface="Meiryo UI" panose="020B0604030504040204" pitchFamily="50" charset="-128"/>
              </a:rPr>
              <a:t>年</a:t>
            </a:r>
            <a:r>
              <a:rPr kumimoji="1" lang="en-US" altLang="ja-JP" sz="900" b="1" dirty="0">
                <a:solidFill>
                  <a:schemeClr val="bg1"/>
                </a:solidFill>
                <a:latin typeface="Meiryo UI" panose="020B0604030504040204" pitchFamily="50" charset="-128"/>
                <a:ea typeface="Meiryo UI" panose="020B0604030504040204" pitchFamily="50" charset="-128"/>
              </a:rPr>
              <a:t>3</a:t>
            </a:r>
            <a:r>
              <a:rPr kumimoji="1" lang="ja-JP" altLang="en-US" sz="900" b="1" dirty="0">
                <a:solidFill>
                  <a:schemeClr val="bg1"/>
                </a:solidFill>
                <a:latin typeface="Meiryo UI" panose="020B0604030504040204" pitchFamily="50" charset="-128"/>
                <a:ea typeface="Meiryo UI" panose="020B0604030504040204" pitchFamily="50" charset="-128"/>
              </a:rPr>
              <a:t>月作成</a:t>
            </a:r>
          </a:p>
        </p:txBody>
      </p:sp>
    </p:spTree>
    <p:extLst>
      <p:ext uri="{BB962C8B-B14F-4D97-AF65-F5344CB8AC3E}">
        <p14:creationId xmlns:p14="http://schemas.microsoft.com/office/powerpoint/2010/main" val="35590687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9" name="グループ化 28">
            <a:extLst>
              <a:ext uri="{FF2B5EF4-FFF2-40B4-BE49-F238E27FC236}">
                <a16:creationId xmlns:a16="http://schemas.microsoft.com/office/drawing/2014/main" id="{79E49DBD-3ADD-4D88-A20E-9E644CE81B6A}"/>
              </a:ext>
            </a:extLst>
          </p:cNvPr>
          <p:cNvGrpSpPr/>
          <p:nvPr/>
        </p:nvGrpSpPr>
        <p:grpSpPr>
          <a:xfrm>
            <a:off x="72764" y="538641"/>
            <a:ext cx="7343826" cy="242085"/>
            <a:chOff x="118211" y="4005885"/>
            <a:chExt cx="9327060" cy="307461"/>
          </a:xfrm>
        </p:grpSpPr>
        <p:sp>
          <p:nvSpPr>
            <p:cNvPr id="30" name="正方形/長方形 29">
              <a:extLst>
                <a:ext uri="{FF2B5EF4-FFF2-40B4-BE49-F238E27FC236}">
                  <a16:creationId xmlns:a16="http://schemas.microsoft.com/office/drawing/2014/main" id="{CB07FEE8-AD75-4013-9908-757F5881FDF0}"/>
                </a:ext>
              </a:extLst>
            </p:cNvPr>
            <p:cNvSpPr/>
            <p:nvPr/>
          </p:nvSpPr>
          <p:spPr>
            <a:xfrm>
              <a:off x="144596" y="4005885"/>
              <a:ext cx="4464496" cy="288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024"/>
                </a:lnSpc>
              </a:pPr>
              <a:r>
                <a:rPr lang="ja-JP" altLang="en-US" sz="1102" b="1" dirty="0">
                  <a:solidFill>
                    <a:schemeClr val="tx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第２章　これまでの取組と課題認識</a:t>
              </a:r>
            </a:p>
          </p:txBody>
        </p:sp>
        <p:sp>
          <p:nvSpPr>
            <p:cNvPr id="31" name="正方形/長方形 30">
              <a:extLst>
                <a:ext uri="{FF2B5EF4-FFF2-40B4-BE49-F238E27FC236}">
                  <a16:creationId xmlns:a16="http://schemas.microsoft.com/office/drawing/2014/main" id="{735D503D-9714-4F69-B306-54588A8325C0}"/>
                </a:ext>
              </a:extLst>
            </p:cNvPr>
            <p:cNvSpPr/>
            <p:nvPr/>
          </p:nvSpPr>
          <p:spPr>
            <a:xfrm>
              <a:off x="118211" y="4267627"/>
              <a:ext cx="9327060" cy="4571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154">
                <a:latin typeface="Meiryo UI" panose="020B0604030504040204" pitchFamily="50" charset="-128"/>
                <a:ea typeface="Meiryo UI" panose="020B0604030504040204" pitchFamily="50" charset="-128"/>
              </a:endParaRPr>
            </a:p>
          </p:txBody>
        </p:sp>
      </p:grpSp>
      <p:graphicFrame>
        <p:nvGraphicFramePr>
          <p:cNvPr id="3" name="表 5">
            <a:extLst>
              <a:ext uri="{FF2B5EF4-FFF2-40B4-BE49-F238E27FC236}">
                <a16:creationId xmlns:a16="http://schemas.microsoft.com/office/drawing/2014/main" id="{B5405019-1676-46A0-962B-286104F47FAE}"/>
              </a:ext>
            </a:extLst>
          </p:cNvPr>
          <p:cNvGraphicFramePr>
            <a:graphicFrameLocks noGrp="1"/>
          </p:cNvGraphicFramePr>
          <p:nvPr>
            <p:extLst>
              <p:ext uri="{D42A27DB-BD31-4B8C-83A1-F6EECF244321}">
                <p14:modId xmlns:p14="http://schemas.microsoft.com/office/powerpoint/2010/main" val="3770395651"/>
              </p:ext>
            </p:extLst>
          </p:nvPr>
        </p:nvGraphicFramePr>
        <p:xfrm>
          <a:off x="161276" y="5825812"/>
          <a:ext cx="7241416" cy="4419923"/>
        </p:xfrm>
        <a:graphic>
          <a:graphicData uri="http://schemas.openxmlformats.org/drawingml/2006/table">
            <a:tbl>
              <a:tblPr firstCol="1" bandRow="1" bandCol="1">
                <a:tableStyleId>{00A15C55-8517-42AA-B614-E9B94910E393}</a:tableStyleId>
              </a:tblPr>
              <a:tblGrid>
                <a:gridCol w="1256433">
                  <a:extLst>
                    <a:ext uri="{9D8B030D-6E8A-4147-A177-3AD203B41FA5}">
                      <a16:colId xmlns:a16="http://schemas.microsoft.com/office/drawing/2014/main" val="2895365974"/>
                    </a:ext>
                  </a:extLst>
                </a:gridCol>
                <a:gridCol w="5984983">
                  <a:extLst>
                    <a:ext uri="{9D8B030D-6E8A-4147-A177-3AD203B41FA5}">
                      <a16:colId xmlns:a16="http://schemas.microsoft.com/office/drawing/2014/main" val="2968815288"/>
                    </a:ext>
                  </a:extLst>
                </a:gridCol>
              </a:tblGrid>
              <a:tr h="715096">
                <a:tc>
                  <a:txBody>
                    <a:bodyPr/>
                    <a:lstStyle/>
                    <a:p>
                      <a:pPr>
                        <a:lnSpc>
                          <a:spcPct val="100000"/>
                        </a:lnSpc>
                      </a:pPr>
                      <a:r>
                        <a:rPr kumimoji="1" lang="ja-JP" altLang="en-US" sz="900" dirty="0">
                          <a:latin typeface="Meiryo UI" panose="020B0604030504040204" pitchFamily="50" charset="-128"/>
                          <a:ea typeface="Meiryo UI" panose="020B0604030504040204" pitchFamily="50" charset="-128"/>
                        </a:rPr>
                        <a:t>人材確保</a:t>
                      </a:r>
                    </a:p>
                  </a:txBody>
                  <a:tcPr marL="71997" marR="71997" marT="35998" marB="35998" anchor="ctr"/>
                </a:tc>
                <a:tc>
                  <a:txBody>
                    <a:bodyPr/>
                    <a:lstStyle/>
                    <a:p>
                      <a:pPr marL="171450" indent="-171450">
                        <a:lnSpc>
                          <a:spcPct val="100000"/>
                        </a:lnSpc>
                        <a:spcAft>
                          <a:spcPts val="600"/>
                        </a:spcAft>
                        <a:buFont typeface="Arial" panose="020B0604020202020204" pitchFamily="34" charset="0"/>
                        <a:buChar char="•"/>
                      </a:pPr>
                      <a:r>
                        <a:rPr lang="ja-JP" altLang="en-US" sz="900" dirty="0">
                          <a:solidFill>
                            <a:schemeClr val="tx1"/>
                          </a:solidFill>
                          <a:latin typeface="Meiryo UI" panose="020B0604030504040204" pitchFamily="50" charset="-128"/>
                          <a:ea typeface="Meiryo UI" panose="020B0604030504040204" pitchFamily="50" charset="-128"/>
                        </a:rPr>
                        <a:t>応募者数の減少や合格辞退等により採用予定者数を確保できないこと、特に土木職や建築職といった技術職員の確保などが、地域や人口規模を問わず共通の課題となっている。</a:t>
                      </a:r>
                      <a:endParaRPr lang="en-US" altLang="ja-JP" sz="900" dirty="0">
                        <a:solidFill>
                          <a:schemeClr val="tx1"/>
                        </a:solidFill>
                        <a:latin typeface="Meiryo UI" panose="020B0604030504040204" pitchFamily="50" charset="-128"/>
                        <a:ea typeface="Meiryo UI" panose="020B0604030504040204" pitchFamily="50" charset="-128"/>
                      </a:endParaRPr>
                    </a:p>
                    <a:p>
                      <a:pPr marL="171450" indent="-171450">
                        <a:lnSpc>
                          <a:spcPct val="100000"/>
                        </a:lnSpc>
                        <a:spcAft>
                          <a:spcPts val="600"/>
                        </a:spcAft>
                        <a:buFont typeface="Arial" panose="020B0604020202020204" pitchFamily="34" charset="0"/>
                        <a:buChar char="•"/>
                      </a:pPr>
                      <a:r>
                        <a:rPr lang="ja-JP" altLang="en-US" sz="900" dirty="0">
                          <a:solidFill>
                            <a:schemeClr val="tx1"/>
                          </a:solidFill>
                          <a:latin typeface="Meiryo UI" panose="020B0604030504040204" pitchFamily="50" charset="-128"/>
                          <a:ea typeface="Meiryo UI" panose="020B0604030504040204" pitchFamily="50" charset="-128"/>
                        </a:rPr>
                        <a:t>また、南河内地域や比較的人口の少ない団体など、転職による人材の流出を課題として挙げている団体もある。</a:t>
                      </a:r>
                      <a:endParaRPr lang="en-US" altLang="ja-JP" sz="900" dirty="0">
                        <a:solidFill>
                          <a:srgbClr val="FF0000"/>
                        </a:solidFill>
                        <a:latin typeface="Meiryo UI" panose="020B0604030504040204" pitchFamily="50" charset="-128"/>
                        <a:ea typeface="Meiryo UI" panose="020B0604030504040204" pitchFamily="50" charset="-128"/>
                      </a:endParaRPr>
                    </a:p>
                  </a:txBody>
                  <a:tcPr marL="71997" marR="71997" marT="35998" marB="35998" anchor="ctr"/>
                </a:tc>
                <a:extLst>
                  <a:ext uri="{0D108BD9-81ED-4DB2-BD59-A6C34878D82A}">
                    <a16:rowId xmlns:a16="http://schemas.microsoft.com/office/drawing/2014/main" val="315614008"/>
                  </a:ext>
                </a:extLst>
              </a:tr>
              <a:tr h="788839">
                <a:tc>
                  <a:txBody>
                    <a:bodyPr/>
                    <a:lstStyle/>
                    <a:p>
                      <a:pPr>
                        <a:lnSpc>
                          <a:spcPct val="100000"/>
                        </a:lnSpc>
                      </a:pPr>
                      <a:r>
                        <a:rPr kumimoji="1" lang="ja-JP" altLang="en-US" sz="900" dirty="0">
                          <a:latin typeface="Meiryo UI" panose="020B0604030504040204" pitchFamily="50" charset="-128"/>
                          <a:ea typeface="Meiryo UI" panose="020B0604030504040204" pitchFamily="50" charset="-128"/>
                        </a:rPr>
                        <a:t>公共施設の最適配置</a:t>
                      </a:r>
                    </a:p>
                  </a:txBody>
                  <a:tcPr marL="71997" marR="71997" marT="35998" marB="35998" anchor="ctr"/>
                </a:tc>
                <a:tc>
                  <a:txBody>
                    <a:bodyPr/>
                    <a:lstStyle/>
                    <a:p>
                      <a:pPr marL="171450" indent="-171450">
                        <a:lnSpc>
                          <a:spcPct val="100000"/>
                        </a:lnSpc>
                        <a:spcAft>
                          <a:spcPts val="600"/>
                        </a:spcAft>
                        <a:buFont typeface="Arial" panose="020B0604020202020204" pitchFamily="34" charset="0"/>
                        <a:buChar char="•"/>
                      </a:pPr>
                      <a:r>
                        <a:rPr kumimoji="1" lang="ja-JP" altLang="en-US" sz="900" dirty="0">
                          <a:solidFill>
                            <a:schemeClr val="tx1"/>
                          </a:solidFill>
                          <a:latin typeface="Meiryo UI" panose="020B0604030504040204" pitchFamily="50" charset="-128"/>
                          <a:ea typeface="Meiryo UI" panose="020B0604030504040204" pitchFamily="50" charset="-128"/>
                        </a:rPr>
                        <a:t>地域や人口規模を問わず、今後の維持・管理、改修や建替にかかる費用など、財政負担の増加が課題となっている。</a:t>
                      </a:r>
                    </a:p>
                    <a:p>
                      <a:pPr marL="171450" indent="-171450">
                        <a:lnSpc>
                          <a:spcPct val="100000"/>
                        </a:lnSpc>
                        <a:spcAft>
                          <a:spcPts val="600"/>
                        </a:spcAft>
                        <a:buFont typeface="Arial" panose="020B0604020202020204" pitchFamily="34" charset="0"/>
                        <a:buChar char="•"/>
                      </a:pPr>
                      <a:r>
                        <a:rPr lang="ja-JP" altLang="en-US" sz="900" dirty="0">
                          <a:solidFill>
                            <a:schemeClr val="tx1"/>
                          </a:solidFill>
                          <a:latin typeface="Meiryo UI" panose="020B0604030504040204" pitchFamily="50" charset="-128"/>
                          <a:ea typeface="Meiryo UI" panose="020B0604030504040204" pitchFamily="50" charset="-128"/>
                        </a:rPr>
                        <a:t>大規模な団体でも公共施設再編に向けたマネジメントや施設評価を課題として挙げている。</a:t>
                      </a:r>
                      <a:endParaRPr lang="en-US" altLang="ja-JP" sz="900" dirty="0">
                        <a:solidFill>
                          <a:schemeClr val="tx1"/>
                        </a:solidFill>
                        <a:latin typeface="Meiryo UI" panose="020B0604030504040204" pitchFamily="50" charset="-128"/>
                        <a:ea typeface="Meiryo UI" panose="020B0604030504040204" pitchFamily="50" charset="-128"/>
                      </a:endParaRPr>
                    </a:p>
                    <a:p>
                      <a:pPr marL="171450" indent="-171450">
                        <a:lnSpc>
                          <a:spcPct val="100000"/>
                        </a:lnSpc>
                        <a:spcAft>
                          <a:spcPts val="600"/>
                        </a:spcAft>
                        <a:buFont typeface="Arial" panose="020B0604020202020204" pitchFamily="34" charset="0"/>
                        <a:buChar char="•"/>
                      </a:pPr>
                      <a:r>
                        <a:rPr lang="ja-JP" altLang="en-US" sz="900" dirty="0">
                          <a:solidFill>
                            <a:schemeClr val="tx1"/>
                          </a:solidFill>
                          <a:latin typeface="Meiryo UI" panose="020B0604030504040204" pitchFamily="50" charset="-128"/>
                          <a:ea typeface="Meiryo UI" panose="020B0604030504040204" pitchFamily="50" charset="-128"/>
                        </a:rPr>
                        <a:t>小規模な団体では、公共施設の跡地活用を課題として挙げている団体もある。</a:t>
                      </a:r>
                      <a:endParaRPr kumimoji="1" lang="en-US" altLang="ja-JP" sz="900" dirty="0">
                        <a:solidFill>
                          <a:schemeClr val="tx1"/>
                        </a:solidFill>
                        <a:latin typeface="Meiryo UI" panose="020B0604030504040204" pitchFamily="50" charset="-128"/>
                        <a:ea typeface="Meiryo UI" panose="020B0604030504040204" pitchFamily="50" charset="-128"/>
                      </a:endParaRPr>
                    </a:p>
                  </a:txBody>
                  <a:tcPr marL="71997" marR="71997" marT="35998" marB="35998" anchor="ctr"/>
                </a:tc>
                <a:extLst>
                  <a:ext uri="{0D108BD9-81ED-4DB2-BD59-A6C34878D82A}">
                    <a16:rowId xmlns:a16="http://schemas.microsoft.com/office/drawing/2014/main" val="3314607284"/>
                  </a:ext>
                </a:extLst>
              </a:tr>
              <a:tr h="770700">
                <a:tc>
                  <a:txBody>
                    <a:bodyPr/>
                    <a:lstStyle/>
                    <a:p>
                      <a:pPr>
                        <a:lnSpc>
                          <a:spcPct val="100000"/>
                        </a:lnSpc>
                      </a:pPr>
                      <a:r>
                        <a:rPr kumimoji="1" lang="ja-JP" altLang="en-US" sz="900" dirty="0">
                          <a:latin typeface="Meiryo UI" panose="020B0604030504040204" pitchFamily="50" charset="-128"/>
                          <a:ea typeface="Meiryo UI" panose="020B0604030504040204" pitchFamily="50" charset="-128"/>
                        </a:rPr>
                        <a:t>地域活性化</a:t>
                      </a:r>
                    </a:p>
                  </a:txBody>
                  <a:tcPr marL="71997" marR="71997" marT="35998" marB="35998" anchor="ctr"/>
                </a:tc>
                <a:tc>
                  <a:txBody>
                    <a:bodyPr/>
                    <a:lstStyle/>
                    <a:p>
                      <a:pPr marL="171450" marR="0" lvl="0" indent="-171450" algn="l" defTabSz="960132"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ja-JP" altLang="en-US" sz="900" dirty="0">
                          <a:solidFill>
                            <a:schemeClr val="tx1"/>
                          </a:solidFill>
                          <a:latin typeface="Meiryo UI" panose="020B0604030504040204" pitchFamily="50" charset="-128"/>
                          <a:ea typeface="Meiryo UI" panose="020B0604030504040204" pitchFamily="50" charset="-128"/>
                        </a:rPr>
                        <a:t>地域活性化に関しては、地域や人口規模を問わず、観光など魅力発信に関する課題が多い。</a:t>
                      </a:r>
                      <a:endParaRPr lang="en-US" altLang="ja-JP" sz="900" dirty="0">
                        <a:solidFill>
                          <a:schemeClr val="tx1"/>
                        </a:solidFill>
                        <a:latin typeface="Meiryo UI" panose="020B0604030504040204" pitchFamily="50" charset="-128"/>
                        <a:ea typeface="Meiryo UI" panose="020B0604030504040204" pitchFamily="50" charset="-128"/>
                      </a:endParaRPr>
                    </a:p>
                    <a:p>
                      <a:pPr marL="171450" marR="0" lvl="0" indent="-171450" algn="l" defTabSz="960132"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ja-JP" altLang="en-US" sz="900" dirty="0">
                          <a:solidFill>
                            <a:schemeClr val="tx1"/>
                          </a:solidFill>
                          <a:latin typeface="Meiryo UI" panose="020B0604030504040204" pitchFamily="50" charset="-128"/>
                          <a:ea typeface="Meiryo UI" panose="020B0604030504040204" pitchFamily="50" charset="-128"/>
                        </a:rPr>
                        <a:t>小規模な団体ほど、自治会への加入率低下や担い手育成が課題となっている。</a:t>
                      </a:r>
                      <a:endParaRPr lang="en-US" altLang="ja-JP" sz="900" dirty="0">
                        <a:solidFill>
                          <a:srgbClr val="FF0000"/>
                        </a:solidFill>
                        <a:latin typeface="Meiryo UI" panose="020B0604030504040204" pitchFamily="50" charset="-128"/>
                        <a:ea typeface="Meiryo UI" panose="020B0604030504040204" pitchFamily="50" charset="-128"/>
                      </a:endParaRPr>
                    </a:p>
                  </a:txBody>
                  <a:tcPr marL="71997" marR="71997" marT="35998" marB="35998" anchor="ctr"/>
                </a:tc>
                <a:extLst>
                  <a:ext uri="{0D108BD9-81ED-4DB2-BD59-A6C34878D82A}">
                    <a16:rowId xmlns:a16="http://schemas.microsoft.com/office/drawing/2014/main" val="3421488257"/>
                  </a:ext>
                </a:extLst>
              </a:tr>
              <a:tr h="715096">
                <a:tc>
                  <a:txBody>
                    <a:bodyPr/>
                    <a:lstStyle/>
                    <a:p>
                      <a:pPr>
                        <a:lnSpc>
                          <a:spcPct val="100000"/>
                        </a:lnSpc>
                      </a:pPr>
                      <a:r>
                        <a:rPr kumimoji="1" lang="en-US" altLang="ja-JP" sz="900" dirty="0">
                          <a:latin typeface="Meiryo UI" panose="020B0604030504040204" pitchFamily="50" charset="-128"/>
                          <a:ea typeface="Meiryo UI" panose="020B0604030504040204" pitchFamily="50" charset="-128"/>
                        </a:rPr>
                        <a:t>DX</a:t>
                      </a:r>
                      <a:endParaRPr kumimoji="1" lang="ja-JP" altLang="en-US" sz="900" dirty="0">
                        <a:latin typeface="Meiryo UI" panose="020B0604030504040204" pitchFamily="50" charset="-128"/>
                        <a:ea typeface="Meiryo UI" panose="020B0604030504040204" pitchFamily="50" charset="-128"/>
                      </a:endParaRPr>
                    </a:p>
                  </a:txBody>
                  <a:tcPr marL="71997" marR="71997" marT="35998" marB="35998" anchor="ctr"/>
                </a:tc>
                <a:tc>
                  <a:txBody>
                    <a:bodyPr/>
                    <a:lstStyle/>
                    <a:p>
                      <a:pPr marL="171450" indent="-171450">
                        <a:lnSpc>
                          <a:spcPct val="100000"/>
                        </a:lnSpc>
                        <a:spcAft>
                          <a:spcPts val="600"/>
                        </a:spcAft>
                        <a:buFont typeface="Arial" panose="020B0604020202020204" pitchFamily="34" charset="0"/>
                        <a:buChar char="•"/>
                      </a:pPr>
                      <a:r>
                        <a:rPr kumimoji="1" lang="ja-JP" altLang="en-US" sz="900" dirty="0">
                          <a:solidFill>
                            <a:schemeClr val="tx1"/>
                          </a:solidFill>
                          <a:latin typeface="Meiryo UI" panose="020B0604030504040204" pitchFamily="50" charset="-128"/>
                          <a:ea typeface="Meiryo UI" panose="020B0604030504040204" pitchFamily="50" charset="-128"/>
                        </a:rPr>
                        <a:t>デジタル行政について、地域や人口規模を問わず、システム標準化対応に伴うコストなどが課題となっている。</a:t>
                      </a:r>
                      <a:endParaRPr kumimoji="1" lang="en-US" altLang="ja-JP" sz="900" dirty="0">
                        <a:solidFill>
                          <a:schemeClr val="tx1"/>
                        </a:solidFill>
                        <a:latin typeface="Meiryo UI" panose="020B0604030504040204" pitchFamily="50" charset="-128"/>
                        <a:ea typeface="Meiryo UI" panose="020B0604030504040204" pitchFamily="50" charset="-128"/>
                      </a:endParaRPr>
                    </a:p>
                    <a:p>
                      <a:pPr marL="171450" indent="-171450">
                        <a:lnSpc>
                          <a:spcPct val="100000"/>
                        </a:lnSpc>
                        <a:spcAft>
                          <a:spcPts val="600"/>
                        </a:spcAft>
                        <a:buFont typeface="Arial" panose="020B0604020202020204" pitchFamily="34" charset="0"/>
                        <a:buChar char="•"/>
                      </a:pPr>
                      <a:r>
                        <a:rPr lang="ja-JP" altLang="en-US" sz="900" dirty="0">
                          <a:solidFill>
                            <a:schemeClr val="tx1"/>
                          </a:solidFill>
                          <a:latin typeface="Meiryo UI" panose="020B0604030504040204" pitchFamily="50" charset="-128"/>
                          <a:ea typeface="Meiryo UI" panose="020B0604030504040204" pitchFamily="50" charset="-128"/>
                        </a:rPr>
                        <a:t>小規模な団体を中心に、人的リソース不足やデジタルリテラシー不足も課題となっている。</a:t>
                      </a:r>
                      <a:endParaRPr lang="en-US" altLang="ja-JP" sz="900" dirty="0">
                        <a:solidFill>
                          <a:srgbClr val="FF0000"/>
                        </a:solidFill>
                        <a:latin typeface="Meiryo UI" panose="020B0604030504040204" pitchFamily="50" charset="-128"/>
                        <a:ea typeface="Meiryo UI" panose="020B0604030504040204" pitchFamily="50" charset="-128"/>
                      </a:endParaRPr>
                    </a:p>
                  </a:txBody>
                  <a:tcPr marL="71997" marR="71997" marT="35998" marB="35998" anchor="ctr"/>
                </a:tc>
                <a:extLst>
                  <a:ext uri="{0D108BD9-81ED-4DB2-BD59-A6C34878D82A}">
                    <a16:rowId xmlns:a16="http://schemas.microsoft.com/office/drawing/2014/main" val="435110165"/>
                  </a:ext>
                </a:extLst>
              </a:tr>
              <a:tr h="715096">
                <a:tc>
                  <a:txBody>
                    <a:bodyPr/>
                    <a:lstStyle/>
                    <a:p>
                      <a:pPr>
                        <a:lnSpc>
                          <a:spcPct val="100000"/>
                        </a:lnSpc>
                      </a:pPr>
                      <a:r>
                        <a:rPr kumimoji="1" lang="ja-JP" altLang="en-US" sz="900" dirty="0">
                          <a:latin typeface="Meiryo UI" panose="020B0604030504040204" pitchFamily="50" charset="-128"/>
                          <a:ea typeface="Meiryo UI" panose="020B0604030504040204" pitchFamily="50" charset="-128"/>
                        </a:rPr>
                        <a:t>自主財源の確保</a:t>
                      </a:r>
                    </a:p>
                  </a:txBody>
                  <a:tcPr marL="71997" marR="71997" marT="35998" marB="35998" anchor="ctr"/>
                </a:tc>
                <a:tc>
                  <a:txBody>
                    <a:bodyPr/>
                    <a:lstStyle/>
                    <a:p>
                      <a:pPr marL="171450" marR="0" lvl="0" indent="-171450" algn="l" defTabSz="960132"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ja-JP" altLang="en-US" sz="900" dirty="0">
                          <a:solidFill>
                            <a:schemeClr val="tx1"/>
                          </a:solidFill>
                          <a:latin typeface="Meiryo UI" panose="020B0604030504040204" pitchFamily="50" charset="-128"/>
                          <a:ea typeface="Meiryo UI" panose="020B0604030504040204" pitchFamily="50" charset="-128"/>
                        </a:rPr>
                        <a:t>地域や人口規模を問わず、ふるさと納税への課題が多い。</a:t>
                      </a:r>
                      <a:endParaRPr lang="en-US" altLang="ja-JP" sz="900" dirty="0">
                        <a:solidFill>
                          <a:schemeClr val="tx1"/>
                        </a:solidFill>
                        <a:latin typeface="Meiryo UI" panose="020B0604030504040204" pitchFamily="50" charset="-128"/>
                        <a:ea typeface="Meiryo UI" panose="020B0604030504040204" pitchFamily="50" charset="-128"/>
                      </a:endParaRPr>
                    </a:p>
                    <a:p>
                      <a:pPr marL="171450" marR="0" lvl="0" indent="-171450" algn="l" defTabSz="960132"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ja-JP" altLang="en-US" sz="900" dirty="0">
                          <a:solidFill>
                            <a:schemeClr val="tx1"/>
                          </a:solidFill>
                          <a:latin typeface="Meiryo UI" panose="020B0604030504040204" pitchFamily="50" charset="-128"/>
                          <a:ea typeface="Meiryo UI" panose="020B0604030504040204" pitchFamily="50" charset="-128"/>
                        </a:rPr>
                        <a:t>小規模な団体では、生産年齢人口の減少などによる自主財源の減少、独自の住民サービスが継続できないおそれなどを挙げている団体もある。</a:t>
                      </a:r>
                      <a:endParaRPr lang="en-US" altLang="ja-JP" sz="900" dirty="0">
                        <a:solidFill>
                          <a:schemeClr val="tx1"/>
                        </a:solidFill>
                        <a:latin typeface="Meiryo UI" panose="020B0604030504040204" pitchFamily="50" charset="-128"/>
                        <a:ea typeface="Meiryo UI" panose="020B0604030504040204" pitchFamily="50" charset="-128"/>
                      </a:endParaRPr>
                    </a:p>
                  </a:txBody>
                  <a:tcPr marL="71997" marR="71997" marT="35998" marB="35998" anchor="ctr"/>
                </a:tc>
                <a:extLst>
                  <a:ext uri="{0D108BD9-81ED-4DB2-BD59-A6C34878D82A}">
                    <a16:rowId xmlns:a16="http://schemas.microsoft.com/office/drawing/2014/main" val="1523095996"/>
                  </a:ext>
                </a:extLst>
              </a:tr>
              <a:tr h="715096">
                <a:tc>
                  <a:txBody>
                    <a:bodyPr/>
                    <a:lstStyle/>
                    <a:p>
                      <a:pPr>
                        <a:lnSpc>
                          <a:spcPct val="100000"/>
                        </a:lnSpc>
                      </a:pPr>
                      <a:r>
                        <a:rPr kumimoji="1" lang="ja-JP" altLang="en-US" sz="900" dirty="0">
                          <a:latin typeface="Meiryo UI" panose="020B0604030504040204" pitchFamily="50" charset="-128"/>
                          <a:ea typeface="Meiryo UI" panose="020B0604030504040204" pitchFamily="50" charset="-128"/>
                        </a:rPr>
                        <a:t>その他</a:t>
                      </a:r>
                    </a:p>
                  </a:txBody>
                  <a:tcPr marL="71997" marR="71997" marT="35998" marB="35998" anchor="ctr"/>
                </a:tc>
                <a:tc>
                  <a:txBody>
                    <a:bodyPr/>
                    <a:lstStyle/>
                    <a:p>
                      <a:pPr marL="171450" marR="0" lvl="0" indent="-171450" algn="l" defTabSz="960132" rtl="0" eaLnBrk="1" fontAlgn="auto" latinLnBrk="0" hangingPunct="1">
                        <a:lnSpc>
                          <a:spcPct val="100000"/>
                        </a:lnSpc>
                        <a:spcBef>
                          <a:spcPts val="0"/>
                        </a:spcBef>
                        <a:spcAft>
                          <a:spcPts val="600"/>
                        </a:spcAft>
                        <a:buClrTx/>
                        <a:buSzTx/>
                        <a:buFont typeface="Arial" panose="020B0604020202020204" pitchFamily="34" charset="0"/>
                        <a:buChar char="•"/>
                        <a:tabLst/>
                        <a:defRPr/>
                      </a:pPr>
                      <a:r>
                        <a:rPr lang="ja-JP" altLang="en-US" sz="900" dirty="0">
                          <a:solidFill>
                            <a:schemeClr val="tx1"/>
                          </a:solidFill>
                          <a:latin typeface="Meiryo UI" panose="020B0604030504040204" pitchFamily="50" charset="-128"/>
                          <a:ea typeface="Meiryo UI" panose="020B0604030504040204" pitchFamily="50" charset="-128"/>
                        </a:rPr>
                        <a:t>小規模な団体では、交通機関の利用者減少による減便</a:t>
                      </a:r>
                      <a:r>
                        <a:rPr lang="ja-JP" altLang="en-US" sz="900" dirty="0">
                          <a:latin typeface="Meiryo UI" panose="020B0604030504040204" pitchFamily="50" charset="-128"/>
                          <a:ea typeface="Meiryo UI" panose="020B0604030504040204" pitchFamily="50" charset="-128"/>
                        </a:rPr>
                        <a:t>・</a:t>
                      </a:r>
                      <a:r>
                        <a:rPr lang="ja-JP" altLang="en-US" sz="900" dirty="0">
                          <a:solidFill>
                            <a:schemeClr val="tx1"/>
                          </a:solidFill>
                          <a:latin typeface="Meiryo UI" panose="020B0604030504040204" pitchFamily="50" charset="-128"/>
                          <a:ea typeface="Meiryo UI" panose="020B0604030504040204" pitchFamily="50" charset="-128"/>
                        </a:rPr>
                        <a:t>撤退の懸念や、増加する救急需要・大規模災害等に的確に対応するための消防防災体制の強化、効率的な行政事務の執行に向けた検討などが課題となっている。</a:t>
                      </a:r>
                      <a:endParaRPr lang="en-US" altLang="ja-JP" sz="900" dirty="0">
                        <a:solidFill>
                          <a:schemeClr val="tx1"/>
                        </a:solidFill>
                        <a:latin typeface="Meiryo UI" panose="020B0604030504040204" pitchFamily="50" charset="-128"/>
                        <a:ea typeface="Meiryo UI" panose="020B0604030504040204" pitchFamily="50" charset="-128"/>
                      </a:endParaRPr>
                    </a:p>
                  </a:txBody>
                  <a:tcPr marL="71997" marR="71997" marT="35998" marB="35998" anchor="ctr"/>
                </a:tc>
                <a:extLst>
                  <a:ext uri="{0D108BD9-81ED-4DB2-BD59-A6C34878D82A}">
                    <a16:rowId xmlns:a16="http://schemas.microsoft.com/office/drawing/2014/main" val="2849095368"/>
                  </a:ext>
                </a:extLst>
              </a:tr>
            </a:tbl>
          </a:graphicData>
        </a:graphic>
      </p:graphicFrame>
      <p:sp>
        <p:nvSpPr>
          <p:cNvPr id="11" name="正方形/長方形 10">
            <a:extLst>
              <a:ext uri="{FF2B5EF4-FFF2-40B4-BE49-F238E27FC236}">
                <a16:creationId xmlns:a16="http://schemas.microsoft.com/office/drawing/2014/main" id="{ECA3CB3C-BC83-4FAE-82B9-8370B77DB19F}"/>
              </a:ext>
            </a:extLst>
          </p:cNvPr>
          <p:cNvSpPr/>
          <p:nvPr/>
        </p:nvSpPr>
        <p:spPr>
          <a:xfrm>
            <a:off x="73697" y="875922"/>
            <a:ext cx="3515200" cy="22678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25000" indent="-225000">
              <a:lnSpc>
                <a:spcPts val="1024"/>
              </a:lnSpc>
              <a:buFont typeface="Wingdings" panose="05000000000000000000" pitchFamily="2" charset="2"/>
              <a:buChar char="u"/>
            </a:pPr>
            <a:r>
              <a:rPr lang="ja-JP" altLang="en-US" sz="1102" b="1" dirty="0">
                <a:solidFill>
                  <a:schemeClr val="tx1"/>
                </a:solidFill>
                <a:latin typeface="Meiryo UI" panose="020B0604030504040204" pitchFamily="50" charset="-128"/>
                <a:ea typeface="Meiryo UI" panose="020B0604030504040204" pitchFamily="50" charset="-128"/>
              </a:rPr>
              <a:t>市町村の現状・将来推計</a:t>
            </a:r>
          </a:p>
        </p:txBody>
      </p:sp>
      <p:sp>
        <p:nvSpPr>
          <p:cNvPr id="13" name="正方形/長方形 12">
            <a:extLst>
              <a:ext uri="{FF2B5EF4-FFF2-40B4-BE49-F238E27FC236}">
                <a16:creationId xmlns:a16="http://schemas.microsoft.com/office/drawing/2014/main" id="{3128774C-5EC0-41E5-89BF-488524BA2856}"/>
              </a:ext>
            </a:extLst>
          </p:cNvPr>
          <p:cNvSpPr/>
          <p:nvPr/>
        </p:nvSpPr>
        <p:spPr>
          <a:xfrm>
            <a:off x="73697" y="5524906"/>
            <a:ext cx="4139715" cy="30705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225000" indent="-225000">
              <a:lnSpc>
                <a:spcPts val="1024"/>
              </a:lnSpc>
              <a:buFont typeface="Wingdings" panose="05000000000000000000" pitchFamily="2" charset="2"/>
              <a:buChar char="u"/>
            </a:pPr>
            <a:r>
              <a:rPr lang="ja-JP" altLang="en-US" sz="1102" b="1" dirty="0">
                <a:solidFill>
                  <a:schemeClr val="tx1"/>
                </a:solidFill>
                <a:latin typeface="Meiryo UI" panose="020B0604030504040204" pitchFamily="50" charset="-128"/>
                <a:ea typeface="Meiryo UI" panose="020B0604030504040204" pitchFamily="50" charset="-128"/>
              </a:rPr>
              <a:t>基礎自治機能の維持・充実・強化に関する市町村の課題認識</a:t>
            </a:r>
          </a:p>
        </p:txBody>
      </p:sp>
      <p:sp>
        <p:nvSpPr>
          <p:cNvPr id="10" name="テキスト ボックス 9">
            <a:extLst>
              <a:ext uri="{FF2B5EF4-FFF2-40B4-BE49-F238E27FC236}">
                <a16:creationId xmlns:a16="http://schemas.microsoft.com/office/drawing/2014/main" id="{D2D59CEF-3D1D-4F18-8A7B-36223F030114}"/>
              </a:ext>
            </a:extLst>
          </p:cNvPr>
          <p:cNvSpPr txBox="1"/>
          <p:nvPr/>
        </p:nvSpPr>
        <p:spPr>
          <a:xfrm>
            <a:off x="170018" y="1130812"/>
            <a:ext cx="7197106" cy="4274604"/>
          </a:xfrm>
          <a:prstGeom prst="rect">
            <a:avLst/>
          </a:prstGeom>
          <a:solidFill>
            <a:schemeClr val="accent1">
              <a:lumMod val="20000"/>
              <a:lumOff val="80000"/>
            </a:schemeClr>
          </a:solidFill>
        </p:spPr>
        <p:txBody>
          <a:bodyPr wrap="square" tIns="108000" bIns="108000" rtlCol="0">
            <a:spAutoFit/>
          </a:bodyPr>
          <a:lstStyle/>
          <a:p>
            <a:pPr>
              <a:spcAft>
                <a:spcPts val="472"/>
              </a:spcAft>
            </a:pPr>
            <a:r>
              <a:rPr lang="ja-JP" altLang="en-US" sz="1102" b="1" dirty="0">
                <a:solidFill>
                  <a:prstClr val="black"/>
                </a:solidFill>
                <a:latin typeface="Meiryo UI" panose="020B0604030504040204" pitchFamily="50" charset="-128"/>
                <a:ea typeface="Meiryo UI" panose="020B0604030504040204" pitchFamily="50" charset="-128"/>
              </a:rPr>
              <a:t>①　人口の現状・将来推計</a:t>
            </a:r>
            <a:endParaRPr lang="en-US" altLang="ja-JP" sz="1102" b="1" dirty="0">
              <a:solidFill>
                <a:prstClr val="black"/>
              </a:solidFill>
              <a:latin typeface="Meiryo UI" panose="020B0604030504040204" pitchFamily="50" charset="-128"/>
              <a:ea typeface="Meiryo UI" panose="020B0604030504040204" pitchFamily="50" charset="-128"/>
            </a:endParaRPr>
          </a:p>
          <a:p>
            <a:pPr marL="225000" indent="-225000">
              <a:spcAft>
                <a:spcPts val="472"/>
              </a:spcAft>
              <a:buFont typeface="Meiryo UI" panose="020B0604030504040204" pitchFamily="50" charset="-128"/>
              <a:buChar char="○"/>
            </a:pPr>
            <a:r>
              <a:rPr lang="en-US" altLang="ja-JP" sz="945" dirty="0">
                <a:latin typeface="Meiryo UI" panose="020B0604030504040204" pitchFamily="50" charset="-128"/>
                <a:ea typeface="Meiryo UI" panose="020B0604030504040204" pitchFamily="50" charset="-128"/>
              </a:rPr>
              <a:t>2020</a:t>
            </a:r>
            <a:r>
              <a:rPr lang="ja-JP" altLang="en-US" sz="945" dirty="0">
                <a:latin typeface="Meiryo UI" panose="020B0604030504040204" pitchFamily="50" charset="-128"/>
                <a:ea typeface="Meiryo UI" panose="020B0604030504040204" pitchFamily="50" charset="-128"/>
              </a:rPr>
              <a:t>年から</a:t>
            </a:r>
            <a:r>
              <a:rPr lang="en-US" altLang="ja-JP" sz="945" dirty="0">
                <a:latin typeface="Meiryo UI" panose="020B0604030504040204" pitchFamily="50" charset="-128"/>
                <a:ea typeface="Meiryo UI" panose="020B0604030504040204" pitchFamily="50" charset="-128"/>
              </a:rPr>
              <a:t>2040</a:t>
            </a:r>
            <a:r>
              <a:rPr lang="ja-JP" altLang="en-US" sz="945" dirty="0">
                <a:latin typeface="Meiryo UI" panose="020B0604030504040204" pitchFamily="50" charset="-128"/>
                <a:ea typeface="Meiryo UI" panose="020B0604030504040204" pitchFamily="50" charset="-128"/>
              </a:rPr>
              <a:t>年までの間に、総人口は約</a:t>
            </a:r>
            <a:r>
              <a:rPr lang="en-US" altLang="ja-JP" sz="945" dirty="0">
                <a:latin typeface="Meiryo UI" panose="020B0604030504040204" pitchFamily="50" charset="-128"/>
                <a:ea typeface="Meiryo UI" panose="020B0604030504040204" pitchFamily="50" charset="-128"/>
              </a:rPr>
              <a:t>10.9</a:t>
            </a:r>
            <a:r>
              <a:rPr lang="ja-JP" altLang="en-US" sz="945" dirty="0">
                <a:latin typeface="Meiryo UI" panose="020B0604030504040204" pitchFamily="50" charset="-128"/>
                <a:ea typeface="Meiryo UI" panose="020B0604030504040204" pitchFamily="50" charset="-128"/>
              </a:rPr>
              <a:t>％減少するが、年少人口（</a:t>
            </a:r>
            <a:r>
              <a:rPr lang="en-US" altLang="ja-JP" sz="945" dirty="0">
                <a:latin typeface="Meiryo UI" panose="020B0604030504040204" pitchFamily="50" charset="-128"/>
                <a:ea typeface="Meiryo UI" panose="020B0604030504040204" pitchFamily="50" charset="-128"/>
              </a:rPr>
              <a:t>0</a:t>
            </a:r>
            <a:r>
              <a:rPr lang="ja-JP" altLang="en-US" sz="945" dirty="0">
                <a:latin typeface="Meiryo UI" panose="020B0604030504040204" pitchFamily="50" charset="-128"/>
                <a:ea typeface="Meiryo UI" panose="020B0604030504040204" pitchFamily="50" charset="-128"/>
              </a:rPr>
              <a:t>～</a:t>
            </a:r>
            <a:r>
              <a:rPr lang="en-US" altLang="ja-JP" sz="945" dirty="0">
                <a:latin typeface="Meiryo UI" panose="020B0604030504040204" pitchFamily="50" charset="-128"/>
                <a:ea typeface="Meiryo UI" panose="020B0604030504040204" pitchFamily="50" charset="-128"/>
              </a:rPr>
              <a:t>14</a:t>
            </a:r>
            <a:r>
              <a:rPr lang="ja-JP" altLang="en-US" sz="945" dirty="0">
                <a:latin typeface="Meiryo UI" panose="020B0604030504040204" pitchFamily="50" charset="-128"/>
                <a:ea typeface="Meiryo UI" panose="020B0604030504040204" pitchFamily="50" charset="-128"/>
              </a:rPr>
              <a:t>歳）及び生産年齢人口（</a:t>
            </a:r>
            <a:r>
              <a:rPr lang="en-US" altLang="ja-JP" sz="945" dirty="0">
                <a:latin typeface="Meiryo UI" panose="020B0604030504040204" pitchFamily="50" charset="-128"/>
                <a:ea typeface="Meiryo UI" panose="020B0604030504040204" pitchFamily="50" charset="-128"/>
              </a:rPr>
              <a:t>15</a:t>
            </a:r>
            <a:r>
              <a:rPr lang="ja-JP" altLang="en-US" sz="945" dirty="0">
                <a:latin typeface="Meiryo UI" panose="020B0604030504040204" pitchFamily="50" charset="-128"/>
                <a:ea typeface="Meiryo UI" panose="020B0604030504040204" pitchFamily="50" charset="-128"/>
              </a:rPr>
              <a:t>～</a:t>
            </a:r>
            <a:r>
              <a:rPr lang="en-US" altLang="ja-JP" sz="945" dirty="0">
                <a:latin typeface="Meiryo UI" panose="020B0604030504040204" pitchFamily="50" charset="-128"/>
                <a:ea typeface="Meiryo UI" panose="020B0604030504040204" pitchFamily="50" charset="-128"/>
              </a:rPr>
              <a:t>64</a:t>
            </a:r>
            <a:r>
              <a:rPr lang="ja-JP" altLang="en-US" sz="945" dirty="0">
                <a:latin typeface="Meiryo UI" panose="020B0604030504040204" pitchFamily="50" charset="-128"/>
                <a:ea typeface="Meiryo UI" panose="020B0604030504040204" pitchFamily="50" charset="-128"/>
              </a:rPr>
              <a:t>歳）が大きく減少する一方、高齢者人口（</a:t>
            </a:r>
            <a:r>
              <a:rPr lang="en-US" altLang="ja-JP" sz="945" dirty="0">
                <a:latin typeface="Meiryo UI" panose="020B0604030504040204" pitchFamily="50" charset="-128"/>
                <a:ea typeface="Meiryo UI" panose="020B0604030504040204" pitchFamily="50" charset="-128"/>
              </a:rPr>
              <a:t>65</a:t>
            </a:r>
            <a:r>
              <a:rPr lang="ja-JP" altLang="en-US" sz="945" dirty="0">
                <a:latin typeface="Meiryo UI" panose="020B0604030504040204" pitchFamily="50" charset="-128"/>
                <a:ea typeface="Meiryo UI" panose="020B0604030504040204" pitchFamily="50" charset="-128"/>
              </a:rPr>
              <a:t>歳以上）は増加を続けることにより、人口構成が大きく変動する。</a:t>
            </a:r>
            <a:endParaRPr lang="en-US" altLang="ja-JP" sz="945" dirty="0">
              <a:latin typeface="Meiryo UI" panose="020B0604030504040204" pitchFamily="50" charset="-128"/>
              <a:ea typeface="Meiryo UI" panose="020B0604030504040204" pitchFamily="50" charset="-128"/>
            </a:endParaRPr>
          </a:p>
          <a:p>
            <a:pPr marL="225000" indent="-225000">
              <a:spcAft>
                <a:spcPts val="472"/>
              </a:spcAft>
              <a:buFont typeface="Meiryo UI" panose="020B0604030504040204" pitchFamily="50" charset="-128"/>
              <a:buChar char="○"/>
            </a:pPr>
            <a:r>
              <a:rPr lang="ja-JP" altLang="en-US" sz="945" dirty="0">
                <a:latin typeface="Meiryo UI" panose="020B0604030504040204" pitchFamily="50" charset="-128"/>
                <a:ea typeface="Meiryo UI" panose="020B0604030504040204" pitchFamily="50" charset="-128"/>
              </a:rPr>
              <a:t>また、高齢者人口・後期高齢者人口（</a:t>
            </a:r>
            <a:r>
              <a:rPr lang="en-US" altLang="ja-JP" sz="945" dirty="0">
                <a:latin typeface="Meiryo UI" panose="020B0604030504040204" pitchFamily="50" charset="-128"/>
                <a:ea typeface="Meiryo UI" panose="020B0604030504040204" pitchFamily="50" charset="-128"/>
              </a:rPr>
              <a:t>75</a:t>
            </a:r>
            <a:r>
              <a:rPr lang="ja-JP" altLang="en-US" sz="945" dirty="0">
                <a:latin typeface="Meiryo UI" panose="020B0604030504040204" pitchFamily="50" charset="-128"/>
                <a:ea typeface="Meiryo UI" panose="020B0604030504040204" pitchFamily="50" charset="-128"/>
              </a:rPr>
              <a:t>歳以上）の増加に伴い、医療需要や介護需要等が増加することが見込まれる。</a:t>
            </a:r>
            <a:endParaRPr lang="en-US" altLang="ja-JP" sz="945" dirty="0">
              <a:latin typeface="Meiryo UI" panose="020B0604030504040204" pitchFamily="50" charset="-128"/>
              <a:ea typeface="Meiryo UI" panose="020B0604030504040204" pitchFamily="50" charset="-128"/>
            </a:endParaRPr>
          </a:p>
          <a:p>
            <a:pPr marL="225000" indent="-225000">
              <a:spcAft>
                <a:spcPts val="472"/>
              </a:spcAft>
              <a:buFont typeface="Meiryo UI" panose="020B0604030504040204" pitchFamily="50" charset="-128"/>
              <a:buChar char="○"/>
            </a:pPr>
            <a:r>
              <a:rPr lang="ja-JP" altLang="en-US" sz="945" dirty="0">
                <a:latin typeface="Meiryo UI" panose="020B0604030504040204" pitchFamily="50" charset="-128"/>
                <a:ea typeface="Meiryo UI" panose="020B0604030504040204" pitchFamily="50" charset="-128"/>
              </a:rPr>
              <a:t>高齢者人口・後期高齢者人口については、増加する団体から、既に減少局面に入っている団体まで状況は様々であるが、特に後期高齢者人口が大幅に増加する団体では、福祉ニーズや社会保障関係経費への影響がより大きくなる。</a:t>
            </a:r>
            <a:endParaRPr lang="en-US" altLang="ja-JP" sz="945" dirty="0">
              <a:latin typeface="Meiryo UI" panose="020B0604030504040204" pitchFamily="50" charset="-128"/>
              <a:ea typeface="Meiryo UI" panose="020B0604030504040204" pitchFamily="50" charset="-128"/>
            </a:endParaRPr>
          </a:p>
          <a:p>
            <a:pPr marL="225000" indent="-225000">
              <a:spcAft>
                <a:spcPts val="1417"/>
              </a:spcAft>
              <a:buFont typeface="Meiryo UI" panose="020B0604030504040204" pitchFamily="50" charset="-128"/>
              <a:buChar char="○"/>
            </a:pPr>
            <a:r>
              <a:rPr lang="ja-JP" altLang="en-US" sz="945" dirty="0">
                <a:latin typeface="Meiryo UI" panose="020B0604030504040204" pitchFamily="50" charset="-128"/>
                <a:ea typeface="Meiryo UI" panose="020B0604030504040204" pitchFamily="50" charset="-128"/>
              </a:rPr>
              <a:t>生産年齢人口が５割以上減少する団体が３団体あり、将来の税収（個人住民税等）の減少が懸念される。</a:t>
            </a:r>
            <a:endParaRPr lang="en-US" altLang="ja-JP" sz="945" dirty="0">
              <a:latin typeface="Meiryo UI" panose="020B0604030504040204" pitchFamily="50" charset="-128"/>
              <a:ea typeface="Meiryo UI" panose="020B0604030504040204" pitchFamily="50" charset="-128"/>
            </a:endParaRPr>
          </a:p>
          <a:p>
            <a:pPr>
              <a:spcAft>
                <a:spcPts val="472"/>
              </a:spcAft>
            </a:pPr>
            <a:r>
              <a:rPr lang="ja-JP" altLang="en-US" sz="1102" b="1" dirty="0">
                <a:latin typeface="Meiryo UI" panose="020B0604030504040204" pitchFamily="50" charset="-128"/>
                <a:ea typeface="Meiryo UI" panose="020B0604030504040204" pitchFamily="50" charset="-128"/>
              </a:rPr>
              <a:t>②　地域の状況</a:t>
            </a:r>
            <a:endParaRPr lang="en-US" altLang="ja-JP" sz="1102" b="1" dirty="0">
              <a:latin typeface="Meiryo UI" panose="020B0604030504040204" pitchFamily="50" charset="-128"/>
              <a:ea typeface="Meiryo UI" panose="020B0604030504040204" pitchFamily="50" charset="-128"/>
            </a:endParaRPr>
          </a:p>
          <a:p>
            <a:pPr marL="225000" indent="-225000">
              <a:spcAft>
                <a:spcPts val="1417"/>
              </a:spcAft>
              <a:buFont typeface="Meiryo UI" panose="020B0604030504040204" pitchFamily="50" charset="-128"/>
              <a:buChar char="○"/>
            </a:pPr>
            <a:r>
              <a:rPr lang="ja-JP" altLang="en-US" sz="945" dirty="0">
                <a:latin typeface="Meiryo UI" panose="020B0604030504040204" pitchFamily="50" charset="-128"/>
                <a:ea typeface="Meiryo UI" panose="020B0604030504040204" pitchFamily="50" charset="-128"/>
              </a:rPr>
              <a:t>地域の自治機能の低下や生活関連サービスの縮小（消防団員充足率や自治会加入率の低下等）により、これまで行政以外の主体が担っていたサービスを行政で代替することが求められるなど、新たな行政需要が生じることも想定される。</a:t>
            </a:r>
          </a:p>
          <a:p>
            <a:pPr>
              <a:spcAft>
                <a:spcPts val="472"/>
              </a:spcAft>
            </a:pPr>
            <a:r>
              <a:rPr lang="ja-JP" altLang="en-US" sz="1102" b="1" dirty="0">
                <a:latin typeface="Meiryo UI" panose="020B0604030504040204" pitchFamily="50" charset="-128"/>
                <a:ea typeface="Meiryo UI" panose="020B0604030504040204" pitchFamily="50" charset="-128"/>
              </a:rPr>
              <a:t>③　インフラ・公共施設</a:t>
            </a:r>
            <a:endParaRPr lang="en-US" altLang="ja-JP" sz="1102" b="1" dirty="0">
              <a:latin typeface="Meiryo UI" panose="020B0604030504040204" pitchFamily="50" charset="-128"/>
              <a:ea typeface="Meiryo UI" panose="020B0604030504040204" pitchFamily="50" charset="-128"/>
            </a:endParaRPr>
          </a:p>
          <a:p>
            <a:pPr marL="225000" indent="-225000">
              <a:spcAft>
                <a:spcPts val="472"/>
              </a:spcAft>
              <a:buFont typeface="Meiryo UI" panose="020B0604030504040204" pitchFamily="50" charset="-128"/>
              <a:buChar char="○"/>
            </a:pPr>
            <a:r>
              <a:rPr lang="ja-JP" altLang="en-US" sz="945" dirty="0">
                <a:latin typeface="Meiryo UI" panose="020B0604030504040204" pitchFamily="50" charset="-128"/>
                <a:ea typeface="Meiryo UI" panose="020B0604030504040204" pitchFamily="50" charset="-128"/>
              </a:rPr>
              <a:t>高度経済成長期に集中投資したインフラの老朽化が進行し、点検・診断・維持管理等の事務が増加している。</a:t>
            </a:r>
          </a:p>
          <a:p>
            <a:pPr marL="225000" indent="-225000">
              <a:spcAft>
                <a:spcPts val="1417"/>
              </a:spcAft>
              <a:buFont typeface="Meiryo UI" panose="020B0604030504040204" pitchFamily="50" charset="-128"/>
              <a:buChar char="○"/>
            </a:pPr>
            <a:r>
              <a:rPr lang="ja-JP" altLang="en-US" sz="945" dirty="0">
                <a:latin typeface="Meiryo UI" panose="020B0604030504040204" pitchFamily="50" charset="-128"/>
                <a:ea typeface="Meiryo UI" panose="020B0604030504040204" pitchFamily="50" charset="-128"/>
              </a:rPr>
              <a:t>人口減少に伴う需要水量やごみ発生量の減少により、施設が相対的に過大となり、施設効率の低下も懸念される。</a:t>
            </a:r>
            <a:endParaRPr lang="en-US" altLang="ja-JP" sz="945" dirty="0">
              <a:latin typeface="Meiryo UI" panose="020B0604030504040204" pitchFamily="50" charset="-128"/>
              <a:ea typeface="Meiryo UI" panose="020B0604030504040204" pitchFamily="50" charset="-128"/>
            </a:endParaRPr>
          </a:p>
          <a:p>
            <a:pPr>
              <a:spcAft>
                <a:spcPts val="472"/>
              </a:spcAft>
            </a:pPr>
            <a:r>
              <a:rPr lang="ja-JP" altLang="en-US" sz="1102" b="1" dirty="0">
                <a:latin typeface="Meiryo UI" panose="020B0604030504040204" pitchFamily="50" charset="-128"/>
                <a:ea typeface="Meiryo UI" panose="020B0604030504040204" pitchFamily="50" charset="-128"/>
              </a:rPr>
              <a:t>④　自治体の組織・財政の状況</a:t>
            </a:r>
            <a:endParaRPr lang="en-US" altLang="ja-JP" sz="945" b="1" dirty="0">
              <a:latin typeface="Meiryo UI" panose="020B0604030504040204" pitchFamily="50" charset="-128"/>
              <a:ea typeface="Meiryo UI" panose="020B0604030504040204" pitchFamily="50" charset="-128"/>
            </a:endParaRPr>
          </a:p>
          <a:p>
            <a:pPr marL="225000" indent="-225000">
              <a:spcAft>
                <a:spcPts val="472"/>
              </a:spcAft>
              <a:buFont typeface="Meiryo UI" panose="020B0604030504040204" pitchFamily="50" charset="-128"/>
              <a:buChar char="○"/>
            </a:pPr>
            <a:r>
              <a:rPr lang="en-US" altLang="ja-JP" sz="945" dirty="0">
                <a:latin typeface="Meiryo UI" panose="020B0604030504040204" pitchFamily="50" charset="-128"/>
                <a:ea typeface="Meiryo UI" panose="020B0604030504040204" pitchFamily="50" charset="-128"/>
              </a:rPr>
              <a:t>2012</a:t>
            </a:r>
            <a:r>
              <a:rPr lang="ja-JP" altLang="en-US" sz="945" dirty="0">
                <a:latin typeface="Meiryo UI" panose="020B0604030504040204" pitchFamily="50" charset="-128"/>
                <a:ea typeface="Meiryo UI" panose="020B0604030504040204" pitchFamily="50" charset="-128"/>
              </a:rPr>
              <a:t>年度から</a:t>
            </a:r>
            <a:r>
              <a:rPr lang="en-US" altLang="ja-JP" sz="945" dirty="0">
                <a:latin typeface="Meiryo UI" panose="020B0604030504040204" pitchFamily="50" charset="-128"/>
                <a:ea typeface="Meiryo UI" panose="020B0604030504040204" pitchFamily="50" charset="-128"/>
              </a:rPr>
              <a:t>2022</a:t>
            </a:r>
            <a:r>
              <a:rPr lang="ja-JP" altLang="en-US" sz="945" dirty="0">
                <a:latin typeface="Meiryo UI" panose="020B0604030504040204" pitchFamily="50" charset="-128"/>
                <a:ea typeface="Meiryo UI" panose="020B0604030504040204" pitchFamily="50" charset="-128"/>
              </a:rPr>
              <a:t>年度までの間に、</a:t>
            </a:r>
            <a:r>
              <a:rPr lang="ja-JP" altLang="en-US" sz="1000" dirty="0">
                <a:latin typeface="Meiryo UI" panose="020B0604030504040204" pitchFamily="50" charset="-128"/>
                <a:ea typeface="Meiryo UI" panose="020B0604030504040204" pitchFamily="50" charset="-128"/>
              </a:rPr>
              <a:t>府民</a:t>
            </a:r>
            <a:r>
              <a:rPr lang="en-US" altLang="ja-JP" sz="1000" dirty="0">
                <a:latin typeface="Meiryo UI" panose="020B0604030504040204" pitchFamily="50" charset="-128"/>
                <a:ea typeface="Meiryo UI" panose="020B0604030504040204" pitchFamily="50" charset="-128"/>
              </a:rPr>
              <a:t>1</a:t>
            </a:r>
            <a:r>
              <a:rPr lang="ja-JP" altLang="en-US" sz="1000" dirty="0">
                <a:latin typeface="Meiryo UI" panose="020B0604030504040204" pitchFamily="50" charset="-128"/>
                <a:ea typeface="Meiryo UI" panose="020B0604030504040204" pitchFamily="50" charset="-128"/>
              </a:rPr>
              <a:t>人当たりで見た場合、地方税収の増加により基準財政収入額も増加しているが、それ以上に基準財政需要額が増加している。その結果、府内市町村の財政力指数は悪化している。</a:t>
            </a:r>
            <a:endParaRPr lang="en-US" altLang="ja-JP" sz="1000" dirty="0">
              <a:latin typeface="Meiryo UI" panose="020B0604030504040204" pitchFamily="50" charset="-128"/>
              <a:ea typeface="Meiryo UI" panose="020B0604030504040204" pitchFamily="50" charset="-128"/>
            </a:endParaRPr>
          </a:p>
          <a:p>
            <a:pPr marL="225000" indent="-225000">
              <a:spcAft>
                <a:spcPts val="472"/>
              </a:spcAft>
              <a:buFont typeface="Meiryo UI" panose="020B0604030504040204" pitchFamily="50" charset="-128"/>
              <a:buChar char="○"/>
            </a:pPr>
            <a:r>
              <a:rPr lang="ja-JP" altLang="en-US" sz="945" dirty="0">
                <a:latin typeface="Meiryo UI" panose="020B0604030504040204" pitchFamily="50" charset="-128"/>
                <a:ea typeface="Meiryo UI" panose="020B0604030504040204" pitchFamily="50" charset="-128"/>
              </a:rPr>
              <a:t>また、市町村が独自で活用することができる自主財源の比率が低下している。</a:t>
            </a:r>
          </a:p>
          <a:p>
            <a:pPr marL="225000" indent="-225000">
              <a:spcAft>
                <a:spcPts val="945"/>
              </a:spcAft>
              <a:buFont typeface="Meiryo UI" panose="020B0604030504040204" pitchFamily="50" charset="-128"/>
              <a:buChar char="○"/>
            </a:pPr>
            <a:r>
              <a:rPr lang="ja-JP" altLang="en-US" sz="945" dirty="0">
                <a:latin typeface="Meiryo UI" panose="020B0604030504040204" pitchFamily="50" charset="-128"/>
                <a:ea typeface="Meiryo UI" panose="020B0604030504040204" pitchFamily="50" charset="-128"/>
              </a:rPr>
              <a:t>現状では財政調整基金の残高は増加しているが、今後、人口減少に伴う税収・自主財源の減少により、団体によっては、独自事業を実施するために財政調整基金の取り崩しが必要となり、残高減少となる懸念がある。</a:t>
            </a:r>
          </a:p>
        </p:txBody>
      </p:sp>
      <p:sp>
        <p:nvSpPr>
          <p:cNvPr id="12" name="正方形/長方形 11">
            <a:extLst>
              <a:ext uri="{FF2B5EF4-FFF2-40B4-BE49-F238E27FC236}">
                <a16:creationId xmlns:a16="http://schemas.microsoft.com/office/drawing/2014/main" id="{103E7B44-61C3-4A59-9173-845B5C095F72}"/>
              </a:ext>
            </a:extLst>
          </p:cNvPr>
          <p:cNvSpPr/>
          <p:nvPr/>
        </p:nvSpPr>
        <p:spPr>
          <a:xfrm>
            <a:off x="-1" y="11463"/>
            <a:ext cx="7559675" cy="413529"/>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4394" tIns="67197" rIns="134394" bIns="67197" numCol="1" spcCol="0" rtlCol="0" fromWordArt="0" anchor="ctr" anchorCtr="0" forceAA="0" compatLnSpc="1">
            <a:prstTxWarp prst="textNoShape">
              <a:avLst/>
            </a:prstTxWarp>
            <a:noAutofit/>
          </a:bodyPr>
          <a:lstStyle/>
          <a:p>
            <a:pPr algn="ctr"/>
            <a:r>
              <a:rPr lang="ja-JP" altLang="en-US" sz="1732" b="1"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基礎自治機能充実強化基本方針の概要</a:t>
            </a:r>
          </a:p>
        </p:txBody>
      </p:sp>
      <p:sp>
        <p:nvSpPr>
          <p:cNvPr id="15" name="テキスト ボックス 14">
            <a:extLst>
              <a:ext uri="{FF2B5EF4-FFF2-40B4-BE49-F238E27FC236}">
                <a16:creationId xmlns:a16="http://schemas.microsoft.com/office/drawing/2014/main" id="{ACE3EFF8-D6D3-4A1E-81B7-A4F5C9C6D8A2}"/>
              </a:ext>
            </a:extLst>
          </p:cNvPr>
          <p:cNvSpPr txBox="1"/>
          <p:nvPr/>
        </p:nvSpPr>
        <p:spPr>
          <a:xfrm>
            <a:off x="7061695" y="429730"/>
            <a:ext cx="827916" cy="237757"/>
          </a:xfrm>
          <a:prstGeom prst="rect">
            <a:avLst/>
          </a:prstGeom>
          <a:noFill/>
        </p:spPr>
        <p:txBody>
          <a:bodyPr wrap="square" rtlCol="0">
            <a:spAutoFit/>
          </a:bodyPr>
          <a:lstStyle/>
          <a:p>
            <a:r>
              <a:rPr kumimoji="1" lang="en-US" altLang="ja-JP" sz="945" dirty="0">
                <a:latin typeface="Meiryo UI" panose="020B0604030504040204" pitchFamily="50" charset="-128"/>
                <a:ea typeface="Meiryo UI" panose="020B0604030504040204" pitchFamily="50" charset="-128"/>
              </a:rPr>
              <a:t>(2/6)</a:t>
            </a:r>
          </a:p>
        </p:txBody>
      </p:sp>
    </p:spTree>
    <p:extLst>
      <p:ext uri="{BB962C8B-B14F-4D97-AF65-F5344CB8AC3E}">
        <p14:creationId xmlns:p14="http://schemas.microsoft.com/office/powerpoint/2010/main" val="193234878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表 3">
            <a:extLst>
              <a:ext uri="{FF2B5EF4-FFF2-40B4-BE49-F238E27FC236}">
                <a16:creationId xmlns:a16="http://schemas.microsoft.com/office/drawing/2014/main" id="{15AD9B4E-3E72-4779-AA23-2F4CF53DD7A5}"/>
              </a:ext>
            </a:extLst>
          </p:cNvPr>
          <p:cNvGraphicFramePr>
            <a:graphicFrameLocks noGrp="1"/>
          </p:cNvGraphicFramePr>
          <p:nvPr>
            <p:extLst>
              <p:ext uri="{D42A27DB-BD31-4B8C-83A1-F6EECF244321}">
                <p14:modId xmlns:p14="http://schemas.microsoft.com/office/powerpoint/2010/main" val="3782915973"/>
              </p:ext>
            </p:extLst>
          </p:nvPr>
        </p:nvGraphicFramePr>
        <p:xfrm>
          <a:off x="120164" y="5132004"/>
          <a:ext cx="7303456" cy="4686858"/>
        </p:xfrm>
        <a:graphic>
          <a:graphicData uri="http://schemas.openxmlformats.org/drawingml/2006/table">
            <a:tbl>
              <a:tblPr firstCol="1">
                <a:tableStyleId>{21E4AEA4-8DFA-4A89-87EB-49C32662AFE0}</a:tableStyleId>
              </a:tblPr>
              <a:tblGrid>
                <a:gridCol w="821147">
                  <a:extLst>
                    <a:ext uri="{9D8B030D-6E8A-4147-A177-3AD203B41FA5}">
                      <a16:colId xmlns:a16="http://schemas.microsoft.com/office/drawing/2014/main" val="1596135272"/>
                    </a:ext>
                  </a:extLst>
                </a:gridCol>
                <a:gridCol w="821147">
                  <a:extLst>
                    <a:ext uri="{9D8B030D-6E8A-4147-A177-3AD203B41FA5}">
                      <a16:colId xmlns:a16="http://schemas.microsoft.com/office/drawing/2014/main" val="2631240932"/>
                    </a:ext>
                  </a:extLst>
                </a:gridCol>
                <a:gridCol w="2830581">
                  <a:extLst>
                    <a:ext uri="{9D8B030D-6E8A-4147-A177-3AD203B41FA5}">
                      <a16:colId xmlns:a16="http://schemas.microsoft.com/office/drawing/2014/main" val="3672217376"/>
                    </a:ext>
                  </a:extLst>
                </a:gridCol>
                <a:gridCol w="2830581">
                  <a:extLst>
                    <a:ext uri="{9D8B030D-6E8A-4147-A177-3AD203B41FA5}">
                      <a16:colId xmlns:a16="http://schemas.microsoft.com/office/drawing/2014/main" val="591815581"/>
                    </a:ext>
                  </a:extLst>
                </a:gridCol>
              </a:tblGrid>
              <a:tr h="308264">
                <a:tc>
                  <a:txBody>
                    <a:bodyPr/>
                    <a:lstStyle/>
                    <a:p>
                      <a:pPr marL="0" marR="0" lvl="0" indent="0" algn="ctr" defTabSz="960132" rtl="0" eaLnBrk="1" fontAlgn="auto" latinLnBrk="0" hangingPunct="1">
                        <a:lnSpc>
                          <a:spcPct val="100000"/>
                        </a:lnSpc>
                        <a:spcBef>
                          <a:spcPts val="0"/>
                        </a:spcBef>
                        <a:spcAft>
                          <a:spcPts val="0"/>
                        </a:spcAft>
                        <a:buClrTx/>
                        <a:buSzTx/>
                        <a:buFontTx/>
                        <a:buNone/>
                        <a:tabLst/>
                        <a:defRPr/>
                      </a:pPr>
                      <a:r>
                        <a:rPr lang="ja-JP" altLang="en-US" sz="900" b="1" dirty="0">
                          <a:latin typeface="Meiryo UI" panose="020B0604030504040204" pitchFamily="50" charset="-128"/>
                          <a:ea typeface="Meiryo UI" panose="020B0604030504040204" pitchFamily="50" charset="-128"/>
                        </a:rPr>
                        <a:t>大項目</a:t>
                      </a:r>
                    </a:p>
                  </a:txBody>
                  <a:tcPr marL="71997" marR="71997" marT="56690" marB="56690" anchor="ctr">
                    <a:solidFill>
                      <a:schemeClr val="accent2">
                        <a:lumMod val="75000"/>
                      </a:schemeClr>
                    </a:solidFill>
                  </a:tcPr>
                </a:tc>
                <a:tc>
                  <a:txBody>
                    <a:bodyPr/>
                    <a:lstStyle/>
                    <a:p>
                      <a:pPr algn="ctr"/>
                      <a:r>
                        <a:rPr kumimoji="1" lang="ja-JP" altLang="en-US" sz="900" b="1" dirty="0">
                          <a:solidFill>
                            <a:schemeClr val="bg1"/>
                          </a:solidFill>
                          <a:latin typeface="Meiryo UI" panose="020B0604030504040204" pitchFamily="50" charset="-128"/>
                          <a:ea typeface="Meiryo UI" panose="020B0604030504040204" pitchFamily="50" charset="-128"/>
                        </a:rPr>
                        <a:t>中項目</a:t>
                      </a:r>
                    </a:p>
                  </a:txBody>
                  <a:tcPr marL="71997" marR="71997" marT="56690" marB="56690" anchor="ctr">
                    <a:solidFill>
                      <a:schemeClr val="accent2"/>
                    </a:solidFill>
                  </a:tcPr>
                </a:tc>
                <a:tc>
                  <a:txBody>
                    <a:bodyPr/>
                    <a:lstStyle/>
                    <a:p>
                      <a:pPr marL="0" indent="0" algn="ctr">
                        <a:lnSpc>
                          <a:spcPct val="100000"/>
                        </a:lnSpc>
                        <a:spcAft>
                          <a:spcPts val="600"/>
                        </a:spcAft>
                        <a:buFont typeface="Arial" panose="020B0604020202020204" pitchFamily="34" charset="0"/>
                        <a:buNone/>
                      </a:pPr>
                      <a:r>
                        <a:rPr lang="ja-JP" altLang="en-US" sz="900" b="0" dirty="0">
                          <a:latin typeface="Meiryo UI" panose="020B0604030504040204" pitchFamily="50" charset="-128"/>
                          <a:ea typeface="Meiryo UI" panose="020B0604030504040204" pitchFamily="50" charset="-128"/>
                        </a:rPr>
                        <a:t>小項目</a:t>
                      </a:r>
                      <a:endParaRPr lang="en-US" altLang="ja-JP" sz="900" b="0" dirty="0">
                        <a:latin typeface="Meiryo UI" panose="020B0604030504040204" pitchFamily="50" charset="-128"/>
                        <a:ea typeface="Meiryo UI" panose="020B0604030504040204" pitchFamily="50" charset="-128"/>
                      </a:endParaRPr>
                    </a:p>
                  </a:txBody>
                  <a:tcPr marL="71997" marR="71997" marT="56690" marB="56690" anchor="ctr">
                    <a:solidFill>
                      <a:schemeClr val="accent2">
                        <a:lumMod val="60000"/>
                        <a:lumOff val="40000"/>
                      </a:schemeClr>
                    </a:solidFill>
                  </a:tcPr>
                </a:tc>
                <a:tc>
                  <a:txBody>
                    <a:bodyPr/>
                    <a:lstStyle/>
                    <a:p>
                      <a:pPr marL="0" indent="0" algn="ctr">
                        <a:lnSpc>
                          <a:spcPct val="100000"/>
                        </a:lnSpc>
                        <a:spcAft>
                          <a:spcPts val="600"/>
                        </a:spcAft>
                        <a:buFont typeface="Arial" panose="020B0604020202020204" pitchFamily="34" charset="0"/>
                        <a:buNone/>
                      </a:pPr>
                      <a:r>
                        <a:rPr lang="ja-JP" altLang="en-US" sz="900" b="0" dirty="0">
                          <a:latin typeface="Meiryo UI" panose="020B0604030504040204" pitchFamily="50" charset="-128"/>
                          <a:ea typeface="Meiryo UI" panose="020B0604030504040204" pitchFamily="50" charset="-128"/>
                        </a:rPr>
                        <a:t>主な取組</a:t>
                      </a:r>
                      <a:endParaRPr lang="en-US" altLang="ja-JP" sz="900" b="0" dirty="0">
                        <a:latin typeface="Meiryo UI" panose="020B0604030504040204" pitchFamily="50" charset="-128"/>
                        <a:ea typeface="Meiryo UI" panose="020B0604030504040204" pitchFamily="50" charset="-128"/>
                      </a:endParaRPr>
                    </a:p>
                  </a:txBody>
                  <a:tcPr marL="71997" marR="71997" marT="56690" marB="56690" anchor="ctr"/>
                </a:tc>
                <a:extLst>
                  <a:ext uri="{0D108BD9-81ED-4DB2-BD59-A6C34878D82A}">
                    <a16:rowId xmlns:a16="http://schemas.microsoft.com/office/drawing/2014/main" val="3513001340"/>
                  </a:ext>
                </a:extLst>
              </a:tr>
              <a:tr h="1942877">
                <a:tc rowSpan="2">
                  <a:txBody>
                    <a:bodyPr/>
                    <a:lstStyle/>
                    <a:p>
                      <a:pPr marL="0" marR="0" lvl="0" indent="0" algn="l" defTabSz="960132" rtl="0" eaLnBrk="1" fontAlgn="auto" latinLnBrk="0" hangingPunct="1">
                        <a:lnSpc>
                          <a:spcPct val="100000"/>
                        </a:lnSpc>
                        <a:spcBef>
                          <a:spcPts val="0"/>
                        </a:spcBef>
                        <a:spcAft>
                          <a:spcPts val="0"/>
                        </a:spcAft>
                        <a:buClrTx/>
                        <a:buSzTx/>
                        <a:buFontTx/>
                        <a:buNone/>
                        <a:tabLst/>
                        <a:defRPr/>
                      </a:pPr>
                      <a:r>
                        <a:rPr lang="ja-JP" altLang="en-US" sz="900" b="1" dirty="0">
                          <a:latin typeface="Meiryo UI" panose="020B0604030504040204" pitchFamily="50" charset="-128"/>
                          <a:ea typeface="Meiryo UI" panose="020B0604030504040204" pitchFamily="50" charset="-128"/>
                        </a:rPr>
                        <a:t>（１） 市町村における将来のあり方検討の場づくり</a:t>
                      </a:r>
                    </a:p>
                  </a:txBody>
                  <a:tcPr marL="71997" marR="71997" marT="108000" marB="108000">
                    <a:solidFill>
                      <a:schemeClr val="accent2">
                        <a:lumMod val="75000"/>
                      </a:schemeClr>
                    </a:solidFill>
                  </a:tcPr>
                </a:tc>
                <a:tc>
                  <a:txBody>
                    <a:bodyPr/>
                    <a:lstStyle/>
                    <a:p>
                      <a:pPr marL="0" marR="0" lvl="0" indent="0" algn="l" defTabSz="960132" rtl="0" eaLnBrk="1" fontAlgn="auto" latinLnBrk="0" hangingPunct="1">
                        <a:lnSpc>
                          <a:spcPct val="100000"/>
                        </a:lnSpc>
                        <a:spcBef>
                          <a:spcPts val="0"/>
                        </a:spcBef>
                        <a:spcAft>
                          <a:spcPts val="0"/>
                        </a:spcAft>
                        <a:buClrTx/>
                        <a:buSzTx/>
                        <a:buFontTx/>
                        <a:buNone/>
                        <a:tabLst/>
                        <a:defRPr/>
                      </a:pPr>
                      <a:r>
                        <a:rPr lang="ja-JP" altLang="en-US" sz="900" b="1" dirty="0">
                          <a:solidFill>
                            <a:schemeClr val="bg1"/>
                          </a:solidFill>
                          <a:latin typeface="Meiryo UI" panose="020B0604030504040204" pitchFamily="50" charset="-128"/>
                          <a:ea typeface="Meiryo UI" panose="020B0604030504040204" pitchFamily="50" charset="-128"/>
                        </a:rPr>
                        <a:t>①市町村の議論に資する情報の提供</a:t>
                      </a:r>
                    </a:p>
                    <a:p>
                      <a:pPr>
                        <a:spcAft>
                          <a:spcPts val="0"/>
                        </a:spcAft>
                      </a:pPr>
                      <a:endParaRPr kumimoji="1" lang="ja-JP" altLang="en-US" sz="900" b="1" dirty="0">
                        <a:solidFill>
                          <a:schemeClr val="bg1"/>
                        </a:solidFill>
                      </a:endParaRPr>
                    </a:p>
                  </a:txBody>
                  <a:tcPr marL="71997" marR="71997" marT="108000" marB="108000">
                    <a:solidFill>
                      <a:schemeClr val="accent2"/>
                    </a:solidFill>
                  </a:tcPr>
                </a:tc>
                <a:tc>
                  <a:txBody>
                    <a:bodyPr/>
                    <a:lstStyle/>
                    <a:p>
                      <a:pPr marL="108000" marR="0" lvl="0" indent="-108000" algn="l" defTabSz="960132"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市町村が人口減少などに伴う将来課題を的確に予測し、その影響を見通しながら安定した行財政運営を行うことができるよう、将来の予測の作成を支援</a:t>
                      </a:r>
                      <a:endParaRPr kumimoji="0"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0" marR="0" lvl="0" indent="0" algn="l" defTabSz="960132"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108000" marR="0" lvl="0" indent="-108000" algn="l" defTabSz="960132"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市町村がその将来像や進むべき方向性を住民とともに十分に議論を行いながら検討することができるよう、</a:t>
                      </a:r>
                      <a:r>
                        <a:rPr kumimoji="0"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議論に資する情報を提供</a:t>
                      </a:r>
                      <a:endParaRPr kumimoji="0" lang="en-US" altLang="ja-JP" sz="900" b="0" i="0" u="none" strike="noStrike" kern="1200" cap="none" spc="0" normalizeH="0" baseline="0" noProof="0" dirty="0">
                        <a:ln>
                          <a:noFill/>
                        </a:ln>
                        <a:solidFill>
                          <a:prstClr val="black"/>
                        </a:solidFill>
                        <a:effectLst/>
                        <a:highlight>
                          <a:srgbClr val="FFFF00"/>
                        </a:highlight>
                        <a:uLnTx/>
                        <a:uFillTx/>
                        <a:latin typeface="Meiryo UI" panose="020B0604030504040204" pitchFamily="50" charset="-128"/>
                        <a:ea typeface="Meiryo UI" panose="020B0604030504040204" pitchFamily="50" charset="-128"/>
                      </a:endParaRPr>
                    </a:p>
                    <a:p>
                      <a:pPr marL="108000" indent="-108000">
                        <a:lnSpc>
                          <a:spcPct val="100000"/>
                        </a:lnSpc>
                        <a:spcAft>
                          <a:spcPts val="0"/>
                        </a:spcAft>
                        <a:buFont typeface="Arial" panose="020B0604020202020204" pitchFamily="34" charset="0"/>
                        <a:buChar char="•"/>
                      </a:pPr>
                      <a:endParaRPr lang="en-US" altLang="ja-JP" sz="900" b="0" dirty="0">
                        <a:latin typeface="Meiryo UI" panose="020B0604030504040204" pitchFamily="50" charset="-128"/>
                        <a:ea typeface="Meiryo UI" panose="020B0604030504040204" pitchFamily="50" charset="-128"/>
                      </a:endParaRPr>
                    </a:p>
                  </a:txBody>
                  <a:tcPr marL="71997" marR="71997" marT="108000" marB="108000">
                    <a:solidFill>
                      <a:schemeClr val="accent2">
                        <a:lumMod val="60000"/>
                        <a:lumOff val="40000"/>
                      </a:schemeClr>
                    </a:solidFill>
                  </a:tcPr>
                </a:tc>
                <a:tc>
                  <a:txBody>
                    <a:bodyPr/>
                    <a:lstStyle/>
                    <a:p>
                      <a:pPr marL="87313" indent="-87313">
                        <a:buFont typeface="Arial" panose="020B0604020202020204" pitchFamily="34" charset="0"/>
                        <a:buChar char="•"/>
                      </a:pPr>
                      <a:r>
                        <a:rPr lang="ja-JP" altLang="en-US" sz="900" dirty="0">
                          <a:solidFill>
                            <a:schemeClr val="tx1"/>
                          </a:solidFill>
                          <a:latin typeface="Meiryo UI" panose="020B0604030504040204" pitchFamily="50" charset="-128"/>
                          <a:ea typeface="Meiryo UI" panose="020B0604030504040204" pitchFamily="50" charset="-128"/>
                        </a:rPr>
                        <a:t>現在取り組んでいる中長期財政シミュレーションや地域の未来予測について、より効果的なものとなるよう支援</a:t>
                      </a:r>
                      <a:endParaRPr lang="en-US" altLang="ja-JP" sz="900" dirty="0">
                        <a:solidFill>
                          <a:schemeClr val="tx1"/>
                        </a:solidFill>
                        <a:latin typeface="Meiryo UI" panose="020B0604030504040204" pitchFamily="50" charset="-128"/>
                        <a:ea typeface="Meiryo UI" panose="020B0604030504040204" pitchFamily="50" charset="-128"/>
                      </a:endParaRPr>
                    </a:p>
                    <a:p>
                      <a:pPr marL="0" indent="0">
                        <a:buFont typeface="Arial" panose="020B0604020202020204" pitchFamily="34" charset="0"/>
                        <a:buNone/>
                      </a:pPr>
                      <a:r>
                        <a:rPr lang="ja-JP" altLang="en-US" sz="900" dirty="0">
                          <a:latin typeface="Meiryo UI" panose="020B0604030504040204" pitchFamily="50" charset="-128"/>
                          <a:ea typeface="Meiryo UI" panose="020B0604030504040204" pitchFamily="50" charset="-128"/>
                        </a:rPr>
                        <a:t>　＜取組例①＞中長期財政シミュレーションに関する支援　</a:t>
                      </a:r>
                      <a:endParaRPr lang="en-US" altLang="ja-JP" sz="900" dirty="0">
                        <a:latin typeface="Meiryo UI" panose="020B0604030504040204" pitchFamily="50" charset="-128"/>
                        <a:ea typeface="Meiryo UI" panose="020B0604030504040204" pitchFamily="50" charset="-128"/>
                      </a:endParaRPr>
                    </a:p>
                    <a:p>
                      <a:pPr marL="0" marR="0" lvl="0" indent="0" algn="l" defTabSz="755934" rtl="0" eaLnBrk="1" fontAlgn="auto" latinLnBrk="0" hangingPunct="1">
                        <a:lnSpc>
                          <a:spcPct val="100000"/>
                        </a:lnSpc>
                        <a:spcBef>
                          <a:spcPts val="0"/>
                        </a:spcBef>
                        <a:spcAft>
                          <a:spcPts val="0"/>
                        </a:spcAft>
                        <a:buClrTx/>
                        <a:buSzTx/>
                        <a:buFont typeface="Arial" panose="020B0604020202020204" pitchFamily="34" charset="0"/>
                        <a:buNone/>
                        <a:tabLst/>
                        <a:defRPr/>
                      </a:pPr>
                      <a:r>
                        <a:rPr lang="ja-JP" altLang="en-US" sz="900" dirty="0">
                          <a:latin typeface="Meiryo UI" panose="020B0604030504040204" pitchFamily="50" charset="-128"/>
                          <a:ea typeface="Meiryo UI" panose="020B0604030504040204" pitchFamily="50" charset="-128"/>
                        </a:rPr>
                        <a:t>　＜取組例②＞地域の未来予測の作成支援</a:t>
                      </a:r>
                      <a:endParaRPr lang="en-US" altLang="ja-JP" sz="900" dirty="0">
                        <a:solidFill>
                          <a:schemeClr val="tx1"/>
                        </a:solidFill>
                        <a:latin typeface="Meiryo UI" panose="020B0604030504040204" pitchFamily="50" charset="-128"/>
                        <a:ea typeface="Meiryo UI" panose="020B0604030504040204" pitchFamily="50" charset="-128"/>
                      </a:endParaRPr>
                    </a:p>
                    <a:p>
                      <a:pPr marL="0" indent="0">
                        <a:buFont typeface="Arial" panose="020B0604020202020204" pitchFamily="34" charset="0"/>
                        <a:buNone/>
                      </a:pPr>
                      <a:endParaRPr lang="en-US" altLang="ja-JP" sz="900" dirty="0">
                        <a:solidFill>
                          <a:schemeClr val="tx1"/>
                        </a:solidFill>
                        <a:latin typeface="Meiryo UI" panose="020B0604030504040204" pitchFamily="50" charset="-128"/>
                        <a:ea typeface="Meiryo UI" panose="020B0604030504040204" pitchFamily="50" charset="-128"/>
                      </a:endParaRPr>
                    </a:p>
                    <a:p>
                      <a:pPr marL="87313" indent="-87313">
                        <a:buFont typeface="Arial" panose="020B0604020202020204" pitchFamily="34" charset="0"/>
                        <a:buChar char="•"/>
                      </a:pPr>
                      <a:r>
                        <a:rPr lang="ja-JP" altLang="en-US" sz="900" dirty="0">
                          <a:solidFill>
                            <a:schemeClr val="tx1"/>
                          </a:solidFill>
                          <a:latin typeface="Meiryo UI" panose="020B0604030504040204" pitchFamily="50" charset="-128"/>
                          <a:ea typeface="Meiryo UI" panose="020B0604030504040204" pitchFamily="50" charset="-128"/>
                        </a:rPr>
                        <a:t>市町村の行財政運営やまちづくりの取組などに関して、府ホームページや</a:t>
                      </a:r>
                      <a:r>
                        <a:rPr lang="en-US" altLang="ja-JP" sz="900" dirty="0">
                          <a:solidFill>
                            <a:schemeClr val="tx1"/>
                          </a:solidFill>
                          <a:latin typeface="Meiryo UI" panose="020B0604030504040204" pitchFamily="50" charset="-128"/>
                          <a:ea typeface="Meiryo UI" panose="020B0604030504040204" pitchFamily="50" charset="-128"/>
                        </a:rPr>
                        <a:t>SNS</a:t>
                      </a:r>
                      <a:r>
                        <a:rPr lang="ja-JP" altLang="en-US" sz="900" dirty="0">
                          <a:solidFill>
                            <a:schemeClr val="tx1"/>
                          </a:solidFill>
                          <a:latin typeface="Meiryo UI" panose="020B0604030504040204" pitchFamily="50" charset="-128"/>
                          <a:ea typeface="Meiryo UI" panose="020B0604030504040204" pitchFamily="50" charset="-128"/>
                        </a:rPr>
                        <a:t>等を活用し、わかりやすい情報発信や見える化の取組を強化</a:t>
                      </a:r>
                    </a:p>
                    <a:p>
                      <a:pPr marL="87313" marR="0" lvl="0" indent="-87313"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ja-JP" altLang="en-US" sz="900" dirty="0">
                        <a:solidFill>
                          <a:schemeClr val="tx1"/>
                        </a:solidFill>
                        <a:latin typeface="Meiryo UI" panose="020B0604030504040204" pitchFamily="50" charset="-128"/>
                        <a:ea typeface="Meiryo UI" panose="020B0604030504040204" pitchFamily="50" charset="-128"/>
                      </a:endParaRPr>
                    </a:p>
                    <a:p>
                      <a:pPr marL="87313" marR="0" lvl="0" indent="-87313" algn="l" defTabSz="4572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ja-JP" altLang="en-US" sz="900" dirty="0">
                          <a:solidFill>
                            <a:schemeClr val="tx1"/>
                          </a:solidFill>
                          <a:latin typeface="Meiryo UI" panose="020B0604030504040204" pitchFamily="50" charset="-128"/>
                          <a:ea typeface="Meiryo UI" panose="020B0604030504040204" pitchFamily="50" charset="-128"/>
                        </a:rPr>
                        <a:t>人口減少の影響や将来予測、市町村のあり方議論の重要性等について、シンポジウムや出前講座などを実施</a:t>
                      </a:r>
                    </a:p>
                  </a:txBody>
                  <a:tcPr marL="71997" marR="71997" marT="108000" marB="108000"/>
                </a:tc>
                <a:extLst>
                  <a:ext uri="{0D108BD9-81ED-4DB2-BD59-A6C34878D82A}">
                    <a16:rowId xmlns:a16="http://schemas.microsoft.com/office/drawing/2014/main" val="3625579000"/>
                  </a:ext>
                </a:extLst>
              </a:tr>
              <a:tr h="2435717">
                <a:tc vMerge="1">
                  <a:txBody>
                    <a:bodyPr/>
                    <a:lstStyle/>
                    <a:p>
                      <a:pPr marL="0" marR="0" lvl="0" indent="0" algn="l" defTabSz="960132" rtl="0" eaLnBrk="1" fontAlgn="auto" latinLnBrk="0" hangingPunct="1">
                        <a:lnSpc>
                          <a:spcPct val="100000"/>
                        </a:lnSpc>
                        <a:spcBef>
                          <a:spcPts val="0"/>
                        </a:spcBef>
                        <a:spcAft>
                          <a:spcPts val="0"/>
                        </a:spcAft>
                        <a:buClrTx/>
                        <a:buSzTx/>
                        <a:buFontTx/>
                        <a:buNone/>
                        <a:tabLst/>
                        <a:defRPr/>
                      </a:pPr>
                      <a:endParaRPr lang="ja-JP" altLang="en-US" sz="1200" b="1" dirty="0">
                        <a:latin typeface="Meiryo UI" panose="020B0604030504040204" pitchFamily="50" charset="-128"/>
                        <a:ea typeface="Meiryo UI" panose="020B0604030504040204" pitchFamily="50" charset="-128"/>
                      </a:endParaRPr>
                    </a:p>
                  </a:txBody>
                  <a:tcPr/>
                </a:tc>
                <a:tc>
                  <a:txBody>
                    <a:bodyPr/>
                    <a:lstStyle/>
                    <a:p>
                      <a:pPr marL="0" marR="0" lvl="0" indent="0" algn="l" defTabSz="960132" rtl="0" eaLnBrk="1" fontAlgn="auto" latinLnBrk="0" hangingPunct="1">
                        <a:lnSpc>
                          <a:spcPct val="100000"/>
                        </a:lnSpc>
                        <a:spcBef>
                          <a:spcPts val="0"/>
                        </a:spcBef>
                        <a:spcAft>
                          <a:spcPts val="0"/>
                        </a:spcAft>
                        <a:buClrTx/>
                        <a:buSzTx/>
                        <a:buFontTx/>
                        <a:buNone/>
                        <a:tabLst/>
                        <a:defRPr/>
                      </a:pPr>
                      <a:r>
                        <a:rPr lang="ja-JP" altLang="en-US" sz="900" b="1" dirty="0">
                          <a:solidFill>
                            <a:schemeClr val="bg1"/>
                          </a:solidFill>
                          <a:latin typeface="Meiryo UI" panose="020B0604030504040204" pitchFamily="50" charset="-128"/>
                          <a:ea typeface="Meiryo UI" panose="020B0604030504040204" pitchFamily="50" charset="-128"/>
                        </a:rPr>
                        <a:t>②あり方検討の場づくりの支援</a:t>
                      </a:r>
                    </a:p>
                    <a:p>
                      <a:endParaRPr kumimoji="1" lang="ja-JP" altLang="en-US" sz="900" b="1" dirty="0">
                        <a:solidFill>
                          <a:schemeClr val="bg1"/>
                        </a:solidFill>
                      </a:endParaRPr>
                    </a:p>
                  </a:txBody>
                  <a:tcPr marL="71997" marR="71997" marT="108000" marB="108000">
                    <a:solidFill>
                      <a:schemeClr val="accent2"/>
                    </a:solidFill>
                  </a:tcPr>
                </a:tc>
                <a:tc>
                  <a:txBody>
                    <a:bodyPr/>
                    <a:lstStyle/>
                    <a:p>
                      <a:pPr marL="108000" marR="0" lvl="0" indent="-108000" algn="l" defTabSz="960132"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直面する課題の解決に向けて、地域の実情や対応すべき課題に応じた柔軟な協議の場づくりを支援</a:t>
                      </a:r>
                      <a:endParaRPr kumimoji="0"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08000" marR="0" lvl="0" indent="-108000" algn="l" defTabSz="960132" rtl="0" eaLnBrk="1" fontAlgn="auto" latinLnBrk="0" hangingPunct="1">
                        <a:lnSpc>
                          <a:spcPct val="100000"/>
                        </a:lnSpc>
                        <a:spcBef>
                          <a:spcPts val="0"/>
                        </a:spcBef>
                        <a:spcAft>
                          <a:spcPts val="0"/>
                        </a:spcAft>
                        <a:buClrTx/>
                        <a:buSzTx/>
                        <a:buFont typeface="Arial" panose="020B0604020202020204" pitchFamily="34" charset="0"/>
                        <a:buChar char="•"/>
                        <a:tabLst/>
                        <a:defRPr/>
                      </a:pPr>
                      <a:endParaRPr kumimoji="0"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08000" marR="0" lvl="0" indent="-108000" algn="l" defTabSz="960132"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市町村からの求めに応じ、市町村長が参画する検討の場づくりの調整やサポート、市町村と協働した運営を実施</a:t>
                      </a:r>
                      <a:endParaRPr kumimoji="0" lang="en-US" altLang="ja-JP" sz="900" b="0" i="0" u="none" strike="noStrike" kern="1200" cap="none" spc="0" normalizeH="0" baseline="0" noProof="0" dirty="0">
                        <a:ln>
                          <a:noFill/>
                        </a:ln>
                        <a:solidFill>
                          <a:prstClr val="black"/>
                        </a:solidFill>
                        <a:effectLst/>
                        <a:highlight>
                          <a:srgbClr val="FFFF00"/>
                        </a:highlight>
                        <a:uLnTx/>
                        <a:uFillTx/>
                        <a:latin typeface="ＭＳ Ｐ明朝" panose="02020600040205080304" pitchFamily="18" charset="-128"/>
                        <a:ea typeface="ＭＳ Ｐ明朝" panose="02020600040205080304" pitchFamily="18" charset="-128"/>
                        <a:cs typeface="+mn-cs"/>
                      </a:endParaRPr>
                    </a:p>
                  </a:txBody>
                  <a:tcPr marL="71997" marR="71997" marT="108000" marB="108000">
                    <a:solidFill>
                      <a:schemeClr val="accent2">
                        <a:lumMod val="60000"/>
                        <a:lumOff val="40000"/>
                      </a:schemeClr>
                    </a:solidFill>
                  </a:tcPr>
                </a:tc>
                <a:tc>
                  <a:txBody>
                    <a:bodyPr/>
                    <a:lstStyle/>
                    <a:p>
                      <a:pPr marL="87313" indent="-87313">
                        <a:buFont typeface="Arial" panose="020B0604020202020204" pitchFamily="34" charset="0"/>
                        <a:buChar char="•"/>
                      </a:pPr>
                      <a:r>
                        <a:rPr lang="ja-JP" altLang="en-US" sz="900" dirty="0">
                          <a:solidFill>
                            <a:schemeClr val="tx1"/>
                          </a:solidFill>
                          <a:latin typeface="Meiryo UI" panose="020B0604030504040204" pitchFamily="50" charset="-128"/>
                          <a:ea typeface="Meiryo UI" panose="020B0604030504040204" pitchFamily="50" charset="-128"/>
                        </a:rPr>
                        <a:t>将来のあり方議論や個別の具体的課題の解決に向けた検討など、柔軟な協議の場の設定やその運営を支援</a:t>
                      </a:r>
                      <a:endParaRPr lang="en-US" altLang="ja-JP" sz="900" dirty="0">
                        <a:solidFill>
                          <a:schemeClr val="tx1"/>
                        </a:solidFill>
                        <a:latin typeface="Meiryo UI" panose="020B0604030504040204" pitchFamily="50" charset="-128"/>
                        <a:ea typeface="Meiryo UI" panose="020B0604030504040204" pitchFamily="50" charset="-128"/>
                      </a:endParaRPr>
                    </a:p>
                    <a:p>
                      <a:pPr marL="0" marR="0" lvl="0" indent="0" algn="l" defTabSz="755934" rtl="0" eaLnBrk="1" fontAlgn="auto" latinLnBrk="0" hangingPunct="1">
                        <a:lnSpc>
                          <a:spcPct val="100000"/>
                        </a:lnSpc>
                        <a:spcBef>
                          <a:spcPts val="0"/>
                        </a:spcBef>
                        <a:spcAft>
                          <a:spcPts val="0"/>
                        </a:spcAft>
                        <a:buClrTx/>
                        <a:buSzTx/>
                        <a:buFontTx/>
                        <a:buNone/>
                        <a:tabLst/>
                        <a:defRPr/>
                      </a:pPr>
                      <a:r>
                        <a:rPr lang="ja-JP" altLang="en-US" sz="900" dirty="0">
                          <a:latin typeface="Meiryo UI" panose="020B0604030504040204" pitchFamily="50" charset="-128"/>
                          <a:ea typeface="Meiryo UI" panose="020B0604030504040204" pitchFamily="50" charset="-128"/>
                        </a:rPr>
                        <a:t>　＜取組例③＞南河内地域</a:t>
                      </a:r>
                      <a:r>
                        <a:rPr lang="en-US" altLang="ja-JP" sz="900" dirty="0">
                          <a:latin typeface="Meiryo UI" panose="020B0604030504040204" pitchFamily="50" charset="-128"/>
                          <a:ea typeface="Meiryo UI" panose="020B0604030504040204" pitchFamily="50" charset="-128"/>
                        </a:rPr>
                        <a:t>2</a:t>
                      </a:r>
                      <a:r>
                        <a:rPr lang="ja-JP" altLang="en-US" sz="900" dirty="0">
                          <a:latin typeface="Meiryo UI" panose="020B0604030504040204" pitchFamily="50" charset="-128"/>
                          <a:ea typeface="Meiryo UI" panose="020B0604030504040204" pitchFamily="50" charset="-128"/>
                        </a:rPr>
                        <a:t>町</a:t>
                      </a:r>
                      <a:r>
                        <a:rPr lang="en-US" altLang="ja-JP" sz="900" dirty="0">
                          <a:latin typeface="Meiryo UI" panose="020B0604030504040204" pitchFamily="50" charset="-128"/>
                          <a:ea typeface="Meiryo UI" panose="020B0604030504040204" pitchFamily="50" charset="-128"/>
                        </a:rPr>
                        <a:t>1</a:t>
                      </a:r>
                      <a:r>
                        <a:rPr lang="ja-JP" altLang="en-US" sz="900" dirty="0">
                          <a:latin typeface="Meiryo UI" panose="020B0604030504040204" pitchFamily="50" charset="-128"/>
                          <a:ea typeface="Meiryo UI" panose="020B0604030504040204" pitchFamily="50" charset="-128"/>
                        </a:rPr>
                        <a:t>村未来協議会</a:t>
                      </a:r>
                    </a:p>
                    <a:p>
                      <a:pPr marL="0" marR="0" lvl="0" indent="0" algn="l" defTabSz="755934" rtl="0" eaLnBrk="1" fontAlgn="auto" latinLnBrk="0" hangingPunct="1">
                        <a:lnSpc>
                          <a:spcPct val="100000"/>
                        </a:lnSpc>
                        <a:spcBef>
                          <a:spcPts val="0"/>
                        </a:spcBef>
                        <a:spcAft>
                          <a:spcPts val="0"/>
                        </a:spcAft>
                        <a:buClrTx/>
                        <a:buSzTx/>
                        <a:buFontTx/>
                        <a:buNone/>
                        <a:tabLst/>
                        <a:defRPr/>
                      </a:pPr>
                      <a:r>
                        <a:rPr lang="ja-JP" altLang="en-US" sz="900" dirty="0">
                          <a:latin typeface="Meiryo UI" panose="020B0604030504040204" pitchFamily="50" charset="-128"/>
                          <a:ea typeface="Meiryo UI" panose="020B0604030504040204" pitchFamily="50" charset="-128"/>
                        </a:rPr>
                        <a:t>　＜取組例④＞町村のあり方勉強会（能勢町）</a:t>
                      </a:r>
                    </a:p>
                    <a:p>
                      <a:pPr marL="0" marR="0" lvl="0" indent="0" algn="l" defTabSz="755934" rtl="0" eaLnBrk="1" fontAlgn="auto" latinLnBrk="0" hangingPunct="1">
                        <a:lnSpc>
                          <a:spcPct val="100000"/>
                        </a:lnSpc>
                        <a:spcBef>
                          <a:spcPts val="0"/>
                        </a:spcBef>
                        <a:spcAft>
                          <a:spcPts val="0"/>
                        </a:spcAft>
                        <a:buClrTx/>
                        <a:buSzTx/>
                        <a:buFontTx/>
                        <a:buNone/>
                        <a:tabLst/>
                        <a:defRPr/>
                      </a:pPr>
                      <a:r>
                        <a:rPr lang="ja-JP" altLang="en-US" sz="900" dirty="0">
                          <a:latin typeface="Meiryo UI" panose="020B0604030504040204" pitchFamily="50" charset="-128"/>
                          <a:ea typeface="Meiryo UI" panose="020B0604030504040204" pitchFamily="50" charset="-128"/>
                        </a:rPr>
                        <a:t>　＜取組例⑤＞町村のあり方勉強会（島本町）</a:t>
                      </a:r>
                    </a:p>
                    <a:p>
                      <a:pPr marL="0" marR="0" lvl="0" indent="0" algn="l" defTabSz="755934" rtl="0" eaLnBrk="1" fontAlgn="auto" latinLnBrk="0" hangingPunct="1">
                        <a:lnSpc>
                          <a:spcPct val="100000"/>
                        </a:lnSpc>
                        <a:spcBef>
                          <a:spcPts val="0"/>
                        </a:spcBef>
                        <a:spcAft>
                          <a:spcPts val="0"/>
                        </a:spcAft>
                        <a:buClrTx/>
                        <a:buSzTx/>
                        <a:buFontTx/>
                        <a:buNone/>
                        <a:tabLst/>
                        <a:defRPr/>
                      </a:pPr>
                      <a:r>
                        <a:rPr lang="ja-JP" altLang="en-US" sz="900" dirty="0">
                          <a:latin typeface="Meiryo UI" panose="020B0604030504040204" pitchFamily="50" charset="-128"/>
                          <a:ea typeface="Meiryo UI" panose="020B0604030504040204" pitchFamily="50" charset="-128"/>
                        </a:rPr>
                        <a:t>　＜取組例⑥＞過疎地域勉強会</a:t>
                      </a:r>
                      <a:endParaRPr lang="en-US" altLang="ja-JP" sz="900" dirty="0">
                        <a:latin typeface="Meiryo UI" panose="020B0604030504040204" pitchFamily="50" charset="-128"/>
                        <a:ea typeface="Meiryo UI" panose="020B0604030504040204" pitchFamily="50" charset="-128"/>
                      </a:endParaRPr>
                    </a:p>
                    <a:p>
                      <a:pPr marL="0" marR="0" lvl="0" indent="0" algn="l" defTabSz="755934" rtl="0" eaLnBrk="1" fontAlgn="auto" latinLnBrk="0" hangingPunct="1">
                        <a:lnSpc>
                          <a:spcPct val="100000"/>
                        </a:lnSpc>
                        <a:spcBef>
                          <a:spcPts val="0"/>
                        </a:spcBef>
                        <a:spcAft>
                          <a:spcPts val="0"/>
                        </a:spcAft>
                        <a:buClrTx/>
                        <a:buSzTx/>
                        <a:buFontTx/>
                        <a:buNone/>
                        <a:tabLst/>
                        <a:defRPr/>
                      </a:pPr>
                      <a:r>
                        <a:rPr lang="ja-JP" altLang="en-US" sz="900" dirty="0">
                          <a:solidFill>
                            <a:schemeClr val="tx1"/>
                          </a:solidFill>
                          <a:latin typeface="Meiryo UI" panose="020B0604030504040204" pitchFamily="50" charset="-128"/>
                          <a:ea typeface="Meiryo UI" panose="020B0604030504040204" pitchFamily="50" charset="-128"/>
                        </a:rPr>
                        <a:t>　</a:t>
                      </a:r>
                      <a:r>
                        <a:rPr lang="zh-TW" altLang="en-US" sz="900" dirty="0">
                          <a:solidFill>
                            <a:schemeClr val="tx1"/>
                          </a:solidFill>
                          <a:latin typeface="Meiryo UI" panose="020B0604030504040204" pitchFamily="50" charset="-128"/>
                          <a:ea typeface="Meiryo UI" panose="020B0604030504040204" pitchFamily="50" charset="-128"/>
                        </a:rPr>
                        <a:t>＜取組例</a:t>
                      </a:r>
                      <a:r>
                        <a:rPr lang="ja-JP" altLang="en-US" sz="900" dirty="0">
                          <a:solidFill>
                            <a:schemeClr val="tx1"/>
                          </a:solidFill>
                          <a:latin typeface="Meiryo UI" panose="020B0604030504040204" pitchFamily="50" charset="-128"/>
                          <a:ea typeface="Meiryo UI" panose="020B0604030504040204" pitchFamily="50" charset="-128"/>
                        </a:rPr>
                        <a:t>⑦</a:t>
                      </a:r>
                      <a:r>
                        <a:rPr lang="ja-JP" altLang="en-US" sz="900" dirty="0">
                          <a:latin typeface="Meiryo UI" panose="020B0604030504040204" pitchFamily="50" charset="-128"/>
                          <a:ea typeface="Meiryo UI" panose="020B0604030504040204" pitchFamily="50" charset="-128"/>
                        </a:rPr>
                        <a:t>＞</a:t>
                      </a:r>
                      <a:r>
                        <a:rPr lang="zh-TW" altLang="en-US" sz="900" dirty="0">
                          <a:solidFill>
                            <a:schemeClr val="tx1"/>
                          </a:solidFill>
                          <a:latin typeface="Meiryo UI" panose="020B0604030504040204" pitchFamily="50" charset="-128"/>
                          <a:ea typeface="Meiryo UI" panose="020B0604030504040204" pitchFamily="50" charset="-128"/>
                        </a:rPr>
                        <a:t>空家等対策市町村連携協議会　</a:t>
                      </a:r>
                      <a:endParaRPr lang="en-US" altLang="ja-JP" sz="900" dirty="0">
                        <a:latin typeface="Meiryo UI" panose="020B0604030504040204" pitchFamily="50" charset="-128"/>
                        <a:ea typeface="Meiryo UI" panose="020B0604030504040204" pitchFamily="50" charset="-128"/>
                      </a:endParaRPr>
                    </a:p>
                    <a:p>
                      <a:pPr marL="0" marR="0" lvl="0" indent="0" algn="l" defTabSz="755934" rtl="0" eaLnBrk="1" fontAlgn="auto" latinLnBrk="0" hangingPunct="1">
                        <a:lnSpc>
                          <a:spcPct val="100000"/>
                        </a:lnSpc>
                        <a:spcBef>
                          <a:spcPts val="0"/>
                        </a:spcBef>
                        <a:spcAft>
                          <a:spcPts val="0"/>
                        </a:spcAft>
                        <a:buClrTx/>
                        <a:buSzTx/>
                        <a:buFontTx/>
                        <a:buNone/>
                        <a:tabLst/>
                        <a:defRPr/>
                      </a:pPr>
                      <a:r>
                        <a:rPr lang="ja-JP" altLang="en-US" sz="900" dirty="0">
                          <a:solidFill>
                            <a:schemeClr val="tx1"/>
                          </a:solidFill>
                          <a:latin typeface="Meiryo UI" panose="020B0604030504040204" pitchFamily="50" charset="-128"/>
                          <a:ea typeface="Meiryo UI" panose="020B0604030504040204" pitchFamily="50" charset="-128"/>
                        </a:rPr>
                        <a:t>　＜取組例⑧</a:t>
                      </a:r>
                      <a:r>
                        <a:rPr lang="ja-JP" altLang="en-US" sz="900" dirty="0">
                          <a:latin typeface="Meiryo UI" panose="020B0604030504040204" pitchFamily="50" charset="-128"/>
                          <a:ea typeface="Meiryo UI" panose="020B0604030504040204" pitchFamily="50" charset="-128"/>
                        </a:rPr>
                        <a:t>＞</a:t>
                      </a:r>
                      <a:r>
                        <a:rPr lang="ja-JP" altLang="en-US" sz="900" dirty="0">
                          <a:solidFill>
                            <a:schemeClr val="tx1"/>
                          </a:solidFill>
                          <a:latin typeface="Meiryo UI" panose="020B0604030504040204" pitchFamily="50" charset="-128"/>
                          <a:ea typeface="Meiryo UI" panose="020B0604030504040204" pitchFamily="50" charset="-128"/>
                        </a:rPr>
                        <a:t>市町村まちづくり連携会議</a:t>
                      </a:r>
                    </a:p>
                    <a:p>
                      <a:pPr marL="0" indent="0">
                        <a:buFontTx/>
                        <a:buNone/>
                      </a:pPr>
                      <a:r>
                        <a:rPr lang="ja-JP" altLang="en-US" sz="900" dirty="0">
                          <a:solidFill>
                            <a:schemeClr val="tx1"/>
                          </a:solidFill>
                          <a:latin typeface="Meiryo UI" panose="020B0604030504040204" pitchFamily="50" charset="-128"/>
                          <a:ea typeface="Meiryo UI" panose="020B0604030504040204" pitchFamily="50" charset="-128"/>
                        </a:rPr>
                        <a:t>　＜取組例⑨</a:t>
                      </a:r>
                      <a:r>
                        <a:rPr lang="ja-JP" altLang="en-US" sz="900" dirty="0">
                          <a:latin typeface="Meiryo UI" panose="020B0604030504040204" pitchFamily="50" charset="-128"/>
                          <a:ea typeface="Meiryo UI" panose="020B0604030504040204" pitchFamily="50" charset="-128"/>
                        </a:rPr>
                        <a:t>＞</a:t>
                      </a:r>
                      <a:r>
                        <a:rPr lang="ja-JP" altLang="en-US" sz="900" dirty="0">
                          <a:solidFill>
                            <a:schemeClr val="tx1"/>
                          </a:solidFill>
                          <a:latin typeface="Meiryo UI" panose="020B0604030504040204" pitchFamily="50" charset="-128"/>
                          <a:ea typeface="Meiryo UI" panose="020B0604030504040204" pitchFamily="50" charset="-128"/>
                        </a:rPr>
                        <a:t>南河内地域まちづくり検討会</a:t>
                      </a:r>
                      <a:endParaRPr lang="en-US" altLang="ja-JP" sz="900" dirty="0">
                        <a:solidFill>
                          <a:schemeClr val="tx1"/>
                        </a:solidFill>
                        <a:latin typeface="Meiryo UI" panose="020B0604030504040204" pitchFamily="50" charset="-128"/>
                        <a:ea typeface="Meiryo UI" panose="020B0604030504040204" pitchFamily="50" charset="-128"/>
                      </a:endParaRPr>
                    </a:p>
                    <a:p>
                      <a:pPr marL="0" indent="0">
                        <a:buFontTx/>
                        <a:buNone/>
                      </a:pPr>
                      <a:r>
                        <a:rPr lang="ja-JP" altLang="en-US" sz="900" dirty="0">
                          <a:solidFill>
                            <a:schemeClr val="tx1"/>
                          </a:solidFill>
                          <a:latin typeface="Meiryo UI" panose="020B0604030504040204" pitchFamily="50" charset="-128"/>
                          <a:ea typeface="Meiryo UI" panose="020B0604030504040204" pitchFamily="50" charset="-128"/>
                        </a:rPr>
                        <a:t>　</a:t>
                      </a:r>
                      <a:endParaRPr lang="en-US" altLang="ja-JP" sz="900" dirty="0">
                        <a:solidFill>
                          <a:schemeClr val="tx1"/>
                        </a:solidFill>
                        <a:latin typeface="Meiryo UI" panose="020B0604030504040204" pitchFamily="50" charset="-128"/>
                        <a:ea typeface="Meiryo UI" panose="020B0604030504040204" pitchFamily="50" charset="-128"/>
                      </a:endParaRPr>
                    </a:p>
                    <a:p>
                      <a:pPr marL="87313" indent="-87313">
                        <a:buFont typeface="Arial" panose="020B0604020202020204" pitchFamily="34" charset="0"/>
                        <a:buChar char="•"/>
                      </a:pPr>
                      <a:r>
                        <a:rPr lang="ja-JP" altLang="en-US" sz="900" dirty="0">
                          <a:solidFill>
                            <a:schemeClr val="tx1"/>
                          </a:solidFill>
                          <a:latin typeface="Meiryo UI" panose="020B0604030504040204" pitchFamily="50" charset="-128"/>
                          <a:ea typeface="Meiryo UI" panose="020B0604030504040204" pitchFamily="50" charset="-128"/>
                        </a:rPr>
                        <a:t>市町村長や議会からの求めに応じ、市町村の将来の予測について府から説明を行い、意見交換の場を設けるなど、市町村の自主的な将来のあり方議論の喚起に向けた取組を充実</a:t>
                      </a:r>
                    </a:p>
                  </a:txBody>
                  <a:tcPr marL="71997" marR="71997" marT="108000" marB="108000"/>
                </a:tc>
                <a:extLst>
                  <a:ext uri="{0D108BD9-81ED-4DB2-BD59-A6C34878D82A}">
                    <a16:rowId xmlns:a16="http://schemas.microsoft.com/office/drawing/2014/main" val="692442566"/>
                  </a:ext>
                </a:extLst>
              </a:tr>
            </a:tbl>
          </a:graphicData>
        </a:graphic>
      </p:graphicFrame>
      <p:grpSp>
        <p:nvGrpSpPr>
          <p:cNvPr id="29" name="グループ化 28">
            <a:extLst>
              <a:ext uri="{FF2B5EF4-FFF2-40B4-BE49-F238E27FC236}">
                <a16:creationId xmlns:a16="http://schemas.microsoft.com/office/drawing/2014/main" id="{79E49DBD-3ADD-4D88-A20E-9E644CE81B6A}"/>
              </a:ext>
            </a:extLst>
          </p:cNvPr>
          <p:cNvGrpSpPr/>
          <p:nvPr/>
        </p:nvGrpSpPr>
        <p:grpSpPr>
          <a:xfrm>
            <a:off x="71273" y="555183"/>
            <a:ext cx="7373524" cy="242085"/>
            <a:chOff x="80493" y="4005885"/>
            <a:chExt cx="9364778" cy="307461"/>
          </a:xfrm>
        </p:grpSpPr>
        <p:sp>
          <p:nvSpPr>
            <p:cNvPr id="30" name="正方形/長方形 29">
              <a:extLst>
                <a:ext uri="{FF2B5EF4-FFF2-40B4-BE49-F238E27FC236}">
                  <a16:creationId xmlns:a16="http://schemas.microsoft.com/office/drawing/2014/main" id="{CB07FEE8-AD75-4013-9908-757F5881FDF0}"/>
                </a:ext>
              </a:extLst>
            </p:cNvPr>
            <p:cNvSpPr/>
            <p:nvPr/>
          </p:nvSpPr>
          <p:spPr>
            <a:xfrm>
              <a:off x="80493" y="4005885"/>
              <a:ext cx="4464496" cy="288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024"/>
                </a:lnSpc>
              </a:pPr>
              <a:r>
                <a:rPr lang="ja-JP" altLang="en-US" sz="1102" b="1" dirty="0">
                  <a:solidFill>
                    <a:schemeClr val="tx1"/>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第３章　</a:t>
              </a:r>
              <a:r>
                <a:rPr lang="ja-JP" altLang="en-US" sz="1102" b="1" dirty="0">
                  <a:solidFill>
                    <a:prstClr val="black"/>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今後の取組（基本的事項）</a:t>
              </a:r>
              <a:endParaRPr lang="en-US" altLang="ja-JP" sz="1102" b="1" dirty="0">
                <a:solidFill>
                  <a:prstClr val="black"/>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p:txBody>
        </p:sp>
        <p:sp>
          <p:nvSpPr>
            <p:cNvPr id="31" name="正方形/長方形 30">
              <a:extLst>
                <a:ext uri="{FF2B5EF4-FFF2-40B4-BE49-F238E27FC236}">
                  <a16:creationId xmlns:a16="http://schemas.microsoft.com/office/drawing/2014/main" id="{735D503D-9714-4F69-B306-54588A8325C0}"/>
                </a:ext>
              </a:extLst>
            </p:cNvPr>
            <p:cNvSpPr/>
            <p:nvPr/>
          </p:nvSpPr>
          <p:spPr>
            <a:xfrm>
              <a:off x="118211" y="4267627"/>
              <a:ext cx="9327060" cy="4571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154"/>
            </a:p>
          </p:txBody>
        </p:sp>
      </p:grpSp>
      <p:sp>
        <p:nvSpPr>
          <p:cNvPr id="37" name="正方形/長方形 36">
            <a:extLst>
              <a:ext uri="{FF2B5EF4-FFF2-40B4-BE49-F238E27FC236}">
                <a16:creationId xmlns:a16="http://schemas.microsoft.com/office/drawing/2014/main" id="{D196672D-FE73-4EAA-B9A1-3F31DD04869E}"/>
              </a:ext>
            </a:extLst>
          </p:cNvPr>
          <p:cNvSpPr/>
          <p:nvPr/>
        </p:nvSpPr>
        <p:spPr>
          <a:xfrm>
            <a:off x="-1" y="10283"/>
            <a:ext cx="7559675" cy="413529"/>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4394" tIns="67197" rIns="134394" bIns="67197" numCol="1" spcCol="0" rtlCol="0" fromWordArt="0" anchor="ctr" anchorCtr="0" forceAA="0" compatLnSpc="1">
            <a:prstTxWarp prst="textNoShape">
              <a:avLst/>
            </a:prstTxWarp>
            <a:noAutofit/>
          </a:bodyPr>
          <a:lstStyle/>
          <a:p>
            <a:pPr algn="ctr"/>
            <a:r>
              <a:rPr lang="ja-JP" altLang="en-US" sz="1732" b="1"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基礎自治機能充実強化基本方針の概要</a:t>
            </a:r>
          </a:p>
        </p:txBody>
      </p:sp>
      <p:sp>
        <p:nvSpPr>
          <p:cNvPr id="38" name="テキスト ボックス 37">
            <a:extLst>
              <a:ext uri="{FF2B5EF4-FFF2-40B4-BE49-F238E27FC236}">
                <a16:creationId xmlns:a16="http://schemas.microsoft.com/office/drawing/2014/main" id="{7C908755-783D-40B7-B0C5-EB12AC1F608B}"/>
              </a:ext>
            </a:extLst>
          </p:cNvPr>
          <p:cNvSpPr txBox="1"/>
          <p:nvPr/>
        </p:nvSpPr>
        <p:spPr>
          <a:xfrm>
            <a:off x="7061695" y="429729"/>
            <a:ext cx="827916" cy="237757"/>
          </a:xfrm>
          <a:prstGeom prst="rect">
            <a:avLst/>
          </a:prstGeom>
          <a:noFill/>
        </p:spPr>
        <p:txBody>
          <a:bodyPr wrap="square" rtlCol="0">
            <a:spAutoFit/>
          </a:bodyPr>
          <a:lstStyle/>
          <a:p>
            <a:r>
              <a:rPr kumimoji="1" lang="en-US" altLang="ja-JP" sz="945" dirty="0">
                <a:latin typeface="Meiryo UI" panose="020B0604030504040204" pitchFamily="50" charset="-128"/>
                <a:ea typeface="Meiryo UI" panose="020B0604030504040204" pitchFamily="50" charset="-128"/>
              </a:rPr>
              <a:t>(3/6)</a:t>
            </a:r>
          </a:p>
        </p:txBody>
      </p:sp>
      <p:sp>
        <p:nvSpPr>
          <p:cNvPr id="41" name="テキスト ボックス 40">
            <a:extLst>
              <a:ext uri="{FF2B5EF4-FFF2-40B4-BE49-F238E27FC236}">
                <a16:creationId xmlns:a16="http://schemas.microsoft.com/office/drawing/2014/main" id="{4AE1593A-9BE6-48ED-85F7-E20DB4C38D23}"/>
              </a:ext>
            </a:extLst>
          </p:cNvPr>
          <p:cNvSpPr txBox="1"/>
          <p:nvPr/>
        </p:nvSpPr>
        <p:spPr>
          <a:xfrm>
            <a:off x="120163" y="1181895"/>
            <a:ext cx="7303456" cy="1526929"/>
          </a:xfrm>
          <a:prstGeom prst="rect">
            <a:avLst/>
          </a:prstGeom>
          <a:solidFill>
            <a:schemeClr val="bg1"/>
          </a:solidFill>
          <a:ln w="31750" cmpd="dbl">
            <a:solidFill>
              <a:schemeClr val="tx1"/>
            </a:solidFill>
          </a:ln>
        </p:spPr>
        <p:txBody>
          <a:bodyPr wrap="square" lIns="72000" tIns="108000" rIns="72000" bIns="108000" rtlCol="0">
            <a:spAutoFit/>
          </a:bodyPr>
          <a:lstStyle/>
          <a:p>
            <a:pPr marL="225000" indent="-225000">
              <a:buFont typeface="Arial" panose="020B0604020202020204" pitchFamily="34" charset="0"/>
              <a:buChar char="•"/>
            </a:pPr>
            <a:r>
              <a:rPr lang="ja-JP" altLang="en-US" sz="945" dirty="0">
                <a:latin typeface="Meiryo UI" panose="020B0604030504040204" pitchFamily="50" charset="-128"/>
                <a:ea typeface="Meiryo UI" panose="020B0604030504040204" pitchFamily="50" charset="-128"/>
              </a:rPr>
              <a:t>市町村が求められる役割を将来にわたって果たすためには、市町村において、さらなる行財政改革や広域連携、市町村の合併に取り組むなどの</a:t>
            </a:r>
            <a:r>
              <a:rPr lang="ja-JP" altLang="en-US" sz="945" b="1" u="sng" dirty="0">
                <a:latin typeface="Meiryo UI" panose="020B0604030504040204" pitchFamily="50" charset="-128"/>
                <a:ea typeface="Meiryo UI" panose="020B0604030504040204" pitchFamily="50" charset="-128"/>
              </a:rPr>
              <a:t>行財政基盤の強化</a:t>
            </a:r>
            <a:r>
              <a:rPr lang="ja-JP" altLang="en-US" sz="945" dirty="0">
                <a:latin typeface="Meiryo UI" panose="020B0604030504040204" pitchFamily="50" charset="-128"/>
                <a:ea typeface="Meiryo UI" panose="020B0604030504040204" pitchFamily="50" charset="-128"/>
              </a:rPr>
              <a:t>や、そのための</a:t>
            </a:r>
            <a:r>
              <a:rPr lang="ja-JP" altLang="en-US" sz="945" b="1" u="sng" dirty="0">
                <a:latin typeface="Meiryo UI" panose="020B0604030504040204" pitchFamily="50" charset="-128"/>
                <a:ea typeface="Meiryo UI" panose="020B0604030504040204" pitchFamily="50" charset="-128"/>
              </a:rPr>
              <a:t>早い段階からの行政課題への対応策の検討・実施</a:t>
            </a:r>
            <a:r>
              <a:rPr lang="ja-JP" altLang="en-US" sz="945" dirty="0">
                <a:latin typeface="Meiryo UI" panose="020B0604030504040204" pitchFamily="50" charset="-128"/>
                <a:ea typeface="Meiryo UI" panose="020B0604030504040204" pitchFamily="50" charset="-128"/>
              </a:rPr>
              <a:t>が必要。</a:t>
            </a:r>
            <a:endParaRPr lang="en-US" altLang="ja-JP" sz="945" dirty="0">
              <a:latin typeface="Meiryo UI" panose="020B0604030504040204" pitchFamily="50" charset="-128"/>
              <a:ea typeface="Meiryo UI" panose="020B0604030504040204" pitchFamily="50" charset="-128"/>
            </a:endParaRPr>
          </a:p>
          <a:p>
            <a:endParaRPr lang="en-US" altLang="ja-JP" sz="945" dirty="0">
              <a:latin typeface="Meiryo UI" panose="020B0604030504040204" pitchFamily="50" charset="-128"/>
              <a:ea typeface="Meiryo UI" panose="020B0604030504040204" pitchFamily="50" charset="-128"/>
            </a:endParaRPr>
          </a:p>
          <a:p>
            <a:pPr marL="225000" indent="-225000">
              <a:buFont typeface="Arial" panose="020B0604020202020204" pitchFamily="34" charset="0"/>
              <a:buChar char="•"/>
            </a:pPr>
            <a:r>
              <a:rPr lang="ja-JP" altLang="en-US" sz="945" dirty="0">
                <a:latin typeface="Meiryo UI" panose="020B0604030504040204" pitchFamily="50" charset="-128"/>
                <a:ea typeface="Meiryo UI" panose="020B0604030504040204" pitchFamily="50" charset="-128"/>
              </a:rPr>
              <a:t>府の今後の取組は、</a:t>
            </a:r>
            <a:r>
              <a:rPr lang="ja-JP" altLang="en-US" sz="945" b="1" u="sng" dirty="0">
                <a:latin typeface="Meiryo UI" panose="020B0604030504040204" pitchFamily="50" charset="-128"/>
                <a:ea typeface="Meiryo UI" panose="020B0604030504040204" pitchFamily="50" charset="-128"/>
              </a:rPr>
              <a:t>市町村の自主性・自立性を尊重することを前提</a:t>
            </a:r>
            <a:r>
              <a:rPr lang="ja-JP" altLang="en-US" sz="945" dirty="0">
                <a:latin typeface="Meiryo UI" panose="020B0604030504040204" pitchFamily="50" charset="-128"/>
                <a:ea typeface="Meiryo UI" panose="020B0604030504040204" pitchFamily="50" charset="-128"/>
              </a:rPr>
              <a:t>とした上で、行財政基盤の強化など、</a:t>
            </a:r>
            <a:r>
              <a:rPr lang="ja-JP" altLang="en-US" sz="945" b="1" u="sng" dirty="0">
                <a:latin typeface="Meiryo UI" panose="020B0604030504040204" pitchFamily="50" charset="-128"/>
                <a:ea typeface="Meiryo UI" panose="020B0604030504040204" pitchFamily="50" charset="-128"/>
              </a:rPr>
              <a:t>基礎自治機能の充実・強化に向けた主体的な取組に対する支援</a:t>
            </a:r>
            <a:r>
              <a:rPr lang="ja-JP" altLang="en-US" sz="945" dirty="0">
                <a:latin typeface="Meiryo UI" panose="020B0604030504040204" pitchFamily="50" charset="-128"/>
                <a:ea typeface="Meiryo UI" panose="020B0604030504040204" pitchFamily="50" charset="-128"/>
              </a:rPr>
              <a:t>を基本とする。</a:t>
            </a:r>
            <a:endParaRPr lang="en-US" altLang="ja-JP" sz="945" dirty="0">
              <a:latin typeface="Meiryo UI" panose="020B0604030504040204" pitchFamily="50" charset="-128"/>
              <a:ea typeface="Meiryo UI" panose="020B0604030504040204" pitchFamily="50" charset="-128"/>
            </a:endParaRPr>
          </a:p>
          <a:p>
            <a:pPr marL="225000" indent="-225000">
              <a:buFont typeface="Arial" panose="020B0604020202020204" pitchFamily="34" charset="0"/>
              <a:buChar char="•"/>
            </a:pPr>
            <a:endParaRPr lang="en-US" altLang="ja-JP" sz="945" dirty="0">
              <a:latin typeface="Meiryo UI" panose="020B0604030504040204" pitchFamily="50" charset="-128"/>
              <a:ea typeface="Meiryo UI" panose="020B0604030504040204" pitchFamily="50" charset="-128"/>
            </a:endParaRPr>
          </a:p>
          <a:p>
            <a:pPr marL="225000" indent="-225000">
              <a:buFont typeface="Arial" panose="020B0604020202020204" pitchFamily="34" charset="0"/>
              <a:buChar char="•"/>
            </a:pPr>
            <a:r>
              <a:rPr kumimoji="1" lang="ja-JP" altLang="en-US" sz="945" b="1" u="sng" dirty="0">
                <a:latin typeface="Meiryo UI" panose="020B0604030504040204" pitchFamily="50" charset="-128"/>
                <a:ea typeface="Meiryo UI" panose="020B0604030504040204" pitchFamily="50" charset="-128"/>
              </a:rPr>
              <a:t>市町村のニーズを踏まえ、これまでの取組を深化させ、さらにきめ細やかな支援に取り組む</a:t>
            </a:r>
            <a:r>
              <a:rPr kumimoji="1" lang="ja-JP" altLang="en-US" sz="945" dirty="0">
                <a:latin typeface="Meiryo UI" panose="020B0604030504040204" pitchFamily="50" charset="-128"/>
                <a:ea typeface="Meiryo UI" panose="020B0604030504040204" pitchFamily="50" charset="-128"/>
              </a:rPr>
              <a:t>とともに、</a:t>
            </a:r>
            <a:r>
              <a:rPr lang="ja-JP" altLang="en-US" sz="945" dirty="0">
                <a:latin typeface="Meiryo UI" panose="020B0604030504040204" pitchFamily="50" charset="-128"/>
                <a:ea typeface="Meiryo UI" panose="020B0604030504040204" pitchFamily="50" charset="-128"/>
              </a:rPr>
              <a:t>特に町村をはじめ、財政状況や組織体制などが厳しい</a:t>
            </a:r>
            <a:r>
              <a:rPr lang="ja-JP" altLang="en-US" sz="945" b="1" u="sng" dirty="0">
                <a:latin typeface="Meiryo UI" panose="020B0604030504040204" pitchFamily="50" charset="-128"/>
                <a:ea typeface="Meiryo UI" panose="020B0604030504040204" pitchFamily="50" charset="-128"/>
              </a:rPr>
              <a:t>比較的規模の小さい市町村</a:t>
            </a:r>
            <a:r>
              <a:rPr lang="ja-JP" altLang="en-US" sz="945" dirty="0">
                <a:latin typeface="Meiryo UI" panose="020B0604030504040204" pitchFamily="50" charset="-128"/>
                <a:ea typeface="Meiryo UI" panose="020B0604030504040204" pitchFamily="50" charset="-128"/>
              </a:rPr>
              <a:t>では、対応すべき課題は早期に顕在化することが想定され、より早い段階からの対応方策の検討・実施が求められることから、</a:t>
            </a:r>
            <a:r>
              <a:rPr lang="ja-JP" altLang="en-US" sz="945" b="1" u="sng" dirty="0">
                <a:latin typeface="Meiryo UI" panose="020B0604030504040204" pitchFamily="50" charset="-128"/>
                <a:ea typeface="Meiryo UI" panose="020B0604030504040204" pitchFamily="50" charset="-128"/>
              </a:rPr>
              <a:t>より丁寧な支援を実施する。</a:t>
            </a:r>
          </a:p>
        </p:txBody>
      </p:sp>
      <p:sp>
        <p:nvSpPr>
          <p:cNvPr id="43" name="角丸四角形 20">
            <a:extLst>
              <a:ext uri="{FF2B5EF4-FFF2-40B4-BE49-F238E27FC236}">
                <a16:creationId xmlns:a16="http://schemas.microsoft.com/office/drawing/2014/main" id="{1CD224EE-1C28-430E-87F7-AC637E881603}"/>
              </a:ext>
            </a:extLst>
          </p:cNvPr>
          <p:cNvSpPr/>
          <p:nvPr/>
        </p:nvSpPr>
        <p:spPr>
          <a:xfrm>
            <a:off x="120163" y="2872085"/>
            <a:ext cx="1112625" cy="198417"/>
          </a:xfrm>
          <a:prstGeom prst="roundRect">
            <a:avLst/>
          </a:prstGeom>
          <a:solidFill>
            <a:schemeClr val="accent5">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45" b="1" dirty="0">
                <a:latin typeface="Meiryo UI" panose="020B0604030504040204" pitchFamily="50" charset="-128"/>
                <a:ea typeface="Meiryo UI" panose="020B0604030504040204" pitchFamily="50" charset="-128"/>
              </a:rPr>
              <a:t>府の取組の</a:t>
            </a:r>
            <a:r>
              <a:rPr lang="en-US" altLang="ja-JP" sz="945" b="1" dirty="0">
                <a:latin typeface="Meiryo UI" panose="020B0604030504040204" pitchFamily="50" charset="-128"/>
                <a:ea typeface="Meiryo UI" panose="020B0604030504040204" pitchFamily="50" charset="-128"/>
              </a:rPr>
              <a:t>3</a:t>
            </a:r>
            <a:r>
              <a:rPr lang="ja-JP" altLang="en-US" sz="945" b="1" dirty="0">
                <a:latin typeface="Meiryo UI" panose="020B0604030504040204" pitchFamily="50" charset="-128"/>
                <a:ea typeface="Meiryo UI" panose="020B0604030504040204" pitchFamily="50" charset="-128"/>
              </a:rPr>
              <a:t>本柱</a:t>
            </a:r>
          </a:p>
        </p:txBody>
      </p:sp>
      <p:grpSp>
        <p:nvGrpSpPr>
          <p:cNvPr id="2" name="グループ化 1">
            <a:extLst>
              <a:ext uri="{FF2B5EF4-FFF2-40B4-BE49-F238E27FC236}">
                <a16:creationId xmlns:a16="http://schemas.microsoft.com/office/drawing/2014/main" id="{F28DED0B-D524-4D20-8B1A-BD634AB0F5B0}"/>
              </a:ext>
            </a:extLst>
          </p:cNvPr>
          <p:cNvGrpSpPr/>
          <p:nvPr/>
        </p:nvGrpSpPr>
        <p:grpSpPr>
          <a:xfrm>
            <a:off x="582428" y="3139739"/>
            <a:ext cx="6332127" cy="1443364"/>
            <a:chOff x="313484" y="3112844"/>
            <a:chExt cx="6332127" cy="1443364"/>
          </a:xfrm>
        </p:grpSpPr>
        <p:sp>
          <p:nvSpPr>
            <p:cNvPr id="28" name="正方形/長方形 27">
              <a:extLst>
                <a:ext uri="{FF2B5EF4-FFF2-40B4-BE49-F238E27FC236}">
                  <a16:creationId xmlns:a16="http://schemas.microsoft.com/office/drawing/2014/main" id="{861BD959-1B00-46E3-B112-2B3FBAED62C7}"/>
                </a:ext>
              </a:extLst>
            </p:cNvPr>
            <p:cNvSpPr/>
            <p:nvPr/>
          </p:nvSpPr>
          <p:spPr>
            <a:xfrm>
              <a:off x="313486" y="3926877"/>
              <a:ext cx="2990755" cy="629331"/>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lIns="113381" tIns="28345" bIns="85036" rtlCol="0" anchor="b" anchorCtr="0"/>
            <a:lstStyle/>
            <a:p>
              <a:r>
                <a:rPr lang="ja-JP" altLang="en-US" sz="945" dirty="0">
                  <a:solidFill>
                    <a:schemeClr val="tx1"/>
                  </a:solidFill>
                  <a:latin typeface="Meiryo UI" panose="020B0604030504040204" pitchFamily="50" charset="-128"/>
                  <a:ea typeface="Meiryo UI" panose="020B0604030504040204" pitchFamily="50" charset="-128"/>
                </a:rPr>
                <a:t>① 組織及び運営の合理化に対する支援</a:t>
              </a:r>
              <a:endParaRPr lang="en-US" altLang="ja-JP" sz="945" dirty="0">
                <a:solidFill>
                  <a:schemeClr val="tx1"/>
                </a:solidFill>
                <a:latin typeface="Meiryo UI" panose="020B0604030504040204" pitchFamily="50" charset="-128"/>
                <a:ea typeface="Meiryo UI" panose="020B0604030504040204" pitchFamily="50" charset="-128"/>
              </a:endParaRPr>
            </a:p>
            <a:p>
              <a:r>
                <a:rPr lang="ja-JP" altLang="en-US" sz="945" dirty="0">
                  <a:solidFill>
                    <a:schemeClr val="tx1"/>
                  </a:solidFill>
                  <a:latin typeface="Meiryo UI" panose="020B0604030504040204" pitchFamily="50" charset="-128"/>
                  <a:ea typeface="Meiryo UI" panose="020B0604030504040204" pitchFamily="50" charset="-128"/>
                </a:rPr>
                <a:t>② 広域連携の促進</a:t>
              </a:r>
              <a:endParaRPr lang="en-US" altLang="ja-JP" sz="945" dirty="0">
                <a:solidFill>
                  <a:schemeClr val="tx1"/>
                </a:solidFill>
                <a:latin typeface="Meiryo UI" panose="020B0604030504040204" pitchFamily="50" charset="-128"/>
                <a:ea typeface="Meiryo UI" panose="020B0604030504040204" pitchFamily="50" charset="-128"/>
              </a:endParaRPr>
            </a:p>
            <a:p>
              <a:r>
                <a:rPr lang="ja-JP" altLang="en-US" sz="945" dirty="0">
                  <a:solidFill>
                    <a:schemeClr val="tx1"/>
                  </a:solidFill>
                  <a:latin typeface="Meiryo UI" panose="020B0604030504040204" pitchFamily="50" charset="-128"/>
                  <a:ea typeface="Meiryo UI" panose="020B0604030504040204" pitchFamily="50" charset="-128"/>
                </a:rPr>
                <a:t>③ 自主的な合併の円滑化</a:t>
              </a:r>
              <a:endParaRPr lang="en-US" altLang="ja-JP" sz="945" dirty="0">
                <a:solidFill>
                  <a:schemeClr val="tx1"/>
                </a:solidFill>
                <a:latin typeface="Meiryo UI" panose="020B0604030504040204" pitchFamily="50" charset="-128"/>
                <a:ea typeface="Meiryo UI" panose="020B0604030504040204" pitchFamily="50" charset="-128"/>
              </a:endParaRPr>
            </a:p>
          </p:txBody>
        </p:sp>
        <p:sp>
          <p:nvSpPr>
            <p:cNvPr id="32" name="正方形/長方形 31">
              <a:extLst>
                <a:ext uri="{FF2B5EF4-FFF2-40B4-BE49-F238E27FC236}">
                  <a16:creationId xmlns:a16="http://schemas.microsoft.com/office/drawing/2014/main" id="{8C875556-D007-4F1C-898A-3D6A4BB61608}"/>
                </a:ext>
              </a:extLst>
            </p:cNvPr>
            <p:cNvSpPr/>
            <p:nvPr/>
          </p:nvSpPr>
          <p:spPr>
            <a:xfrm>
              <a:off x="313485" y="3264333"/>
              <a:ext cx="2990756" cy="467142"/>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lIns="113381" tIns="28345" bIns="85036" rtlCol="0" anchor="b" anchorCtr="0"/>
            <a:lstStyle/>
            <a:p>
              <a:r>
                <a:rPr lang="ja-JP" altLang="en-US" sz="945" dirty="0">
                  <a:solidFill>
                    <a:schemeClr val="tx1"/>
                  </a:solidFill>
                  <a:latin typeface="Meiryo UI" panose="020B0604030504040204" pitchFamily="50" charset="-128"/>
                  <a:ea typeface="Meiryo UI" panose="020B0604030504040204" pitchFamily="50" charset="-128"/>
                </a:rPr>
                <a:t>① 市町村の議論に資する情報の提供</a:t>
              </a:r>
              <a:endParaRPr lang="en-US" altLang="ja-JP" sz="945" dirty="0">
                <a:solidFill>
                  <a:schemeClr val="tx1"/>
                </a:solidFill>
                <a:latin typeface="Meiryo UI" panose="020B0604030504040204" pitchFamily="50" charset="-128"/>
                <a:ea typeface="Meiryo UI" panose="020B0604030504040204" pitchFamily="50" charset="-128"/>
              </a:endParaRPr>
            </a:p>
            <a:p>
              <a:r>
                <a:rPr lang="ja-JP" altLang="en-US" sz="945" dirty="0">
                  <a:solidFill>
                    <a:schemeClr val="tx1"/>
                  </a:solidFill>
                  <a:latin typeface="Meiryo UI" panose="020B0604030504040204" pitchFamily="50" charset="-128"/>
                  <a:ea typeface="Meiryo UI" panose="020B0604030504040204" pitchFamily="50" charset="-128"/>
                </a:rPr>
                <a:t>② あり方検討の場づくりの支援</a:t>
              </a:r>
              <a:endParaRPr lang="en-US" altLang="ja-JP" sz="945" dirty="0">
                <a:solidFill>
                  <a:schemeClr val="tx1"/>
                </a:solidFill>
                <a:latin typeface="Meiryo UI" panose="020B0604030504040204" pitchFamily="50" charset="-128"/>
                <a:ea typeface="Meiryo UI" panose="020B0604030504040204" pitchFamily="50" charset="-128"/>
              </a:endParaRPr>
            </a:p>
          </p:txBody>
        </p:sp>
        <p:sp>
          <p:nvSpPr>
            <p:cNvPr id="33" name="正方形/長方形 32">
              <a:extLst>
                <a:ext uri="{FF2B5EF4-FFF2-40B4-BE49-F238E27FC236}">
                  <a16:creationId xmlns:a16="http://schemas.microsoft.com/office/drawing/2014/main" id="{1794FD25-440A-452D-9A91-A04FE4B0668D}"/>
                </a:ext>
              </a:extLst>
            </p:cNvPr>
            <p:cNvSpPr/>
            <p:nvPr/>
          </p:nvSpPr>
          <p:spPr>
            <a:xfrm>
              <a:off x="313485" y="3112844"/>
              <a:ext cx="2749488" cy="195310"/>
            </a:xfrm>
            <a:prstGeom prst="rect">
              <a:avLst/>
            </a:prstGeom>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lIns="56690" rtlCol="0" anchor="ctr"/>
            <a:lstStyle/>
            <a:p>
              <a:r>
                <a:rPr kumimoji="1" lang="ja-JP" altLang="en-US" sz="945" b="1" dirty="0">
                  <a:latin typeface="Meiryo UI" panose="020B0604030504040204" pitchFamily="50" charset="-128"/>
                  <a:ea typeface="Meiryo UI" panose="020B0604030504040204" pitchFamily="50" charset="-128"/>
                </a:rPr>
                <a:t>（１）市町村における将来のあり方検討の場づくり</a:t>
              </a:r>
            </a:p>
          </p:txBody>
        </p:sp>
        <p:sp>
          <p:nvSpPr>
            <p:cNvPr id="34" name="正方形/長方形 33">
              <a:extLst>
                <a:ext uri="{FF2B5EF4-FFF2-40B4-BE49-F238E27FC236}">
                  <a16:creationId xmlns:a16="http://schemas.microsoft.com/office/drawing/2014/main" id="{55EC5017-658D-498F-84BD-D1694C34B533}"/>
                </a:ext>
              </a:extLst>
            </p:cNvPr>
            <p:cNvSpPr/>
            <p:nvPr/>
          </p:nvSpPr>
          <p:spPr>
            <a:xfrm>
              <a:off x="313484" y="3783966"/>
              <a:ext cx="1757405" cy="195310"/>
            </a:xfrm>
            <a:prstGeom prst="rect">
              <a:avLst/>
            </a:prstGeom>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lIns="56690" rtlCol="0" anchor="ctr"/>
            <a:lstStyle/>
            <a:p>
              <a:r>
                <a:rPr kumimoji="1" lang="ja-JP" altLang="en-US" sz="945" b="1" dirty="0">
                  <a:latin typeface="Meiryo UI" panose="020B0604030504040204" pitchFamily="50" charset="-128"/>
                  <a:ea typeface="Meiryo UI" panose="020B0604030504040204" pitchFamily="50" charset="-128"/>
                </a:rPr>
                <a:t>（２）市町村の取組への支援</a:t>
              </a:r>
            </a:p>
          </p:txBody>
        </p:sp>
        <p:sp>
          <p:nvSpPr>
            <p:cNvPr id="35" name="正方形/長方形 34">
              <a:extLst>
                <a:ext uri="{FF2B5EF4-FFF2-40B4-BE49-F238E27FC236}">
                  <a16:creationId xmlns:a16="http://schemas.microsoft.com/office/drawing/2014/main" id="{E87D3334-430D-46D5-A27C-D54C71949B0E}"/>
                </a:ext>
              </a:extLst>
            </p:cNvPr>
            <p:cNvSpPr/>
            <p:nvPr/>
          </p:nvSpPr>
          <p:spPr>
            <a:xfrm>
              <a:off x="4009560" y="3573946"/>
              <a:ext cx="2636051" cy="593669"/>
            </a:xfrm>
            <a:prstGeom prst="rect">
              <a:avLst/>
            </a:prstGeom>
            <a:solidFill>
              <a:schemeClr val="accent1">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lIns="113381" tIns="28345" bIns="85036" rtlCol="0" anchor="b" anchorCtr="0"/>
            <a:lstStyle/>
            <a:p>
              <a:r>
                <a:rPr lang="ja-JP" altLang="en-US" sz="945" dirty="0">
                  <a:solidFill>
                    <a:schemeClr val="tx1"/>
                  </a:solidFill>
                  <a:latin typeface="Meiryo UI" panose="020B0604030504040204" pitchFamily="50" charset="-128"/>
                  <a:ea typeface="Meiryo UI" panose="020B0604030504040204" pitchFamily="50" charset="-128"/>
                </a:rPr>
                <a:t>① 人的支援</a:t>
              </a:r>
              <a:endParaRPr lang="en-US" altLang="ja-JP" sz="945" dirty="0">
                <a:solidFill>
                  <a:schemeClr val="tx1"/>
                </a:solidFill>
                <a:latin typeface="Meiryo UI" panose="020B0604030504040204" pitchFamily="50" charset="-128"/>
                <a:ea typeface="Meiryo UI" panose="020B0604030504040204" pitchFamily="50" charset="-128"/>
              </a:endParaRPr>
            </a:p>
            <a:p>
              <a:r>
                <a:rPr lang="ja-JP" altLang="en-US" sz="945" dirty="0">
                  <a:solidFill>
                    <a:schemeClr val="tx1"/>
                  </a:solidFill>
                  <a:latin typeface="Meiryo UI" panose="020B0604030504040204" pitchFamily="50" charset="-128"/>
                  <a:ea typeface="Meiryo UI" panose="020B0604030504040204" pitchFamily="50" charset="-128"/>
                </a:rPr>
                <a:t>② 財政的支援</a:t>
              </a:r>
              <a:endParaRPr lang="en-US" altLang="ja-JP" sz="945" dirty="0">
                <a:solidFill>
                  <a:schemeClr val="tx1"/>
                </a:solidFill>
                <a:latin typeface="Meiryo UI" panose="020B0604030504040204" pitchFamily="50" charset="-128"/>
                <a:ea typeface="Meiryo UI" panose="020B0604030504040204" pitchFamily="50" charset="-128"/>
              </a:endParaRPr>
            </a:p>
            <a:p>
              <a:r>
                <a:rPr lang="ja-JP" altLang="en-US" sz="945" dirty="0">
                  <a:solidFill>
                    <a:schemeClr val="tx1"/>
                  </a:solidFill>
                  <a:latin typeface="Meiryo UI" panose="020B0604030504040204" pitchFamily="50" charset="-128"/>
                  <a:ea typeface="Meiryo UI" panose="020B0604030504040204" pitchFamily="50" charset="-128"/>
                </a:rPr>
                <a:t>③ その他の支援（技術的助言等）</a:t>
              </a:r>
              <a:endParaRPr lang="en-US" altLang="ja-JP" sz="945" dirty="0">
                <a:solidFill>
                  <a:schemeClr val="tx1"/>
                </a:solidFill>
                <a:latin typeface="Meiryo UI" panose="020B0604030504040204" pitchFamily="50" charset="-128"/>
                <a:ea typeface="Meiryo UI" panose="020B0604030504040204" pitchFamily="50" charset="-128"/>
              </a:endParaRPr>
            </a:p>
          </p:txBody>
        </p:sp>
        <p:sp>
          <p:nvSpPr>
            <p:cNvPr id="36" name="正方形/長方形 35">
              <a:extLst>
                <a:ext uri="{FF2B5EF4-FFF2-40B4-BE49-F238E27FC236}">
                  <a16:creationId xmlns:a16="http://schemas.microsoft.com/office/drawing/2014/main" id="{B41E785A-EE69-40FB-B554-BAA5149856F8}"/>
                </a:ext>
              </a:extLst>
            </p:cNvPr>
            <p:cNvSpPr/>
            <p:nvPr/>
          </p:nvSpPr>
          <p:spPr>
            <a:xfrm>
              <a:off x="4009560" y="3416693"/>
              <a:ext cx="1615679" cy="195310"/>
            </a:xfrm>
            <a:prstGeom prst="rect">
              <a:avLst/>
            </a:prstGeom>
            <a:solidFill>
              <a:srgbClr val="4472C4"/>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56690" rtlCol="0" anchor="ctr"/>
            <a:lstStyle/>
            <a:p>
              <a:r>
                <a:rPr kumimoji="1" lang="ja-JP" altLang="en-US" sz="945" b="1" dirty="0">
                  <a:latin typeface="Meiryo UI" panose="020B0604030504040204" pitchFamily="50" charset="-128"/>
                  <a:ea typeface="Meiryo UI" panose="020B0604030504040204" pitchFamily="50" charset="-128"/>
                </a:rPr>
                <a:t>（３）人的・財政的支援等</a:t>
              </a:r>
            </a:p>
          </p:txBody>
        </p:sp>
        <p:sp>
          <p:nvSpPr>
            <p:cNvPr id="40" name="矢印: 左 39">
              <a:extLst>
                <a:ext uri="{FF2B5EF4-FFF2-40B4-BE49-F238E27FC236}">
                  <a16:creationId xmlns:a16="http://schemas.microsoft.com/office/drawing/2014/main" id="{27202D07-ACEF-4C28-B6A9-4B5A2D55B155}"/>
                </a:ext>
              </a:extLst>
            </p:cNvPr>
            <p:cNvSpPr/>
            <p:nvPr/>
          </p:nvSpPr>
          <p:spPr>
            <a:xfrm>
              <a:off x="3399691" y="3550509"/>
              <a:ext cx="453574" cy="566968"/>
            </a:xfrm>
            <a:prstGeom prst="leftArrow">
              <a:avLst/>
            </a:prstGeom>
            <a:solidFill>
              <a:schemeClr val="accent1"/>
            </a:solidFill>
          </p:spPr>
          <p:style>
            <a:lnRef idx="2">
              <a:schemeClr val="accent1"/>
            </a:lnRef>
            <a:fillRef idx="1">
              <a:schemeClr val="lt1"/>
            </a:fillRef>
            <a:effectRef idx="0">
              <a:schemeClr val="accent1"/>
            </a:effectRef>
            <a:fontRef idx="minor">
              <a:schemeClr val="dk1"/>
            </a:fontRef>
          </p:style>
          <p:txBody>
            <a:bodyPr rtlCol="0" anchor="ctr"/>
            <a:lstStyle/>
            <a:p>
              <a:pPr algn="ctr"/>
              <a:endParaRPr kumimoji="1" lang="ja-JP" altLang="en-US" sz="945">
                <a:solidFill>
                  <a:prstClr val="black"/>
                </a:solidFill>
                <a:ea typeface="Meiryo UI" panose="020B0604030504040204" pitchFamily="50" charset="-128"/>
              </a:endParaRPr>
            </a:p>
          </p:txBody>
        </p:sp>
      </p:grpSp>
      <p:sp>
        <p:nvSpPr>
          <p:cNvPr id="19" name="角丸四角形 20">
            <a:extLst>
              <a:ext uri="{FF2B5EF4-FFF2-40B4-BE49-F238E27FC236}">
                <a16:creationId xmlns:a16="http://schemas.microsoft.com/office/drawing/2014/main" id="{B6CFA8F0-51C9-4B3A-853C-4085E1656373}"/>
              </a:ext>
            </a:extLst>
          </p:cNvPr>
          <p:cNvSpPr/>
          <p:nvPr/>
        </p:nvSpPr>
        <p:spPr>
          <a:xfrm>
            <a:off x="120161" y="890881"/>
            <a:ext cx="1112625" cy="198417"/>
          </a:xfrm>
          <a:prstGeom prst="roundRect">
            <a:avLst/>
          </a:prstGeom>
          <a:solidFill>
            <a:schemeClr val="accent5">
              <a:lumMod val="75000"/>
            </a:schemeClr>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945" b="1" dirty="0">
                <a:latin typeface="Meiryo UI" panose="020B0604030504040204" pitchFamily="50" charset="-128"/>
                <a:ea typeface="Meiryo UI" panose="020B0604030504040204" pitchFamily="50" charset="-128"/>
              </a:rPr>
              <a:t>基本的な考え方</a:t>
            </a:r>
          </a:p>
        </p:txBody>
      </p:sp>
    </p:spTree>
    <p:extLst>
      <p:ext uri="{BB962C8B-B14F-4D97-AF65-F5344CB8AC3E}">
        <p14:creationId xmlns:p14="http://schemas.microsoft.com/office/powerpoint/2010/main" val="389391499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正方形/長方形 36">
            <a:extLst>
              <a:ext uri="{FF2B5EF4-FFF2-40B4-BE49-F238E27FC236}">
                <a16:creationId xmlns:a16="http://schemas.microsoft.com/office/drawing/2014/main" id="{D196672D-FE73-4EAA-B9A1-3F31DD04869E}"/>
              </a:ext>
            </a:extLst>
          </p:cNvPr>
          <p:cNvSpPr/>
          <p:nvPr/>
        </p:nvSpPr>
        <p:spPr>
          <a:xfrm>
            <a:off x="-1" y="1318"/>
            <a:ext cx="7559675" cy="413529"/>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4394" tIns="67197" rIns="134394" bIns="67197" numCol="1" spcCol="0" rtlCol="0" fromWordArt="0" anchor="ctr" anchorCtr="0" forceAA="0" compatLnSpc="1">
            <a:prstTxWarp prst="textNoShape">
              <a:avLst/>
            </a:prstTxWarp>
            <a:noAutofit/>
          </a:bodyPr>
          <a:lstStyle/>
          <a:p>
            <a:pPr algn="ctr"/>
            <a:r>
              <a:rPr lang="ja-JP" altLang="en-US" sz="1732" b="1"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基礎自治機能充実強化基本方針の概要</a:t>
            </a:r>
          </a:p>
        </p:txBody>
      </p:sp>
      <p:sp>
        <p:nvSpPr>
          <p:cNvPr id="38" name="テキスト ボックス 37">
            <a:extLst>
              <a:ext uri="{FF2B5EF4-FFF2-40B4-BE49-F238E27FC236}">
                <a16:creationId xmlns:a16="http://schemas.microsoft.com/office/drawing/2014/main" id="{7C908755-783D-40B7-B0C5-EB12AC1F608B}"/>
              </a:ext>
            </a:extLst>
          </p:cNvPr>
          <p:cNvSpPr txBox="1"/>
          <p:nvPr/>
        </p:nvSpPr>
        <p:spPr>
          <a:xfrm>
            <a:off x="7061695" y="420762"/>
            <a:ext cx="827916" cy="237757"/>
          </a:xfrm>
          <a:prstGeom prst="rect">
            <a:avLst/>
          </a:prstGeom>
          <a:noFill/>
        </p:spPr>
        <p:txBody>
          <a:bodyPr wrap="square" rtlCol="0">
            <a:spAutoFit/>
          </a:bodyPr>
          <a:lstStyle/>
          <a:p>
            <a:r>
              <a:rPr kumimoji="1" lang="en-US" altLang="ja-JP" sz="945" dirty="0">
                <a:latin typeface="Meiryo UI" panose="020B0604030504040204" pitchFamily="50" charset="-128"/>
                <a:ea typeface="Meiryo UI" panose="020B0604030504040204" pitchFamily="50" charset="-128"/>
              </a:rPr>
              <a:t>(4/6)</a:t>
            </a:r>
          </a:p>
        </p:txBody>
      </p:sp>
      <p:graphicFrame>
        <p:nvGraphicFramePr>
          <p:cNvPr id="9" name="表 3">
            <a:extLst>
              <a:ext uri="{FF2B5EF4-FFF2-40B4-BE49-F238E27FC236}">
                <a16:creationId xmlns:a16="http://schemas.microsoft.com/office/drawing/2014/main" id="{E17D22F1-16B1-44F1-AE72-8822611C02D7}"/>
              </a:ext>
            </a:extLst>
          </p:cNvPr>
          <p:cNvGraphicFramePr>
            <a:graphicFrameLocks noGrp="1"/>
          </p:cNvGraphicFramePr>
          <p:nvPr>
            <p:extLst>
              <p:ext uri="{D42A27DB-BD31-4B8C-83A1-F6EECF244321}">
                <p14:modId xmlns:p14="http://schemas.microsoft.com/office/powerpoint/2010/main" val="3111800061"/>
              </p:ext>
            </p:extLst>
          </p:nvPr>
        </p:nvGraphicFramePr>
        <p:xfrm>
          <a:off x="120164" y="676545"/>
          <a:ext cx="7303456" cy="8312015"/>
        </p:xfrm>
        <a:graphic>
          <a:graphicData uri="http://schemas.openxmlformats.org/drawingml/2006/table">
            <a:tbl>
              <a:tblPr firstCol="1">
                <a:tableStyleId>{21E4AEA4-8DFA-4A89-87EB-49C32662AFE0}</a:tableStyleId>
              </a:tblPr>
              <a:tblGrid>
                <a:gridCol w="821147">
                  <a:extLst>
                    <a:ext uri="{9D8B030D-6E8A-4147-A177-3AD203B41FA5}">
                      <a16:colId xmlns:a16="http://schemas.microsoft.com/office/drawing/2014/main" val="1596135272"/>
                    </a:ext>
                  </a:extLst>
                </a:gridCol>
                <a:gridCol w="821147">
                  <a:extLst>
                    <a:ext uri="{9D8B030D-6E8A-4147-A177-3AD203B41FA5}">
                      <a16:colId xmlns:a16="http://schemas.microsoft.com/office/drawing/2014/main" val="2631240932"/>
                    </a:ext>
                  </a:extLst>
                </a:gridCol>
                <a:gridCol w="2830581">
                  <a:extLst>
                    <a:ext uri="{9D8B030D-6E8A-4147-A177-3AD203B41FA5}">
                      <a16:colId xmlns:a16="http://schemas.microsoft.com/office/drawing/2014/main" val="3672217376"/>
                    </a:ext>
                  </a:extLst>
                </a:gridCol>
                <a:gridCol w="2830581">
                  <a:extLst>
                    <a:ext uri="{9D8B030D-6E8A-4147-A177-3AD203B41FA5}">
                      <a16:colId xmlns:a16="http://schemas.microsoft.com/office/drawing/2014/main" val="591815581"/>
                    </a:ext>
                  </a:extLst>
                </a:gridCol>
              </a:tblGrid>
              <a:tr h="257375">
                <a:tc>
                  <a:txBody>
                    <a:bodyPr/>
                    <a:lstStyle/>
                    <a:p>
                      <a:pPr marL="0" marR="0" lvl="0" indent="0" algn="ctr" defTabSz="960132" rtl="0" eaLnBrk="1" fontAlgn="auto" latinLnBrk="0" hangingPunct="1">
                        <a:lnSpc>
                          <a:spcPct val="100000"/>
                        </a:lnSpc>
                        <a:spcBef>
                          <a:spcPts val="0"/>
                        </a:spcBef>
                        <a:spcAft>
                          <a:spcPts val="0"/>
                        </a:spcAft>
                        <a:buClrTx/>
                        <a:buSzTx/>
                        <a:buFontTx/>
                        <a:buNone/>
                        <a:tabLst/>
                        <a:defRPr/>
                      </a:pPr>
                      <a:r>
                        <a:rPr lang="ja-JP" altLang="en-US" sz="900" b="1" dirty="0">
                          <a:latin typeface="Meiryo UI" panose="020B0604030504040204" pitchFamily="50" charset="-128"/>
                          <a:ea typeface="Meiryo UI" panose="020B0604030504040204" pitchFamily="50" charset="-128"/>
                        </a:rPr>
                        <a:t>大項目</a:t>
                      </a:r>
                    </a:p>
                  </a:txBody>
                  <a:tcPr marL="71997" marR="71997" marT="56690" marB="56690" anchor="ctr">
                    <a:solidFill>
                      <a:schemeClr val="accent2">
                        <a:lumMod val="75000"/>
                      </a:schemeClr>
                    </a:solidFill>
                  </a:tcPr>
                </a:tc>
                <a:tc>
                  <a:txBody>
                    <a:bodyPr/>
                    <a:lstStyle/>
                    <a:p>
                      <a:pPr algn="ctr"/>
                      <a:r>
                        <a:rPr kumimoji="1" lang="ja-JP" altLang="en-US" sz="900" b="1" dirty="0">
                          <a:solidFill>
                            <a:schemeClr val="bg1"/>
                          </a:solidFill>
                          <a:latin typeface="Meiryo UI" panose="020B0604030504040204" pitchFamily="50" charset="-128"/>
                          <a:ea typeface="Meiryo UI" panose="020B0604030504040204" pitchFamily="50" charset="-128"/>
                        </a:rPr>
                        <a:t>中項目</a:t>
                      </a:r>
                    </a:p>
                  </a:txBody>
                  <a:tcPr marL="71997" marR="71997" marT="56690" marB="56690" anchor="ctr">
                    <a:solidFill>
                      <a:schemeClr val="accent2"/>
                    </a:solidFill>
                  </a:tcPr>
                </a:tc>
                <a:tc>
                  <a:txBody>
                    <a:bodyPr/>
                    <a:lstStyle/>
                    <a:p>
                      <a:pPr marL="0" indent="0" algn="ctr">
                        <a:lnSpc>
                          <a:spcPct val="100000"/>
                        </a:lnSpc>
                        <a:spcAft>
                          <a:spcPts val="600"/>
                        </a:spcAft>
                        <a:buFont typeface="Arial" panose="020B0604020202020204" pitchFamily="34" charset="0"/>
                        <a:buNone/>
                      </a:pPr>
                      <a:r>
                        <a:rPr lang="ja-JP" altLang="en-US" sz="900" b="0" dirty="0">
                          <a:latin typeface="Meiryo UI" panose="020B0604030504040204" pitchFamily="50" charset="-128"/>
                          <a:ea typeface="Meiryo UI" panose="020B0604030504040204" pitchFamily="50" charset="-128"/>
                        </a:rPr>
                        <a:t>小項目</a:t>
                      </a:r>
                      <a:endParaRPr lang="en-US" altLang="ja-JP" sz="900" b="0" dirty="0">
                        <a:latin typeface="Meiryo UI" panose="020B0604030504040204" pitchFamily="50" charset="-128"/>
                        <a:ea typeface="Meiryo UI" panose="020B0604030504040204" pitchFamily="50" charset="-128"/>
                      </a:endParaRPr>
                    </a:p>
                  </a:txBody>
                  <a:tcPr marL="71997" marR="71997" marT="56690" marB="56690" anchor="ctr">
                    <a:solidFill>
                      <a:schemeClr val="accent2">
                        <a:lumMod val="60000"/>
                        <a:lumOff val="40000"/>
                      </a:schemeClr>
                    </a:solidFill>
                  </a:tcPr>
                </a:tc>
                <a:tc>
                  <a:txBody>
                    <a:bodyPr/>
                    <a:lstStyle/>
                    <a:p>
                      <a:pPr marL="0" indent="0" algn="ctr">
                        <a:lnSpc>
                          <a:spcPct val="100000"/>
                        </a:lnSpc>
                        <a:spcAft>
                          <a:spcPts val="600"/>
                        </a:spcAft>
                        <a:buFont typeface="Arial" panose="020B0604020202020204" pitchFamily="34" charset="0"/>
                        <a:buNone/>
                      </a:pPr>
                      <a:r>
                        <a:rPr lang="ja-JP" altLang="en-US" sz="900" b="0" dirty="0">
                          <a:latin typeface="Meiryo UI" panose="020B0604030504040204" pitchFamily="50" charset="-128"/>
                          <a:ea typeface="Meiryo UI" panose="020B0604030504040204" pitchFamily="50" charset="-128"/>
                        </a:rPr>
                        <a:t>主な取組</a:t>
                      </a:r>
                      <a:endParaRPr lang="en-US" altLang="ja-JP" sz="900" b="0" dirty="0">
                        <a:latin typeface="Meiryo UI" panose="020B0604030504040204" pitchFamily="50" charset="-128"/>
                        <a:ea typeface="Meiryo UI" panose="020B0604030504040204" pitchFamily="50" charset="-128"/>
                      </a:endParaRPr>
                    </a:p>
                  </a:txBody>
                  <a:tcPr marL="71997" marR="71997" marT="56690" marB="56690" anchor="ctr"/>
                </a:tc>
                <a:extLst>
                  <a:ext uri="{0D108BD9-81ED-4DB2-BD59-A6C34878D82A}">
                    <a16:rowId xmlns:a16="http://schemas.microsoft.com/office/drawing/2014/main" val="3513001340"/>
                  </a:ext>
                </a:extLst>
              </a:tr>
              <a:tr h="2849263">
                <a:tc rowSpan="3">
                  <a:txBody>
                    <a:bodyPr/>
                    <a:lstStyle/>
                    <a:p>
                      <a:pPr marL="0" marR="0" lvl="0" indent="0" algn="l" defTabSz="960132" rtl="0" eaLnBrk="1" fontAlgn="auto" latinLnBrk="0" hangingPunct="1">
                        <a:lnSpc>
                          <a:spcPct val="100000"/>
                        </a:lnSpc>
                        <a:spcBef>
                          <a:spcPts val="0"/>
                        </a:spcBef>
                        <a:spcAft>
                          <a:spcPts val="0"/>
                        </a:spcAft>
                        <a:buClrTx/>
                        <a:buSzTx/>
                        <a:buFontTx/>
                        <a:buNone/>
                        <a:tabLst/>
                        <a:defRPr/>
                      </a:pPr>
                      <a:r>
                        <a:rPr lang="ja-JP" altLang="en-US" sz="900" b="1" dirty="0">
                          <a:latin typeface="Meiryo UI" panose="020B0604030504040204" pitchFamily="50" charset="-128"/>
                          <a:ea typeface="Meiryo UI" panose="020B0604030504040204" pitchFamily="50" charset="-128"/>
                        </a:rPr>
                        <a:t>（２） 市町村の取組への支援　</a:t>
                      </a:r>
                    </a:p>
                  </a:txBody>
                  <a:tcPr marL="71997" marR="71997" marT="108000" marB="108000">
                    <a:solidFill>
                      <a:schemeClr val="accent2">
                        <a:lumMod val="75000"/>
                      </a:schemeClr>
                    </a:solidFill>
                  </a:tcPr>
                </a:tc>
                <a:tc>
                  <a:txBody>
                    <a:bodyPr/>
                    <a:lstStyle/>
                    <a:p>
                      <a:pPr marL="0" marR="0" lvl="0" indent="0" algn="l" defTabSz="960132" rtl="0" eaLnBrk="1" fontAlgn="auto" latinLnBrk="0" hangingPunct="1">
                        <a:lnSpc>
                          <a:spcPct val="100000"/>
                        </a:lnSpc>
                        <a:spcBef>
                          <a:spcPts val="0"/>
                        </a:spcBef>
                        <a:spcAft>
                          <a:spcPts val="0"/>
                        </a:spcAft>
                        <a:buClrTx/>
                        <a:buSzTx/>
                        <a:buFontTx/>
                        <a:buNone/>
                        <a:tabLst/>
                        <a:defRPr/>
                      </a:pPr>
                      <a:r>
                        <a:rPr lang="ja-JP" altLang="en-US" sz="900" b="1" dirty="0">
                          <a:solidFill>
                            <a:schemeClr val="bg1"/>
                          </a:solidFill>
                          <a:latin typeface="Meiryo UI" panose="020B0604030504040204" pitchFamily="50" charset="-128"/>
                          <a:ea typeface="Meiryo UI" panose="020B0604030504040204" pitchFamily="50" charset="-128"/>
                        </a:rPr>
                        <a:t>①組織及び運営の合理化に対する支援</a:t>
                      </a:r>
                      <a:endParaRPr lang="en-US" altLang="ja-JP" sz="900" b="1" dirty="0">
                        <a:solidFill>
                          <a:schemeClr val="bg1"/>
                        </a:solidFill>
                        <a:latin typeface="Meiryo UI" panose="020B0604030504040204" pitchFamily="50" charset="-128"/>
                        <a:ea typeface="Meiryo UI" panose="020B0604030504040204" pitchFamily="50" charset="-128"/>
                      </a:endParaRPr>
                    </a:p>
                  </a:txBody>
                  <a:tcPr marL="71997" marR="71997" marT="108000" marB="108000">
                    <a:solidFill>
                      <a:schemeClr val="accent2"/>
                    </a:solidFill>
                  </a:tcPr>
                </a:tc>
                <a:tc>
                  <a:txBody>
                    <a:bodyPr/>
                    <a:lstStyle/>
                    <a:p>
                      <a:pPr marL="108000" marR="0" lvl="0" indent="-108000" algn="l" defTabSz="960132"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行財政改革や、事務の効率化・事務負担の軽減のため、先進事例や効果的手法等の情報提供や</a:t>
                      </a:r>
                      <a:r>
                        <a:rPr kumimoji="0"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支援を充実</a:t>
                      </a:r>
                      <a:endParaRPr kumimoji="0"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endParaRPr>
                    </a:p>
                    <a:p>
                      <a:pPr marL="285750" marR="0" lvl="0" indent="-285750" algn="l" defTabSz="457200" rtl="0" eaLnBrk="1" fontAlgn="auto" latinLnBrk="0" hangingPunct="1">
                        <a:spcBef>
                          <a:spcPts val="0"/>
                        </a:spcBef>
                        <a:buClrTx/>
                        <a:buSzTx/>
                        <a:buFont typeface="Wingdings" panose="05000000000000000000" pitchFamily="2" charset="2"/>
                        <a:buChar char="u"/>
                        <a:tabLst/>
                        <a:defRPr/>
                      </a:pPr>
                      <a:endParaRPr kumimoji="0" lang="en-US" altLang="ja-JP" sz="900" b="0" i="0" u="none" strike="noStrike" kern="1200" cap="none" spc="0" normalizeH="0" baseline="0" noProof="0" dirty="0">
                        <a:ln>
                          <a:noFill/>
                        </a:ln>
                        <a:solidFill>
                          <a:prstClr val="black"/>
                        </a:solidFill>
                        <a:effectLst/>
                        <a:highlight>
                          <a:srgbClr val="FFFF00"/>
                        </a:highlight>
                        <a:uLnTx/>
                        <a:uFillTx/>
                        <a:latin typeface="Meiryo UI" panose="020B0604030504040204" pitchFamily="50" charset="-128"/>
                        <a:ea typeface="Meiryo UI" panose="020B0604030504040204" pitchFamily="50" charset="-128"/>
                      </a:endParaRPr>
                    </a:p>
                    <a:p>
                      <a:pPr marL="87313" marR="0" lvl="0" indent="-87313" algn="l" defTabSz="457200" rtl="0" eaLnBrk="1" fontAlgn="auto" latinLnBrk="0" hangingPunct="1">
                        <a:spcBef>
                          <a:spcPts val="0"/>
                        </a:spcBef>
                        <a:buClrTx/>
                        <a:buSzTx/>
                        <a:buFont typeface="Arial" panose="020B0604020202020204" pitchFamily="34" charset="0"/>
                        <a:buChar char="•"/>
                        <a:tabLst/>
                        <a:defRPr/>
                      </a:pPr>
                      <a:r>
                        <a:rPr kumimoji="0"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市町村を取り巻く様々な行政課題に対する施策を効果的に推進できるよう、各種計画の策定を支援</a:t>
                      </a:r>
                      <a:endParaRPr kumimoji="0"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endParaRPr>
                    </a:p>
                    <a:p>
                      <a:pPr marL="87313" marR="0" lvl="0" indent="-87313" algn="l" defTabSz="457200" rtl="0" eaLnBrk="1" fontAlgn="auto" latinLnBrk="0" hangingPunct="1">
                        <a:spcBef>
                          <a:spcPts val="0"/>
                        </a:spcBef>
                        <a:buClrTx/>
                        <a:buSzTx/>
                        <a:buFont typeface="Arial" panose="020B0604020202020204" pitchFamily="34" charset="0"/>
                        <a:buChar char="•"/>
                        <a:tabLst/>
                        <a:defRPr/>
                      </a:pPr>
                      <a:endParaRPr kumimoji="0" lang="en-US" altLang="ja-JP" sz="900" b="0" i="0" u="none" strike="noStrike" kern="1200" cap="none" spc="0" normalizeH="0" baseline="0" noProof="0" dirty="0">
                        <a:ln>
                          <a:noFill/>
                        </a:ln>
                        <a:solidFill>
                          <a:prstClr val="black"/>
                        </a:solidFill>
                        <a:effectLst/>
                        <a:highlight>
                          <a:srgbClr val="FFFF00"/>
                        </a:highlight>
                        <a:uLnTx/>
                        <a:uFillTx/>
                        <a:latin typeface="Meiryo UI" panose="020B0604030504040204" pitchFamily="50" charset="-128"/>
                        <a:ea typeface="Meiryo UI" panose="020B0604030504040204" pitchFamily="50" charset="-128"/>
                      </a:endParaRPr>
                    </a:p>
                    <a:p>
                      <a:pPr marL="87313" marR="0" lvl="0" indent="-87313" algn="l" defTabSz="457200" rtl="0" eaLnBrk="1" fontAlgn="auto" latinLnBrk="0" hangingPunct="1">
                        <a:spcBef>
                          <a:spcPts val="0"/>
                        </a:spcBef>
                        <a:buClrTx/>
                        <a:buSzTx/>
                        <a:buFont typeface="Arial" panose="020B0604020202020204" pitchFamily="34" charset="0"/>
                        <a:buChar char="•"/>
                        <a:tabLst/>
                        <a:defRPr/>
                      </a:pPr>
                      <a:r>
                        <a:rPr kumimoji="0"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市町村における行財政運営の効率化を図るため、</a:t>
                      </a:r>
                      <a:r>
                        <a:rPr kumimoji="0" lang="ja-JP" altLang="en-US" sz="900" b="0" i="0" u="none" strike="noStrike" kern="1200" cap="none" spc="0" normalizeH="0" baseline="0" noProof="0" dirty="0">
                          <a:ln>
                            <a:noFill/>
                          </a:ln>
                          <a:effectLst/>
                          <a:uLnTx/>
                          <a:uFillTx/>
                          <a:latin typeface="Meiryo UI" panose="020B0604030504040204" pitchFamily="50" charset="-128"/>
                          <a:ea typeface="Meiryo UI" panose="020B0604030504040204" pitchFamily="50" charset="-128"/>
                        </a:rPr>
                        <a:t>市町村</a:t>
                      </a:r>
                      <a:r>
                        <a:rPr kumimoji="0" lang="en-US" altLang="ja-JP" sz="900" dirty="0">
                          <a:latin typeface="Meiryo UI" panose="020B0604030504040204" pitchFamily="50" charset="-128"/>
                          <a:ea typeface="Meiryo UI" panose="020B0604030504040204" pitchFamily="50" charset="-128"/>
                        </a:rPr>
                        <a:t>DX</a:t>
                      </a:r>
                      <a:r>
                        <a:rPr kumimoji="0" lang="ja-JP" altLang="en-US" sz="900" dirty="0">
                          <a:latin typeface="Meiryo UI" panose="020B0604030504040204" pitchFamily="50" charset="-128"/>
                          <a:ea typeface="Meiryo UI" panose="020B0604030504040204" pitchFamily="50" charset="-128"/>
                        </a:rPr>
                        <a:t>の推進</a:t>
                      </a:r>
                      <a:r>
                        <a:rPr kumimoji="0"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を支援</a:t>
                      </a:r>
                      <a:endParaRPr kumimoji="0" lang="en-US" altLang="ja-JP" sz="900" b="0" i="0" u="none" strike="noStrike" kern="1200" cap="none" spc="0" normalizeH="0" baseline="0" noProof="0" dirty="0">
                        <a:ln>
                          <a:noFill/>
                        </a:ln>
                        <a:solidFill>
                          <a:prstClr val="black"/>
                        </a:solidFill>
                        <a:effectLst/>
                        <a:highlight>
                          <a:srgbClr val="FFFF00"/>
                        </a:highlight>
                        <a:uLnTx/>
                        <a:uFillTx/>
                        <a:latin typeface="Meiryo UI" panose="020B0604030504040204" pitchFamily="50" charset="-128"/>
                        <a:ea typeface="Meiryo UI" panose="020B0604030504040204" pitchFamily="50" charset="-128"/>
                      </a:endParaRPr>
                    </a:p>
                  </a:txBody>
                  <a:tcPr marL="71997" marR="71997" marT="108000" marB="108000">
                    <a:solidFill>
                      <a:schemeClr val="accent2">
                        <a:lumMod val="60000"/>
                        <a:lumOff val="40000"/>
                      </a:schemeClr>
                    </a:solidFill>
                  </a:tcPr>
                </a:tc>
                <a:tc>
                  <a:txBody>
                    <a:bodyPr/>
                    <a:lstStyle/>
                    <a:p>
                      <a:pPr marL="87313" indent="-87313">
                        <a:buFont typeface="Arial" panose="020B0604020202020204" pitchFamily="34" charset="0"/>
                        <a:buChar char="•"/>
                      </a:pPr>
                      <a:r>
                        <a:rPr lang="ja-JP" altLang="en-US" sz="900" dirty="0">
                          <a:solidFill>
                            <a:schemeClr val="tx1"/>
                          </a:solidFill>
                          <a:latin typeface="Meiryo UI" panose="020B0604030504040204" pitchFamily="50" charset="-128"/>
                          <a:ea typeface="Meiryo UI" panose="020B0604030504040204" pitchFamily="50" charset="-128"/>
                        </a:rPr>
                        <a:t>財政構造の分析や行財政改革プランの検討等の取組に対する助言など、行財政改革の取組を支援</a:t>
                      </a:r>
                      <a:endParaRPr lang="en-US" altLang="ja-JP" sz="900" dirty="0">
                        <a:solidFill>
                          <a:schemeClr val="tx1"/>
                        </a:solidFill>
                        <a:latin typeface="Meiryo UI" panose="020B0604030504040204" pitchFamily="50" charset="-128"/>
                        <a:ea typeface="Meiryo UI" panose="020B0604030504040204" pitchFamily="50" charset="-128"/>
                      </a:endParaRPr>
                    </a:p>
                    <a:p>
                      <a:pPr marL="87313" indent="-87313">
                        <a:buFont typeface="Arial" panose="020B0604020202020204" pitchFamily="34" charset="0"/>
                        <a:buChar char="•"/>
                      </a:pPr>
                      <a:endParaRPr lang="en-US" altLang="ja-JP" sz="900" dirty="0">
                        <a:solidFill>
                          <a:schemeClr val="tx1"/>
                        </a:solidFill>
                        <a:highlight>
                          <a:srgbClr val="FFFF00"/>
                        </a:highlight>
                        <a:latin typeface="Meiryo UI" panose="020B0604030504040204" pitchFamily="50" charset="-128"/>
                        <a:ea typeface="Meiryo UI" panose="020B0604030504040204" pitchFamily="50" charset="-128"/>
                      </a:endParaRPr>
                    </a:p>
                    <a:p>
                      <a:pPr marL="87313" marR="0" lvl="0" indent="-87313" algn="l" defTabSz="457200" rtl="0" eaLnBrk="1" fontAlgn="auto" latinLnBrk="0" hangingPunct="1">
                        <a:buClrTx/>
                        <a:buSzTx/>
                        <a:buFont typeface="Arial" panose="020B0604020202020204" pitchFamily="34" charset="0"/>
                        <a:buChar char="•"/>
                        <a:tabLst/>
                        <a:defRPr/>
                      </a:pPr>
                      <a:r>
                        <a:rPr kumimoji="0"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市町村の計画的な人材確保に向けて、人材確保・育成に関する有識者からの意見聴取や全国の好事例の情報提供を実施</a:t>
                      </a:r>
                      <a:br>
                        <a:rPr lang="en-US" altLang="ja-JP" sz="900" dirty="0">
                          <a:solidFill>
                            <a:schemeClr val="tx1"/>
                          </a:solidFill>
                          <a:latin typeface="Meiryo UI" panose="020B0604030504040204" pitchFamily="50" charset="-128"/>
                          <a:ea typeface="Meiryo UI" panose="020B0604030504040204" pitchFamily="50" charset="-128"/>
                        </a:rPr>
                      </a:br>
                      <a:endParaRPr lang="en-US" altLang="ja-JP" sz="900" dirty="0">
                        <a:solidFill>
                          <a:schemeClr val="tx1"/>
                        </a:solidFill>
                        <a:latin typeface="Meiryo UI" panose="020B0604030504040204" pitchFamily="50" charset="-128"/>
                        <a:ea typeface="Meiryo UI" panose="020B0604030504040204" pitchFamily="50" charset="-128"/>
                      </a:endParaRPr>
                    </a:p>
                    <a:p>
                      <a:pPr marL="87313" indent="-87313">
                        <a:buFont typeface="Arial" panose="020B0604020202020204" pitchFamily="34" charset="0"/>
                        <a:buChar char="•"/>
                        <a:defRPr/>
                      </a:pPr>
                      <a:r>
                        <a:rPr lang="ja-JP" altLang="en-US" sz="900" dirty="0">
                          <a:solidFill>
                            <a:schemeClr val="tx1"/>
                          </a:solidFill>
                          <a:latin typeface="Meiryo UI" panose="020B0604030504040204" pitchFamily="50" charset="-128"/>
                          <a:ea typeface="Meiryo UI" panose="020B0604030504040204" pitchFamily="50" charset="-128"/>
                        </a:rPr>
                        <a:t>公共施設再編に係る計画の策定支援や公共施設の最適配置に向けた取組を支援</a:t>
                      </a:r>
                      <a:endParaRPr lang="en-US" altLang="ja-JP" sz="900" dirty="0">
                        <a:solidFill>
                          <a:schemeClr val="tx1"/>
                        </a:solidFill>
                        <a:latin typeface="Meiryo UI" panose="020B0604030504040204" pitchFamily="50" charset="-128"/>
                        <a:ea typeface="Meiryo UI" panose="020B0604030504040204" pitchFamily="50" charset="-128"/>
                      </a:endParaRPr>
                    </a:p>
                    <a:p>
                      <a:pPr marL="0" indent="0">
                        <a:buFont typeface="Arial" panose="020B0604020202020204" pitchFamily="34" charset="0"/>
                        <a:buNone/>
                        <a:defRPr/>
                      </a:pPr>
                      <a:r>
                        <a:rPr lang="ja-JP" altLang="en-US" sz="900" dirty="0">
                          <a:solidFill>
                            <a:schemeClr val="tx1"/>
                          </a:solidFill>
                          <a:latin typeface="Meiryo UI" panose="020B0604030504040204" pitchFamily="50" charset="-128"/>
                          <a:ea typeface="Meiryo UI" panose="020B0604030504040204" pitchFamily="50" charset="-128"/>
                        </a:rPr>
                        <a:t>　＜取組例⑩</a:t>
                      </a:r>
                      <a:r>
                        <a:rPr lang="ja-JP" altLang="en-US" sz="900" dirty="0">
                          <a:latin typeface="Meiryo UI" panose="020B0604030504040204" pitchFamily="50" charset="-128"/>
                          <a:ea typeface="Meiryo UI" panose="020B0604030504040204" pitchFamily="50" charset="-128"/>
                        </a:rPr>
                        <a:t>＞</a:t>
                      </a:r>
                      <a:r>
                        <a:rPr lang="ja-JP" altLang="en-US" sz="900" dirty="0">
                          <a:solidFill>
                            <a:schemeClr val="tx1"/>
                          </a:solidFill>
                          <a:latin typeface="Meiryo UI" panose="020B0604030504040204" pitchFamily="50" charset="-128"/>
                          <a:ea typeface="Meiryo UI" panose="020B0604030504040204" pitchFamily="50" charset="-128"/>
                        </a:rPr>
                        <a:t>公共施設再編計画の策定支援</a:t>
                      </a:r>
                      <a:endParaRPr lang="en-US" altLang="ja-JP" sz="900" dirty="0">
                        <a:solidFill>
                          <a:schemeClr val="tx1"/>
                        </a:solidFill>
                        <a:latin typeface="Meiryo UI" panose="020B0604030504040204" pitchFamily="50" charset="-128"/>
                        <a:ea typeface="Meiryo UI" panose="020B0604030504040204" pitchFamily="50" charset="-128"/>
                      </a:endParaRPr>
                    </a:p>
                    <a:p>
                      <a:pPr marL="0" indent="0">
                        <a:buFont typeface="Arial" panose="020B0604020202020204" pitchFamily="34" charset="0"/>
                        <a:buNone/>
                        <a:defRPr/>
                      </a:pPr>
                      <a:endParaRPr lang="en-US" altLang="ja-JP" sz="900" dirty="0">
                        <a:solidFill>
                          <a:schemeClr val="tx1"/>
                        </a:solidFill>
                        <a:latin typeface="Meiryo UI" panose="020B0604030504040204" pitchFamily="50" charset="-128"/>
                        <a:ea typeface="Meiryo UI" panose="020B0604030504040204" pitchFamily="50" charset="-128"/>
                      </a:endParaRPr>
                    </a:p>
                    <a:p>
                      <a:pPr marL="87313" marR="0" lvl="0" indent="-87313" algn="l" defTabSz="457200" rtl="0" eaLnBrk="1" fontAlgn="auto" latinLnBrk="0" hangingPunct="1">
                        <a:spcBef>
                          <a:spcPts val="0"/>
                        </a:spcBef>
                        <a:spcAft>
                          <a:spcPts val="0"/>
                        </a:spcAft>
                        <a:buClrTx/>
                        <a:buSzTx/>
                        <a:buFont typeface="Arial" panose="020B0604020202020204" pitchFamily="34" charset="0"/>
                        <a:buChar char="•"/>
                        <a:tabLst/>
                        <a:defRPr/>
                      </a:pPr>
                      <a:r>
                        <a:rPr kumimoji="0"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市町村が作成する各種計画について、市町村の事務の効率化・事務負担の軽減に向けて支援</a:t>
                      </a:r>
                      <a:endParaRPr kumimoji="0"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ja-JP" altLang="en-US" sz="900" dirty="0">
                          <a:latin typeface="Meiryo UI" panose="020B0604030504040204" pitchFamily="50" charset="-128"/>
                          <a:ea typeface="Meiryo UI" panose="020B0604030504040204" pitchFamily="50" charset="-128"/>
                        </a:rPr>
                        <a:t>　＜取組例⑪＞まちづくりの手引書となる指針の提供</a:t>
                      </a:r>
                      <a:endParaRPr lang="en-US" altLang="ja-JP" sz="900" dirty="0">
                        <a:latin typeface="Meiryo UI" panose="020B0604030504040204" pitchFamily="50" charset="-128"/>
                        <a:ea typeface="Meiryo UI" panose="020B0604030504040204" pitchFamily="50" charset="-128"/>
                      </a:endParaRPr>
                    </a:p>
                    <a:p>
                      <a:pPr marL="0" marR="0" lvl="0" indent="0" algn="l" defTabSz="457200" rtl="0" eaLnBrk="1" fontAlgn="auto" latinLnBrk="0" hangingPunct="1">
                        <a:spcBef>
                          <a:spcPts val="0"/>
                        </a:spcBef>
                        <a:spcAft>
                          <a:spcPts val="0"/>
                        </a:spcAft>
                        <a:buClrTx/>
                        <a:buSzTx/>
                        <a:buFontTx/>
                        <a:buNone/>
                        <a:tabLst/>
                        <a:defRPr/>
                      </a:pPr>
                      <a:r>
                        <a:rPr kumimoji="0"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　＜取組例⑫</a:t>
                      </a:r>
                      <a:r>
                        <a:rPr lang="ja-JP" altLang="en-US" sz="900" dirty="0">
                          <a:latin typeface="Meiryo UI" panose="020B0604030504040204" pitchFamily="50" charset="-128"/>
                          <a:ea typeface="Meiryo UI" panose="020B0604030504040204" pitchFamily="50" charset="-128"/>
                        </a:rPr>
                        <a:t>＞</a:t>
                      </a:r>
                      <a:r>
                        <a:rPr kumimoji="0"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個別避難計画の作成支援ガイドの提供</a:t>
                      </a:r>
                      <a:endParaRPr kumimoji="0"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Tx/>
                        <a:buNone/>
                        <a:tabLst/>
                        <a:defRPr/>
                      </a:pPr>
                      <a:r>
                        <a:rPr lang="ja-JP" altLang="en-US" sz="900" dirty="0">
                          <a:latin typeface="Meiryo UI" panose="020B0604030504040204" pitchFamily="50" charset="-128"/>
                          <a:ea typeface="Meiryo UI" panose="020B0604030504040204" pitchFamily="50" charset="-128"/>
                        </a:rPr>
                        <a:t>　＜取組例⑬＞災害時における市町村受援計画の策定</a:t>
                      </a:r>
                      <a:br>
                        <a:rPr lang="en-US" altLang="ja-JP" sz="900" dirty="0">
                          <a:latin typeface="Meiryo UI" panose="020B0604030504040204" pitchFamily="50" charset="-128"/>
                          <a:ea typeface="Meiryo UI" panose="020B0604030504040204" pitchFamily="50" charset="-128"/>
                        </a:rPr>
                      </a:br>
                      <a:r>
                        <a:rPr lang="ja-JP" altLang="en-US" sz="900" dirty="0">
                          <a:latin typeface="Meiryo UI" panose="020B0604030504040204" pitchFamily="50" charset="-128"/>
                          <a:ea typeface="Meiryo UI" panose="020B0604030504040204" pitchFamily="50" charset="-128"/>
                        </a:rPr>
                        <a:t>　　　　　　　　　　支援</a:t>
                      </a:r>
                      <a:endParaRPr kumimoji="0"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457200" rtl="0" eaLnBrk="1" fontAlgn="auto" latinLnBrk="0" hangingPunct="1">
                        <a:spcBef>
                          <a:spcPts val="0"/>
                        </a:spcBef>
                        <a:spcAft>
                          <a:spcPts val="0"/>
                        </a:spcAft>
                        <a:buClrTx/>
                        <a:buSzTx/>
                        <a:buFont typeface="Arial" panose="020B0604020202020204" pitchFamily="34" charset="0"/>
                        <a:buNone/>
                        <a:tabLst/>
                        <a:defRPr/>
                      </a:pPr>
                      <a:endParaRPr kumimoji="0"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endParaRPr>
                    </a:p>
                    <a:p>
                      <a:pPr marL="87313" marR="0" lvl="0" indent="-87313" algn="l" defTabSz="457200" rtl="0" eaLnBrk="1" fontAlgn="auto" latinLnBrk="0" hangingPunct="1">
                        <a:spcBef>
                          <a:spcPts val="0"/>
                        </a:spcBef>
                        <a:buClrTx/>
                        <a:buSzTx/>
                        <a:buFont typeface="Arial" panose="020B0604020202020204" pitchFamily="34" charset="0"/>
                        <a:buChar char="•"/>
                        <a:tabLst/>
                        <a:defRPr/>
                      </a:pPr>
                      <a:r>
                        <a:rPr kumimoji="0" lang="ja-JP" altLang="en-US" sz="900" b="0" i="0" u="none" strike="noStrike" kern="1200" cap="none" spc="0" normalizeH="0" baseline="0" noProof="0">
                          <a:ln>
                            <a:noFill/>
                          </a:ln>
                          <a:solidFill>
                            <a:schemeClr val="tx1"/>
                          </a:solidFill>
                          <a:effectLst/>
                          <a:uLnTx/>
                          <a:uFillTx/>
                          <a:latin typeface="Meiryo UI" panose="020B0604030504040204" pitchFamily="50" charset="-128"/>
                          <a:ea typeface="Meiryo UI" panose="020B0604030504040204" pitchFamily="50" charset="-128"/>
                        </a:rPr>
                        <a:t>総合行政ポータル </a:t>
                      </a:r>
                      <a:r>
                        <a:rPr kumimoji="0"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my</a:t>
                      </a:r>
                      <a:r>
                        <a:rPr kumimoji="0"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 </a:t>
                      </a:r>
                      <a:r>
                        <a:rPr kumimoji="0"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door OSAKA</a:t>
                      </a:r>
                      <a:r>
                        <a:rPr kumimoji="0"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（マイド・ア・おおさか）</a:t>
                      </a:r>
                      <a:r>
                        <a:rPr lang="ja-JP" altLang="en-US" sz="900" dirty="0">
                          <a:solidFill>
                            <a:schemeClr val="tx1"/>
                          </a:solidFill>
                          <a:latin typeface="Meiryo UI" panose="020B0604030504040204" pitchFamily="50" charset="-128"/>
                          <a:ea typeface="Meiryo UI" panose="020B0604030504040204" pitchFamily="50" charset="-128"/>
                        </a:rPr>
                        <a:t>の市町村展開の推進、モデル事業や複数市町村等が取り組む広域事業の支援、</a:t>
                      </a:r>
                      <a:r>
                        <a:rPr kumimoji="0"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システム共同調達と導入後のノウハウ共有</a:t>
                      </a:r>
                      <a:r>
                        <a:rPr lang="ja-JP" altLang="en-US" sz="900" dirty="0">
                          <a:solidFill>
                            <a:schemeClr val="tx1"/>
                          </a:solidFill>
                          <a:latin typeface="Meiryo UI" panose="020B0604030504040204" pitchFamily="50" charset="-128"/>
                          <a:ea typeface="Meiryo UI" panose="020B0604030504040204" pitchFamily="50" charset="-128"/>
                        </a:rPr>
                        <a:t>を通じ、</a:t>
                      </a:r>
                      <a:r>
                        <a:rPr kumimoji="0" lang="ja-JP" altLang="en-US" sz="900" b="0" i="0" u="non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行政</a:t>
                      </a:r>
                      <a:r>
                        <a:rPr kumimoji="0" lang="en-US" altLang="ja-JP" sz="900" b="0" i="0" u="non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DX</a:t>
                      </a:r>
                      <a:r>
                        <a:rPr lang="ja-JP" altLang="en-US" sz="900" dirty="0">
                          <a:solidFill>
                            <a:schemeClr val="tx1"/>
                          </a:solidFill>
                          <a:latin typeface="Meiryo UI" panose="020B0604030504040204" pitchFamily="50" charset="-128"/>
                          <a:ea typeface="Meiryo UI" panose="020B0604030504040204" pitchFamily="50" charset="-128"/>
                        </a:rPr>
                        <a:t>を推進</a:t>
                      </a:r>
                      <a:endParaRPr lang="en-US" altLang="ja-JP" sz="900" dirty="0">
                        <a:solidFill>
                          <a:schemeClr val="tx1"/>
                        </a:solidFill>
                        <a:latin typeface="Meiryo UI" panose="020B0604030504040204" pitchFamily="50" charset="-128"/>
                        <a:ea typeface="Meiryo UI" panose="020B0604030504040204" pitchFamily="50" charset="-128"/>
                      </a:endParaRPr>
                    </a:p>
                    <a:p>
                      <a:pPr marL="0" marR="0" lvl="0" indent="0" algn="l" defTabSz="457200" rtl="0" eaLnBrk="1" fontAlgn="auto" latinLnBrk="0" hangingPunct="1">
                        <a:spcBef>
                          <a:spcPts val="0"/>
                        </a:spcBef>
                        <a:buClrTx/>
                        <a:buSzTx/>
                        <a:buFont typeface="Arial" panose="020B0604020202020204" pitchFamily="34" charset="0"/>
                        <a:buNone/>
                        <a:tabLst/>
                        <a:defRPr/>
                      </a:pPr>
                      <a:r>
                        <a:rPr lang="ja-JP" altLang="en-US" sz="900" dirty="0">
                          <a:solidFill>
                            <a:schemeClr val="tx1"/>
                          </a:solidFill>
                          <a:latin typeface="Meiryo UI" panose="020B0604030504040204" pitchFamily="50" charset="-128"/>
                          <a:ea typeface="Meiryo UI" panose="020B0604030504040204" pitchFamily="50" charset="-128"/>
                        </a:rPr>
                        <a:t>　＜取組例⑭</a:t>
                      </a:r>
                      <a:r>
                        <a:rPr lang="ja-JP" altLang="en-US" sz="900" dirty="0">
                          <a:latin typeface="Meiryo UI" panose="020B0604030504040204" pitchFamily="50" charset="-128"/>
                          <a:ea typeface="Meiryo UI" panose="020B0604030504040204" pitchFamily="50" charset="-128"/>
                        </a:rPr>
                        <a:t>＞</a:t>
                      </a:r>
                      <a:r>
                        <a:rPr lang="en-US" altLang="ja-JP" sz="900" dirty="0">
                          <a:solidFill>
                            <a:schemeClr val="tx1"/>
                          </a:solidFill>
                          <a:latin typeface="Meiryo UI" panose="020B0604030504040204" pitchFamily="50" charset="-128"/>
                          <a:ea typeface="Meiryo UI" panose="020B0604030504040204" pitchFamily="50" charset="-128"/>
                        </a:rPr>
                        <a:t>my</a:t>
                      </a:r>
                      <a:r>
                        <a:rPr lang="ja-JP" altLang="en-US" sz="900" dirty="0">
                          <a:solidFill>
                            <a:schemeClr val="tx1"/>
                          </a:solidFill>
                          <a:latin typeface="Meiryo UI" panose="020B0604030504040204" pitchFamily="50" charset="-128"/>
                          <a:ea typeface="Meiryo UI" panose="020B0604030504040204" pitchFamily="50" charset="-128"/>
                        </a:rPr>
                        <a:t>　</a:t>
                      </a:r>
                      <a:r>
                        <a:rPr lang="en-US" altLang="ja-JP" sz="900" dirty="0">
                          <a:solidFill>
                            <a:schemeClr val="tx1"/>
                          </a:solidFill>
                          <a:latin typeface="Meiryo UI" panose="020B0604030504040204" pitchFamily="50" charset="-128"/>
                          <a:ea typeface="Meiryo UI" panose="020B0604030504040204" pitchFamily="50" charset="-128"/>
                        </a:rPr>
                        <a:t>door</a:t>
                      </a:r>
                      <a:r>
                        <a:rPr lang="ja-JP" altLang="en-US" sz="900" dirty="0">
                          <a:solidFill>
                            <a:schemeClr val="tx1"/>
                          </a:solidFill>
                          <a:latin typeface="Meiryo UI" panose="020B0604030504040204" pitchFamily="50" charset="-128"/>
                          <a:ea typeface="Meiryo UI" panose="020B0604030504040204" pitchFamily="50" charset="-128"/>
                        </a:rPr>
                        <a:t>　</a:t>
                      </a:r>
                      <a:r>
                        <a:rPr lang="en-US" altLang="ja-JP" sz="900" dirty="0">
                          <a:solidFill>
                            <a:schemeClr val="tx1"/>
                          </a:solidFill>
                          <a:latin typeface="Meiryo UI" panose="020B0604030504040204" pitchFamily="50" charset="-128"/>
                          <a:ea typeface="Meiryo UI" panose="020B0604030504040204" pitchFamily="50" charset="-128"/>
                        </a:rPr>
                        <a:t>OSAKA</a:t>
                      </a:r>
                    </a:p>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ja-JP" altLang="en-US" sz="900" dirty="0">
                          <a:latin typeface="Meiryo UI" panose="020B0604030504040204" pitchFamily="50" charset="-128"/>
                          <a:ea typeface="Meiryo UI" panose="020B0604030504040204" pitchFamily="50" charset="-128"/>
                        </a:rPr>
                        <a:t>　＜取組例⑮＞</a:t>
                      </a:r>
                      <a:r>
                        <a:rPr lang="en-US" altLang="ja-JP" sz="900" dirty="0" err="1">
                          <a:latin typeface="Meiryo UI" panose="020B0604030504040204" pitchFamily="50" charset="-128"/>
                          <a:ea typeface="Meiryo UI" panose="020B0604030504040204" pitchFamily="50" charset="-128"/>
                        </a:rPr>
                        <a:t>GovTech</a:t>
                      </a:r>
                      <a:r>
                        <a:rPr lang="ja-JP" altLang="en-US" sz="900" dirty="0">
                          <a:latin typeface="Meiryo UI" panose="020B0604030504040204" pitchFamily="50" charset="-128"/>
                          <a:ea typeface="Meiryo UI" panose="020B0604030504040204" pitchFamily="50" charset="-128"/>
                        </a:rPr>
                        <a:t>大阪　システム共同化の取組</a:t>
                      </a:r>
                      <a:endParaRPr lang="en-US" altLang="ja-JP" sz="900" dirty="0">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ja-JP" altLang="en-US" sz="900" dirty="0">
                          <a:latin typeface="Meiryo UI" panose="020B0604030504040204" pitchFamily="50" charset="-128"/>
                          <a:ea typeface="Meiryo UI" panose="020B0604030504040204" pitchFamily="50" charset="-128"/>
                        </a:rPr>
                        <a:t>　＜取組例⑯＞大阪版デジタル人材シェアリング事業</a:t>
                      </a:r>
                      <a:endParaRPr lang="en-US" altLang="ja-JP" sz="900" dirty="0">
                        <a:latin typeface="Meiryo UI" panose="020B0604030504040204" pitchFamily="50" charset="-128"/>
                        <a:ea typeface="Meiryo UI" panose="020B0604030504040204" pitchFamily="50" charset="-128"/>
                      </a:endParaRPr>
                    </a:p>
                  </a:txBody>
                  <a:tcPr marL="71997" marR="71997" marT="108000" marB="108000"/>
                </a:tc>
                <a:extLst>
                  <a:ext uri="{0D108BD9-81ED-4DB2-BD59-A6C34878D82A}">
                    <a16:rowId xmlns:a16="http://schemas.microsoft.com/office/drawing/2014/main" val="4214662385"/>
                  </a:ext>
                </a:extLst>
              </a:tr>
              <a:tr h="2849263">
                <a:tc vMerge="1">
                  <a:txBody>
                    <a:bodyPr/>
                    <a:lstStyle/>
                    <a:p>
                      <a:pPr marL="0" marR="0" lvl="0" indent="0" algn="l" defTabSz="960132" rtl="0" eaLnBrk="1" fontAlgn="auto" latinLnBrk="0" hangingPunct="1">
                        <a:lnSpc>
                          <a:spcPct val="100000"/>
                        </a:lnSpc>
                        <a:spcBef>
                          <a:spcPts val="0"/>
                        </a:spcBef>
                        <a:spcAft>
                          <a:spcPts val="0"/>
                        </a:spcAft>
                        <a:buClrTx/>
                        <a:buSzTx/>
                        <a:buFontTx/>
                        <a:buNone/>
                        <a:tabLst/>
                        <a:defRPr/>
                      </a:pPr>
                      <a:r>
                        <a:rPr lang="ja-JP" altLang="en-US" sz="1200" b="1" dirty="0">
                          <a:latin typeface="Meiryo UI" panose="020B0604030504040204" pitchFamily="50" charset="-128"/>
                          <a:ea typeface="Meiryo UI" panose="020B0604030504040204" pitchFamily="50" charset="-128"/>
                        </a:rPr>
                        <a:t>（２） 市町村の取組への支援　</a:t>
                      </a:r>
                    </a:p>
                  </a:txBody>
                  <a:tcPr>
                    <a:solidFill>
                      <a:schemeClr val="accent2">
                        <a:lumMod val="75000"/>
                      </a:schemeClr>
                    </a:solidFill>
                  </a:tcPr>
                </a:tc>
                <a:tc>
                  <a:txBody>
                    <a:bodyPr/>
                    <a:lstStyle/>
                    <a:p>
                      <a:r>
                        <a:rPr lang="ja-JP" altLang="en-US" sz="900" b="1" dirty="0">
                          <a:solidFill>
                            <a:schemeClr val="bg1"/>
                          </a:solidFill>
                          <a:latin typeface="Meiryo UI" panose="020B0604030504040204" pitchFamily="50" charset="-128"/>
                          <a:ea typeface="Meiryo UI" panose="020B0604030504040204" pitchFamily="50" charset="-128"/>
                        </a:rPr>
                        <a:t>②広域連携の促進</a:t>
                      </a:r>
                      <a:endParaRPr kumimoji="1" lang="ja-JP" altLang="en-US" sz="900" b="1" dirty="0">
                        <a:solidFill>
                          <a:schemeClr val="bg1"/>
                        </a:solidFill>
                      </a:endParaRPr>
                    </a:p>
                  </a:txBody>
                  <a:tcPr marL="71997" marR="71997" marT="108000" marB="108000">
                    <a:solidFill>
                      <a:schemeClr val="accent2"/>
                    </a:solidFill>
                  </a:tcPr>
                </a:tc>
                <a:tc>
                  <a:txBody>
                    <a:bodyPr/>
                    <a:lstStyle/>
                    <a:p>
                      <a:pPr marL="87313" marR="0" lvl="0" indent="-87313" algn="l" defTabSz="457200" rtl="0" eaLnBrk="1" fontAlgn="auto" latinLnBrk="0" hangingPunct="1">
                        <a:spcBef>
                          <a:spcPts val="0"/>
                        </a:spcBef>
                        <a:buClrTx/>
                        <a:buSzTx/>
                        <a:buFont typeface="Arial" panose="020B0604020202020204" pitchFamily="34" charset="0"/>
                        <a:buChar char="•"/>
                        <a:tabLst/>
                        <a:defRPr/>
                      </a:pPr>
                      <a:r>
                        <a:rPr kumimoji="0"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効率的な人員や施設の</a:t>
                      </a:r>
                      <a:r>
                        <a:rPr kumimoji="0"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配置等が可能となる広域連携が進むよう、市町村間のコーディネート機能を高めるための取組を充実</a:t>
                      </a:r>
                      <a:endParaRPr kumimoji="0"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marL="87313" marR="0" lvl="0" indent="-87313" algn="l" defTabSz="457200" rtl="0" eaLnBrk="1" fontAlgn="auto" latinLnBrk="0" hangingPunct="1">
                        <a:spcBef>
                          <a:spcPts val="0"/>
                        </a:spcBef>
                        <a:buClrTx/>
                        <a:buSzTx/>
                        <a:buFont typeface="Arial" panose="020B0604020202020204" pitchFamily="34" charset="0"/>
                        <a:buChar char="•"/>
                        <a:tabLst/>
                        <a:defRPr/>
                      </a:pPr>
                      <a:endParaRPr kumimoji="0" lang="en-US" altLang="ja-JP" sz="900" b="0" i="0" u="none" strike="noStrike" kern="1200" cap="none" spc="0" normalizeH="0" baseline="0" noProof="0" dirty="0">
                        <a:ln>
                          <a:noFill/>
                        </a:ln>
                        <a:solidFill>
                          <a:schemeClr val="tx1"/>
                        </a:solidFill>
                        <a:effectLst/>
                        <a:highlight>
                          <a:srgbClr val="FFFF00"/>
                        </a:highlight>
                        <a:uLnTx/>
                        <a:uFillTx/>
                        <a:latin typeface="Meiryo UI" panose="020B0604030504040204" pitchFamily="50" charset="-128"/>
                        <a:ea typeface="Meiryo UI" panose="020B0604030504040204" pitchFamily="50" charset="-128"/>
                        <a:cs typeface="+mn-cs"/>
                      </a:endParaRPr>
                    </a:p>
                    <a:p>
                      <a:pPr marL="87313" marR="0" lvl="0" indent="-87313" algn="l" defTabSz="457200" rtl="0" eaLnBrk="1" fontAlgn="auto" latinLnBrk="0" hangingPunct="1">
                        <a:spcBef>
                          <a:spcPts val="0"/>
                        </a:spcBef>
                        <a:buClrTx/>
                        <a:buSzTx/>
                        <a:buFont typeface="Arial" panose="020B0604020202020204" pitchFamily="34" charset="0"/>
                        <a:buChar char="•"/>
                        <a:tabLst/>
                        <a:defRPr/>
                      </a:pPr>
                      <a:r>
                        <a:rPr kumimoji="0"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広域連携の実現に向けた議論が進む</a:t>
                      </a:r>
                      <a:r>
                        <a:rPr kumimoji="0"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よう、検討・調整に必要となる情報を提供</a:t>
                      </a:r>
                      <a:endParaRPr kumimoji="0"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0" marR="0" lvl="0" indent="0" algn="l" defTabSz="457200" rtl="0" eaLnBrk="1" fontAlgn="auto" latinLnBrk="0" hangingPunct="1">
                        <a:spcBef>
                          <a:spcPts val="0"/>
                        </a:spcBef>
                        <a:buClrTx/>
                        <a:buSzTx/>
                        <a:buFont typeface="Arial" panose="020B0604020202020204" pitchFamily="34" charset="0"/>
                        <a:buNone/>
                        <a:tabLst/>
                        <a:defRPr/>
                      </a:pPr>
                      <a:endParaRPr kumimoji="0"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87313" marR="0" lvl="0" indent="-87313" algn="l" defTabSz="457200" rtl="0" eaLnBrk="1" fontAlgn="auto" latinLnBrk="0" hangingPunct="1">
                        <a:spcBef>
                          <a:spcPts val="0"/>
                        </a:spcBef>
                        <a:buClrTx/>
                        <a:buSzTx/>
                        <a:buFont typeface="Arial" panose="020B0604020202020204" pitchFamily="34" charset="0"/>
                        <a:buChar char="•"/>
                        <a:tabLst/>
                        <a:defRPr/>
                      </a:pPr>
                      <a:r>
                        <a:rPr kumimoji="0"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これまで取り組んできた消防や水道等の広域連携のほか、市町村共通の事務についての共同処理などを促進　　</a:t>
                      </a:r>
                    </a:p>
                  </a:txBody>
                  <a:tcPr marL="71997" marR="71997" marT="108000" marB="108000">
                    <a:solidFill>
                      <a:schemeClr val="accent2">
                        <a:lumMod val="60000"/>
                        <a:lumOff val="40000"/>
                      </a:schemeClr>
                    </a:solidFill>
                  </a:tcPr>
                </a:tc>
                <a:tc>
                  <a:txBody>
                    <a:bodyPr/>
                    <a:lstStyle/>
                    <a:p>
                      <a:pPr marL="87313" indent="-87313">
                        <a:buFont typeface="Arial" panose="020B0604020202020204" pitchFamily="34" charset="0"/>
                        <a:buChar char="•"/>
                      </a:pPr>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共通課題の抽出や</a:t>
                      </a:r>
                      <a:r>
                        <a:rPr lang="zh-TW"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論点整理、</a:t>
                      </a:r>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相違点のすり合わせなどについて、府がファシリテーション（合意形成に向けて中立的な立場から支援）を実施</a:t>
                      </a:r>
                      <a:endParaRPr lang="en-US" altLang="ja-JP"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755934" rtl="0" eaLnBrk="1" fontAlgn="auto" latinLnBrk="0" hangingPunct="1">
                        <a:lnSpc>
                          <a:spcPct val="100000"/>
                        </a:lnSpc>
                        <a:spcBef>
                          <a:spcPts val="0"/>
                        </a:spcBef>
                        <a:spcAft>
                          <a:spcPts val="0"/>
                        </a:spcAft>
                        <a:buClrTx/>
                        <a:buSzTx/>
                        <a:buFont typeface="Arial" panose="020B0604020202020204" pitchFamily="34" charset="0"/>
                        <a:buNone/>
                        <a:tabLst/>
                        <a:defRPr/>
                      </a:pPr>
                      <a:r>
                        <a:rPr lang="ja-JP" altLang="en-US" sz="900" dirty="0">
                          <a:latin typeface="Meiryo UI" panose="020B0604030504040204" pitchFamily="50" charset="-128"/>
                          <a:ea typeface="Meiryo UI" panose="020B0604030504040204" pitchFamily="50" charset="-128"/>
                        </a:rPr>
                        <a:t>　＜取組例⑰＞ファシリテーションを通じた市町村間の</a:t>
                      </a:r>
                      <a:br>
                        <a:rPr lang="en-US" altLang="ja-JP" sz="900" dirty="0">
                          <a:latin typeface="Meiryo UI" panose="020B0604030504040204" pitchFamily="50" charset="-128"/>
                          <a:ea typeface="Meiryo UI" panose="020B0604030504040204" pitchFamily="50" charset="-128"/>
                        </a:rPr>
                      </a:br>
                      <a:r>
                        <a:rPr lang="ja-JP" altLang="en-US" sz="900" dirty="0">
                          <a:latin typeface="Meiryo UI" panose="020B0604030504040204" pitchFamily="50" charset="-128"/>
                          <a:ea typeface="Meiryo UI" panose="020B0604030504040204" pitchFamily="50" charset="-128"/>
                        </a:rPr>
                        <a:t>　　　　　　　　　　広域連携支援</a:t>
                      </a:r>
                      <a:endParaRPr lang="en-US" altLang="ja-JP"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7313" indent="-87313">
                        <a:buFont typeface="Arial" panose="020B0604020202020204" pitchFamily="34" charset="0"/>
                        <a:buChar char="•"/>
                      </a:pPr>
                      <a:endParaRPr lang="en-US" altLang="ja-JP"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7313" marR="0" lvl="0" indent="-87313" algn="l" defTabSz="960132" rtl="0" eaLnBrk="1" fontAlgn="auto" latinLnBrk="0" hangingPunct="1">
                        <a:lnSpc>
                          <a:spcPct val="100000"/>
                        </a:lnSpc>
                        <a:spcBef>
                          <a:spcPts val="0"/>
                        </a:spcBef>
                        <a:spcAft>
                          <a:spcPts val="0"/>
                        </a:spcAft>
                        <a:buClrTx/>
                        <a:buSzTx/>
                        <a:buFont typeface="Arial" panose="020B0604020202020204" pitchFamily="34" charset="0"/>
                        <a:buChar char="•"/>
                        <a:tabLst/>
                        <a:defRPr/>
                      </a:pPr>
                      <a:r>
                        <a:rPr lang="ja-JP" altLang="en-US" sz="900" dirty="0">
                          <a:solidFill>
                            <a:schemeClr val="tx1"/>
                          </a:solidFill>
                          <a:latin typeface="Meiryo UI" panose="020B0604030504040204" pitchFamily="50" charset="-128"/>
                          <a:ea typeface="Meiryo UI" panose="020B0604030504040204" pitchFamily="50" charset="-128"/>
                        </a:rPr>
                        <a:t>広域連携の手続きや</a:t>
                      </a:r>
                      <a:r>
                        <a:rPr lang="en-US" altLang="ja-JP" sz="900" dirty="0">
                          <a:solidFill>
                            <a:schemeClr val="tx1"/>
                          </a:solidFill>
                          <a:latin typeface="Meiryo UI" panose="020B0604030504040204" pitchFamily="50" charset="-128"/>
                          <a:ea typeface="Meiryo UI" panose="020B0604030504040204" pitchFamily="50" charset="-128"/>
                        </a:rPr>
                        <a:t>FAQ</a:t>
                      </a:r>
                      <a:r>
                        <a:rPr lang="ja-JP" altLang="en-US" sz="900" dirty="0">
                          <a:solidFill>
                            <a:schemeClr val="tx1"/>
                          </a:solidFill>
                          <a:latin typeface="Meiryo UI" panose="020B0604030504040204" pitchFamily="50" charset="-128"/>
                          <a:ea typeface="Meiryo UI" panose="020B0604030504040204" pitchFamily="50" charset="-128"/>
                        </a:rPr>
                        <a:t>、地域別の広域連携の取組状況、全国の先進事例など、府からの情報提供を充実させ、さらなる広域連携の取組の検討を支援</a:t>
                      </a:r>
                      <a:endParaRPr lang="en-US" altLang="ja-JP" sz="900" dirty="0">
                        <a:solidFill>
                          <a:schemeClr val="tx1"/>
                        </a:solidFill>
                        <a:latin typeface="Meiryo UI" panose="020B0604030504040204" pitchFamily="50" charset="-128"/>
                        <a:ea typeface="Meiryo UI" panose="020B0604030504040204" pitchFamily="50" charset="-128"/>
                      </a:endParaRPr>
                    </a:p>
                    <a:p>
                      <a:pPr marL="0" marR="0" lvl="0" indent="0" algn="l" defTabSz="960132" rtl="0" eaLnBrk="1" fontAlgn="auto" latinLnBrk="0" hangingPunct="1">
                        <a:lnSpc>
                          <a:spcPct val="100000"/>
                        </a:lnSpc>
                        <a:spcBef>
                          <a:spcPts val="0"/>
                        </a:spcBef>
                        <a:spcAft>
                          <a:spcPts val="0"/>
                        </a:spcAft>
                        <a:buClrTx/>
                        <a:buSzTx/>
                        <a:buFont typeface="Arial" panose="020B0604020202020204" pitchFamily="34" charset="0"/>
                        <a:buNone/>
                        <a:tabLst/>
                        <a:defRPr/>
                      </a:pPr>
                      <a:r>
                        <a:rPr lang="ja-JP" altLang="en-US" sz="900" dirty="0">
                          <a:solidFill>
                            <a:schemeClr val="tx1"/>
                          </a:solidFill>
                          <a:latin typeface="Meiryo UI" panose="020B0604030504040204" pitchFamily="50" charset="-128"/>
                          <a:ea typeface="Meiryo UI" panose="020B0604030504040204" pitchFamily="50" charset="-128"/>
                        </a:rPr>
                        <a:t>　＜取組例⑱</a:t>
                      </a:r>
                      <a:r>
                        <a:rPr lang="ja-JP" altLang="en-US" sz="900" dirty="0">
                          <a:latin typeface="Meiryo UI" panose="020B0604030504040204" pitchFamily="50" charset="-128"/>
                          <a:ea typeface="Meiryo UI" panose="020B0604030504040204" pitchFamily="50" charset="-128"/>
                        </a:rPr>
                        <a:t>＞</a:t>
                      </a:r>
                      <a:r>
                        <a:rPr lang="ja-JP" altLang="en-US" sz="900" dirty="0">
                          <a:solidFill>
                            <a:schemeClr val="tx1"/>
                          </a:solidFill>
                          <a:latin typeface="Meiryo UI" panose="020B0604030504040204" pitchFamily="50" charset="-128"/>
                          <a:ea typeface="Meiryo UI" panose="020B0604030504040204" pitchFamily="50" charset="-128"/>
                        </a:rPr>
                        <a:t>地域ブロック会議</a:t>
                      </a:r>
                      <a:endParaRPr lang="en-US" altLang="ja-JP" sz="900" dirty="0">
                        <a:solidFill>
                          <a:schemeClr val="tx1"/>
                        </a:solidFill>
                        <a:latin typeface="Meiryo UI" panose="020B0604030504040204" pitchFamily="50" charset="-128"/>
                        <a:ea typeface="Meiryo UI" panose="020B0604030504040204" pitchFamily="50" charset="-128"/>
                      </a:endParaRPr>
                    </a:p>
                    <a:p>
                      <a:pPr marL="87313" indent="-87313">
                        <a:buFont typeface="Arial" panose="020B0604020202020204" pitchFamily="34" charset="0"/>
                        <a:buChar char="•"/>
                      </a:pPr>
                      <a:endParaRPr lang="en-US" altLang="ja-JP"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7313" marR="0" lvl="0" indent="-87313" algn="l" defTabSz="960132" rtl="0" eaLnBrk="1" fontAlgn="auto" latinLnBrk="0" hangingPunct="1">
                        <a:lnSpc>
                          <a:spcPct val="100000"/>
                        </a:lnSpc>
                        <a:spcBef>
                          <a:spcPts val="0"/>
                        </a:spcBef>
                        <a:spcAft>
                          <a:spcPts val="0"/>
                        </a:spcAft>
                        <a:buClrTx/>
                        <a:buSzTx/>
                        <a:buFont typeface="Arial" panose="020B0604020202020204" pitchFamily="34" charset="0"/>
                        <a:buChar char="•"/>
                        <a:tabLst/>
                        <a:defRPr/>
                      </a:pPr>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事業規模を拡大することで効率的な運用・管理が可能となる事務・施設・インフラ等について、府として積極的に広域連携に係る調整等を実施</a:t>
                      </a:r>
                      <a:endParaRPr lang="en-US" altLang="ja-JP"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755934" rtl="0" eaLnBrk="1" fontAlgn="auto" latinLnBrk="0" hangingPunct="1">
                        <a:lnSpc>
                          <a:spcPct val="100000"/>
                        </a:lnSpc>
                        <a:spcBef>
                          <a:spcPts val="0"/>
                        </a:spcBef>
                        <a:spcAft>
                          <a:spcPts val="0"/>
                        </a:spcAft>
                        <a:buClrTx/>
                        <a:buSzTx/>
                        <a:buFont typeface="Arial" panose="020B0604020202020204" pitchFamily="34" charset="0"/>
                        <a:buNone/>
                        <a:tabLst/>
                        <a:defRPr/>
                      </a:pPr>
                      <a:r>
                        <a:rPr lang="ja-JP" altLang="en-US" sz="900" dirty="0">
                          <a:latin typeface="Meiryo UI" panose="020B0604030504040204" pitchFamily="50" charset="-128"/>
                          <a:ea typeface="Meiryo UI" panose="020B0604030504040204" pitchFamily="50" charset="-128"/>
                        </a:rPr>
                        <a:t>　＜取組例⑲＞下水道事業の広域化・共同化</a:t>
                      </a:r>
                    </a:p>
                    <a:p>
                      <a:pPr marL="0" indent="0">
                        <a:buFont typeface="Arial" panose="020B0604020202020204" pitchFamily="34" charset="0"/>
                        <a:buNone/>
                      </a:pPr>
                      <a:endParaRPr lang="en-US" altLang="ja-JP" sz="900" dirty="0">
                        <a:solidFill>
                          <a:schemeClr val="tx1"/>
                        </a:solidFill>
                        <a:latin typeface="Meiryo UI" panose="020B0604030504040204" pitchFamily="50" charset="-128"/>
                        <a:ea typeface="Meiryo UI" panose="020B0604030504040204" pitchFamily="50" charset="-128"/>
                      </a:endParaRPr>
                    </a:p>
                    <a:p>
                      <a:pPr marL="87313" indent="-87313">
                        <a:buFont typeface="Arial" panose="020B0604020202020204" pitchFamily="34" charset="0"/>
                        <a:buChar char="•"/>
                      </a:pPr>
                      <a:r>
                        <a:rPr lang="ja-JP" altLang="en-US" sz="900" dirty="0">
                          <a:solidFill>
                            <a:schemeClr val="tx1"/>
                          </a:solidFill>
                          <a:latin typeface="Meiryo UI" panose="020B0604030504040204" pitchFamily="50" charset="-128"/>
                          <a:ea typeface="Meiryo UI" panose="020B0604030504040204" pitchFamily="50" charset="-128"/>
                        </a:rPr>
                        <a:t>府と市町村が実施する共通事務・類似事務について、共同処理体制の構築に向けて検討</a:t>
                      </a:r>
                      <a:endParaRPr lang="en-US" altLang="ja-JP" sz="900" dirty="0">
                        <a:solidFill>
                          <a:schemeClr val="tx1"/>
                        </a:solidFill>
                        <a:latin typeface="Meiryo UI" panose="020B0604030504040204" pitchFamily="50" charset="-128"/>
                        <a:ea typeface="Meiryo UI" panose="020B0604030504040204" pitchFamily="50" charset="-128"/>
                      </a:endParaRPr>
                    </a:p>
                    <a:p>
                      <a:pPr marL="0" marR="0" lvl="0" indent="0" algn="l" defTabSz="755934" rtl="0" eaLnBrk="1" fontAlgn="auto" latinLnBrk="0" hangingPunct="1">
                        <a:lnSpc>
                          <a:spcPct val="100000"/>
                        </a:lnSpc>
                        <a:spcBef>
                          <a:spcPts val="0"/>
                        </a:spcBef>
                        <a:spcAft>
                          <a:spcPts val="0"/>
                        </a:spcAft>
                        <a:buClrTx/>
                        <a:buSzTx/>
                        <a:buFont typeface="Arial" panose="020B0604020202020204" pitchFamily="34" charset="0"/>
                        <a:buNone/>
                        <a:tabLst/>
                        <a:defRPr/>
                      </a:pPr>
                      <a:r>
                        <a:rPr lang="ja-JP" altLang="en-US" sz="900" dirty="0">
                          <a:latin typeface="Meiryo UI" panose="020B0604030504040204" pitchFamily="50" charset="-128"/>
                          <a:ea typeface="Meiryo UI" panose="020B0604030504040204" pitchFamily="50" charset="-128"/>
                        </a:rPr>
                        <a:t>　＜取組例⑳＞</a:t>
                      </a:r>
                      <a:r>
                        <a:rPr lang="zh-TW" altLang="en-US" sz="900" dirty="0">
                          <a:latin typeface="Meiryo UI" panose="020B0604030504040204" pitchFamily="50" charset="-128"/>
                          <a:ea typeface="Meiryo UI" panose="020B0604030504040204" pitchFamily="50" charset="-128"/>
                        </a:rPr>
                        <a:t>大阪府域地方税徴収機構</a:t>
                      </a:r>
                      <a:endParaRPr lang="en-US" altLang="ja-JP" sz="900" dirty="0">
                        <a:solidFill>
                          <a:schemeClr val="tx1"/>
                        </a:solidFill>
                        <a:latin typeface="Meiryo UI" panose="020B0604030504040204" pitchFamily="50" charset="-128"/>
                        <a:ea typeface="Meiryo UI" panose="020B0604030504040204" pitchFamily="50" charset="-128"/>
                      </a:endParaRPr>
                    </a:p>
                    <a:p>
                      <a:pPr marL="0" indent="0">
                        <a:buFont typeface="Arial" panose="020B0604020202020204" pitchFamily="34" charset="0"/>
                        <a:buNone/>
                      </a:pPr>
                      <a:endParaRPr lang="en-US" altLang="ja-JP" sz="900" dirty="0">
                        <a:solidFill>
                          <a:schemeClr val="tx1"/>
                        </a:solidFill>
                        <a:latin typeface="Meiryo UI" panose="020B0604030504040204" pitchFamily="50" charset="-128"/>
                        <a:ea typeface="Meiryo UI" panose="020B0604030504040204" pitchFamily="50" charset="-128"/>
                      </a:endParaRPr>
                    </a:p>
                    <a:p>
                      <a:pPr marL="87313" indent="-87313">
                        <a:buFont typeface="Arial" panose="020B0604020202020204" pitchFamily="34" charset="0"/>
                        <a:buChar char="•"/>
                      </a:pPr>
                      <a:r>
                        <a:rPr lang="ja-JP" altLang="en-US" sz="900" dirty="0">
                          <a:solidFill>
                            <a:schemeClr val="tx1"/>
                          </a:solidFill>
                          <a:latin typeface="Meiryo UI" panose="020B0604030504040204" pitchFamily="50" charset="-128"/>
                          <a:ea typeface="Meiryo UI" panose="020B0604030504040204" pitchFamily="50" charset="-128"/>
                        </a:rPr>
                        <a:t>市町村共通の事務について、抜本的な共同処理体制の構築に向けて検討</a:t>
                      </a:r>
                      <a:endParaRPr lang="en-US" altLang="ja-JP" sz="900" dirty="0">
                        <a:solidFill>
                          <a:schemeClr val="tx1"/>
                        </a:solidFill>
                        <a:latin typeface="Meiryo UI" panose="020B0604030504040204" pitchFamily="50" charset="-128"/>
                        <a:ea typeface="Meiryo UI" panose="020B0604030504040204" pitchFamily="50" charset="-128"/>
                      </a:endParaRPr>
                    </a:p>
                  </a:txBody>
                  <a:tcPr marL="71997" marR="71997" marT="108000" marB="108000"/>
                </a:tc>
                <a:extLst>
                  <a:ext uri="{0D108BD9-81ED-4DB2-BD59-A6C34878D82A}">
                    <a16:rowId xmlns:a16="http://schemas.microsoft.com/office/drawing/2014/main" val="2987227849"/>
                  </a:ext>
                </a:extLst>
              </a:tr>
              <a:tr h="1171114">
                <a:tc vMerge="1">
                  <a:txBody>
                    <a:bodyPr/>
                    <a:lstStyle/>
                    <a:p>
                      <a:endParaRPr kumimoji="1" lang="ja-JP" altLang="en-US" sz="1200" dirty="0"/>
                    </a:p>
                  </a:txBody>
                  <a:tcPr>
                    <a:solidFill>
                      <a:schemeClr val="accent2">
                        <a:lumMod val="75000"/>
                      </a:schemeClr>
                    </a:solidFill>
                  </a:tcPr>
                </a:tc>
                <a:tc>
                  <a:txBody>
                    <a:bodyPr/>
                    <a:lstStyle/>
                    <a:p>
                      <a:pPr>
                        <a:lnSpc>
                          <a:spcPct val="100000"/>
                        </a:lnSpc>
                      </a:pPr>
                      <a:r>
                        <a:rPr kumimoji="0" lang="ja-JP" altLang="en-US" sz="900" b="1" i="0" u="none" strike="noStrike" kern="1200" cap="none" spc="0" normalizeH="0" baseline="0" noProof="0" dirty="0">
                          <a:ln>
                            <a:noFill/>
                          </a:ln>
                          <a:solidFill>
                            <a:schemeClr val="bg1"/>
                          </a:solidFill>
                          <a:effectLst/>
                          <a:uLnTx/>
                          <a:uFillTx/>
                          <a:latin typeface="Meiryo UI" panose="020B0604030504040204" pitchFamily="50" charset="-128"/>
                          <a:ea typeface="Meiryo UI" panose="020B0604030504040204" pitchFamily="50" charset="-128"/>
                          <a:cs typeface="+mn-cs"/>
                        </a:rPr>
                        <a:t>③</a:t>
                      </a:r>
                      <a:r>
                        <a:rPr lang="ja-JP" altLang="en-US" sz="900" b="1" dirty="0">
                          <a:solidFill>
                            <a:schemeClr val="bg1"/>
                          </a:solidFill>
                          <a:latin typeface="Meiryo UI" panose="020B0604030504040204" pitchFamily="50" charset="-128"/>
                          <a:ea typeface="Meiryo UI" panose="020B0604030504040204" pitchFamily="50" charset="-128"/>
                        </a:rPr>
                        <a:t>自主的な合併の円滑化</a:t>
                      </a:r>
                      <a:endParaRPr kumimoji="1" lang="ja-JP" altLang="en-US" sz="900" b="1" dirty="0">
                        <a:solidFill>
                          <a:schemeClr val="bg1"/>
                        </a:solidFill>
                      </a:endParaRPr>
                    </a:p>
                  </a:txBody>
                  <a:tcPr marL="71997" marR="71997" marT="108000" marB="108000">
                    <a:solidFill>
                      <a:schemeClr val="accent2"/>
                    </a:solidFill>
                  </a:tcPr>
                </a:tc>
                <a:tc>
                  <a:txBody>
                    <a:bodyPr/>
                    <a:lstStyle/>
                    <a:p>
                      <a:pPr marL="87313" marR="0" lvl="0" indent="-87313" algn="l" defTabSz="457200" rtl="0" eaLnBrk="1" fontAlgn="auto" latinLnBrk="0" hangingPunct="1">
                        <a:spcBef>
                          <a:spcPts val="0"/>
                        </a:spcBef>
                        <a:buClrTx/>
                        <a:buSzTx/>
                        <a:buFont typeface="Arial" panose="020B0604020202020204" pitchFamily="34" charset="0"/>
                        <a:buChar char="•"/>
                        <a:tabLst/>
                        <a:defRPr/>
                      </a:pPr>
                      <a:r>
                        <a:rPr kumimoji="0"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自主的な市町村の合併の検討を行う市町村に対し、検討状況に応じて支援</a:t>
                      </a:r>
                      <a:br>
                        <a:rPr kumimoji="0"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br>
                      <a:endParaRPr kumimoji="0"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87313" marR="0" lvl="0" indent="-87313" algn="l" defTabSz="457200" rtl="0" eaLnBrk="1" fontAlgn="auto" latinLnBrk="0" hangingPunct="1">
                        <a:spcBef>
                          <a:spcPts val="0"/>
                        </a:spcBef>
                        <a:buClrTx/>
                        <a:buSzTx/>
                        <a:buFont typeface="Arial" panose="020B0604020202020204" pitchFamily="34" charset="0"/>
                        <a:buChar char="•"/>
                        <a:tabLst/>
                        <a:defRPr/>
                      </a:pPr>
                      <a:r>
                        <a:rPr kumimoji="0"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行財政運営やまちづくりの支援等に関する「市町村合併円滑化等支援計画」を策定し、自主的な合併の円滑化や</a:t>
                      </a:r>
                      <a:r>
                        <a:rPr kumimoji="0"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rPr>
                        <a:t>合併市町村の円滑な運営の確保、均衡ある発展に向けた取組</a:t>
                      </a:r>
                      <a:r>
                        <a:rPr kumimoji="0"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を支援</a:t>
                      </a:r>
                      <a:endParaRPr lang="en-US" altLang="ja-JP" sz="900" b="0" dirty="0">
                        <a:latin typeface="Meiryo UI" panose="020B0604030504040204" pitchFamily="50" charset="-128"/>
                        <a:ea typeface="Meiryo UI" panose="020B0604030504040204" pitchFamily="50" charset="-128"/>
                      </a:endParaRPr>
                    </a:p>
                  </a:txBody>
                  <a:tcPr marL="71997" marR="71997" marT="108000" marB="108000">
                    <a:solidFill>
                      <a:schemeClr val="accent2">
                        <a:lumMod val="60000"/>
                        <a:lumOff val="40000"/>
                      </a:schemeClr>
                    </a:solidFill>
                  </a:tcPr>
                </a:tc>
                <a:tc>
                  <a:txBody>
                    <a:bodyPr/>
                    <a:lstStyle/>
                    <a:p>
                      <a:pPr marL="87313" indent="-87313">
                        <a:buFont typeface="Arial" panose="020B0604020202020204" pitchFamily="34" charset="0"/>
                        <a:buChar char="•"/>
                      </a:pPr>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合併した場合の行財政運営についての調査研究や府民に対する意識調査を実施　</a:t>
                      </a:r>
                      <a:endParaRPr lang="en-US" altLang="ja-JP"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285750" indent="-285750">
                        <a:buFont typeface="Arial" panose="020B0604020202020204" pitchFamily="34" charset="0"/>
                        <a:buChar char="•"/>
                      </a:pPr>
                      <a:endParaRPr lang="en-US" altLang="ja-JP"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87313" indent="-87313">
                        <a:buFont typeface="Arial" panose="020B0604020202020204" pitchFamily="34" charset="0"/>
                        <a:buChar char="•"/>
                      </a:pPr>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平成の大合併時の振り返りを踏まえ、市町村の検討状況や協議段階に応じた人的・財政的支援を検討</a:t>
                      </a:r>
                      <a:endParaRPr lang="en-US" altLang="ja-JP"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7313" indent="-87313">
                        <a:buFont typeface="Arial" panose="020B0604020202020204" pitchFamily="34" charset="0"/>
                        <a:buChar char="•"/>
                      </a:pPr>
                      <a:endParaRPr lang="en-US" altLang="ja-JP"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7313" indent="-87313">
                        <a:buFont typeface="Arial" panose="020B0604020202020204" pitchFamily="34" charset="0"/>
                        <a:buChar char="•"/>
                      </a:pPr>
                      <a:r>
                        <a:rPr lang="ja-JP" altLang="en-US"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「市町村合併円滑化等支援計画」の内容を検討</a:t>
                      </a:r>
                    </a:p>
                  </a:txBody>
                  <a:tcPr marL="71997" marR="71997" marT="108000" marB="108000"/>
                </a:tc>
                <a:extLst>
                  <a:ext uri="{0D108BD9-81ED-4DB2-BD59-A6C34878D82A}">
                    <a16:rowId xmlns:a16="http://schemas.microsoft.com/office/drawing/2014/main" val="1688461695"/>
                  </a:ext>
                </a:extLst>
              </a:tr>
            </a:tbl>
          </a:graphicData>
        </a:graphic>
      </p:graphicFrame>
    </p:spTree>
    <p:extLst>
      <p:ext uri="{BB962C8B-B14F-4D97-AF65-F5344CB8AC3E}">
        <p14:creationId xmlns:p14="http://schemas.microsoft.com/office/powerpoint/2010/main" val="29810888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正方形/長方形 36">
            <a:extLst>
              <a:ext uri="{FF2B5EF4-FFF2-40B4-BE49-F238E27FC236}">
                <a16:creationId xmlns:a16="http://schemas.microsoft.com/office/drawing/2014/main" id="{D196672D-FE73-4EAA-B9A1-3F31DD04869E}"/>
              </a:ext>
            </a:extLst>
          </p:cNvPr>
          <p:cNvSpPr/>
          <p:nvPr/>
        </p:nvSpPr>
        <p:spPr>
          <a:xfrm>
            <a:off x="-1" y="7747"/>
            <a:ext cx="7559675" cy="413529"/>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4394" tIns="67197" rIns="134394" bIns="67197" numCol="1" spcCol="0" rtlCol="0" fromWordArt="0" anchor="ctr" anchorCtr="0" forceAA="0" compatLnSpc="1">
            <a:prstTxWarp prst="textNoShape">
              <a:avLst/>
            </a:prstTxWarp>
            <a:noAutofit/>
          </a:bodyPr>
          <a:lstStyle/>
          <a:p>
            <a:pPr algn="ctr"/>
            <a:r>
              <a:rPr lang="ja-JP" altLang="en-US" sz="1732" b="1"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基礎自治機能充実強化基本方針の概要</a:t>
            </a:r>
          </a:p>
        </p:txBody>
      </p:sp>
      <p:sp>
        <p:nvSpPr>
          <p:cNvPr id="38" name="テキスト ボックス 37">
            <a:extLst>
              <a:ext uri="{FF2B5EF4-FFF2-40B4-BE49-F238E27FC236}">
                <a16:creationId xmlns:a16="http://schemas.microsoft.com/office/drawing/2014/main" id="{7C908755-783D-40B7-B0C5-EB12AC1F608B}"/>
              </a:ext>
            </a:extLst>
          </p:cNvPr>
          <p:cNvSpPr txBox="1"/>
          <p:nvPr/>
        </p:nvSpPr>
        <p:spPr>
          <a:xfrm>
            <a:off x="7061695" y="454081"/>
            <a:ext cx="827916" cy="237757"/>
          </a:xfrm>
          <a:prstGeom prst="rect">
            <a:avLst/>
          </a:prstGeom>
          <a:noFill/>
        </p:spPr>
        <p:txBody>
          <a:bodyPr wrap="square" rtlCol="0">
            <a:spAutoFit/>
          </a:bodyPr>
          <a:lstStyle/>
          <a:p>
            <a:r>
              <a:rPr kumimoji="1" lang="en-US" altLang="ja-JP" sz="945" dirty="0">
                <a:latin typeface="Meiryo UI" panose="020B0604030504040204" pitchFamily="50" charset="-128"/>
                <a:ea typeface="Meiryo UI" panose="020B0604030504040204" pitchFamily="50" charset="-128"/>
              </a:rPr>
              <a:t>(5/6)</a:t>
            </a:r>
          </a:p>
        </p:txBody>
      </p:sp>
      <p:graphicFrame>
        <p:nvGraphicFramePr>
          <p:cNvPr id="20" name="表 3">
            <a:extLst>
              <a:ext uri="{FF2B5EF4-FFF2-40B4-BE49-F238E27FC236}">
                <a16:creationId xmlns:a16="http://schemas.microsoft.com/office/drawing/2014/main" id="{B4F3C370-A9A6-45E4-A8DA-8FA1FE061734}"/>
              </a:ext>
            </a:extLst>
          </p:cNvPr>
          <p:cNvGraphicFramePr>
            <a:graphicFrameLocks noGrp="1"/>
          </p:cNvGraphicFramePr>
          <p:nvPr>
            <p:extLst>
              <p:ext uri="{D42A27DB-BD31-4B8C-83A1-F6EECF244321}">
                <p14:modId xmlns:p14="http://schemas.microsoft.com/office/powerpoint/2010/main" val="18233563"/>
              </p:ext>
            </p:extLst>
          </p:nvPr>
        </p:nvGraphicFramePr>
        <p:xfrm>
          <a:off x="125843" y="772628"/>
          <a:ext cx="7303456" cy="8860655"/>
        </p:xfrm>
        <a:graphic>
          <a:graphicData uri="http://schemas.openxmlformats.org/drawingml/2006/table">
            <a:tbl>
              <a:tblPr firstCol="1">
                <a:tableStyleId>{21E4AEA4-8DFA-4A89-87EB-49C32662AFE0}</a:tableStyleId>
              </a:tblPr>
              <a:tblGrid>
                <a:gridCol w="821147">
                  <a:extLst>
                    <a:ext uri="{9D8B030D-6E8A-4147-A177-3AD203B41FA5}">
                      <a16:colId xmlns:a16="http://schemas.microsoft.com/office/drawing/2014/main" val="1596135272"/>
                    </a:ext>
                  </a:extLst>
                </a:gridCol>
                <a:gridCol w="821147">
                  <a:extLst>
                    <a:ext uri="{9D8B030D-6E8A-4147-A177-3AD203B41FA5}">
                      <a16:colId xmlns:a16="http://schemas.microsoft.com/office/drawing/2014/main" val="2631240932"/>
                    </a:ext>
                  </a:extLst>
                </a:gridCol>
                <a:gridCol w="2830581">
                  <a:extLst>
                    <a:ext uri="{9D8B030D-6E8A-4147-A177-3AD203B41FA5}">
                      <a16:colId xmlns:a16="http://schemas.microsoft.com/office/drawing/2014/main" val="3672217376"/>
                    </a:ext>
                  </a:extLst>
                </a:gridCol>
                <a:gridCol w="2830581">
                  <a:extLst>
                    <a:ext uri="{9D8B030D-6E8A-4147-A177-3AD203B41FA5}">
                      <a16:colId xmlns:a16="http://schemas.microsoft.com/office/drawing/2014/main" val="591815581"/>
                    </a:ext>
                  </a:extLst>
                </a:gridCol>
              </a:tblGrid>
              <a:tr h="257375">
                <a:tc>
                  <a:txBody>
                    <a:bodyPr/>
                    <a:lstStyle/>
                    <a:p>
                      <a:pPr marL="0" marR="0" lvl="0" indent="0" algn="ctr" defTabSz="960132" rtl="0" eaLnBrk="1" fontAlgn="auto" latinLnBrk="0" hangingPunct="1">
                        <a:lnSpc>
                          <a:spcPct val="100000"/>
                        </a:lnSpc>
                        <a:spcBef>
                          <a:spcPts val="0"/>
                        </a:spcBef>
                        <a:spcAft>
                          <a:spcPts val="0"/>
                        </a:spcAft>
                        <a:buClrTx/>
                        <a:buSzTx/>
                        <a:buFontTx/>
                        <a:buNone/>
                        <a:tabLst/>
                        <a:defRPr/>
                      </a:pPr>
                      <a:r>
                        <a:rPr lang="ja-JP" altLang="en-US" sz="900" b="1" dirty="0">
                          <a:latin typeface="Meiryo UI" panose="020B0604030504040204" pitchFamily="50" charset="-128"/>
                          <a:ea typeface="Meiryo UI" panose="020B0604030504040204" pitchFamily="50" charset="-128"/>
                        </a:rPr>
                        <a:t>大項目</a:t>
                      </a:r>
                    </a:p>
                  </a:txBody>
                  <a:tcPr marL="71997" marR="71997" marT="56690" marB="56690">
                    <a:solidFill>
                      <a:schemeClr val="accent2">
                        <a:lumMod val="75000"/>
                      </a:schemeClr>
                    </a:solidFill>
                  </a:tcPr>
                </a:tc>
                <a:tc>
                  <a:txBody>
                    <a:bodyPr/>
                    <a:lstStyle/>
                    <a:p>
                      <a:pPr algn="ctr"/>
                      <a:r>
                        <a:rPr kumimoji="1" lang="ja-JP" altLang="en-US" sz="900" b="1" dirty="0">
                          <a:solidFill>
                            <a:schemeClr val="bg1"/>
                          </a:solidFill>
                          <a:latin typeface="Meiryo UI" panose="020B0604030504040204" pitchFamily="50" charset="-128"/>
                          <a:ea typeface="Meiryo UI" panose="020B0604030504040204" pitchFamily="50" charset="-128"/>
                        </a:rPr>
                        <a:t>中項目</a:t>
                      </a:r>
                    </a:p>
                  </a:txBody>
                  <a:tcPr marL="71997" marR="71997" marT="56690" marB="56690">
                    <a:solidFill>
                      <a:schemeClr val="accent2"/>
                    </a:solidFill>
                  </a:tcPr>
                </a:tc>
                <a:tc>
                  <a:txBody>
                    <a:bodyPr/>
                    <a:lstStyle/>
                    <a:p>
                      <a:pPr marL="0" indent="0" algn="ctr">
                        <a:lnSpc>
                          <a:spcPct val="100000"/>
                        </a:lnSpc>
                        <a:spcAft>
                          <a:spcPts val="600"/>
                        </a:spcAft>
                        <a:buFont typeface="Arial" panose="020B0604020202020204" pitchFamily="34" charset="0"/>
                        <a:buNone/>
                      </a:pPr>
                      <a:r>
                        <a:rPr lang="ja-JP" altLang="en-US" sz="900" b="0" dirty="0">
                          <a:latin typeface="Meiryo UI" panose="020B0604030504040204" pitchFamily="50" charset="-128"/>
                          <a:ea typeface="Meiryo UI" panose="020B0604030504040204" pitchFamily="50" charset="-128"/>
                        </a:rPr>
                        <a:t>小項目</a:t>
                      </a:r>
                      <a:endParaRPr lang="en-US" altLang="ja-JP" sz="900" b="0" dirty="0">
                        <a:latin typeface="Meiryo UI" panose="020B0604030504040204" pitchFamily="50" charset="-128"/>
                        <a:ea typeface="Meiryo UI" panose="020B0604030504040204" pitchFamily="50" charset="-128"/>
                      </a:endParaRPr>
                    </a:p>
                  </a:txBody>
                  <a:tcPr marL="71997" marR="71997" marT="56690" marB="56690">
                    <a:solidFill>
                      <a:schemeClr val="accent2">
                        <a:lumMod val="60000"/>
                        <a:lumOff val="40000"/>
                      </a:schemeClr>
                    </a:solidFill>
                  </a:tcPr>
                </a:tc>
                <a:tc>
                  <a:txBody>
                    <a:bodyPr/>
                    <a:lstStyle/>
                    <a:p>
                      <a:pPr marL="0" indent="0" algn="ctr">
                        <a:lnSpc>
                          <a:spcPct val="100000"/>
                        </a:lnSpc>
                        <a:spcAft>
                          <a:spcPts val="600"/>
                        </a:spcAft>
                        <a:buFont typeface="Arial" panose="020B0604020202020204" pitchFamily="34" charset="0"/>
                        <a:buNone/>
                      </a:pPr>
                      <a:r>
                        <a:rPr lang="ja-JP" altLang="en-US" sz="900" b="0" dirty="0">
                          <a:latin typeface="Meiryo UI" panose="020B0604030504040204" pitchFamily="50" charset="-128"/>
                          <a:ea typeface="Meiryo UI" panose="020B0604030504040204" pitchFamily="50" charset="-128"/>
                        </a:rPr>
                        <a:t>主な取組</a:t>
                      </a:r>
                      <a:endParaRPr lang="en-US" altLang="ja-JP" sz="900" b="0" dirty="0">
                        <a:latin typeface="Meiryo UI" panose="020B0604030504040204" pitchFamily="50" charset="-128"/>
                        <a:ea typeface="Meiryo UI" panose="020B0604030504040204" pitchFamily="50" charset="-128"/>
                      </a:endParaRPr>
                    </a:p>
                  </a:txBody>
                  <a:tcPr marL="71997" marR="71997" marT="56690" marB="56690"/>
                </a:tc>
                <a:extLst>
                  <a:ext uri="{0D108BD9-81ED-4DB2-BD59-A6C34878D82A}">
                    <a16:rowId xmlns:a16="http://schemas.microsoft.com/office/drawing/2014/main" val="3513001340"/>
                  </a:ext>
                </a:extLst>
              </a:tr>
              <a:tr h="1553319">
                <a:tc rowSpan="3">
                  <a:txBody>
                    <a:bodyPr/>
                    <a:lstStyle/>
                    <a:p>
                      <a:pPr marL="0" marR="0" lvl="0" indent="0" algn="l" defTabSz="960132" rtl="0" eaLnBrk="1" fontAlgn="auto" latinLnBrk="0" hangingPunct="1">
                        <a:lnSpc>
                          <a:spcPct val="100000"/>
                        </a:lnSpc>
                        <a:spcBef>
                          <a:spcPts val="0"/>
                        </a:spcBef>
                        <a:spcAft>
                          <a:spcPts val="0"/>
                        </a:spcAft>
                        <a:buClrTx/>
                        <a:buSzTx/>
                        <a:buFontTx/>
                        <a:buNone/>
                        <a:tabLst/>
                        <a:defRPr/>
                      </a:pPr>
                      <a:r>
                        <a:rPr lang="ja-JP" altLang="en-US" sz="900" b="1" dirty="0">
                          <a:latin typeface="Meiryo UI" panose="020B0604030504040204" pitchFamily="50" charset="-128"/>
                          <a:ea typeface="Meiryo UI" panose="020B0604030504040204" pitchFamily="50" charset="-128"/>
                        </a:rPr>
                        <a:t>（３） 人的・財政的支援等</a:t>
                      </a:r>
                    </a:p>
                  </a:txBody>
                  <a:tcPr marL="71997" marR="71997" marT="108000" marB="108000">
                    <a:solidFill>
                      <a:schemeClr val="accent2">
                        <a:lumMod val="75000"/>
                      </a:schemeClr>
                    </a:solidFill>
                  </a:tcPr>
                </a:tc>
                <a:tc>
                  <a:txBody>
                    <a:bodyPr/>
                    <a:lstStyle/>
                    <a:p>
                      <a:pPr marL="0" marR="0" lvl="0" indent="0" algn="l" defTabSz="960132" rtl="0" eaLnBrk="1" fontAlgn="auto" latinLnBrk="0" hangingPunct="1">
                        <a:lnSpc>
                          <a:spcPct val="100000"/>
                        </a:lnSpc>
                        <a:spcBef>
                          <a:spcPts val="0"/>
                        </a:spcBef>
                        <a:spcAft>
                          <a:spcPts val="0"/>
                        </a:spcAft>
                        <a:buClrTx/>
                        <a:buSzTx/>
                        <a:buFontTx/>
                        <a:buNone/>
                        <a:tabLst/>
                        <a:defRPr/>
                      </a:pPr>
                      <a:r>
                        <a:rPr lang="ja-JP" altLang="en-US" sz="900" b="1" dirty="0">
                          <a:solidFill>
                            <a:schemeClr val="bg1"/>
                          </a:solidFill>
                          <a:latin typeface="Meiryo UI" panose="020B0604030504040204" pitchFamily="50" charset="-128"/>
                          <a:ea typeface="Meiryo UI" panose="020B0604030504040204" pitchFamily="50" charset="-128"/>
                        </a:rPr>
                        <a:t>①人的支援</a:t>
                      </a:r>
                    </a:p>
                  </a:txBody>
                  <a:tcPr marL="71997" marR="71997" marT="108000" marB="108000">
                    <a:solidFill>
                      <a:schemeClr val="accent2"/>
                    </a:solidFill>
                  </a:tcPr>
                </a:tc>
                <a:tc>
                  <a:txBody>
                    <a:bodyPr/>
                    <a:lstStyle/>
                    <a:p>
                      <a:pPr marL="87313" indent="-87313">
                        <a:buFont typeface="Arial" panose="020B0604020202020204" pitchFamily="34" charset="0"/>
                        <a:buChar char="•"/>
                      </a:pPr>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持続可能な行財政運営をめざす上で必要な市町村職員の確保・育成について、府や市町村間で連携した取組を推進</a:t>
                      </a:r>
                      <a:endParaRPr lang="en-US" altLang="ja-JP"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indent="0">
                        <a:buFont typeface="Arial" panose="020B0604020202020204" pitchFamily="34" charset="0"/>
                        <a:buNone/>
                      </a:pPr>
                      <a:endParaRPr lang="en-US" altLang="ja-JP"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7313" indent="-87313">
                        <a:buFont typeface="Arial" panose="020B0604020202020204" pitchFamily="34" charset="0"/>
                        <a:buChar char="•"/>
                      </a:pPr>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人員が不足する部門・職種に対して、重点的にサポート</a:t>
                      </a:r>
                      <a:endParaRPr kumimoji="0"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txBody>
                  <a:tcPr marL="71997" marR="71997" marT="108000" marB="108000">
                    <a:solidFill>
                      <a:schemeClr val="accent2">
                        <a:lumMod val="60000"/>
                        <a:lumOff val="40000"/>
                      </a:schemeClr>
                    </a:solidFill>
                  </a:tcPr>
                </a:tc>
                <a:tc>
                  <a:txBody>
                    <a:bodyPr/>
                    <a:lstStyle/>
                    <a:p>
                      <a:pPr marL="87313" indent="-87313">
                        <a:buFont typeface="Arial" panose="020B0604020202020204" pitchFamily="34" charset="0"/>
                        <a:buChar char="•"/>
                      </a:pPr>
                      <a:r>
                        <a:rPr lang="ja-JP" altLang="en-US" sz="900" dirty="0">
                          <a:solidFill>
                            <a:schemeClr val="tx1"/>
                          </a:solidFill>
                          <a:latin typeface="Meiryo UI" panose="020B0604030504040204" pitchFamily="50" charset="-128"/>
                          <a:ea typeface="Meiryo UI" panose="020B0604030504040204" pitchFamily="50" charset="-128"/>
                        </a:rPr>
                        <a:t>効果的な府職員の派遣や府職員であった者の活用、府への市町村職員の受け入れ、市町村間の人事交流の促進など、府と市町村のさらなる連携に向けて検討</a:t>
                      </a:r>
                      <a:endParaRPr lang="en-US" altLang="ja-JP" sz="900" dirty="0">
                        <a:solidFill>
                          <a:schemeClr val="tx1"/>
                        </a:solidFill>
                        <a:latin typeface="Meiryo UI" panose="020B0604030504040204" pitchFamily="50" charset="-128"/>
                        <a:ea typeface="Meiryo UI" panose="020B0604030504040204" pitchFamily="50" charset="-128"/>
                      </a:endParaRPr>
                    </a:p>
                    <a:p>
                      <a:pPr marL="0" marR="0" lvl="0" indent="0" algn="l" defTabSz="755934" rtl="0" eaLnBrk="1" fontAlgn="auto" latinLnBrk="0" hangingPunct="1">
                        <a:lnSpc>
                          <a:spcPct val="100000"/>
                        </a:lnSpc>
                        <a:spcBef>
                          <a:spcPts val="0"/>
                        </a:spcBef>
                        <a:spcAft>
                          <a:spcPts val="0"/>
                        </a:spcAft>
                        <a:buClrTx/>
                        <a:buSzTx/>
                        <a:buFont typeface="Arial" panose="020B0604020202020204" pitchFamily="34" charset="0"/>
                        <a:buNone/>
                        <a:tabLst/>
                        <a:defRPr/>
                      </a:pPr>
                      <a:r>
                        <a:rPr lang="ja-JP" altLang="en-US" sz="900" dirty="0">
                          <a:solidFill>
                            <a:schemeClr val="tx1"/>
                          </a:solidFill>
                          <a:latin typeface="Meiryo UI" panose="020B0604030504040204" pitchFamily="50" charset="-128"/>
                          <a:ea typeface="Meiryo UI" panose="020B0604030504040204" pitchFamily="50" charset="-128"/>
                        </a:rPr>
                        <a:t>　＜取組例㉑</a:t>
                      </a:r>
                      <a:r>
                        <a:rPr lang="ja-JP" altLang="en-US" sz="900" dirty="0">
                          <a:latin typeface="Meiryo UI" panose="020B0604030504040204" pitchFamily="50" charset="-128"/>
                          <a:ea typeface="Meiryo UI" panose="020B0604030504040204" pitchFamily="50" charset="-128"/>
                        </a:rPr>
                        <a:t>＞</a:t>
                      </a:r>
                      <a:r>
                        <a:rPr lang="ja-JP" altLang="en-US" sz="900" dirty="0">
                          <a:solidFill>
                            <a:schemeClr val="tx1"/>
                          </a:solidFill>
                          <a:latin typeface="Meiryo UI" panose="020B0604030504040204" pitchFamily="50" charset="-128"/>
                          <a:ea typeface="Meiryo UI" panose="020B0604030504040204" pitchFamily="50" charset="-128"/>
                        </a:rPr>
                        <a:t>市町村への人的支援の主な取組</a:t>
                      </a:r>
                      <a:endParaRPr lang="en-US" altLang="ja-JP" sz="900" dirty="0">
                        <a:solidFill>
                          <a:schemeClr val="tx1"/>
                        </a:solidFill>
                        <a:latin typeface="Meiryo UI" panose="020B0604030504040204" pitchFamily="50" charset="-128"/>
                        <a:ea typeface="Meiryo UI" panose="020B0604030504040204" pitchFamily="50" charset="-128"/>
                      </a:endParaRPr>
                    </a:p>
                    <a:p>
                      <a:pPr marL="87313" indent="-87313">
                        <a:buFont typeface="Arial" panose="020B0604020202020204" pitchFamily="34" charset="0"/>
                        <a:buChar char="•"/>
                      </a:pPr>
                      <a:endParaRPr lang="en-US" altLang="ja-JP" sz="900" dirty="0">
                        <a:solidFill>
                          <a:schemeClr val="tx1"/>
                        </a:solidFill>
                        <a:latin typeface="Meiryo UI" panose="020B0604030504040204" pitchFamily="50" charset="-128"/>
                        <a:ea typeface="Meiryo UI" panose="020B0604030504040204" pitchFamily="50" charset="-128"/>
                      </a:endParaRPr>
                    </a:p>
                    <a:p>
                      <a:pPr marL="87313" indent="-87313">
                        <a:buFont typeface="Arial" panose="020B0604020202020204" pitchFamily="34" charset="0"/>
                        <a:buChar char="•"/>
                      </a:pPr>
                      <a:r>
                        <a:rPr lang="ja-JP" altLang="en-US" sz="900" dirty="0">
                          <a:solidFill>
                            <a:schemeClr val="tx1"/>
                          </a:solidFill>
                          <a:latin typeface="Meiryo UI" panose="020B0604030504040204" pitchFamily="50" charset="-128"/>
                          <a:ea typeface="Meiryo UI" panose="020B0604030504040204" pitchFamily="50" charset="-128"/>
                        </a:rPr>
                        <a:t>市町村の人材育成を支援するため、府や他の市町村と連携した効果的な研修体制（相互受入等）や研修内容を検討</a:t>
                      </a:r>
                      <a:endParaRPr lang="en-US" altLang="ja-JP" sz="900" dirty="0">
                        <a:solidFill>
                          <a:schemeClr val="tx1"/>
                        </a:solidFill>
                        <a:latin typeface="Meiryo UI" panose="020B0604030504040204" pitchFamily="50" charset="-128"/>
                        <a:ea typeface="Meiryo UI" panose="020B0604030504040204" pitchFamily="50" charset="-128"/>
                      </a:endParaRPr>
                    </a:p>
                    <a:p>
                      <a:pPr marL="87313" indent="-87313">
                        <a:buFont typeface="Arial" panose="020B0604020202020204" pitchFamily="34" charset="0"/>
                        <a:buChar char="•"/>
                      </a:pPr>
                      <a:endParaRPr lang="en-US" altLang="ja-JP" sz="900" dirty="0">
                        <a:solidFill>
                          <a:schemeClr val="tx1"/>
                        </a:solidFill>
                        <a:latin typeface="Meiryo UI" panose="020B0604030504040204" pitchFamily="50" charset="-128"/>
                        <a:ea typeface="Meiryo UI" panose="020B0604030504040204" pitchFamily="50" charset="-128"/>
                      </a:endParaRPr>
                    </a:p>
                    <a:p>
                      <a:pPr marL="87313" indent="-87313">
                        <a:buFont typeface="Arial" panose="020B0604020202020204" pitchFamily="34" charset="0"/>
                        <a:buChar char="•"/>
                      </a:pPr>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市町村が行う事務処理について、分野ごとにトータルサポートを行う体制を強化</a:t>
                      </a:r>
                      <a:endParaRPr lang="en-US" altLang="ja-JP"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755934" rtl="0" eaLnBrk="1" fontAlgn="auto" latinLnBrk="0" hangingPunct="1">
                        <a:lnSpc>
                          <a:spcPct val="100000"/>
                        </a:lnSpc>
                        <a:spcBef>
                          <a:spcPts val="0"/>
                        </a:spcBef>
                        <a:spcAft>
                          <a:spcPts val="0"/>
                        </a:spcAft>
                        <a:buClrTx/>
                        <a:buSzTx/>
                        <a:buFont typeface="Arial" panose="020B0604020202020204" pitchFamily="34" charset="0"/>
                        <a:buNone/>
                        <a:tabLst/>
                        <a:defRPr/>
                      </a:pPr>
                      <a:r>
                        <a:rPr lang="ja-JP" altLang="en-US" sz="900" dirty="0">
                          <a:solidFill>
                            <a:schemeClr val="tx1"/>
                          </a:solidFill>
                          <a:latin typeface="Meiryo UI" panose="020B0604030504040204" pitchFamily="50" charset="-128"/>
                          <a:ea typeface="Meiryo UI" panose="020B0604030504040204" pitchFamily="50" charset="-128"/>
                        </a:rPr>
                        <a:t>　＜取組例㉒</a:t>
                      </a:r>
                      <a:r>
                        <a:rPr lang="ja-JP" altLang="en-US" sz="900" dirty="0">
                          <a:latin typeface="Meiryo UI" panose="020B0604030504040204" pitchFamily="50" charset="-128"/>
                          <a:ea typeface="Meiryo UI" panose="020B0604030504040204" pitchFamily="50" charset="-128"/>
                        </a:rPr>
                        <a:t>＞</a:t>
                      </a:r>
                      <a:r>
                        <a:rPr lang="ja-JP" altLang="en-US" sz="900" dirty="0">
                          <a:solidFill>
                            <a:schemeClr val="tx1"/>
                          </a:solidFill>
                          <a:latin typeface="Meiryo UI" panose="020B0604030504040204" pitchFamily="50" charset="-128"/>
                          <a:ea typeface="Meiryo UI" panose="020B0604030504040204" pitchFamily="50" charset="-128"/>
                        </a:rPr>
                        <a:t>地域維持管理連携プラットフォーム</a:t>
                      </a:r>
                      <a:endParaRPr lang="en-US" altLang="ja-JP" sz="900" dirty="0">
                        <a:solidFill>
                          <a:schemeClr val="tx1"/>
                        </a:solidFill>
                        <a:latin typeface="Meiryo UI" panose="020B0604030504040204" pitchFamily="50" charset="-128"/>
                        <a:ea typeface="Meiryo UI" panose="020B0604030504040204" pitchFamily="50" charset="-128"/>
                      </a:endParaRPr>
                    </a:p>
                    <a:p>
                      <a:pPr marL="0" marR="0" lvl="0" indent="0" algn="l" defTabSz="755934" rtl="0" eaLnBrk="1" fontAlgn="auto" latinLnBrk="0" hangingPunct="1">
                        <a:lnSpc>
                          <a:spcPct val="100000"/>
                        </a:lnSpc>
                        <a:spcBef>
                          <a:spcPts val="0"/>
                        </a:spcBef>
                        <a:spcAft>
                          <a:spcPts val="0"/>
                        </a:spcAft>
                        <a:buClrTx/>
                        <a:buSzTx/>
                        <a:buFont typeface="Arial" panose="020B0604020202020204" pitchFamily="34" charset="0"/>
                        <a:buNone/>
                        <a:tabLst/>
                        <a:defRPr/>
                      </a:pPr>
                      <a:r>
                        <a:rPr lang="ja-JP" altLang="en-US" sz="900" dirty="0">
                          <a:solidFill>
                            <a:schemeClr val="tx1"/>
                          </a:solidFill>
                          <a:latin typeface="Meiryo UI" panose="020B0604030504040204" pitchFamily="50" charset="-128"/>
                          <a:ea typeface="Meiryo UI" panose="020B0604030504040204" pitchFamily="50" charset="-128"/>
                        </a:rPr>
                        <a:t>　＜取組例㉓</a:t>
                      </a:r>
                      <a:r>
                        <a:rPr lang="ja-JP" altLang="en-US" sz="900" dirty="0">
                          <a:latin typeface="Meiryo UI" panose="020B0604030504040204" pitchFamily="50" charset="-128"/>
                          <a:ea typeface="Meiryo UI" panose="020B0604030504040204" pitchFamily="50" charset="-128"/>
                        </a:rPr>
                        <a:t>＞</a:t>
                      </a:r>
                      <a:r>
                        <a:rPr lang="ja-JP" altLang="en-US" sz="900" dirty="0">
                          <a:solidFill>
                            <a:schemeClr val="tx1"/>
                          </a:solidFill>
                          <a:latin typeface="Meiryo UI" panose="020B0604030504040204" pitchFamily="50" charset="-128"/>
                          <a:ea typeface="Meiryo UI" panose="020B0604030504040204" pitchFamily="50" charset="-128"/>
                        </a:rPr>
                        <a:t>建築行政サポートデスク</a:t>
                      </a:r>
                      <a:endPar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71997" marR="71997" marT="108000" marB="108000"/>
                </a:tc>
                <a:extLst>
                  <a:ext uri="{0D108BD9-81ED-4DB2-BD59-A6C34878D82A}">
                    <a16:rowId xmlns:a16="http://schemas.microsoft.com/office/drawing/2014/main" val="1996029635"/>
                  </a:ext>
                </a:extLst>
              </a:tr>
              <a:tr h="833350">
                <a:tc vMerge="1">
                  <a:txBody>
                    <a:bodyPr/>
                    <a:lstStyle/>
                    <a:p>
                      <a:r>
                        <a:rPr lang="ja-JP" altLang="en-US" sz="1200" b="1" dirty="0">
                          <a:latin typeface="Meiryo UI" panose="020B0604030504040204" pitchFamily="50" charset="-128"/>
                          <a:ea typeface="Meiryo UI" panose="020B0604030504040204" pitchFamily="50" charset="-128"/>
                        </a:rPr>
                        <a:t>（３） 人的・財政的支援</a:t>
                      </a:r>
                      <a:endParaRPr kumimoji="1" lang="ja-JP" altLang="en-US" sz="1200" dirty="0"/>
                    </a:p>
                  </a:txBody>
                  <a:tcPr>
                    <a:solidFill>
                      <a:schemeClr val="accent2">
                        <a:lumMod val="75000"/>
                      </a:schemeClr>
                    </a:solidFill>
                  </a:tcPr>
                </a:tc>
                <a:tc>
                  <a:txBody>
                    <a:bodyPr/>
                    <a:lstStyle/>
                    <a:p>
                      <a:pPr marL="0" marR="0" lvl="0" indent="0" algn="l" defTabSz="960132" rtl="0" eaLnBrk="1" fontAlgn="auto" latinLnBrk="0" hangingPunct="1">
                        <a:lnSpc>
                          <a:spcPct val="100000"/>
                        </a:lnSpc>
                        <a:spcBef>
                          <a:spcPts val="0"/>
                        </a:spcBef>
                        <a:spcAft>
                          <a:spcPts val="0"/>
                        </a:spcAft>
                        <a:buClrTx/>
                        <a:buSzTx/>
                        <a:buFontTx/>
                        <a:buNone/>
                        <a:tabLst/>
                        <a:defRPr/>
                      </a:pPr>
                      <a:r>
                        <a:rPr lang="ja-JP" altLang="en-US" sz="900" b="1" dirty="0">
                          <a:solidFill>
                            <a:schemeClr val="bg1"/>
                          </a:solidFill>
                          <a:latin typeface="Meiryo UI" panose="020B0604030504040204" pitchFamily="50" charset="-128"/>
                          <a:ea typeface="Meiryo UI" panose="020B0604030504040204" pitchFamily="50" charset="-128"/>
                        </a:rPr>
                        <a:t>②財政的支援</a:t>
                      </a:r>
                    </a:p>
                  </a:txBody>
                  <a:tcPr marL="71997" marR="71997" marT="108000" marB="108000">
                    <a:solidFill>
                      <a:schemeClr val="accent2"/>
                    </a:solidFill>
                  </a:tcPr>
                </a:tc>
                <a:tc>
                  <a:txBody>
                    <a:bodyPr/>
                    <a:lstStyle/>
                    <a:p>
                      <a:pPr marL="108000" marR="0" lvl="0" indent="-108000" algn="l" defTabSz="960132" rtl="0" eaLnBrk="1" fontAlgn="auto" latinLnBrk="0" hangingPunct="1">
                        <a:lnSpc>
                          <a:spcPct val="100000"/>
                        </a:lnSpc>
                        <a:spcBef>
                          <a:spcPts val="0"/>
                        </a:spcBef>
                        <a:spcAft>
                          <a:spcPts val="600"/>
                        </a:spcAft>
                        <a:buClrTx/>
                        <a:buSzTx/>
                        <a:buFont typeface="Arial" panose="020B0604020202020204" pitchFamily="34" charset="0"/>
                        <a:buChar char="•"/>
                        <a:tabLst/>
                        <a:defRPr/>
                      </a:pPr>
                      <a:r>
                        <a:rPr kumimoji="0"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基礎自治機能の充実及び強化に関する施策を推進するために必要な財政措置</a:t>
                      </a:r>
                    </a:p>
                  </a:txBody>
                  <a:tcPr marL="71997" marR="71997" marT="108000" marB="108000">
                    <a:solidFill>
                      <a:schemeClr val="accent2">
                        <a:lumMod val="60000"/>
                        <a:lumOff val="40000"/>
                      </a:schemeClr>
                    </a:solidFill>
                  </a:tcPr>
                </a:tc>
                <a:tc>
                  <a:txBody>
                    <a:bodyPr/>
                    <a:lstStyle/>
                    <a:p>
                      <a:pPr marL="87313" indent="-87313">
                        <a:buFont typeface="Arial" panose="020B0604020202020204" pitchFamily="34" charset="0"/>
                        <a:buChar char="•"/>
                      </a:pPr>
                      <a:r>
                        <a:rPr lang="ja-JP" altLang="en-US" sz="900" dirty="0">
                          <a:solidFill>
                            <a:schemeClr val="tx1"/>
                          </a:solidFill>
                          <a:latin typeface="Meiryo UI" panose="020B0604030504040204" pitchFamily="50" charset="-128"/>
                          <a:ea typeface="Meiryo UI" panose="020B0604030504040204" pitchFamily="50" charset="-128"/>
                        </a:rPr>
                        <a:t>基礎自治機能の充実・強化に取り組む市町村に対するインセンティブの強化に向け、財政的な支援を検討</a:t>
                      </a:r>
                      <a:endParaRPr lang="en-US" altLang="ja-JP" sz="900" dirty="0">
                        <a:solidFill>
                          <a:schemeClr val="tx1"/>
                        </a:solidFill>
                        <a:latin typeface="Meiryo UI" panose="020B0604030504040204" pitchFamily="50" charset="-128"/>
                        <a:ea typeface="Meiryo UI" panose="020B0604030504040204" pitchFamily="50" charset="-128"/>
                      </a:endParaRPr>
                    </a:p>
                    <a:p>
                      <a:pPr marL="0" marR="0" lvl="0" indent="0" algn="l" defTabSz="755934" rtl="0" eaLnBrk="1" fontAlgn="auto" latinLnBrk="0" hangingPunct="1">
                        <a:lnSpc>
                          <a:spcPct val="100000"/>
                        </a:lnSpc>
                        <a:spcBef>
                          <a:spcPts val="0"/>
                        </a:spcBef>
                        <a:spcAft>
                          <a:spcPts val="0"/>
                        </a:spcAft>
                        <a:buClrTx/>
                        <a:buSzTx/>
                        <a:buFont typeface="Arial" panose="020B0604020202020204" pitchFamily="34" charset="0"/>
                        <a:buNone/>
                        <a:tabLst/>
                        <a:defRPr/>
                      </a:pPr>
                      <a:r>
                        <a:rPr lang="ja-JP" altLang="en-US" sz="900" dirty="0">
                          <a:solidFill>
                            <a:schemeClr val="tx1"/>
                          </a:solidFill>
                          <a:latin typeface="Meiryo UI" panose="020B0604030504040204" pitchFamily="50" charset="-128"/>
                          <a:ea typeface="Meiryo UI" panose="020B0604030504040204" pitchFamily="50" charset="-128"/>
                        </a:rPr>
                        <a:t>　＜取組例㉔</a:t>
                      </a:r>
                      <a:r>
                        <a:rPr lang="ja-JP" altLang="en-US" sz="900" dirty="0">
                          <a:latin typeface="Meiryo UI" panose="020B0604030504040204" pitchFamily="50" charset="-128"/>
                          <a:ea typeface="Meiryo UI" panose="020B0604030504040204" pitchFamily="50" charset="-128"/>
                        </a:rPr>
                        <a:t>＞</a:t>
                      </a:r>
                      <a:r>
                        <a:rPr lang="ja-JP" altLang="en-US" sz="900" dirty="0">
                          <a:solidFill>
                            <a:schemeClr val="tx1"/>
                          </a:solidFill>
                          <a:latin typeface="Meiryo UI" panose="020B0604030504040204" pitchFamily="50" charset="-128"/>
                          <a:ea typeface="Meiryo UI" panose="020B0604030504040204" pitchFamily="50" charset="-128"/>
                        </a:rPr>
                        <a:t>市町村振興補助金</a:t>
                      </a:r>
                      <a:br>
                        <a:rPr lang="en-US" altLang="ja-JP" sz="900" dirty="0">
                          <a:solidFill>
                            <a:schemeClr val="tx1"/>
                          </a:solidFill>
                          <a:latin typeface="Meiryo UI" panose="020B0604030504040204" pitchFamily="50" charset="-128"/>
                          <a:ea typeface="Meiryo UI" panose="020B0604030504040204" pitchFamily="50" charset="-128"/>
                        </a:rPr>
                      </a:br>
                      <a:r>
                        <a:rPr lang="ja-JP" altLang="en-US" sz="900" dirty="0">
                          <a:solidFill>
                            <a:schemeClr val="tx1"/>
                          </a:solidFill>
                          <a:latin typeface="Meiryo UI" panose="020B0604030504040204" pitchFamily="50" charset="-128"/>
                          <a:ea typeface="Meiryo UI" panose="020B0604030504040204" pitchFamily="50" charset="-128"/>
                        </a:rPr>
                        <a:t>　＜取組例㉕</a:t>
                      </a:r>
                      <a:r>
                        <a:rPr lang="ja-JP" altLang="en-US" sz="900" dirty="0">
                          <a:latin typeface="Meiryo UI" panose="020B0604030504040204" pitchFamily="50" charset="-128"/>
                          <a:ea typeface="Meiryo UI" panose="020B0604030504040204" pitchFamily="50" charset="-128"/>
                        </a:rPr>
                        <a:t>＞</a:t>
                      </a:r>
                      <a:r>
                        <a:rPr lang="ja-JP" altLang="en-US" sz="900" dirty="0">
                          <a:solidFill>
                            <a:schemeClr val="tx1"/>
                          </a:solidFill>
                          <a:latin typeface="Meiryo UI" panose="020B0604030504040204" pitchFamily="50" charset="-128"/>
                          <a:ea typeface="Meiryo UI" panose="020B0604030504040204" pitchFamily="50" charset="-128"/>
                        </a:rPr>
                        <a:t>市町村振興補助金</a:t>
                      </a:r>
                      <a:r>
                        <a:rPr lang="ja-JP" altLang="en-US" sz="800" dirty="0">
                          <a:solidFill>
                            <a:schemeClr val="tx1"/>
                          </a:solidFill>
                          <a:latin typeface="Meiryo UI" panose="020B0604030504040204" pitchFamily="50" charset="-128"/>
                          <a:ea typeface="Meiryo UI" panose="020B0604030504040204" pitchFamily="50" charset="-128"/>
                        </a:rPr>
                        <a:t>（あり方議論推進分）</a:t>
                      </a:r>
                      <a:endParaRPr lang="en-US" altLang="ja-JP" sz="900" dirty="0">
                        <a:solidFill>
                          <a:schemeClr val="tx1"/>
                        </a:solidFill>
                        <a:latin typeface="Meiryo UI" panose="020B0604030504040204" pitchFamily="50" charset="-128"/>
                        <a:ea typeface="Meiryo UI" panose="020B0604030504040204" pitchFamily="50" charset="-128"/>
                      </a:endParaRPr>
                    </a:p>
                    <a:p>
                      <a:pPr marL="87313" indent="-87313">
                        <a:buFont typeface="Arial" panose="020B0604020202020204" pitchFamily="34" charset="0"/>
                        <a:buChar char="•"/>
                      </a:pPr>
                      <a:endParaRPr lang="en-US" altLang="ja-JP" sz="900" dirty="0">
                        <a:solidFill>
                          <a:schemeClr val="tx1"/>
                        </a:solidFill>
                        <a:latin typeface="Meiryo UI" panose="020B0604030504040204" pitchFamily="50" charset="-128"/>
                        <a:ea typeface="Meiryo UI" panose="020B0604030504040204" pitchFamily="50" charset="-128"/>
                      </a:endParaRPr>
                    </a:p>
                    <a:p>
                      <a:pPr marL="87313" indent="-87313">
                        <a:buFont typeface="Arial" panose="020B0604020202020204" pitchFamily="34" charset="0"/>
                        <a:buChar char="•"/>
                      </a:pPr>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市町村施設整備資金貸付金を活用して市町村の財政負担の平準化や軽減を図るとともに、公共施設の最適配置に向けた取組についても支援</a:t>
                      </a:r>
                      <a:br>
                        <a:rPr lang="en-US" altLang="ja-JP" sz="900" dirty="0">
                          <a:solidFill>
                            <a:schemeClr val="tx1"/>
                          </a:solidFill>
                          <a:latin typeface="Meiryo UI" panose="020B0604030504040204" pitchFamily="50" charset="-128"/>
                          <a:ea typeface="Meiryo UI" panose="020B0604030504040204" pitchFamily="50" charset="-128"/>
                        </a:rPr>
                      </a:br>
                      <a:r>
                        <a:rPr lang="ja-JP" altLang="en-US" sz="900" dirty="0">
                          <a:solidFill>
                            <a:schemeClr val="tx1"/>
                          </a:solidFill>
                          <a:latin typeface="Meiryo UI" panose="020B0604030504040204" pitchFamily="50" charset="-128"/>
                          <a:ea typeface="Meiryo UI" panose="020B0604030504040204" pitchFamily="50" charset="-128"/>
                        </a:rPr>
                        <a:t>＜取組例㉖</a:t>
                      </a:r>
                      <a:r>
                        <a:rPr lang="ja-JP" altLang="en-US" sz="900" dirty="0">
                          <a:latin typeface="Meiryo UI" panose="020B0604030504040204" pitchFamily="50" charset="-128"/>
                          <a:ea typeface="Meiryo UI" panose="020B0604030504040204" pitchFamily="50" charset="-128"/>
                        </a:rPr>
                        <a:t>＞</a:t>
                      </a:r>
                      <a:r>
                        <a:rPr lang="ja-JP" altLang="en-US" sz="900" dirty="0">
                          <a:solidFill>
                            <a:schemeClr val="tx1"/>
                          </a:solidFill>
                          <a:latin typeface="Meiryo UI" panose="020B0604030504040204" pitchFamily="50" charset="-128"/>
                          <a:ea typeface="Meiryo UI" panose="020B0604030504040204" pitchFamily="50" charset="-128"/>
                        </a:rPr>
                        <a:t>市町村施設整備資金貸付金</a:t>
                      </a:r>
                      <a:endParaRPr lang="en-US" altLang="ja-JP" sz="900" dirty="0">
                        <a:solidFill>
                          <a:schemeClr val="tx1"/>
                        </a:solidFill>
                        <a:latin typeface="Meiryo UI" panose="020B0604030504040204" pitchFamily="50" charset="-128"/>
                        <a:ea typeface="Meiryo UI" panose="020B0604030504040204" pitchFamily="50" charset="-128"/>
                      </a:endParaRPr>
                    </a:p>
                  </a:txBody>
                  <a:tcPr marL="71997" marR="71997" marT="108000" marB="108000"/>
                </a:tc>
                <a:extLst>
                  <a:ext uri="{0D108BD9-81ED-4DB2-BD59-A6C34878D82A}">
                    <a16:rowId xmlns:a16="http://schemas.microsoft.com/office/drawing/2014/main" val="808719971"/>
                  </a:ext>
                </a:extLst>
              </a:tr>
              <a:tr h="3713226">
                <a:tc vMerge="1">
                  <a:txBody>
                    <a:bodyPr/>
                    <a:lstStyle/>
                    <a:p>
                      <a:pPr marL="0" marR="0" lvl="0" indent="0" algn="l" defTabSz="960132" rtl="0" eaLnBrk="1" fontAlgn="auto" latinLnBrk="0" hangingPunct="1">
                        <a:lnSpc>
                          <a:spcPct val="100000"/>
                        </a:lnSpc>
                        <a:spcBef>
                          <a:spcPts val="0"/>
                        </a:spcBef>
                        <a:spcAft>
                          <a:spcPts val="0"/>
                        </a:spcAft>
                        <a:buClrTx/>
                        <a:buSzTx/>
                        <a:buFontTx/>
                        <a:buNone/>
                        <a:tabLst/>
                        <a:defRPr/>
                      </a:pPr>
                      <a:r>
                        <a:rPr lang="ja-JP" altLang="en-US" sz="1200" b="1" dirty="0">
                          <a:latin typeface="Meiryo UI" panose="020B0604030504040204" pitchFamily="50" charset="-128"/>
                          <a:ea typeface="Meiryo UI" panose="020B0604030504040204" pitchFamily="50" charset="-128"/>
                        </a:rPr>
                        <a:t>（３） 人的・財政的支援等</a:t>
                      </a:r>
                      <a:endParaRPr kumimoji="1" lang="ja-JP" altLang="en-US" sz="1200" b="1" dirty="0"/>
                    </a:p>
                  </a:txBody>
                  <a:tcPr>
                    <a:solidFill>
                      <a:schemeClr val="accent2">
                        <a:lumMod val="75000"/>
                      </a:schemeClr>
                    </a:solidFill>
                  </a:tcPr>
                </a:tc>
                <a:tc>
                  <a:txBody>
                    <a:bodyPr/>
                    <a:lstStyle/>
                    <a:p>
                      <a:pPr marL="0" marR="0" lvl="0" indent="0" algn="l" defTabSz="960132" rtl="0" eaLnBrk="1" fontAlgn="auto" latinLnBrk="0" hangingPunct="1">
                        <a:lnSpc>
                          <a:spcPct val="100000"/>
                        </a:lnSpc>
                        <a:spcBef>
                          <a:spcPts val="0"/>
                        </a:spcBef>
                        <a:spcAft>
                          <a:spcPts val="0"/>
                        </a:spcAft>
                        <a:buClrTx/>
                        <a:buSzTx/>
                        <a:buFontTx/>
                        <a:buNone/>
                        <a:tabLst/>
                        <a:defRPr/>
                      </a:pPr>
                      <a:r>
                        <a:rPr lang="ja-JP" altLang="en-US" sz="900" b="1" dirty="0">
                          <a:solidFill>
                            <a:schemeClr val="bg1"/>
                          </a:solidFill>
                          <a:latin typeface="Meiryo UI" panose="020B0604030504040204" pitchFamily="50" charset="-128"/>
                          <a:ea typeface="Meiryo UI" panose="020B0604030504040204" pitchFamily="50" charset="-128"/>
                        </a:rPr>
                        <a:t>③その他の支援（技術的助言等）</a:t>
                      </a:r>
                    </a:p>
                  </a:txBody>
                  <a:tcPr marL="71997" marR="71997" marT="108000" marB="108000">
                    <a:solidFill>
                      <a:schemeClr val="accent2"/>
                    </a:solidFill>
                  </a:tcPr>
                </a:tc>
                <a:tc>
                  <a:txBody>
                    <a:bodyPr/>
                    <a:lstStyle/>
                    <a:p>
                      <a:pPr marL="87313" marR="0" lvl="0" indent="-87313" algn="l" defTabSz="457200" rtl="0" eaLnBrk="1" fontAlgn="auto" latinLnBrk="0" hangingPunct="1">
                        <a:spcBef>
                          <a:spcPts val="0"/>
                        </a:spcBef>
                        <a:spcAft>
                          <a:spcPts val="1200"/>
                        </a:spcAft>
                        <a:buClrTx/>
                        <a:buSzTx/>
                        <a:buFont typeface="Arial" panose="020B0604020202020204" pitchFamily="34" charset="0"/>
                        <a:buChar char="•"/>
                        <a:tabLst/>
                        <a:defRPr/>
                      </a:pPr>
                      <a:r>
                        <a:rPr kumimoji="0"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基礎自治機能の充実・強化に向けた市町村の取組が促進されるよう、市町村に対する支援体制を充実</a:t>
                      </a:r>
                      <a:endParaRPr kumimoji="0"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87313" marR="0" lvl="0" indent="-87313" algn="l" defTabSz="457200" rtl="0" eaLnBrk="1" fontAlgn="auto" latinLnBrk="0" hangingPunct="1">
                        <a:spcBef>
                          <a:spcPts val="0"/>
                        </a:spcBef>
                        <a:spcAft>
                          <a:spcPts val="1200"/>
                        </a:spcAft>
                        <a:buClrTx/>
                        <a:buSzTx/>
                        <a:buFont typeface="Arial" panose="020B0604020202020204" pitchFamily="34" charset="0"/>
                        <a:buChar char="•"/>
                        <a:tabLst/>
                        <a:defRPr/>
                      </a:pPr>
                      <a:r>
                        <a:rPr kumimoji="0"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市町村が直面する個別・具体的な課題を解決できるよう、市町村とともに、広域的・専門的な視点から検討</a:t>
                      </a:r>
                      <a:endParaRPr kumimoji="0"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87313" marR="0" lvl="0" indent="-87313" algn="l" defTabSz="457200" rtl="0" eaLnBrk="1" fontAlgn="auto" latinLnBrk="0" hangingPunct="1">
                        <a:spcBef>
                          <a:spcPts val="0"/>
                        </a:spcBef>
                        <a:spcAft>
                          <a:spcPts val="1200"/>
                        </a:spcAft>
                        <a:buClrTx/>
                        <a:buSzTx/>
                        <a:buFont typeface="Arial" panose="020B0604020202020204" pitchFamily="34" charset="0"/>
                        <a:buChar char="•"/>
                        <a:tabLst/>
                        <a:defRPr/>
                      </a:pPr>
                      <a:r>
                        <a:rPr kumimoji="0"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地域が抱える様々な課題を解決するため、企業や大学等と連携し、課題の分析や対応方策を検討</a:t>
                      </a:r>
                      <a:endParaRPr kumimoji="0"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87313" marR="0" lvl="0" indent="-87313" algn="l" defTabSz="457200" rtl="0" eaLnBrk="1" fontAlgn="auto" latinLnBrk="0" hangingPunct="1">
                        <a:spcBef>
                          <a:spcPts val="0"/>
                        </a:spcBef>
                        <a:spcAft>
                          <a:spcPts val="1200"/>
                        </a:spcAft>
                        <a:buClrTx/>
                        <a:buSzTx/>
                        <a:buFont typeface="Arial" panose="020B0604020202020204" pitchFamily="34" charset="0"/>
                        <a:buChar char="•"/>
                        <a:tabLst/>
                        <a:defRPr/>
                      </a:pPr>
                      <a:r>
                        <a:rPr kumimoji="0" lang="ja-JP" altLang="en-US"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過疎</a:t>
                      </a:r>
                      <a:r>
                        <a:rPr kumimoji="0"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地域など、行財政基盤が比較的弱い市町村に対する支援を充実</a:t>
                      </a:r>
                      <a:endParaRPr kumimoji="0"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87313" marR="0" lvl="0" indent="-87313" algn="l" defTabSz="457200" rtl="0" eaLnBrk="1" fontAlgn="auto" latinLnBrk="0" hangingPunct="1">
                        <a:spcBef>
                          <a:spcPts val="0"/>
                        </a:spcBef>
                        <a:spcAft>
                          <a:spcPts val="0"/>
                        </a:spcAft>
                        <a:buClrTx/>
                        <a:buSzTx/>
                        <a:buFont typeface="Arial" panose="020B0604020202020204" pitchFamily="34" charset="0"/>
                        <a:buChar char="•"/>
                        <a:tabLst/>
                        <a:defRPr/>
                      </a:pPr>
                      <a:r>
                        <a:rPr lang="ja-JP" altLang="en-US" sz="9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住民に身近な行政サービスは市町村が担うという考えに基づき、引き続き市町村への権限移譲を推進するとともに、市町村が移譲事務を円滑に処理できるようサポート</a:t>
                      </a:r>
                      <a:endParaRPr kumimoji="0" lang="en-US" altLang="ja-JP" sz="9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txBody>
                  <a:tcPr marL="71997" marR="71997" marT="108000" marB="108000">
                    <a:solidFill>
                      <a:schemeClr val="accent2">
                        <a:lumMod val="60000"/>
                        <a:lumOff val="40000"/>
                      </a:schemeClr>
                    </a:solidFill>
                  </a:tcPr>
                </a:tc>
                <a:tc>
                  <a:txBody>
                    <a:bodyPr/>
                    <a:lstStyle/>
                    <a:p>
                      <a:pPr marL="87313" indent="-87313">
                        <a:buFont typeface="Arial" panose="020B0604020202020204" pitchFamily="34" charset="0"/>
                        <a:buChar char="•"/>
                        <a:defRPr/>
                      </a:pPr>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市町村からの依頼や相談について、既存の部局間のカウンターパートによる支援に加え、庁内各部局との調整や対応策の検討などを総合的に担うワンストップ窓口を設置するなど、市町村に対する支援体制を充実</a:t>
                      </a:r>
                      <a:br>
                        <a:rPr lang="en-US" altLang="ja-JP"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br>
                      <a:r>
                        <a:rPr lang="ja-JP" altLang="en-US" sz="900" dirty="0">
                          <a:latin typeface="Meiryo UI" panose="020B0604030504040204" pitchFamily="50" charset="-128"/>
                          <a:ea typeface="Meiryo UI" panose="020B0604030504040204" pitchFamily="50" charset="-128"/>
                        </a:rPr>
                        <a:t>＜取組例㉗＞</a:t>
                      </a:r>
                      <a:r>
                        <a:rPr lang="zh-TW" altLang="en-US" sz="900" dirty="0">
                          <a:latin typeface="Meiryo UI" panose="020B0604030504040204" pitchFamily="50" charset="-128"/>
                          <a:ea typeface="Meiryo UI" panose="020B0604030504040204" pitchFamily="50" charset="-128"/>
                        </a:rPr>
                        <a:t>基礎自治総合</a:t>
                      </a:r>
                      <a:r>
                        <a:rPr lang="ja-JP" altLang="en-US" sz="900" dirty="0">
                          <a:latin typeface="Meiryo UI" panose="020B0604030504040204" pitchFamily="50" charset="-128"/>
                          <a:ea typeface="Meiryo UI" panose="020B0604030504040204" pitchFamily="50" charset="-128"/>
                        </a:rPr>
                        <a:t>支援</a:t>
                      </a:r>
                      <a:r>
                        <a:rPr lang="zh-TW" altLang="en-US" sz="900" dirty="0">
                          <a:latin typeface="Meiryo UI" panose="020B0604030504040204" pitchFamily="50" charset="-128"/>
                          <a:ea typeface="Meiryo UI" panose="020B0604030504040204" pitchFamily="50" charset="-128"/>
                        </a:rPr>
                        <a:t>窓口</a:t>
                      </a:r>
                      <a:r>
                        <a:rPr lang="ja-JP" altLang="en-US" sz="900" dirty="0">
                          <a:latin typeface="Meiryo UI" panose="020B0604030504040204" pitchFamily="50" charset="-128"/>
                          <a:ea typeface="Meiryo UI" panose="020B0604030504040204" pitchFamily="50" charset="-128"/>
                        </a:rPr>
                        <a:t>（仮称）の</a:t>
                      </a:r>
                      <a:br>
                        <a:rPr lang="en-US" altLang="ja-JP" sz="900" dirty="0">
                          <a:latin typeface="Meiryo UI" panose="020B0604030504040204" pitchFamily="50" charset="-128"/>
                          <a:ea typeface="Meiryo UI" panose="020B0604030504040204" pitchFamily="50" charset="-128"/>
                        </a:rPr>
                      </a:br>
                      <a:r>
                        <a:rPr lang="ja-JP" altLang="en-US" sz="900" dirty="0">
                          <a:latin typeface="Meiryo UI" panose="020B0604030504040204" pitchFamily="50" charset="-128"/>
                          <a:ea typeface="Meiryo UI" panose="020B0604030504040204" pitchFamily="50" charset="-128"/>
                        </a:rPr>
                        <a:t>　　　　　　　　  設置の検討</a:t>
                      </a:r>
                      <a:endParaRPr kumimoji="0"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87313" indent="-87313">
                        <a:buFont typeface="Arial" panose="020B0604020202020204" pitchFamily="34" charset="0"/>
                        <a:buChar char="•"/>
                        <a:defRPr/>
                      </a:pPr>
                      <a:endParaRPr kumimoji="0"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87313" indent="-87313">
                        <a:buFont typeface="Arial" panose="020B0604020202020204" pitchFamily="34" charset="0"/>
                        <a:buChar char="•"/>
                        <a:defRPr/>
                      </a:pPr>
                      <a:r>
                        <a:rPr kumimoji="0"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統計データの利活用に関する研修や地域の課題解決事例の紹介、相談等を実施</a:t>
                      </a:r>
                      <a:endParaRPr kumimoji="0"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indent="0">
                        <a:buFont typeface="Arial" panose="020B0604020202020204" pitchFamily="34" charset="0"/>
                        <a:buNone/>
                        <a:defRPr/>
                      </a:pPr>
                      <a:endParaRPr kumimoji="0"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endParaRPr>
                    </a:p>
                    <a:p>
                      <a:pPr marL="87313" marR="0" lvl="0" indent="-87313" algn="l" defTabSz="457200" rtl="0" eaLnBrk="1" fontAlgn="auto" latinLnBrk="0" hangingPunct="1">
                        <a:buClrTx/>
                        <a:buSzTx/>
                        <a:buFont typeface="Arial" panose="020B0604020202020204" pitchFamily="34" charset="0"/>
                        <a:buChar char="•"/>
                        <a:tabLst/>
                        <a:defRPr/>
                      </a:pPr>
                      <a:r>
                        <a:rPr kumimoji="0"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rPr>
                        <a:t>公民連携に関する情報共有及び相互啓発等を通じて、府内市町村の公民連携の取組を推進</a:t>
                      </a:r>
                      <a:endParaRPr kumimoji="0"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ja-JP" altLang="en-US" sz="900" dirty="0">
                          <a:latin typeface="Meiryo UI" panose="020B0604030504040204" pitchFamily="50" charset="-128"/>
                          <a:ea typeface="Meiryo UI" panose="020B0604030504040204" pitchFamily="50" charset="-128"/>
                        </a:rPr>
                        <a:t>　＜取組例㉘＞大阪府・市町村公民連携推進協議会</a:t>
                      </a:r>
                      <a:endParaRPr lang="en-US" altLang="ja-JP" sz="900" dirty="0">
                        <a:latin typeface="Meiryo UI" panose="020B0604030504040204" pitchFamily="50" charset="-128"/>
                        <a:ea typeface="Meiryo UI" panose="020B0604030504040204" pitchFamily="50" charset="-128"/>
                      </a:endParaRPr>
                    </a:p>
                    <a:p>
                      <a:pPr marL="0" indent="0">
                        <a:buFont typeface="Arial" panose="020B0604020202020204" pitchFamily="34" charset="0"/>
                        <a:buNone/>
                        <a:defRPr/>
                      </a:pPr>
                      <a:endParaRPr kumimoji="0"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endParaRPr>
                    </a:p>
                    <a:p>
                      <a:pPr marL="87313" marR="0" lvl="0" indent="-87313" algn="l" defTabSz="457200" rtl="0" eaLnBrk="1" fontAlgn="auto" latinLnBrk="0" hangingPunct="1">
                        <a:buClrTx/>
                        <a:buSzTx/>
                        <a:buFont typeface="Arial" panose="020B0604020202020204" pitchFamily="34" charset="0"/>
                        <a:buChar char="•"/>
                        <a:tabLst/>
                        <a:defRPr/>
                      </a:pPr>
                      <a:r>
                        <a:rPr kumimoji="0" lang="ja-JP" altLang="en-US"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rPr>
                        <a:t>民間の知見を活用した効果的な対応策の実現に向けて、民間企業との人材交流、複数市町村と民間企業との連携した課題の分析や対応方策の検討などを支援</a:t>
                      </a:r>
                      <a:endParaRPr kumimoji="0"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endParaRPr>
                    </a:p>
                    <a:p>
                      <a:pPr marL="0" marR="0" lvl="0" indent="0" algn="l" defTabSz="457200" rtl="0" eaLnBrk="1" fontAlgn="auto" latinLnBrk="0" hangingPunct="1">
                        <a:lnSpc>
                          <a:spcPct val="100000"/>
                        </a:lnSpc>
                        <a:spcBef>
                          <a:spcPts val="0"/>
                        </a:spcBef>
                        <a:spcAft>
                          <a:spcPts val="0"/>
                        </a:spcAft>
                        <a:buClrTx/>
                        <a:buSzTx/>
                        <a:buFont typeface="Arial" panose="020B0604020202020204" pitchFamily="34" charset="0"/>
                        <a:buNone/>
                        <a:tabLst/>
                        <a:defRPr/>
                      </a:pPr>
                      <a:r>
                        <a:rPr lang="ja-JP" altLang="en-US" sz="900" dirty="0">
                          <a:latin typeface="Meiryo UI" panose="020B0604030504040204" pitchFamily="50" charset="-128"/>
                          <a:ea typeface="Meiryo UI" panose="020B0604030504040204" pitchFamily="50" charset="-128"/>
                        </a:rPr>
                        <a:t>　＜取組例㉙＞</a:t>
                      </a:r>
                      <a:r>
                        <a:rPr lang="en-US" altLang="ja-JP" sz="900" dirty="0">
                          <a:latin typeface="Meiryo UI" panose="020B0604030504040204" pitchFamily="50" charset="-128"/>
                          <a:ea typeface="Meiryo UI" panose="020B0604030504040204" pitchFamily="50" charset="-128"/>
                        </a:rPr>
                        <a:t>JR</a:t>
                      </a:r>
                      <a:r>
                        <a:rPr lang="ja-JP" altLang="en-US" sz="900" dirty="0">
                          <a:latin typeface="Meiryo UI" panose="020B0604030504040204" pitchFamily="50" charset="-128"/>
                          <a:ea typeface="Meiryo UI" panose="020B0604030504040204" pitchFamily="50" charset="-128"/>
                        </a:rPr>
                        <a:t>学研都市線沿線まちづくり協議会</a:t>
                      </a:r>
                      <a:endParaRPr lang="en-US" altLang="ja-JP" sz="900" dirty="0">
                        <a:latin typeface="Meiryo UI" panose="020B0604030504040204" pitchFamily="50" charset="-128"/>
                        <a:ea typeface="Meiryo UI" panose="020B0604030504040204" pitchFamily="50" charset="-128"/>
                      </a:endParaRPr>
                    </a:p>
                    <a:p>
                      <a:pPr marL="0" indent="0">
                        <a:buFont typeface="Arial" panose="020B0604020202020204" pitchFamily="34" charset="0"/>
                        <a:buNone/>
                        <a:defRPr/>
                      </a:pPr>
                      <a:endParaRPr kumimoji="0"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endParaRPr>
                    </a:p>
                    <a:p>
                      <a:pPr marL="92075" marR="0" lvl="0" indent="-92075" algn="l" defTabSz="755934" rtl="0" eaLnBrk="1" fontAlgn="auto" latinLnBrk="0" hangingPunct="1">
                        <a:lnSpc>
                          <a:spcPct val="100000"/>
                        </a:lnSpc>
                        <a:spcBef>
                          <a:spcPts val="0"/>
                        </a:spcBef>
                        <a:spcAft>
                          <a:spcPts val="0"/>
                        </a:spcAft>
                        <a:buClrTx/>
                        <a:buSzTx/>
                        <a:buFont typeface="Arial" panose="020B0604020202020204" pitchFamily="34" charset="0"/>
                        <a:buChar char="•"/>
                        <a:tabLst/>
                        <a:defRPr/>
                      </a:pPr>
                      <a:r>
                        <a:rPr lang="ja-JP" altLang="en-US" sz="900" dirty="0">
                          <a:solidFill>
                            <a:schemeClr val="tx1"/>
                          </a:solidFill>
                          <a:latin typeface="Meiryo UI" panose="020B0604030504040204" pitchFamily="50" charset="-128"/>
                          <a:ea typeface="Meiryo UI" panose="020B0604030504040204" pitchFamily="50" charset="-128"/>
                        </a:rPr>
                        <a:t>様々な活動を行う団体や住民と市町村との連携・協働の枠組みづくりを支援するため、指定地域</a:t>
                      </a:r>
                      <a:r>
                        <a:rPr lang="zh-TW" altLang="en-US" sz="900" dirty="0">
                          <a:solidFill>
                            <a:schemeClr val="tx1"/>
                          </a:solidFill>
                          <a:latin typeface="Meiryo UI" panose="020B0604030504040204" pitchFamily="50" charset="-128"/>
                          <a:ea typeface="Meiryo UI" panose="020B0604030504040204" pitchFamily="50" charset="-128"/>
                        </a:rPr>
                        <a:t>共同活動団体</a:t>
                      </a:r>
                      <a:r>
                        <a:rPr lang="ja-JP" altLang="en-US" sz="900" dirty="0">
                          <a:solidFill>
                            <a:schemeClr val="tx1"/>
                          </a:solidFill>
                          <a:latin typeface="Meiryo UI" panose="020B0604030504040204" pitchFamily="50" charset="-128"/>
                          <a:ea typeface="Meiryo UI" panose="020B0604030504040204" pitchFamily="50" charset="-128"/>
                        </a:rPr>
                        <a:t>等の活用事例や、他地域の好事例の情報提供等を実施</a:t>
                      </a:r>
                      <a:endParaRPr lang="en-US" altLang="ja-JP" sz="900" dirty="0">
                        <a:solidFill>
                          <a:schemeClr val="tx1"/>
                        </a:solidFill>
                        <a:latin typeface="Meiryo UI" panose="020B0604030504040204" pitchFamily="50" charset="-128"/>
                        <a:ea typeface="Meiryo UI" panose="020B0604030504040204" pitchFamily="50" charset="-128"/>
                      </a:endParaRPr>
                    </a:p>
                    <a:p>
                      <a:pPr marL="0" marR="0" lvl="0" indent="0" algn="l" defTabSz="755934" rtl="0" eaLnBrk="1" fontAlgn="auto" latinLnBrk="0" hangingPunct="1">
                        <a:lnSpc>
                          <a:spcPct val="100000"/>
                        </a:lnSpc>
                        <a:spcBef>
                          <a:spcPts val="0"/>
                        </a:spcBef>
                        <a:spcAft>
                          <a:spcPts val="0"/>
                        </a:spcAft>
                        <a:buClrTx/>
                        <a:buSzTx/>
                        <a:buFont typeface="Arial" panose="020B0604020202020204" pitchFamily="34" charset="0"/>
                        <a:buNone/>
                        <a:tabLst/>
                        <a:defRPr/>
                      </a:pPr>
                      <a:endParaRPr kumimoji="0" lang="en-US" altLang="ja-JP" sz="9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88900" marR="0" lvl="0" indent="-88900" algn="l" defTabSz="457200" rtl="0" eaLnBrk="1" fontAlgn="auto" latinLnBrk="0" hangingPunct="1">
                        <a:buClrTx/>
                        <a:buSzTx/>
                        <a:buFont typeface="Arial" panose="020B0604020202020204" pitchFamily="34" charset="0"/>
                        <a:buChar char="•"/>
                        <a:tabLst/>
                        <a:defRPr/>
                      </a:pPr>
                      <a:r>
                        <a:rPr lang="ja-JP" altLang="en-US" sz="900" dirty="0">
                          <a:solidFill>
                            <a:prstClr val="black"/>
                          </a:solidFill>
                          <a:latin typeface="Meiryo UI" panose="020B0604030504040204" pitchFamily="50" charset="-128"/>
                          <a:ea typeface="Meiryo UI" panose="020B0604030504040204" pitchFamily="50" charset="-128"/>
                        </a:rPr>
                        <a:t>過疎地域等の条件が厳しい地域の個別課題の解決に向け、府としての支援策を検討</a:t>
                      </a:r>
                      <a:endParaRPr lang="en-US" altLang="ja-JP" sz="900" dirty="0">
                        <a:solidFill>
                          <a:prstClr val="black"/>
                        </a:solidFill>
                        <a:latin typeface="Meiryo UI" panose="020B0604030504040204" pitchFamily="50" charset="-128"/>
                        <a:ea typeface="Meiryo UI" panose="020B0604030504040204" pitchFamily="50" charset="-128"/>
                      </a:endParaRPr>
                    </a:p>
                    <a:p>
                      <a:pPr marL="0" marR="0" lvl="0" indent="0" algn="l" defTabSz="457200" rtl="0" eaLnBrk="1" fontAlgn="auto" latinLnBrk="0" hangingPunct="1">
                        <a:buClrTx/>
                        <a:buSzTx/>
                        <a:buFont typeface="Arial" panose="020B0604020202020204" pitchFamily="34" charset="0"/>
                        <a:buNone/>
                        <a:tabLst/>
                        <a:defRPr/>
                      </a:pPr>
                      <a:r>
                        <a:rPr lang="ja-JP" altLang="en-US" sz="900" dirty="0">
                          <a:latin typeface="Meiryo UI" panose="020B0604030504040204" pitchFamily="50" charset="-128"/>
                          <a:ea typeface="Meiryo UI" panose="020B0604030504040204" pitchFamily="50" charset="-128"/>
                        </a:rPr>
                        <a:t>　＜取組例㉚＞過疎地域をはじめとする小規模団体の</a:t>
                      </a:r>
                      <a:br>
                        <a:rPr lang="en-US" altLang="ja-JP" sz="900" dirty="0">
                          <a:latin typeface="Meiryo UI" panose="020B0604030504040204" pitchFamily="50" charset="-128"/>
                          <a:ea typeface="Meiryo UI" panose="020B0604030504040204" pitchFamily="50" charset="-128"/>
                        </a:rPr>
                      </a:br>
                      <a:r>
                        <a:rPr lang="en-US" altLang="ja-JP" sz="900" dirty="0">
                          <a:latin typeface="Meiryo UI" panose="020B0604030504040204" pitchFamily="50" charset="-128"/>
                          <a:ea typeface="Meiryo UI" panose="020B0604030504040204" pitchFamily="50" charset="-128"/>
                        </a:rPr>
                        <a:t>                    </a:t>
                      </a:r>
                      <a:r>
                        <a:rPr lang="ja-JP" altLang="en-US" sz="900" dirty="0">
                          <a:latin typeface="Meiryo UI" panose="020B0604030504040204" pitchFamily="50" charset="-128"/>
                          <a:ea typeface="Meiryo UI" panose="020B0604030504040204" pitchFamily="50" charset="-128"/>
                        </a:rPr>
                        <a:t>国支援制度活用に係る総合的支援</a:t>
                      </a:r>
                      <a:endParaRPr lang="en-US" altLang="ja-JP" sz="900" dirty="0">
                        <a:latin typeface="Meiryo UI" panose="020B0604030504040204" pitchFamily="50" charset="-128"/>
                        <a:ea typeface="Meiryo UI" panose="020B0604030504040204" pitchFamily="50" charset="-128"/>
                      </a:endParaRPr>
                    </a:p>
                    <a:p>
                      <a:pPr marL="88900" marR="0" lvl="0" indent="-88900" algn="l" defTabSz="457200" rtl="0" eaLnBrk="1" fontAlgn="auto" latinLnBrk="0" hangingPunct="1">
                        <a:buClrTx/>
                        <a:buSzTx/>
                        <a:buFont typeface="Arial" panose="020B0604020202020204" pitchFamily="34" charset="0"/>
                        <a:buChar char="•"/>
                        <a:tabLst/>
                        <a:defRPr/>
                      </a:pPr>
                      <a:endParaRPr lang="en-US" altLang="ja-JP"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7313" indent="-87313">
                        <a:buFont typeface="Arial" panose="020B0604020202020204" pitchFamily="34" charset="0"/>
                        <a:buChar char="•"/>
                      </a:pPr>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市町村への権限移譲について、市町村で処理するほうが効果的であり、特に未移譲団体が少ない事務について、市町村のニーズを踏まえ、権限移譲が進むよう重点的に支援</a:t>
                      </a:r>
                      <a:endParaRPr lang="en-US" altLang="ja-JP"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7313" indent="-87313">
                        <a:buFont typeface="Arial" panose="020B0604020202020204" pitchFamily="34" charset="0"/>
                        <a:buChar char="•"/>
                      </a:pPr>
                      <a:endParaRPr lang="en-US" altLang="ja-JP"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p>
                      <a:pPr marL="87313" indent="-87313">
                        <a:buFont typeface="Arial" panose="020B0604020202020204" pitchFamily="34" charset="0"/>
                        <a:buChar char="•"/>
                      </a:pPr>
                      <a:r>
                        <a:rPr lang="ja-JP" altLang="en-US"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rPr>
                        <a:t>市町村が権限移譲された事務を円滑に処理できるよう、関係部局と連携しながら、きめ細やかなサポートや受け皿となる市町村の体制整備についても支援</a:t>
                      </a:r>
                      <a:endParaRPr lang="en-US" altLang="ja-JP" sz="900" dirty="0">
                        <a:solidFill>
                          <a:schemeClr val="tx1"/>
                        </a:solidFill>
                        <a:latin typeface="Meiryo UI" panose="020B0604030504040204" pitchFamily="50" charset="-128"/>
                        <a:ea typeface="Meiryo UI" panose="020B0604030504040204" pitchFamily="50" charset="-128"/>
                        <a:cs typeface="Meiryo UI" panose="020B0604030504040204" pitchFamily="50" charset="-128"/>
                      </a:endParaRPr>
                    </a:p>
                  </a:txBody>
                  <a:tcPr marL="71997" marR="71997" marT="108000" marB="108000"/>
                </a:tc>
                <a:extLst>
                  <a:ext uri="{0D108BD9-81ED-4DB2-BD59-A6C34878D82A}">
                    <a16:rowId xmlns:a16="http://schemas.microsoft.com/office/drawing/2014/main" val="2928323349"/>
                  </a:ext>
                </a:extLst>
              </a:tr>
            </a:tbl>
          </a:graphicData>
        </a:graphic>
      </p:graphicFrame>
    </p:spTree>
    <p:extLst>
      <p:ext uri="{BB962C8B-B14F-4D97-AF65-F5344CB8AC3E}">
        <p14:creationId xmlns:p14="http://schemas.microsoft.com/office/powerpoint/2010/main" val="382460150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 name="正方形/長方形 36">
            <a:extLst>
              <a:ext uri="{FF2B5EF4-FFF2-40B4-BE49-F238E27FC236}">
                <a16:creationId xmlns:a16="http://schemas.microsoft.com/office/drawing/2014/main" id="{D196672D-FE73-4EAA-B9A1-3F31DD04869E}"/>
              </a:ext>
            </a:extLst>
          </p:cNvPr>
          <p:cNvSpPr/>
          <p:nvPr/>
        </p:nvSpPr>
        <p:spPr>
          <a:xfrm>
            <a:off x="-1" y="7741"/>
            <a:ext cx="7559675" cy="413529"/>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134394" tIns="67197" rIns="134394" bIns="67197" numCol="1" spcCol="0" rtlCol="0" fromWordArt="0" anchor="ctr" anchorCtr="0" forceAA="0" compatLnSpc="1">
            <a:prstTxWarp prst="textNoShape">
              <a:avLst/>
            </a:prstTxWarp>
            <a:noAutofit/>
          </a:bodyPr>
          <a:lstStyle/>
          <a:p>
            <a:pPr algn="ctr"/>
            <a:r>
              <a:rPr lang="ja-JP" altLang="en-US" sz="1732" b="1" dirty="0">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基礎自治機能充実強化基本方針の概要</a:t>
            </a:r>
          </a:p>
        </p:txBody>
      </p:sp>
      <p:sp>
        <p:nvSpPr>
          <p:cNvPr id="38" name="テキスト ボックス 37">
            <a:extLst>
              <a:ext uri="{FF2B5EF4-FFF2-40B4-BE49-F238E27FC236}">
                <a16:creationId xmlns:a16="http://schemas.microsoft.com/office/drawing/2014/main" id="{7C908755-783D-40B7-B0C5-EB12AC1F608B}"/>
              </a:ext>
            </a:extLst>
          </p:cNvPr>
          <p:cNvSpPr txBox="1"/>
          <p:nvPr/>
        </p:nvSpPr>
        <p:spPr>
          <a:xfrm>
            <a:off x="7061695" y="454080"/>
            <a:ext cx="827916" cy="237757"/>
          </a:xfrm>
          <a:prstGeom prst="rect">
            <a:avLst/>
          </a:prstGeom>
          <a:noFill/>
        </p:spPr>
        <p:txBody>
          <a:bodyPr wrap="square" rtlCol="0">
            <a:spAutoFit/>
          </a:bodyPr>
          <a:lstStyle/>
          <a:p>
            <a:r>
              <a:rPr kumimoji="1" lang="en-US" altLang="ja-JP" sz="945" dirty="0">
                <a:latin typeface="Meiryo UI" panose="020B0604030504040204" pitchFamily="50" charset="-128"/>
                <a:ea typeface="Meiryo UI" panose="020B0604030504040204" pitchFamily="50" charset="-128"/>
              </a:rPr>
              <a:t>(6/6)</a:t>
            </a:r>
          </a:p>
        </p:txBody>
      </p:sp>
      <p:grpSp>
        <p:nvGrpSpPr>
          <p:cNvPr id="5" name="グループ化 4">
            <a:extLst>
              <a:ext uri="{FF2B5EF4-FFF2-40B4-BE49-F238E27FC236}">
                <a16:creationId xmlns:a16="http://schemas.microsoft.com/office/drawing/2014/main" id="{9999B331-932E-4364-A987-2375E5B3FC3A}"/>
              </a:ext>
            </a:extLst>
          </p:cNvPr>
          <p:cNvGrpSpPr/>
          <p:nvPr/>
        </p:nvGrpSpPr>
        <p:grpSpPr>
          <a:xfrm>
            <a:off x="71273" y="642839"/>
            <a:ext cx="7373524" cy="242085"/>
            <a:chOff x="80493" y="5105343"/>
            <a:chExt cx="9364778" cy="307461"/>
          </a:xfrm>
        </p:grpSpPr>
        <p:sp>
          <p:nvSpPr>
            <p:cNvPr id="6" name="正方形/長方形 5">
              <a:extLst>
                <a:ext uri="{FF2B5EF4-FFF2-40B4-BE49-F238E27FC236}">
                  <a16:creationId xmlns:a16="http://schemas.microsoft.com/office/drawing/2014/main" id="{EAC3B6AB-B460-4317-84F8-CB43E3FC086A}"/>
                </a:ext>
              </a:extLst>
            </p:cNvPr>
            <p:cNvSpPr/>
            <p:nvPr/>
          </p:nvSpPr>
          <p:spPr>
            <a:xfrm>
              <a:off x="80493" y="5105343"/>
              <a:ext cx="4464496" cy="288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ts val="1024"/>
                </a:lnSpc>
              </a:pPr>
              <a:r>
                <a:rPr lang="ja-JP" altLang="en-US" sz="1102" b="1" dirty="0">
                  <a:solidFill>
                    <a:prstClr val="black"/>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rPr>
                <a:t>今後の進め方</a:t>
              </a:r>
              <a:endParaRPr lang="en-US" altLang="ja-JP" sz="1102" b="1" dirty="0">
                <a:solidFill>
                  <a:prstClr val="black"/>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cs typeface="Meiryo UI" panose="020B0604030504040204" pitchFamily="50" charset="-128"/>
              </a:endParaRPr>
            </a:p>
          </p:txBody>
        </p:sp>
        <p:sp>
          <p:nvSpPr>
            <p:cNvPr id="7" name="正方形/長方形 6">
              <a:extLst>
                <a:ext uri="{FF2B5EF4-FFF2-40B4-BE49-F238E27FC236}">
                  <a16:creationId xmlns:a16="http://schemas.microsoft.com/office/drawing/2014/main" id="{43C4254A-625D-4FA2-8A44-E211F0C93DE8}"/>
                </a:ext>
              </a:extLst>
            </p:cNvPr>
            <p:cNvSpPr/>
            <p:nvPr/>
          </p:nvSpPr>
          <p:spPr>
            <a:xfrm>
              <a:off x="118211" y="5367085"/>
              <a:ext cx="9327060" cy="4571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154"/>
            </a:p>
          </p:txBody>
        </p:sp>
      </p:grpSp>
      <p:sp>
        <p:nvSpPr>
          <p:cNvPr id="8" name="テキスト ボックス 7">
            <a:extLst>
              <a:ext uri="{FF2B5EF4-FFF2-40B4-BE49-F238E27FC236}">
                <a16:creationId xmlns:a16="http://schemas.microsoft.com/office/drawing/2014/main" id="{58450D67-714A-457A-91E4-36BADA7FA4BE}"/>
              </a:ext>
            </a:extLst>
          </p:cNvPr>
          <p:cNvSpPr txBox="1"/>
          <p:nvPr/>
        </p:nvSpPr>
        <p:spPr>
          <a:xfrm>
            <a:off x="285748" y="967376"/>
            <a:ext cx="7029450" cy="4774632"/>
          </a:xfrm>
          <a:prstGeom prst="rect">
            <a:avLst/>
          </a:prstGeom>
          <a:ln/>
        </p:spPr>
        <p:style>
          <a:lnRef idx="2">
            <a:schemeClr val="dk1"/>
          </a:lnRef>
          <a:fillRef idx="1">
            <a:schemeClr val="lt1"/>
          </a:fillRef>
          <a:effectRef idx="0">
            <a:schemeClr val="dk1"/>
          </a:effectRef>
          <a:fontRef idx="minor">
            <a:schemeClr val="dk1"/>
          </a:fontRef>
        </p:style>
        <p:txBody>
          <a:bodyPr wrap="square" lIns="78494" tIns="144000" rIns="78494" bIns="144000" rtlCol="0" anchor="t" anchorCtr="0">
            <a:noAutofit/>
          </a:bodyPr>
          <a:lstStyle/>
          <a:p>
            <a:pPr>
              <a:defRPr/>
            </a:pPr>
            <a:r>
              <a:rPr lang="ja-JP" altLang="en-US" sz="945"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（府の取組の進捗管理）</a:t>
            </a:r>
            <a:endParaRPr kumimoji="1" lang="en-US" altLang="ja-JP" sz="945" dirty="0">
              <a:solidFill>
                <a:prstClr val="black"/>
              </a:solidFill>
              <a:latin typeface="Meiryo UI" panose="020B0604030504040204" pitchFamily="50" charset="-128"/>
              <a:ea typeface="Meiryo UI" panose="020B0604030504040204" pitchFamily="50" charset="-128"/>
            </a:endParaRPr>
          </a:p>
          <a:p>
            <a:pPr marL="225000" indent="-225000" defTabSz="359999">
              <a:buFont typeface="Wingdings" panose="05000000000000000000" pitchFamily="2" charset="2"/>
              <a:buChar char="u"/>
              <a:defRPr/>
            </a:pP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「基礎自治機能充実強化基本方針」</a:t>
            </a:r>
            <a:r>
              <a:rPr kumimoji="1" lang="ja-JP" altLang="en-US" sz="1000" dirty="0">
                <a:solidFill>
                  <a:prstClr val="black"/>
                </a:solidFill>
                <a:latin typeface="Meiryo UI" panose="020B0604030504040204" pitchFamily="50" charset="-128"/>
                <a:ea typeface="Meiryo UI" panose="020B0604030504040204" pitchFamily="50" charset="-128"/>
              </a:rPr>
              <a:t>に基づき</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、市町村の基礎自治機能の充実・強化に向けて、</a:t>
            </a:r>
            <a:r>
              <a:rPr kumimoji="1" lang="ja-JP" altLang="en-US" sz="945" dirty="0">
                <a:solidFill>
                  <a:prstClr val="black"/>
                </a:solidFill>
                <a:latin typeface="Meiryo UI" panose="020B0604030504040204" pitchFamily="50" charset="-128"/>
                <a:ea typeface="Meiryo UI" panose="020B0604030504040204" pitchFamily="50" charset="-128"/>
              </a:rPr>
              <a:t>全庁をあげて取り組む。</a:t>
            </a:r>
            <a:endParaRPr kumimoji="1" lang="en-US" altLang="ja-JP" sz="945" dirty="0">
              <a:solidFill>
                <a:prstClr val="black"/>
              </a:solidFill>
              <a:latin typeface="Meiryo UI" panose="020B0604030504040204" pitchFamily="50" charset="-128"/>
              <a:ea typeface="Meiryo UI" panose="020B0604030504040204" pitchFamily="50" charset="-128"/>
            </a:endParaRPr>
          </a:p>
          <a:p>
            <a:pPr marL="225000" indent="-225000" defTabSz="359999">
              <a:buFont typeface="Wingdings" panose="05000000000000000000" pitchFamily="2" charset="2"/>
              <a:buChar char="u"/>
              <a:defRPr/>
            </a:pP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各部局における</a:t>
            </a:r>
            <a:r>
              <a:rPr kumimoji="1" lang="ja-JP" altLang="en-US" sz="1000" dirty="0">
                <a:solidFill>
                  <a:prstClr val="black"/>
                </a:solidFill>
                <a:latin typeface="Meiryo UI" panose="020B0604030504040204" pitchFamily="50" charset="-128"/>
                <a:ea typeface="Meiryo UI" panose="020B0604030504040204" pitchFamily="50" charset="-128"/>
              </a:rPr>
              <a:t>施策</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について、</a:t>
            </a:r>
            <a:r>
              <a:rPr kumimoji="1" lang="ja-JP" altLang="en-US" sz="1000" dirty="0">
                <a:solidFill>
                  <a:prstClr val="black"/>
                </a:solidFill>
                <a:latin typeface="Meiryo UI" panose="020B0604030504040204" pitchFamily="50" charset="-128"/>
                <a:ea typeface="Meiryo UI" panose="020B0604030504040204" pitchFamily="50" charset="-128"/>
              </a:rPr>
              <a:t>取組</a:t>
            </a: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状況を踏まえながら、進捗管理を実施。</a:t>
            </a:r>
            <a:endPar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endParaRPr>
          </a:p>
          <a:p>
            <a:pPr marL="225000" indent="-225000" defTabSz="359999">
              <a:buFont typeface="Wingdings" panose="05000000000000000000" pitchFamily="2" charset="2"/>
              <a:buChar char="u"/>
              <a:defRPr/>
            </a:pPr>
            <a:endParaRPr kumimoji="1" lang="en-US" altLang="ja-JP" sz="945" dirty="0">
              <a:solidFill>
                <a:prstClr val="black"/>
              </a:solidFill>
              <a:latin typeface="Meiryo UI" panose="020B0604030504040204" pitchFamily="50" charset="-128"/>
              <a:ea typeface="Meiryo UI" panose="020B0604030504040204" pitchFamily="50" charset="-128"/>
            </a:endParaRPr>
          </a:p>
          <a:p>
            <a:pPr marL="225000" indent="-225000" defTabSz="359999">
              <a:buFont typeface="Wingdings" panose="05000000000000000000" pitchFamily="2" charset="2"/>
              <a:buChar char="u"/>
              <a:defRPr/>
            </a:pPr>
            <a:endParaRPr kumimoji="1" lang="en-US" altLang="ja-JP" sz="945" dirty="0">
              <a:solidFill>
                <a:prstClr val="black"/>
              </a:solidFill>
              <a:latin typeface="Meiryo UI" panose="020B0604030504040204" pitchFamily="50" charset="-128"/>
              <a:ea typeface="Meiryo UI" panose="020B0604030504040204" pitchFamily="50" charset="-128"/>
            </a:endParaRPr>
          </a:p>
          <a:p>
            <a:pPr marL="225000" indent="-225000" defTabSz="359999">
              <a:buFont typeface="Wingdings" panose="05000000000000000000" pitchFamily="2" charset="2"/>
              <a:buChar char="u"/>
              <a:defRPr/>
            </a:pPr>
            <a:endParaRPr kumimoji="1" lang="en-US" altLang="ja-JP" sz="945" dirty="0">
              <a:solidFill>
                <a:prstClr val="black"/>
              </a:solidFill>
              <a:latin typeface="Meiryo UI" panose="020B0604030504040204" pitchFamily="50" charset="-128"/>
              <a:ea typeface="Meiryo UI" panose="020B0604030504040204" pitchFamily="50" charset="-128"/>
            </a:endParaRPr>
          </a:p>
          <a:p>
            <a:pPr marL="225000" indent="-225000" defTabSz="359999">
              <a:buFont typeface="Wingdings" panose="05000000000000000000" pitchFamily="2" charset="2"/>
              <a:buChar char="u"/>
              <a:defRPr/>
            </a:pPr>
            <a:endParaRPr kumimoji="1" lang="en-US" altLang="ja-JP" sz="945" dirty="0">
              <a:solidFill>
                <a:prstClr val="black"/>
              </a:solidFill>
              <a:latin typeface="Meiryo UI" panose="020B0604030504040204" pitchFamily="50" charset="-128"/>
              <a:ea typeface="Meiryo UI" panose="020B0604030504040204" pitchFamily="50" charset="-128"/>
            </a:endParaRPr>
          </a:p>
          <a:p>
            <a:pPr marL="225000" indent="-225000" defTabSz="359999">
              <a:buFont typeface="Wingdings" panose="05000000000000000000" pitchFamily="2" charset="2"/>
              <a:buChar char="u"/>
              <a:defRPr/>
            </a:pPr>
            <a:endParaRPr kumimoji="1" lang="en-US" altLang="ja-JP" sz="945" dirty="0">
              <a:solidFill>
                <a:prstClr val="black"/>
              </a:solidFill>
              <a:latin typeface="Meiryo UI" panose="020B0604030504040204" pitchFamily="50" charset="-128"/>
              <a:ea typeface="Meiryo UI" panose="020B0604030504040204" pitchFamily="50" charset="-128"/>
            </a:endParaRPr>
          </a:p>
          <a:p>
            <a:pPr marL="225000" indent="-225000" defTabSz="359999">
              <a:buFont typeface="Wingdings" panose="05000000000000000000" pitchFamily="2" charset="2"/>
              <a:buChar char="u"/>
              <a:defRPr/>
            </a:pPr>
            <a:endParaRPr kumimoji="1" lang="en-US" altLang="ja-JP" sz="945" dirty="0">
              <a:solidFill>
                <a:prstClr val="black"/>
              </a:solidFill>
              <a:latin typeface="Meiryo UI" panose="020B0604030504040204" pitchFamily="50" charset="-128"/>
              <a:ea typeface="Meiryo UI" panose="020B0604030504040204" pitchFamily="50" charset="-128"/>
            </a:endParaRPr>
          </a:p>
          <a:p>
            <a:pPr marL="225000" indent="-225000" defTabSz="359999">
              <a:buFont typeface="Wingdings" panose="05000000000000000000" pitchFamily="2" charset="2"/>
              <a:buChar char="u"/>
              <a:defRPr/>
            </a:pPr>
            <a:endParaRPr kumimoji="1" lang="en-US" altLang="ja-JP" sz="945" dirty="0">
              <a:solidFill>
                <a:prstClr val="black"/>
              </a:solidFill>
              <a:latin typeface="Meiryo UI" panose="020B0604030504040204" pitchFamily="50" charset="-128"/>
              <a:ea typeface="Meiryo UI" panose="020B0604030504040204" pitchFamily="50" charset="-128"/>
            </a:endParaRPr>
          </a:p>
          <a:p>
            <a:pPr marL="225000" indent="-225000" defTabSz="359999">
              <a:buFont typeface="Wingdings" panose="05000000000000000000" pitchFamily="2" charset="2"/>
              <a:buChar char="u"/>
              <a:defRPr/>
            </a:pPr>
            <a:endParaRPr kumimoji="1" lang="en-US" altLang="ja-JP" sz="945" dirty="0">
              <a:solidFill>
                <a:prstClr val="black"/>
              </a:solidFill>
              <a:latin typeface="Meiryo UI" panose="020B0604030504040204" pitchFamily="50" charset="-128"/>
              <a:ea typeface="Meiryo UI" panose="020B0604030504040204" pitchFamily="50" charset="-128"/>
            </a:endParaRPr>
          </a:p>
          <a:p>
            <a:pPr marL="225000" indent="-225000" defTabSz="359999">
              <a:buFont typeface="Wingdings" panose="05000000000000000000" pitchFamily="2" charset="2"/>
              <a:buChar char="u"/>
              <a:defRPr/>
            </a:pPr>
            <a:endParaRPr kumimoji="1" lang="en-US" altLang="ja-JP" sz="945" dirty="0">
              <a:solidFill>
                <a:prstClr val="black"/>
              </a:solidFill>
              <a:latin typeface="Meiryo UI" panose="020B0604030504040204" pitchFamily="50" charset="-128"/>
              <a:ea typeface="Meiryo UI" panose="020B0604030504040204" pitchFamily="50" charset="-128"/>
            </a:endParaRPr>
          </a:p>
          <a:p>
            <a:pPr marL="225000" indent="-225000" defTabSz="359999">
              <a:buFont typeface="Wingdings" panose="05000000000000000000" pitchFamily="2" charset="2"/>
              <a:buChar char="u"/>
              <a:defRPr/>
            </a:pPr>
            <a:endParaRPr kumimoji="1" lang="en-US" altLang="ja-JP" sz="945" dirty="0">
              <a:solidFill>
                <a:prstClr val="black"/>
              </a:solidFill>
              <a:latin typeface="Meiryo UI" panose="020B0604030504040204" pitchFamily="50" charset="-128"/>
              <a:ea typeface="Meiryo UI" panose="020B0604030504040204" pitchFamily="50" charset="-128"/>
            </a:endParaRPr>
          </a:p>
          <a:p>
            <a:pPr marL="225000" indent="-225000" defTabSz="359999">
              <a:buFont typeface="Wingdings" panose="05000000000000000000" pitchFamily="2" charset="2"/>
              <a:buChar char="u"/>
              <a:defRPr/>
            </a:pPr>
            <a:endParaRPr kumimoji="1" lang="en-US" altLang="ja-JP" sz="945" dirty="0">
              <a:solidFill>
                <a:prstClr val="black"/>
              </a:solidFill>
              <a:latin typeface="Meiryo UI" panose="020B0604030504040204" pitchFamily="50" charset="-128"/>
              <a:ea typeface="Meiryo UI" panose="020B0604030504040204" pitchFamily="50" charset="-128"/>
            </a:endParaRPr>
          </a:p>
          <a:p>
            <a:pPr marL="225000" indent="-225000" defTabSz="359999">
              <a:buFont typeface="Wingdings" panose="05000000000000000000" pitchFamily="2" charset="2"/>
              <a:buChar char="u"/>
              <a:defRPr/>
            </a:pPr>
            <a:endParaRPr kumimoji="1" lang="en-US" altLang="ja-JP" sz="945" dirty="0">
              <a:solidFill>
                <a:prstClr val="black"/>
              </a:solidFill>
              <a:latin typeface="Meiryo UI" panose="020B0604030504040204" pitchFamily="50" charset="-128"/>
              <a:ea typeface="Meiryo UI" panose="020B0604030504040204" pitchFamily="50" charset="-128"/>
            </a:endParaRPr>
          </a:p>
          <a:p>
            <a:pPr marL="225000" indent="-225000" defTabSz="359999">
              <a:buFont typeface="Wingdings" panose="05000000000000000000" pitchFamily="2" charset="2"/>
              <a:buChar char="u"/>
              <a:defRPr/>
            </a:pPr>
            <a:endParaRPr kumimoji="1" lang="en-US" altLang="ja-JP" sz="945" dirty="0">
              <a:solidFill>
                <a:prstClr val="black"/>
              </a:solidFill>
              <a:latin typeface="Meiryo UI" panose="020B0604030504040204" pitchFamily="50" charset="-128"/>
              <a:ea typeface="Meiryo UI" panose="020B0604030504040204" pitchFamily="50" charset="-128"/>
            </a:endParaRPr>
          </a:p>
          <a:p>
            <a:pPr marL="225000" indent="-225000" defTabSz="359999">
              <a:buFont typeface="Wingdings" panose="05000000000000000000" pitchFamily="2" charset="2"/>
              <a:buChar char="u"/>
              <a:defRPr/>
            </a:pPr>
            <a:endParaRPr kumimoji="1" lang="en-US" altLang="ja-JP" sz="945" dirty="0">
              <a:solidFill>
                <a:prstClr val="black"/>
              </a:solidFill>
              <a:latin typeface="Meiryo UI" panose="020B0604030504040204" pitchFamily="50" charset="-128"/>
              <a:ea typeface="Meiryo UI" panose="020B0604030504040204" pitchFamily="50" charset="-128"/>
            </a:endParaRPr>
          </a:p>
          <a:p>
            <a:pPr marL="225000" indent="-225000" defTabSz="359999">
              <a:buFont typeface="Wingdings" panose="05000000000000000000" pitchFamily="2" charset="2"/>
              <a:buChar char="u"/>
              <a:defRPr/>
            </a:pPr>
            <a:endParaRPr kumimoji="1" lang="en-US" altLang="ja-JP" sz="945" dirty="0">
              <a:solidFill>
                <a:prstClr val="black"/>
              </a:solidFill>
              <a:latin typeface="Meiryo UI" panose="020B0604030504040204" pitchFamily="50" charset="-128"/>
              <a:ea typeface="Meiryo UI" panose="020B0604030504040204" pitchFamily="50" charset="-128"/>
            </a:endParaRPr>
          </a:p>
          <a:p>
            <a:pPr defTabSz="359999">
              <a:defRPr/>
            </a:pPr>
            <a:endParaRPr kumimoji="1" lang="en-US" altLang="ja-JP" sz="945" dirty="0">
              <a:solidFill>
                <a:prstClr val="black"/>
              </a:solidFill>
              <a:latin typeface="Meiryo UI" panose="020B0604030504040204" pitchFamily="50" charset="-128"/>
              <a:ea typeface="Meiryo UI" panose="020B0604030504040204" pitchFamily="50" charset="-128"/>
            </a:endParaRPr>
          </a:p>
          <a:p>
            <a:pPr>
              <a:defRPr/>
            </a:pPr>
            <a:r>
              <a:rPr lang="ja-JP" altLang="en-US" sz="945"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（市町村との連携）</a:t>
            </a:r>
            <a:endParaRPr lang="en-US" altLang="ja-JP" sz="945"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marL="285750" indent="-285750">
              <a:buFont typeface="Wingdings" panose="05000000000000000000" pitchFamily="2" charset="2"/>
              <a:buChar char="u"/>
              <a:defRPr/>
            </a:pP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人口減少・高齢化等に伴い、今後市町村を取り巻く環境は厳しさを増す中、市町村に求められる役割が大きくなる一方、特に小規模団体では行財政運営が厳しくなることが見込まれる。</a:t>
            </a:r>
            <a:br>
              <a:rPr kumimoji="1" lang="en-US" altLang="ja-JP"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br>
            <a:r>
              <a:rPr kumimoji="1" lang="ja-JP" altLang="en-US" sz="1000" b="0" i="0" u="none" strike="noStrike" kern="120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n-cs"/>
              </a:rPr>
              <a:t>多くの市町村で</a:t>
            </a:r>
            <a:r>
              <a:rPr kumimoji="1" lang="ja-JP" altLang="en-US"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高齢者人口が最大となる</a:t>
            </a:r>
            <a:r>
              <a:rPr kumimoji="1" lang="en-US" altLang="ja-JP"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2040</a:t>
            </a:r>
            <a:r>
              <a:rPr kumimoji="1" lang="ja-JP" altLang="en-US"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年頃を見据え、住民が地域で安心して暮らすことのできる社会を実現するため、市町村が自主的</a:t>
            </a:r>
            <a:r>
              <a:rPr kumimoji="1" lang="ja-JP" altLang="en-US" sz="1000" dirty="0">
                <a:solidFill>
                  <a:schemeClr val="tx1"/>
                </a:solidFill>
                <a:latin typeface="Meiryo UI" panose="020B0604030504040204" pitchFamily="50" charset="-128"/>
                <a:ea typeface="Meiryo UI" panose="020B0604030504040204" pitchFamily="50" charset="-128"/>
              </a:rPr>
              <a:t>に取り組む</a:t>
            </a:r>
            <a:r>
              <a:rPr kumimoji="1" lang="ja-JP" altLang="en-US"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だけでなく、</a:t>
            </a:r>
            <a:r>
              <a:rPr kumimoji="1" lang="ja-JP" altLang="en-US" sz="1000" b="1" i="0" u="sng"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広域自治体である府がこれまで以上にきめ細やかな支援を行い、市町村とともに、さらに連携して取り組む</a:t>
            </a:r>
            <a:r>
              <a:rPr kumimoji="1" lang="ja-JP" altLang="en-US"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rPr>
              <a:t>。</a:t>
            </a:r>
            <a:endParaRPr kumimoji="1" lang="en-US" altLang="ja-JP" sz="1000" b="0" i="0" u="none" strike="noStrike" kern="1200" cap="none" spc="0" normalizeH="0" baseline="0" noProof="0" dirty="0">
              <a:ln>
                <a:noFill/>
              </a:ln>
              <a:solidFill>
                <a:schemeClr val="tx1"/>
              </a:solidFill>
              <a:effectLst/>
              <a:uLnTx/>
              <a:uFillTx/>
              <a:latin typeface="Meiryo UI" panose="020B0604030504040204" pitchFamily="50" charset="-128"/>
              <a:ea typeface="Meiryo UI" panose="020B0604030504040204" pitchFamily="50" charset="-128"/>
              <a:cs typeface="+mn-cs"/>
            </a:endParaRPr>
          </a:p>
          <a:p>
            <a:pPr>
              <a:defRPr/>
            </a:pPr>
            <a:endParaRPr lang="en-US" altLang="ja-JP" sz="945"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defRPr/>
            </a:pPr>
            <a:endParaRPr lang="en-US" altLang="ja-JP" sz="945" b="1" dirty="0">
              <a:solidFill>
                <a:prstClr val="black"/>
              </a:solidFill>
              <a:latin typeface="Meiryo UI" panose="020B0604030504040204" pitchFamily="50" charset="-128"/>
              <a:ea typeface="Meiryo UI" panose="020B0604030504040204" pitchFamily="50" charset="-128"/>
              <a:cs typeface="Meiryo UI" panose="020B0604030504040204" pitchFamily="50" charset="-128"/>
            </a:endParaRPr>
          </a:p>
          <a:p>
            <a:pPr>
              <a:defRPr/>
            </a:pPr>
            <a:r>
              <a:rPr lang="ja-JP" altLang="en-US" sz="945"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（国への要望）</a:t>
            </a:r>
            <a:endParaRPr kumimoji="1" lang="en-US" altLang="ja-JP" sz="945" dirty="0">
              <a:solidFill>
                <a:prstClr val="black"/>
              </a:solidFill>
              <a:latin typeface="Meiryo UI" panose="020B0604030504040204" pitchFamily="50" charset="-128"/>
              <a:ea typeface="Meiryo UI" panose="020B0604030504040204" pitchFamily="50" charset="-128"/>
            </a:endParaRPr>
          </a:p>
          <a:p>
            <a:pPr marL="225000" indent="-225000" defTabSz="359999">
              <a:buFont typeface="Wingdings" panose="05000000000000000000" pitchFamily="2" charset="2"/>
              <a:buChar char="u"/>
              <a:defRPr/>
            </a:pPr>
            <a:r>
              <a:rPr kumimoji="1" lang="ja-JP" altLang="en-US" sz="945" dirty="0">
                <a:solidFill>
                  <a:prstClr val="black"/>
                </a:solidFill>
                <a:latin typeface="Meiryo UI" panose="020B0604030504040204" pitchFamily="50" charset="-128"/>
                <a:ea typeface="Meiryo UI" panose="020B0604030504040204" pitchFamily="50" charset="-128"/>
              </a:rPr>
              <a:t>基礎自治機能の充実・強化に向けて、市町村の取組を推進するため、国に対して、さらなる広域連携の推進や自主的な市町村の合併の円滑化のための財政措置など、必要な対策や支援の実施について要望。</a:t>
            </a:r>
            <a:endParaRPr kumimoji="1" lang="en-US" altLang="ja-JP" sz="945" dirty="0">
              <a:solidFill>
                <a:prstClr val="black"/>
              </a:solidFill>
              <a:latin typeface="Meiryo UI" panose="020B0604030504040204" pitchFamily="50" charset="-128"/>
              <a:ea typeface="Meiryo UI" panose="020B0604030504040204" pitchFamily="50" charset="-128"/>
            </a:endParaRPr>
          </a:p>
        </p:txBody>
      </p:sp>
      <p:grpSp>
        <p:nvGrpSpPr>
          <p:cNvPr id="16" name="グループ化 15">
            <a:extLst>
              <a:ext uri="{FF2B5EF4-FFF2-40B4-BE49-F238E27FC236}">
                <a16:creationId xmlns:a16="http://schemas.microsoft.com/office/drawing/2014/main" id="{60E9D594-C1CD-4233-8923-144EF9424B82}"/>
              </a:ext>
            </a:extLst>
          </p:cNvPr>
          <p:cNvGrpSpPr>
            <a:grpSpLocks noChangeAspect="1"/>
          </p:cNvGrpSpPr>
          <p:nvPr/>
        </p:nvGrpSpPr>
        <p:grpSpPr>
          <a:xfrm>
            <a:off x="816632" y="1732079"/>
            <a:ext cx="5926410" cy="1933751"/>
            <a:chOff x="168083" y="3149082"/>
            <a:chExt cx="8796405" cy="2944214"/>
          </a:xfrm>
        </p:grpSpPr>
        <p:sp>
          <p:nvSpPr>
            <p:cNvPr id="17" name="円/楕円 5">
              <a:extLst>
                <a:ext uri="{FF2B5EF4-FFF2-40B4-BE49-F238E27FC236}">
                  <a16:creationId xmlns:a16="http://schemas.microsoft.com/office/drawing/2014/main" id="{1B946D85-2FFF-4B89-A4D0-422EBBF70EC0}"/>
                </a:ext>
              </a:extLst>
            </p:cNvPr>
            <p:cNvSpPr/>
            <p:nvPr/>
          </p:nvSpPr>
          <p:spPr>
            <a:xfrm>
              <a:off x="962377" y="3149082"/>
              <a:ext cx="7219245" cy="465802"/>
            </a:xfrm>
            <a:prstGeom prst="ellipse">
              <a:avLst/>
            </a:prstGeom>
            <a:solidFill>
              <a:schemeClr val="accent6">
                <a:lumMod val="40000"/>
                <a:lumOff val="60000"/>
              </a:schemeClr>
            </a:solidFill>
            <a:ln w="9525" cap="flat" cmpd="sng" algn="ctr">
              <a:noFill/>
              <a:prstDash val="solid"/>
            </a:ln>
            <a:effectLst>
              <a:outerShdw blurRad="40000" dist="20000" dir="5400000" rotWithShape="0">
                <a:srgbClr val="000000">
                  <a:alpha val="38000"/>
                </a:srgbClr>
              </a:outerShdw>
            </a:effectLst>
          </p:spPr>
          <p:txBody>
            <a:bodyPr rtlCol="0" anchor="ctr"/>
            <a:lstStyle/>
            <a:p>
              <a:pPr marL="182563" marR="0" lvl="0" indent="-182563" algn="ctr" defTabSz="914400" eaLnBrk="1" fontAlgn="auto" latinLnBrk="0" hangingPunct="1">
                <a:lnSpc>
                  <a:spcPct val="100000"/>
                </a:lnSpc>
                <a:spcBef>
                  <a:spcPts val="0"/>
                </a:spcBef>
                <a:spcAft>
                  <a:spcPts val="0"/>
                </a:spcAft>
                <a:buClrTx/>
                <a:buSzTx/>
                <a:buFontTx/>
                <a:buNone/>
                <a:tabLst/>
                <a:defRPr/>
              </a:pPr>
              <a:r>
                <a:rPr kumimoji="1" lang="ja-JP" altLang="en-US" sz="900" b="1" i="0" u="none" strike="noStrike" kern="0" cap="none" spc="30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府の取組の進捗管理</a:t>
              </a:r>
            </a:p>
          </p:txBody>
        </p:sp>
        <p:sp>
          <p:nvSpPr>
            <p:cNvPr id="18" name="ホームベース 31">
              <a:extLst>
                <a:ext uri="{FF2B5EF4-FFF2-40B4-BE49-F238E27FC236}">
                  <a16:creationId xmlns:a16="http://schemas.microsoft.com/office/drawing/2014/main" id="{AC46DEEA-FF57-4586-AB17-CD268F4F3D41}"/>
                </a:ext>
              </a:extLst>
            </p:cNvPr>
            <p:cNvSpPr/>
            <p:nvPr/>
          </p:nvSpPr>
          <p:spPr>
            <a:xfrm>
              <a:off x="179512" y="3975015"/>
              <a:ext cx="2643575" cy="1849285"/>
            </a:xfrm>
            <a:prstGeom prst="homePlate">
              <a:avLst>
                <a:gd name="adj" fmla="val 27385"/>
              </a:avLst>
            </a:prstGeom>
            <a:solidFill>
              <a:schemeClr val="accent6">
                <a:lumMod val="20000"/>
                <a:lumOff val="80000"/>
              </a:schemeClr>
            </a:solidFill>
            <a:ln w="9525" cap="flat" cmpd="sng" algn="ctr">
              <a:solidFill>
                <a:srgbClr val="9BBB59">
                  <a:shade val="95000"/>
                  <a:satMod val="105000"/>
                </a:srgbClr>
              </a:solidFill>
              <a:prstDash val="solid"/>
            </a:ln>
            <a:effectLst>
              <a:outerShdw blurRad="40000" dist="20000" dir="5400000" rotWithShape="0">
                <a:srgbClr val="000000">
                  <a:alpha val="38000"/>
                </a:srgbClr>
              </a:outerShdw>
            </a:effectLst>
          </p:spPr>
          <p:txBody>
            <a:bodyPr rtlCol="0" anchor="t"/>
            <a:lstStyle/>
            <a:p>
              <a:pPr marL="177800" marR="0" lvl="0" indent="-17780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88900" marR="0" lvl="0" indent="-8890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◇大阪府の各部局において、</a:t>
              </a:r>
              <a:br>
                <a:rPr kumimoji="1" lang="en-US" altLang="ja-JP" sz="9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br>
              <a:r>
                <a:rPr kumimoji="1" lang="ja-JP" altLang="en-US" sz="9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基本方針に沿った施策を</a:t>
              </a:r>
              <a:br>
                <a:rPr kumimoji="1" lang="en-US" altLang="ja-JP" sz="9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br>
              <a:r>
                <a:rPr kumimoji="1" lang="ja-JP" altLang="en-US" sz="9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実施</a:t>
              </a:r>
              <a:endParaRPr kumimoji="1" lang="en-US" altLang="ja-JP" sz="9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88900" indent="-88900" defTabSz="914400"/>
              <a:r>
                <a:rPr kumimoji="1" lang="ja-JP" altLang="en-US" sz="9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◇毎年度の取組について、取りまとめの上、公表</a:t>
              </a:r>
              <a:endParaRPr kumimoji="1" lang="en-US" altLang="ja-JP" sz="9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defTabSz="914400" eaLnBrk="1" fontAlgn="auto" latinLnBrk="0" hangingPunct="1">
                <a:lnSpc>
                  <a:spcPct val="100000"/>
                </a:lnSpc>
                <a:spcBef>
                  <a:spcPts val="0"/>
                </a:spcBef>
                <a:spcAft>
                  <a:spcPts val="0"/>
                </a:spcAft>
                <a:buClrTx/>
                <a:buSzTx/>
                <a:buFontTx/>
                <a:buNone/>
                <a:tabLst/>
                <a:defRPr/>
              </a:pPr>
              <a:endParaRPr kumimoji="1" lang="ja-JP" altLang="en-US" sz="8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20" name="正方形/長方形 19">
              <a:extLst>
                <a:ext uri="{FF2B5EF4-FFF2-40B4-BE49-F238E27FC236}">
                  <a16:creationId xmlns:a16="http://schemas.microsoft.com/office/drawing/2014/main" id="{0C749800-CA78-474B-A16D-97901D49A739}"/>
                </a:ext>
              </a:extLst>
            </p:cNvPr>
            <p:cNvSpPr/>
            <p:nvPr/>
          </p:nvSpPr>
          <p:spPr>
            <a:xfrm>
              <a:off x="168083" y="3867003"/>
              <a:ext cx="1936314" cy="310535"/>
            </a:xfrm>
            <a:prstGeom prst="rect">
              <a:avLst/>
            </a:prstGeom>
            <a:solidFill>
              <a:schemeClr val="accent6">
                <a:lumMod val="40000"/>
                <a:lumOff val="60000"/>
              </a:schemeClr>
            </a:solidFill>
            <a:ln w="9525" cap="flat" cmpd="sng" algn="ctr">
              <a:solidFill>
                <a:srgbClr val="9BBB59">
                  <a:shade val="95000"/>
                  <a:satMod val="105000"/>
                </a:srgbClr>
              </a:solidFill>
              <a:prstDash val="solid"/>
            </a:ln>
            <a:effectLst>
              <a:outerShdw blurRad="40000" dist="20000" dir="5400000" rotWithShape="0">
                <a:srgbClr val="000000">
                  <a:alpha val="38000"/>
                </a:srgb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9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各部局による施策推進</a:t>
              </a:r>
            </a:p>
          </p:txBody>
        </p:sp>
        <p:sp>
          <p:nvSpPr>
            <p:cNvPr id="21" name="ホームベース 33">
              <a:extLst>
                <a:ext uri="{FF2B5EF4-FFF2-40B4-BE49-F238E27FC236}">
                  <a16:creationId xmlns:a16="http://schemas.microsoft.com/office/drawing/2014/main" id="{3F785BED-F306-4188-9B3A-62DC9DFA3D06}"/>
                </a:ext>
              </a:extLst>
            </p:cNvPr>
            <p:cNvSpPr/>
            <p:nvPr/>
          </p:nvSpPr>
          <p:spPr>
            <a:xfrm>
              <a:off x="3308170" y="3975015"/>
              <a:ext cx="2631982" cy="1849285"/>
            </a:xfrm>
            <a:prstGeom prst="homePlate">
              <a:avLst>
                <a:gd name="adj" fmla="val 28677"/>
              </a:avLst>
            </a:prstGeom>
            <a:solidFill>
              <a:schemeClr val="accent6">
                <a:lumMod val="20000"/>
                <a:lumOff val="80000"/>
              </a:schemeClr>
            </a:solidFill>
            <a:ln w="9525" cap="flat" cmpd="sng" algn="ctr">
              <a:solidFill>
                <a:srgbClr val="9BBB59">
                  <a:shade val="95000"/>
                  <a:satMod val="105000"/>
                </a:srgbClr>
              </a:solidFill>
              <a:prstDash val="solid"/>
            </a:ln>
            <a:effectLst>
              <a:outerShdw blurRad="40000" dist="20000" dir="5400000" rotWithShape="0">
                <a:srgbClr val="000000">
                  <a:alpha val="38000"/>
                </a:srgbClr>
              </a:outerShdw>
            </a:effectLst>
          </p:spPr>
          <p:txBody>
            <a:bodyPr rtlCol="0" anchor="t"/>
            <a:lstStyle/>
            <a:p>
              <a:pPr marL="177800" marR="0" lvl="0" indent="-17780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88900" marR="0" lvl="0" indent="-8890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◇各部局において施策の充実（新たな取組、施策のブラッシュアップ、先駆的な優良事例の横展開など）の検討を進める</a:t>
              </a:r>
              <a:endParaRPr kumimoji="1" lang="en-US" altLang="ja-JP" sz="9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22" name="正方形/長方形 21">
              <a:extLst>
                <a:ext uri="{FF2B5EF4-FFF2-40B4-BE49-F238E27FC236}">
                  <a16:creationId xmlns:a16="http://schemas.microsoft.com/office/drawing/2014/main" id="{DDCCE8A0-D33D-4FED-9660-5ADE2CB808EB}"/>
                </a:ext>
              </a:extLst>
            </p:cNvPr>
            <p:cNvSpPr/>
            <p:nvPr/>
          </p:nvSpPr>
          <p:spPr>
            <a:xfrm>
              <a:off x="3310369" y="3867003"/>
              <a:ext cx="1904042" cy="310535"/>
            </a:xfrm>
            <a:prstGeom prst="rect">
              <a:avLst/>
            </a:prstGeom>
            <a:solidFill>
              <a:schemeClr val="accent6">
                <a:lumMod val="40000"/>
                <a:lumOff val="60000"/>
              </a:schemeClr>
            </a:solidFill>
            <a:ln w="9525" cap="flat" cmpd="sng" algn="ctr">
              <a:solidFill>
                <a:srgbClr val="9BBB59">
                  <a:shade val="95000"/>
                  <a:satMod val="105000"/>
                </a:srgbClr>
              </a:solidFill>
              <a:prstDash val="solid"/>
            </a:ln>
            <a:effectLst>
              <a:outerShdw blurRad="40000" dist="20000" dir="5400000" rotWithShape="0">
                <a:srgbClr val="000000">
                  <a:alpha val="38000"/>
                </a:srgb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900" b="1"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施策検討</a:t>
              </a:r>
            </a:p>
          </p:txBody>
        </p:sp>
        <p:sp>
          <p:nvSpPr>
            <p:cNvPr id="23" name="ホームベース 35">
              <a:extLst>
                <a:ext uri="{FF2B5EF4-FFF2-40B4-BE49-F238E27FC236}">
                  <a16:creationId xmlns:a16="http://schemas.microsoft.com/office/drawing/2014/main" id="{5623BF78-D72C-42F7-89B4-030CC9AD00AC}"/>
                </a:ext>
              </a:extLst>
            </p:cNvPr>
            <p:cNvSpPr/>
            <p:nvPr/>
          </p:nvSpPr>
          <p:spPr>
            <a:xfrm>
              <a:off x="6418653" y="3975015"/>
              <a:ext cx="2545835" cy="1849285"/>
            </a:xfrm>
            <a:prstGeom prst="homePlate">
              <a:avLst>
                <a:gd name="adj" fmla="val 28073"/>
              </a:avLst>
            </a:prstGeom>
            <a:solidFill>
              <a:schemeClr val="accent6">
                <a:lumMod val="20000"/>
                <a:lumOff val="80000"/>
              </a:schemeClr>
            </a:solidFill>
            <a:ln w="9525" cap="flat" cmpd="sng" algn="ctr">
              <a:solidFill>
                <a:srgbClr val="9BBB59">
                  <a:shade val="95000"/>
                  <a:satMod val="105000"/>
                </a:srgbClr>
              </a:solidFill>
              <a:prstDash val="solid"/>
            </a:ln>
            <a:effectLst>
              <a:outerShdw blurRad="40000" dist="20000" dir="5400000" rotWithShape="0">
                <a:srgbClr val="000000">
                  <a:alpha val="38000"/>
                </a:srgbClr>
              </a:outerShdw>
            </a:effectLst>
          </p:spPr>
          <p:txBody>
            <a:bodyPr rtlCol="0" anchor="t"/>
            <a:lstStyle/>
            <a:p>
              <a:pPr marL="177800" marR="0" lvl="0" indent="-177800" defTabSz="914400" eaLnBrk="1" fontAlgn="auto" latinLnBrk="0" hangingPunct="1">
                <a:lnSpc>
                  <a:spcPct val="100000"/>
                </a:lnSpc>
                <a:spcBef>
                  <a:spcPts val="0"/>
                </a:spcBef>
                <a:spcAft>
                  <a:spcPts val="0"/>
                </a:spcAft>
                <a:buClrTx/>
                <a:buSzTx/>
                <a:buFontTx/>
                <a:buNone/>
                <a:tabLst/>
                <a:defRPr/>
              </a:pPr>
              <a:endParaRPr kumimoji="1" lang="en-US" altLang="ja-JP" sz="9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88900" marR="0" lvl="0" indent="-88900" defTabSz="914400" eaLnBrk="1" fontAlgn="auto" latinLnBrk="0" hangingPunct="1">
                <a:lnSpc>
                  <a:spcPct val="100000"/>
                </a:lnSpc>
                <a:spcBef>
                  <a:spcPts val="0"/>
                </a:spcBef>
                <a:spcAft>
                  <a:spcPts val="0"/>
                </a:spcAft>
                <a:buClrTx/>
                <a:buSzTx/>
                <a:buFontTx/>
                <a:buNone/>
                <a:tabLst/>
                <a:defRPr/>
              </a:pPr>
              <a:r>
                <a:rPr kumimoji="1" lang="ja-JP" altLang="en-US" sz="9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◇各</a:t>
              </a:r>
              <a:r>
                <a:rPr kumimoji="1" lang="ja-JP" altLang="en-US" sz="900" kern="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部局</a:t>
              </a:r>
              <a:r>
                <a:rPr kumimoji="1" lang="ja-JP" altLang="en-US" sz="9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に</a:t>
              </a:r>
              <a:r>
                <a:rPr kumimoji="1" lang="ja-JP" altLang="en-US" sz="900" kern="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おいて</a:t>
              </a:r>
              <a:r>
                <a:rPr kumimoji="1" lang="ja-JP" altLang="en-US" sz="9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、新たな取組などの具体化（予算化、事業化など）を進める</a:t>
              </a:r>
              <a:endParaRPr kumimoji="1" lang="en-US" altLang="ja-JP" sz="9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a:p>
              <a:pPr marL="177800" marR="0" lvl="0" indent="-177800" defTabSz="914400" eaLnBrk="1" fontAlgn="auto" latinLnBrk="0" hangingPunct="1">
                <a:lnSpc>
                  <a:spcPct val="100000"/>
                </a:lnSpc>
                <a:spcBef>
                  <a:spcPts val="0"/>
                </a:spcBef>
                <a:spcAft>
                  <a:spcPts val="0"/>
                </a:spcAft>
                <a:buClrTx/>
                <a:buSzTx/>
                <a:buFontTx/>
                <a:buNone/>
                <a:tabLst/>
                <a:defRPr/>
              </a:pPr>
              <a:endParaRPr kumimoji="1" lang="en-US" altLang="ja-JP" sz="200" b="0" i="0" u="none" strike="noStrike" kern="0" cap="none" spc="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endParaRPr>
            </a:p>
          </p:txBody>
        </p:sp>
        <p:sp>
          <p:nvSpPr>
            <p:cNvPr id="24" name="正方形/長方形 23">
              <a:extLst>
                <a:ext uri="{FF2B5EF4-FFF2-40B4-BE49-F238E27FC236}">
                  <a16:creationId xmlns:a16="http://schemas.microsoft.com/office/drawing/2014/main" id="{22882F17-29B9-4AFD-89FD-6695046400BB}"/>
                </a:ext>
              </a:extLst>
            </p:cNvPr>
            <p:cNvSpPr/>
            <p:nvPr/>
          </p:nvSpPr>
          <p:spPr>
            <a:xfrm>
              <a:off x="6413308" y="3867002"/>
              <a:ext cx="1810692" cy="310534"/>
            </a:xfrm>
            <a:prstGeom prst="rect">
              <a:avLst/>
            </a:prstGeom>
            <a:solidFill>
              <a:schemeClr val="accent6">
                <a:lumMod val="40000"/>
                <a:lumOff val="60000"/>
              </a:schemeClr>
            </a:solidFill>
            <a:ln w="9525" cap="flat" cmpd="sng" algn="ctr">
              <a:solidFill>
                <a:srgbClr val="9BBB59">
                  <a:shade val="95000"/>
                  <a:satMod val="105000"/>
                </a:srgbClr>
              </a:solidFill>
              <a:prstDash val="solid"/>
            </a:ln>
            <a:effectLst>
              <a:outerShdw blurRad="40000" dist="20000" dir="5400000" rotWithShape="0">
                <a:srgbClr val="000000">
                  <a:alpha val="38000"/>
                </a:srgbClr>
              </a:outerShdw>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1" lang="ja-JP" altLang="en-US" sz="900" b="1" i="0" u="none" strike="noStrike" kern="0" cap="none" spc="-150" normalizeH="0" baseline="0" noProof="0" dirty="0">
                  <a:ln>
                    <a:noFill/>
                  </a:ln>
                  <a:solidFill>
                    <a:prstClr val="black"/>
                  </a:solidFill>
                  <a:effectLst/>
                  <a:uLnTx/>
                  <a:uFillTx/>
                  <a:latin typeface="Meiryo UI" panose="020B0604030504040204" pitchFamily="50" charset="-128"/>
                  <a:ea typeface="Meiryo UI" panose="020B0604030504040204" pitchFamily="50" charset="-128"/>
                  <a:cs typeface="Meiryo UI" panose="020B0604030504040204" pitchFamily="50" charset="-128"/>
                </a:rPr>
                <a:t>施策の深化</a:t>
              </a:r>
            </a:p>
          </p:txBody>
        </p:sp>
        <p:sp>
          <p:nvSpPr>
            <p:cNvPr id="25" name="テキスト ボックス 24">
              <a:extLst>
                <a:ext uri="{FF2B5EF4-FFF2-40B4-BE49-F238E27FC236}">
                  <a16:creationId xmlns:a16="http://schemas.microsoft.com/office/drawing/2014/main" id="{AF61262A-2B3B-46F7-9CC8-1AB8607E2BFD}"/>
                </a:ext>
              </a:extLst>
            </p:cNvPr>
            <p:cNvSpPr txBox="1"/>
            <p:nvPr/>
          </p:nvSpPr>
          <p:spPr>
            <a:xfrm>
              <a:off x="5708630" y="3774014"/>
              <a:ext cx="663573" cy="2319282"/>
            </a:xfrm>
            <a:prstGeom prst="rect">
              <a:avLst/>
            </a:prstGeom>
            <a:noFill/>
          </p:spPr>
          <p:txBody>
            <a:bodyPr vert="eaVert" wrap="square" rtlCol="0">
              <a:spAutoFit/>
            </a:bodyPr>
            <a:lstStyle/>
            <a:p>
              <a:pPr algn="ctr" defTabSz="914400"/>
              <a:r>
                <a:rPr kumimoji="1" lang="ja-JP" altLang="en-US" sz="800" b="1" spc="600"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施策立案に活かす</a:t>
              </a:r>
            </a:p>
          </p:txBody>
        </p:sp>
        <p:sp>
          <p:nvSpPr>
            <p:cNvPr id="26" name="テキスト ボックス 25">
              <a:extLst>
                <a:ext uri="{FF2B5EF4-FFF2-40B4-BE49-F238E27FC236}">
                  <a16:creationId xmlns:a16="http://schemas.microsoft.com/office/drawing/2014/main" id="{2E67E0E0-D321-4160-8B62-A2A8D4D1F5F6}"/>
                </a:ext>
              </a:extLst>
            </p:cNvPr>
            <p:cNvSpPr txBox="1"/>
            <p:nvPr/>
          </p:nvSpPr>
          <p:spPr>
            <a:xfrm>
              <a:off x="2540277" y="3778983"/>
              <a:ext cx="663573" cy="2308394"/>
            </a:xfrm>
            <a:prstGeom prst="rect">
              <a:avLst/>
            </a:prstGeom>
            <a:noFill/>
            <a:ln>
              <a:noFill/>
            </a:ln>
          </p:spPr>
          <p:txBody>
            <a:bodyPr vert="eaVert" wrap="square" rtlCol="0">
              <a:spAutoFit/>
            </a:bodyPr>
            <a:lstStyle/>
            <a:p>
              <a:pPr algn="ctr" defTabSz="914400"/>
              <a:r>
                <a:rPr kumimoji="1" lang="ja-JP" altLang="en-US" sz="800" b="1" dirty="0">
                  <a:solidFill>
                    <a:prstClr val="black"/>
                  </a:solidFill>
                  <a:latin typeface="Meiryo UI" panose="020B0604030504040204" pitchFamily="50" charset="-128"/>
                  <a:ea typeface="Meiryo UI" panose="020B0604030504040204" pitchFamily="50" charset="-128"/>
                  <a:cs typeface="Meiryo UI" panose="020B0604030504040204" pitchFamily="50" charset="-128"/>
                </a:rPr>
                <a:t>事業の実施結果やデータを活用</a:t>
              </a:r>
            </a:p>
          </p:txBody>
        </p:sp>
      </p:grpSp>
    </p:spTree>
    <p:extLst>
      <p:ext uri="{BB962C8B-B14F-4D97-AF65-F5344CB8AC3E}">
        <p14:creationId xmlns:p14="http://schemas.microsoft.com/office/powerpoint/2010/main" val="4003129802"/>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4251</Words>
  <Application>Microsoft Office PowerPoint</Application>
  <PresentationFormat>ユーザー設定</PresentationFormat>
  <Paragraphs>283</Paragraphs>
  <Slides>6</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6</vt:i4>
      </vt:variant>
    </vt:vector>
  </HeadingPairs>
  <TitlesOfParts>
    <vt:vector size="14" baseType="lpstr">
      <vt:lpstr>Meiryo UI</vt:lpstr>
      <vt:lpstr>ＭＳ Ｐ明朝</vt:lpstr>
      <vt:lpstr>游ゴシック</vt:lpstr>
      <vt:lpstr>Arial</vt:lpstr>
      <vt:lpstr>Calibri</vt:lpstr>
      <vt:lpstr>Calibri Light</vt:lpstr>
      <vt:lpstr>Wingdings</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2025-03-24T03:59:36Z</dcterms:created>
  <dcterms:modified xsi:type="dcterms:W3CDTF">2025-03-24T04:00:54Z</dcterms:modified>
</cp:coreProperties>
</file>