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0.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1.xml" ContentType="application/vnd.openxmlformats-officedocument.drawingml.chartshapes+xml"/>
  <Override PartName="/ppt/notesSlides/notesSlide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2.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3.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4.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5.xml" ContentType="application/vnd.openxmlformats-officedocument.drawingml.chartshapes+xml"/>
  <Override PartName="/ppt/notesSlides/notesSlide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6.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1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17.xml" ContentType="application/vnd.openxmlformats-officedocument.drawingml.chartshapes+xml"/>
  <Override PartName="/ppt/notesSlides/notesSlide1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2.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18.xml" ContentType="application/vnd.openxmlformats-officedocument.drawingml.chartshape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19.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20.xml" ContentType="application/vnd.openxmlformats-officedocument.drawingml.chartshapes+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21.xml" ContentType="application/vnd.openxmlformats-officedocument.drawingml.chartshapes+xml"/>
  <Override PartName="/ppt/notesSlides/notesSlide13.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15.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1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17.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18.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2.xml" ContentType="application/vnd.openxmlformats-officedocument.themeOverr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notesSlides/notesSlide23.xml" ContentType="application/vnd.openxmlformats-officedocument.presentationml.notesSl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3.xml" ContentType="application/vnd.openxmlformats-officedocument.themeOverride+xml"/>
  <Override PartName="/ppt/notesSlides/notesSlide51.xml" ContentType="application/vnd.openxmlformats-officedocument.presentationml.notesSl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notesSlides/notesSlide52.xml" ContentType="application/vnd.openxmlformats-officedocument.presentationml.notesSlid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theme/themeOverride4.xml" ContentType="application/vnd.openxmlformats-officedocument.themeOverr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900" r:id="rId1"/>
    <p:sldMasterId id="2147483929" r:id="rId2"/>
  </p:sldMasterIdLst>
  <p:notesMasterIdLst>
    <p:notesMasterId r:id="rId68"/>
  </p:notesMasterIdLst>
  <p:sldIdLst>
    <p:sldId id="3260" r:id="rId3"/>
    <p:sldId id="1438" r:id="rId4"/>
    <p:sldId id="527" r:id="rId5"/>
    <p:sldId id="257" r:id="rId6"/>
    <p:sldId id="3144" r:id="rId7"/>
    <p:sldId id="3104" r:id="rId8"/>
    <p:sldId id="3105" r:id="rId9"/>
    <p:sldId id="3129" r:id="rId10"/>
    <p:sldId id="256" r:id="rId11"/>
    <p:sldId id="3152" r:id="rId12"/>
    <p:sldId id="3194" r:id="rId13"/>
    <p:sldId id="3258" r:id="rId14"/>
    <p:sldId id="3161" r:id="rId15"/>
    <p:sldId id="3160" r:id="rId16"/>
    <p:sldId id="3159" r:id="rId17"/>
    <p:sldId id="3211" r:id="rId18"/>
    <p:sldId id="3212" r:id="rId19"/>
    <p:sldId id="3259" r:id="rId20"/>
    <p:sldId id="3157" r:id="rId21"/>
    <p:sldId id="3181" r:id="rId22"/>
    <p:sldId id="3179" r:id="rId23"/>
    <p:sldId id="3204" r:id="rId24"/>
    <p:sldId id="3173" r:id="rId25"/>
    <p:sldId id="3266" r:id="rId26"/>
    <p:sldId id="3156" r:id="rId27"/>
    <p:sldId id="3209" r:id="rId28"/>
    <p:sldId id="3210" r:id="rId29"/>
    <p:sldId id="3197" r:id="rId30"/>
    <p:sldId id="3196" r:id="rId31"/>
    <p:sldId id="3201" r:id="rId32"/>
    <p:sldId id="3202" r:id="rId33"/>
    <p:sldId id="3122" r:id="rId34"/>
    <p:sldId id="3203" r:id="rId35"/>
    <p:sldId id="3175" r:id="rId36"/>
    <p:sldId id="3205" r:id="rId37"/>
    <p:sldId id="3176" r:id="rId38"/>
    <p:sldId id="3207" r:id="rId39"/>
    <p:sldId id="3177" r:id="rId40"/>
    <p:sldId id="3208" r:id="rId41"/>
    <p:sldId id="3163" r:id="rId42"/>
    <p:sldId id="3164" r:id="rId43"/>
    <p:sldId id="3165" r:id="rId44"/>
    <p:sldId id="3178" r:id="rId45"/>
    <p:sldId id="3261" r:id="rId46"/>
    <p:sldId id="845" r:id="rId47"/>
    <p:sldId id="3174" r:id="rId48"/>
    <p:sldId id="3183" r:id="rId49"/>
    <p:sldId id="3213" r:id="rId50"/>
    <p:sldId id="3253" r:id="rId51"/>
    <p:sldId id="3254" r:id="rId52"/>
    <p:sldId id="3248" r:id="rId53"/>
    <p:sldId id="3252" r:id="rId54"/>
    <p:sldId id="3249" r:id="rId55"/>
    <p:sldId id="3250" r:id="rId56"/>
    <p:sldId id="3251" r:id="rId57"/>
    <p:sldId id="3257" r:id="rId58"/>
    <p:sldId id="3184" r:id="rId59"/>
    <p:sldId id="3185" r:id="rId60"/>
    <p:sldId id="3187" r:id="rId61"/>
    <p:sldId id="3188" r:id="rId62"/>
    <p:sldId id="3189" r:id="rId63"/>
    <p:sldId id="3190" r:id="rId64"/>
    <p:sldId id="3191" r:id="rId65"/>
    <p:sldId id="3192" r:id="rId66"/>
    <p:sldId id="3186" r:id="rId6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E9EBF5"/>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28" autoAdjust="0"/>
    <p:restoredTop sz="93062" autoAdjust="0"/>
  </p:normalViewPr>
  <p:slideViewPr>
    <p:cSldViewPr>
      <p:cViewPr varScale="1">
        <p:scale>
          <a:sx n="100" d="100"/>
          <a:sy n="100" d="100"/>
        </p:scale>
        <p:origin x="10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1&#12304;&#35914;&#33021;&#19977;&#23798;&#12305;&#12304;2020&#24180;&#29256;&#12305;&#22320;&#22495;&#12398;&#26410;&#26469;&#20104;&#28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05&#12304;&#24220;&#20840;&#20307;&#12305;&#12304;2020&#24180;&#29256;&#12305;&#22320;&#22495;&#12398;&#26410;&#26469;&#20104;&#28204;%20-%20&#12467;&#12500;&#12540;.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1&#12304;&#35914;&#33021;&#19977;&#23798;&#12305;&#12304;2020&#24180;&#29256;&#12305;&#22320;&#22495;&#12398;&#26410;&#26469;&#20104;&#28204;.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1&#12304;&#35914;&#33021;&#19977;&#23798;&#12305;&#12304;2020&#24180;&#29256;&#12305;&#22320;&#22495;&#12398;&#26410;&#26469;&#20104;&#28204;.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3.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2&#12304;&#21271;&#20013;&#27827;&#20869;&#12305;&#12304;2020&#24180;&#29256;&#12305;&#22320;&#22495;&#12398;&#26410;&#26469;&#20104;&#28204;.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0.xml"/></Relationships>
</file>

<file path=ppt/charts/_rels/chart14.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2&#12304;&#21271;&#20013;&#27827;&#20869;&#12305;&#12304;2020&#24180;&#29256;&#12305;&#22320;&#22495;&#12398;&#26410;&#26469;&#20104;&#28204;.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1.xml"/></Relationships>
</file>

<file path=ppt/charts/_rels/chart15.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3&#12304;&#21335;&#27827;&#20869;&#12305;&#12304;2020&#24180;&#29256;&#12305;&#22320;&#22495;&#12398;&#26410;&#26469;&#20104;&#28204;.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2.xml"/></Relationships>
</file>

<file path=ppt/charts/_rels/chart16.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3&#12304;&#21335;&#27827;&#20869;&#12305;&#12304;2020&#24180;&#29256;&#12305;&#22320;&#22495;&#12398;&#26410;&#26469;&#20104;&#28204;.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3.xml"/></Relationships>
</file>

<file path=ppt/charts/_rels/chart17.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4&#12304;&#27849;&#21271;&#27849;&#21335;&#12305;&#12304;2020&#24180;&#29256;&#12305;&#22320;&#22495;&#12398;&#26410;&#26469;&#20104;&#28204;.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4.xml"/></Relationships>
</file>

<file path=ppt/charts/_rels/chart18.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4&#12304;&#27849;&#21271;&#27849;&#21335;&#12305;&#12304;2020&#24180;&#29256;&#12305;&#22320;&#22495;&#12398;&#26410;&#26469;&#20104;&#28204;.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5.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6.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3&#12304;&#21335;&#27827;&#20869;&#12305;&#12304;2020&#24180;&#29256;&#12305;&#22320;&#22495;&#12398;&#26410;&#26469;&#20104;&#2820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1&#12304;&#35914;&#33021;&#19977;&#23798;&#12305;&#12304;2020&#24180;&#29256;&#12305;&#22320;&#22495;&#12398;&#26410;&#26469;&#20104;&#28204;.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3&#12304;&#21335;&#27827;&#20869;&#12305;&#12304;2020&#24180;&#29256;&#12305;&#22320;&#22495;&#12398;&#26410;&#26469;&#20104;&#28204;.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2&#12304;&#21271;&#20013;&#27827;&#20869;&#12305;&#12304;2020&#24180;&#29256;&#12305;&#22320;&#22495;&#12398;&#26410;&#26469;&#20104;&#28204;.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4&#12304;&#27849;&#21271;&#27849;&#21335;&#12305;&#12304;2020&#24180;&#29256;&#12305;&#22320;&#22495;&#12398;&#26410;&#26469;&#20104;&#28204;.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01&#12304;&#35914;&#33021;&#19977;&#23798;&#12305;&#12304;2020&#24180;&#29256;&#12305;&#22320;&#22495;&#12398;&#26410;&#26469;&#20104;&#28204;.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02&#12304;&#21271;&#20013;&#27827;&#20869;&#12305;&#12304;2020&#24180;&#29256;&#12305;&#22320;&#22495;&#12398;&#26410;&#26469;&#20104;&#28204;.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03&#12304;&#21335;&#27827;&#20869;&#12305;&#12304;2020&#24180;&#29256;&#12305;&#22320;&#22495;&#12398;&#26410;&#26469;&#20104;&#28204;.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04&#12304;&#27849;&#21271;&#27849;&#21335;&#12305;&#12304;2020&#24180;&#29256;&#12305;&#22320;&#22495;&#12398;&#26410;&#26469;&#20104;&#28204;.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05&#12304;&#24220;&#20840;&#20307;&#12305;&#12304;2020&#24180;&#29256;&#12305;&#22320;&#22495;&#12398;&#26410;&#26469;&#20104;&#28204;%20-%20&#12467;&#12500;&#12540;.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06&#12304;&#22823;&#38442;&#24066;&#12305;&#12304;2020&#24180;&#29256;&#12305;&#22320;&#22495;&#12398;&#26410;&#26469;&#20104;&#28204;%20-%20&#12467;&#12500;&#12540;.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03.&#22522;&#26412;&#26041;&#37341;\&#9734;&#9734;&#9734;&#39592;&#23376;&#12539;&#32032;&#26696;\&#31532;2&#31456;&#65288;&#12487;&#12540;&#12479;&#65289;\&#9734;0614_&#12487;&#12540;&#12479;&#12497;&#12540;&#12484;.xlsx" TargetMode="Externa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1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2&#12304;&#21271;&#20013;&#27827;&#20869;&#12305;&#12304;2020&#24180;&#29256;&#12305;&#22320;&#22495;&#12398;&#26410;&#26469;&#20104;&#28204;.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1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1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2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2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4&#12304;&#27849;&#21271;&#27849;&#21335;&#12305;&#12304;2020&#24180;&#29256;&#12305;&#22320;&#22495;&#12398;&#26410;&#26469;&#20104;&#28204;.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21307;&#30274;&#12539;&#20171;&#35703;&#38656;&#35201;&#35336;&#31639;.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21307;&#30274;&#12539;&#20171;&#35703;&#38656;&#35201;&#35336;&#31639;.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5469;&#30693;&#30151;&#20877;&#35336;&#31639;&#2999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5469;&#30693;&#30151;&#20877;&#35336;&#31639;&#2999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5469;&#30693;&#30151;&#20877;&#35336;&#31639;&#2999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5469;&#30693;&#30151;&#20877;&#35336;&#31639;&#2999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5469;&#30693;&#30151;&#20877;&#35336;&#31639;&#2999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5469;&#30693;&#30151;&#20877;&#35336;&#31639;&#29992;.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06&#12304;&#22823;&#38442;&#24066;&#12305;&#12304;2020&#24180;&#29256;&#12305;&#22320;&#22495;&#12398;&#26410;&#26469;&#20104;&#28204;%20-%20&#12467;&#12500;&#12540;.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7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4220;&#12539;&#22320;&#22495;&#21512;&#35336;&#40799;&#40812;&#30906;&#35469;&#29992;.xlsx" TargetMode="External"/></Relationships>
</file>

<file path=ppt/charts/_rels/chart7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2887;&#21729;&#25968;&#12464;&#12521;&#12501;&#20316;&#25104;&#2999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package" Target="../embeddings/Microsoft_Excel_Worksheet24.xlsx"/></Relationships>
</file>

<file path=ppt/charts/_rels/chart77.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2887;&#21729;&#25968;&#12464;&#12521;&#12501;&#20316;&#25104;&#29992;.xlsx"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2887;&#21729;&#25968;&#12464;&#12521;&#12501;&#20316;&#25104;&#2999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2887;&#21729;&#25968;&#12464;&#12521;&#12501;&#20316;&#25104;&#2999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06&#12304;&#22823;&#38442;&#24066;&#12305;&#12304;2020&#24180;&#29256;&#12305;&#22320;&#22495;&#12398;&#26410;&#26469;&#20104;&#28204;%20-%20&#12467;&#12500;&#12540;.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8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2887;&#21729;&#25968;&#12464;&#12521;&#12501;&#20316;&#25104;&#2999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2887;&#21729;&#25968;&#12464;&#12521;&#12501;&#20316;&#25104;&#2999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2887;&#21729;&#25968;&#12464;&#12521;&#12501;&#20316;&#25104;&#29992;.xlsx" TargetMode="External"/><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32887;&#21729;&#25968;&#12464;&#12521;&#12501;&#20316;&#25104;&#2999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package" Target="../embeddings/Microsoft_Excel_Worksheet26.xlsx"/></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package" Target="../embeddings/Microsoft_Excel_Worksheet32.xlsx"/></Relationships>
</file>

<file path=ppt/charts/_rels/chart9.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05&#12304;&#24220;&#20840;&#20307;&#12305;&#12304;2020&#24180;&#29256;&#12305;&#22320;&#22495;&#12398;&#26410;&#26469;&#20104;&#28204;%20-%20&#12467;&#12500;&#12540;.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100" dirty="0"/>
              <a:t>北大阪（豊能・三島）地域</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627694231660499"/>
          <c:y val="0.12250134649468232"/>
          <c:w val="0.83005016720991176"/>
          <c:h val="0.73514695793204676"/>
        </c:manualLayout>
      </c:layout>
      <c:barChart>
        <c:barDir val="col"/>
        <c:grouping val="stacked"/>
        <c:varyColors val="0"/>
        <c:ser>
          <c:idx val="0"/>
          <c:order val="0"/>
          <c:tx>
            <c:strRef>
              <c:f>'人口（年齢3区分別人口・割合）'!$N$4</c:f>
              <c:strCache>
                <c:ptCount val="1"/>
                <c:pt idx="0">
                  <c:v>0～14歳</c:v>
                </c:pt>
              </c:strCache>
            </c:strRef>
          </c:tx>
          <c:spPr>
            <a:solidFill>
              <a:schemeClr val="accent2">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'人口（年齢3区分別人口・割合）'!$O$4:$U$4</c:f>
              <c:numCache>
                <c:formatCode>#,##0_);[Red]\(#,##0\)</c:formatCode>
                <c:ptCount val="5"/>
                <c:pt idx="0">
                  <c:v>239909</c:v>
                </c:pt>
                <c:pt idx="1">
                  <c:v>226262</c:v>
                </c:pt>
                <c:pt idx="2">
                  <c:v>212326</c:v>
                </c:pt>
                <c:pt idx="3">
                  <c:v>205702</c:v>
                </c:pt>
                <c:pt idx="4">
                  <c:v>204806</c:v>
                </c:pt>
              </c:numCache>
              <c:extLst/>
            </c:numRef>
          </c:val>
          <c:extLst>
            <c:ext xmlns:c16="http://schemas.microsoft.com/office/drawing/2014/chart" uri="{C3380CC4-5D6E-409C-BE32-E72D297353CC}">
              <c16:uniqueId val="{00000000-815B-4F39-AD4E-5AA1013D8F4A}"/>
            </c:ext>
          </c:extLst>
        </c:ser>
        <c:ser>
          <c:idx val="1"/>
          <c:order val="1"/>
          <c:tx>
            <c:strRef>
              <c:f>'人口（年齢3区分別人口・割合）'!$N$5</c:f>
              <c:strCache>
                <c:ptCount val="1"/>
                <c:pt idx="0">
                  <c:v>15～64歳</c:v>
                </c:pt>
              </c:strCache>
            </c:strRef>
          </c:tx>
          <c:spPr>
            <a:pattFill prst="pct80">
              <a:fgClr>
                <a:schemeClr val="accent4">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'人口（年齢3区分別人口・割合）'!$O$5:$U$5</c:f>
              <c:numCache>
                <c:formatCode>#,##0_);[Red]\(#,##0\)</c:formatCode>
                <c:ptCount val="5"/>
                <c:pt idx="0">
                  <c:v>1094100</c:v>
                </c:pt>
                <c:pt idx="1">
                  <c:v>1097125</c:v>
                </c:pt>
                <c:pt idx="2">
                  <c:v>1077783</c:v>
                </c:pt>
                <c:pt idx="3">
                  <c:v>1031259</c:v>
                </c:pt>
                <c:pt idx="4">
                  <c:v>962097</c:v>
                </c:pt>
              </c:numCache>
              <c:extLst/>
            </c:numRef>
          </c:val>
          <c:extLst>
            <c:ext xmlns:c16="http://schemas.microsoft.com/office/drawing/2014/chart" uri="{C3380CC4-5D6E-409C-BE32-E72D297353CC}">
              <c16:uniqueId val="{00000001-815B-4F39-AD4E-5AA1013D8F4A}"/>
            </c:ext>
          </c:extLst>
        </c:ser>
        <c:ser>
          <c:idx val="2"/>
          <c:order val="2"/>
          <c:tx>
            <c:strRef>
              <c:f>'人口（年齢3区分別人口・割合）'!$N$6</c:f>
              <c:strCache>
                <c:ptCount val="1"/>
                <c:pt idx="0">
                  <c:v>65歳以上</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'人口（年齢3区分別人口・割合）'!$O$6:$U$6</c:f>
              <c:numCache>
                <c:formatCode>#,##0_);[Red]\(#,##0\)</c:formatCode>
                <c:ptCount val="5"/>
                <c:pt idx="0">
                  <c:v>481146</c:v>
                </c:pt>
                <c:pt idx="1">
                  <c:v>485601</c:v>
                </c:pt>
                <c:pt idx="2">
                  <c:v>495855</c:v>
                </c:pt>
                <c:pt idx="3">
                  <c:v>518520</c:v>
                </c:pt>
                <c:pt idx="4">
                  <c:v>552278</c:v>
                </c:pt>
              </c:numCache>
              <c:extLst/>
            </c:numRef>
          </c:val>
          <c:extLst>
            <c:ext xmlns:c16="http://schemas.microsoft.com/office/drawing/2014/chart" uri="{C3380CC4-5D6E-409C-BE32-E72D297353CC}">
              <c16:uniqueId val="{00000002-815B-4F39-AD4E-5AA1013D8F4A}"/>
            </c:ext>
          </c:extLst>
        </c:ser>
        <c:dLbls>
          <c:showLegendKey val="0"/>
          <c:showVal val="0"/>
          <c:showCatName val="0"/>
          <c:showSerName val="0"/>
          <c:showPercent val="0"/>
          <c:showBubbleSize val="0"/>
        </c:dLbls>
        <c:gapWidth val="50"/>
        <c:overlap val="100"/>
        <c:axId val="2022394687"/>
        <c:axId val="2022386367"/>
      </c:barChart>
      <c:lineChart>
        <c:grouping val="standard"/>
        <c:varyColors val="0"/>
        <c:ser>
          <c:idx val="3"/>
          <c:order val="3"/>
          <c:tx>
            <c:strRef>
              <c:f>'人口（年齢3区分別人口・割合）'!$N$7</c:f>
              <c:strCache>
                <c:ptCount val="1"/>
                <c:pt idx="0">
                  <c:v>合計</c:v>
                </c:pt>
              </c:strCache>
            </c:strRef>
          </c:tx>
          <c:spPr>
            <a:ln w="28575" cap="rnd">
              <a:solidFill>
                <a:schemeClr val="accent1">
                  <a:alpha val="0"/>
                </a:schemeClr>
              </a:solidFill>
              <a:round/>
            </a:ln>
            <a:effectLst/>
          </c:spPr>
          <c:marker>
            <c:symbol val="none"/>
          </c:marker>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'人口（年齢3区分別人口・割合）'!$O$7:$U$7</c:f>
              <c:numCache>
                <c:formatCode>#,##0_);[Red]\(#,##0\)</c:formatCode>
                <c:ptCount val="5"/>
                <c:pt idx="0">
                  <c:v>1815155</c:v>
                </c:pt>
                <c:pt idx="1">
                  <c:v>1808988</c:v>
                </c:pt>
                <c:pt idx="2">
                  <c:v>1785964</c:v>
                </c:pt>
                <c:pt idx="3">
                  <c:v>1755481</c:v>
                </c:pt>
                <c:pt idx="4">
                  <c:v>1719181</c:v>
                </c:pt>
              </c:numCache>
              <c:extLst/>
            </c:numRef>
          </c:val>
          <c:smooth val="0"/>
          <c:extLst>
            <c:ext xmlns:c16="http://schemas.microsoft.com/office/drawing/2014/chart" uri="{C3380CC4-5D6E-409C-BE32-E72D297353CC}">
              <c16:uniqueId val="{00000003-815B-4F39-AD4E-5AA1013D8F4A}"/>
            </c:ext>
          </c:extLst>
        </c:ser>
        <c:dLbls>
          <c:showLegendKey val="0"/>
          <c:showVal val="0"/>
          <c:showCatName val="0"/>
          <c:showSerName val="0"/>
          <c:showPercent val="0"/>
          <c:showBubbleSize val="0"/>
        </c:dLbls>
        <c:marker val="1"/>
        <c:smooth val="0"/>
        <c:axId val="2022394687"/>
        <c:axId val="2022386367"/>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max val="30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a:t>（単位：千人）</a:t>
                </a:r>
              </a:p>
            </c:rich>
          </c:tx>
          <c:layout>
            <c:manualLayout>
              <c:xMode val="edge"/>
              <c:yMode val="edge"/>
              <c:x val="2.152080952134839E-2"/>
              <c:y val="2.828964495719119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spPr>
        <a:noFill/>
        <a:ln>
          <a:noFill/>
        </a:ln>
        <a:effectLst/>
      </c:spPr>
    </c:plotArea>
    <c:plotVisOnly val="1"/>
    <c:dispBlanksAs val="gap"/>
    <c:showDLblsOverMax val="0"/>
  </c:chart>
  <c:spPr>
    <a:noFill/>
    <a:ln>
      <a:solidFill>
        <a:schemeClr val="tx1"/>
      </a:solidFill>
    </a:ln>
    <a:effectLst/>
  </c:spPr>
  <c:txPr>
    <a:bodyPr/>
    <a:lstStyle/>
    <a:p>
      <a:pPr>
        <a:defRPr sz="900"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大阪府</a:t>
            </a:r>
            <a:r>
              <a:rPr lang="ja-JP" sz="1050" dirty="0"/>
              <a:t>（</a:t>
            </a:r>
            <a:r>
              <a:rPr lang="en-US" sz="1050" dirty="0"/>
              <a:t>2040</a:t>
            </a:r>
            <a:r>
              <a:rPr lang="ja-JP" sz="1050" dirty="0"/>
              <a:t>）</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3.3743961352657004E-2"/>
          <c:y val="0.25757817460317461"/>
          <c:w val="0.93251207729468599"/>
          <c:h val="0.68698531746031755"/>
        </c:manualLayout>
      </c:layout>
      <c:barChart>
        <c:barDir val="bar"/>
        <c:grouping val="clustered"/>
        <c:varyColors val="0"/>
        <c:ser>
          <c:idx val="26"/>
          <c:order val="26"/>
          <c:tx>
            <c:strRef>
              <c:f>'人口ピラミッド(2040)'!$E$37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'人口ピラミッド(2040)'!$F$37:$X$37</c:f>
              <c:numCache>
                <c:formatCode>#,##0_);[Red]\(#,##0\)</c:formatCode>
                <c:ptCount val="19"/>
                <c:pt idx="0">
                  <c:v>131886</c:v>
                </c:pt>
                <c:pt idx="1">
                  <c:v>137005</c:v>
                </c:pt>
                <c:pt idx="2">
                  <c:v>138554</c:v>
                </c:pt>
                <c:pt idx="3">
                  <c:v>143972</c:v>
                </c:pt>
                <c:pt idx="4">
                  <c:v>179369</c:v>
                </c:pt>
                <c:pt idx="5">
                  <c:v>200978</c:v>
                </c:pt>
                <c:pt idx="6">
                  <c:v>212365</c:v>
                </c:pt>
                <c:pt idx="7">
                  <c:v>225879</c:v>
                </c:pt>
                <c:pt idx="8">
                  <c:v>239139</c:v>
                </c:pt>
                <c:pt idx="9">
                  <c:v>230735</c:v>
                </c:pt>
                <c:pt idx="10">
                  <c:v>228871</c:v>
                </c:pt>
                <c:pt idx="11">
                  <c:v>240355</c:v>
                </c:pt>
                <c:pt idx="12">
                  <c:v>269208</c:v>
                </c:pt>
                <c:pt idx="13">
                  <c:v>327279</c:v>
                </c:pt>
                <c:pt idx="14">
                  <c:v>274053</c:v>
                </c:pt>
                <c:pt idx="15">
                  <c:v>206705</c:v>
                </c:pt>
                <c:pt idx="16">
                  <c:v>141492</c:v>
                </c:pt>
                <c:pt idx="17">
                  <c:v>110926</c:v>
                </c:pt>
                <c:pt idx="18">
                  <c:v>99822</c:v>
                </c:pt>
              </c:numCache>
              <c:extLst/>
            </c:numRef>
          </c:val>
          <c:extLst>
            <c:ext xmlns:c16="http://schemas.microsoft.com/office/drawing/2014/chart" uri="{C3380CC4-5D6E-409C-BE32-E72D297353CC}">
              <c16:uniqueId val="{00000000-569A-4DF1-AF71-44CE7BBACA45}"/>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'人口ピラミッド(2040)'!$E$11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'人口ピラミッド(2040)'!$F$11:$X$11</c15:sqref>
                        </c15:formulaRef>
                      </c:ext>
                    </c:extLst>
                    <c:numCache>
                      <c:formatCode>#,##0_);[Red]\(#,##0\)</c:formatCode>
                      <c:ptCount val="19"/>
                      <c:pt idx="0">
                        <c:v>131886</c:v>
                      </c:pt>
                      <c:pt idx="1">
                        <c:v>137005</c:v>
                      </c:pt>
                      <c:pt idx="2">
                        <c:v>138554</c:v>
                      </c:pt>
                      <c:pt idx="3">
                        <c:v>143972</c:v>
                      </c:pt>
                      <c:pt idx="4">
                        <c:v>179369</c:v>
                      </c:pt>
                      <c:pt idx="5">
                        <c:v>200978</c:v>
                      </c:pt>
                      <c:pt idx="6">
                        <c:v>212365</c:v>
                      </c:pt>
                      <c:pt idx="7">
                        <c:v>225879</c:v>
                      </c:pt>
                      <c:pt idx="8">
                        <c:v>239139</c:v>
                      </c:pt>
                      <c:pt idx="9">
                        <c:v>230735</c:v>
                      </c:pt>
                      <c:pt idx="10">
                        <c:v>228871</c:v>
                      </c:pt>
                      <c:pt idx="11">
                        <c:v>240355</c:v>
                      </c:pt>
                      <c:pt idx="12">
                        <c:v>269208</c:v>
                      </c:pt>
                      <c:pt idx="13">
                        <c:v>327279</c:v>
                      </c:pt>
                      <c:pt idx="14">
                        <c:v>274053</c:v>
                      </c:pt>
                      <c:pt idx="15">
                        <c:v>206705</c:v>
                      </c:pt>
                      <c:pt idx="16">
                        <c:v>141492</c:v>
                      </c:pt>
                      <c:pt idx="17">
                        <c:v>110926</c:v>
                      </c:pt>
                      <c:pt idx="18">
                        <c:v>99822</c:v>
                      </c:pt>
                    </c:numCache>
                  </c:numRef>
                </c:val>
                <c:extLst>
                  <c:ext xmlns:c16="http://schemas.microsoft.com/office/drawing/2014/chart" uri="{C3380CC4-5D6E-409C-BE32-E72D297353CC}">
                    <c16:uniqueId val="{00000002-569A-4DF1-AF71-44CE7BBACA4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'人口ピラミッド(2040)'!$E$12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'人口ピラミッド(2040)'!$F$12:$X$12</c15:sqref>
                        </c15:formulaRef>
                      </c:ext>
                    </c:extLst>
                    <c:numCache>
                      <c:formatCode>#,##0_);[Red]\(#,##0\)</c:formatCode>
                      <c:ptCount val="19"/>
                      <c:pt idx="0">
                        <c:v>125465</c:v>
                      </c:pt>
                      <c:pt idx="1">
                        <c:v>130254</c:v>
                      </c:pt>
                      <c:pt idx="2">
                        <c:v>131969</c:v>
                      </c:pt>
                      <c:pt idx="3">
                        <c:v>139225</c:v>
                      </c:pt>
                      <c:pt idx="4">
                        <c:v>181634</c:v>
                      </c:pt>
                      <c:pt idx="5">
                        <c:v>207456</c:v>
                      </c:pt>
                      <c:pt idx="6">
                        <c:v>216315</c:v>
                      </c:pt>
                      <c:pt idx="7">
                        <c:v>228461</c:v>
                      </c:pt>
                      <c:pt idx="8">
                        <c:v>244177</c:v>
                      </c:pt>
                      <c:pt idx="9">
                        <c:v>232487</c:v>
                      </c:pt>
                      <c:pt idx="10">
                        <c:v>233454</c:v>
                      </c:pt>
                      <c:pt idx="11">
                        <c:v>248695</c:v>
                      </c:pt>
                      <c:pt idx="12">
                        <c:v>283776</c:v>
                      </c:pt>
                      <c:pt idx="13">
                        <c:v>348154</c:v>
                      </c:pt>
                      <c:pt idx="14">
                        <c:v>304028</c:v>
                      </c:pt>
                      <c:pt idx="15">
                        <c:v>248239</c:v>
                      </c:pt>
                      <c:pt idx="16">
                        <c:v>192673</c:v>
                      </c:pt>
                      <c:pt idx="17">
                        <c:v>186214</c:v>
                      </c:pt>
                      <c:pt idx="18">
                        <c:v>253171</c:v>
                      </c:pt>
                    </c:numCache>
                  </c:numRef>
                </c:val>
                <c:extLst xmlns:c15="http://schemas.microsoft.com/office/drawing/2012/chart">
                  <c:ext xmlns:c16="http://schemas.microsoft.com/office/drawing/2014/chart" uri="{C3380CC4-5D6E-409C-BE32-E72D297353CC}">
                    <c16:uniqueId val="{00000003-569A-4DF1-AF71-44CE7BBACA4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'人口ピラミッド(2040)'!$E$13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'人口ピラミッド(2040)'!$F$13:$X$13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4-569A-4DF1-AF71-44CE7BBACA4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'人口ピラミッド(2040)'!$E$14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'人口ピラミッド(2040)'!$F$14:$X$14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5-569A-4DF1-AF71-44CE7BBACA4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'人口ピラミッド(2040)'!$E$15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'人口ピラミッド(2040)'!$F$15:$X$15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6-569A-4DF1-AF71-44CE7BBACA4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'人口ピラミッド(2040)'!$E$16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'人口ピラミッド(2040)'!$F$16:$X$16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7-569A-4DF1-AF71-44CE7BBACA4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'人口ピラミッド(2040)'!$E$17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'人口ピラミッド(2040)'!$F$17:$X$17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8-569A-4DF1-AF71-44CE7BBACA4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'人口ピラミッド(2040)'!$E$18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'人口ピラミッド(2040)'!$F$18:$X$18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9-569A-4DF1-AF71-44CE7BBACA4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'人口ピラミッド(2040)'!$E$19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'人口ピラミッド(2040)'!$F$19:$X$19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A-569A-4DF1-AF71-44CE7BBACA45}"/>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'人口ピラミッド(2040)'!$E$20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'人口ピラミッド(2040)'!$F$20:$X$20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B-569A-4DF1-AF71-44CE7BBACA45}"/>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'人口ピラミッド(2040)'!$E$21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'人口ピラミッド(2040)'!$F$21:$X$21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C-569A-4DF1-AF71-44CE7BBACA45}"/>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'人口ピラミッド(2040)'!$E$22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'人口ピラミッド(2040)'!$F$22:$X$22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D-569A-4DF1-AF71-44CE7BBACA45}"/>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'人口ピラミッド(2040)'!$E$23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'人口ピラミッド(2040)'!$F$23:$X$23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E-569A-4DF1-AF71-44CE7BBACA45}"/>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'人口ピラミッド(2040)'!$E$24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'人口ピラミッド(2040)'!$F$24:$X$24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F-569A-4DF1-AF71-44CE7BBACA45}"/>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'人口ピラミッド(2040)'!$E$25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'人口ピラミッド(2040)'!$F$25:$X$25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0-569A-4DF1-AF71-44CE7BBACA45}"/>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'人口ピラミッド(2040)'!$E$26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'人口ピラミッド(2040)'!$F$26:$X$26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1-569A-4DF1-AF71-44CE7BBACA45}"/>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'人口ピラミッド(2040)'!$E$27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'人口ピラミッド(2040)'!$F$27:$X$27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2-569A-4DF1-AF71-44CE7BBACA45}"/>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'人口ピラミッド(2040)'!$E$28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'人口ピラミッド(2040)'!$F$28:$X$28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3-569A-4DF1-AF71-44CE7BBACA45}"/>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'人口ピラミッド(2040)'!$E$29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'人口ピラミッド(2040)'!$F$29:$X$29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569A-4DF1-AF71-44CE7BBACA45}"/>
                  </c:ext>
                </c:extLst>
              </c15:ser>
            </c15:filteredBarSeries>
          </c:ext>
        </c:extLst>
      </c:barChart>
      <c:barChart>
        <c:barDir val="bar"/>
        <c:grouping val="clustered"/>
        <c:varyColors val="0"/>
        <c:ser>
          <c:idx val="27"/>
          <c:order val="27"/>
          <c:tx>
            <c:strRef>
              <c:f>'人口ピラミッド(2040)'!$E$38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'人口ピラミッド(2040)'!$F$38:$X$38</c:f>
              <c:numCache>
                <c:formatCode>#,##0_);[Red]\(#,##0\)</c:formatCode>
                <c:ptCount val="19"/>
                <c:pt idx="0">
                  <c:v>125465</c:v>
                </c:pt>
                <c:pt idx="1">
                  <c:v>130254</c:v>
                </c:pt>
                <c:pt idx="2">
                  <c:v>131969</c:v>
                </c:pt>
                <c:pt idx="3">
                  <c:v>139225</c:v>
                </c:pt>
                <c:pt idx="4">
                  <c:v>181634</c:v>
                </c:pt>
                <c:pt idx="5">
                  <c:v>207456</c:v>
                </c:pt>
                <c:pt idx="6">
                  <c:v>216315</c:v>
                </c:pt>
                <c:pt idx="7">
                  <c:v>228461</c:v>
                </c:pt>
                <c:pt idx="8">
                  <c:v>244177</c:v>
                </c:pt>
                <c:pt idx="9">
                  <c:v>232487</c:v>
                </c:pt>
                <c:pt idx="10">
                  <c:v>233454</c:v>
                </c:pt>
                <c:pt idx="11">
                  <c:v>248695</c:v>
                </c:pt>
                <c:pt idx="12">
                  <c:v>283776</c:v>
                </c:pt>
                <c:pt idx="13">
                  <c:v>348154</c:v>
                </c:pt>
                <c:pt idx="14">
                  <c:v>304028</c:v>
                </c:pt>
                <c:pt idx="15">
                  <c:v>248239</c:v>
                </c:pt>
                <c:pt idx="16">
                  <c:v>192673</c:v>
                </c:pt>
                <c:pt idx="17">
                  <c:v>186214</c:v>
                </c:pt>
                <c:pt idx="18">
                  <c:v>253171</c:v>
                </c:pt>
              </c:numCache>
              <c:extLst/>
            </c:numRef>
          </c:val>
          <c:extLst>
            <c:ext xmlns:c16="http://schemas.microsoft.com/office/drawing/2014/chart" uri="{C3380CC4-5D6E-409C-BE32-E72D297353CC}">
              <c16:uniqueId val="{00000001-569A-4DF1-AF71-44CE7BBACA45}"/>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'人口ピラミッド(2040)'!$E$30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'人口ピラミッド(2040)'!$F$30:$X$30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5-569A-4DF1-AF71-44CE7BBACA45}"/>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'人口ピラミッド(2040)'!$E$31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569A-4DF1-AF71-44CE7BBACA45}"/>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'人口ピラミッド(2040)'!$E$32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569A-4DF1-AF71-44CE7BBACA45}"/>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'人口ピラミッド(2040)'!$E$33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569A-4DF1-AF71-44CE7BBACA45}"/>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'人口ピラミッド(2040)'!$E$34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569A-4DF1-AF71-44CE7BBACA45}"/>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'人口ピラミッド(2040)'!$E$35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569A-4DF1-AF71-44CE7BBACA45}"/>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'人口ピラミッド(2040)'!$E$36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569A-4DF1-AF71-44CE7BBACA45}"/>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450000"/>
          <c:min val="-580000"/>
        </c:scaling>
        <c:delete val="1"/>
        <c:axPos val="b"/>
        <c:numFmt formatCode="#,##0;" sourceLinked="0"/>
        <c:majorTickMark val="none"/>
        <c:minorTickMark val="none"/>
        <c:tickLblPos val="nextTo"/>
        <c:crossAx val="792123039"/>
        <c:crosses val="autoZero"/>
        <c:crossBetween val="between"/>
      </c:valAx>
      <c:valAx>
        <c:axId val="622549087"/>
        <c:scaling>
          <c:orientation val="minMax"/>
          <c:max val="450000"/>
          <c:min val="-58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北大阪（豊能・三島）地域</a:t>
            </a:r>
            <a:r>
              <a:rPr lang="ja-JP" sz="1050" dirty="0"/>
              <a:t>（</a:t>
            </a:r>
            <a:r>
              <a:rPr lang="en-US" sz="1050" dirty="0"/>
              <a:t>2020</a:t>
            </a:r>
            <a:r>
              <a:rPr lang="ja-JP" sz="1050" dirty="0"/>
              <a:t>）</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3763376136971643E-2"/>
          <c:y val="0.21931388888888889"/>
          <c:w val="0.83247324772605669"/>
          <c:h val="0.72380158730158739"/>
        </c:manualLayout>
      </c:layout>
      <c:barChart>
        <c:barDir val="bar"/>
        <c:grouping val="clustered"/>
        <c:varyColors val="0"/>
        <c:ser>
          <c:idx val="26"/>
          <c:order val="26"/>
          <c:tx>
            <c:strRef>
              <c:f>'人口ピラミッド(2020)'!$E$37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'人口ピラミッド(2020)'!$F$37:$X$37</c:f>
              <c:numCache>
                <c:formatCode>#,##0_);[Red]\(#,##0\)</c:formatCode>
                <c:ptCount val="19"/>
                <c:pt idx="0">
                  <c:v>38140</c:v>
                </c:pt>
                <c:pt idx="1">
                  <c:v>41766</c:v>
                </c:pt>
                <c:pt idx="2">
                  <c:v>42821</c:v>
                </c:pt>
                <c:pt idx="3">
                  <c:v>44962</c:v>
                </c:pt>
                <c:pt idx="4">
                  <c:v>50581</c:v>
                </c:pt>
                <c:pt idx="5">
                  <c:v>43871</c:v>
                </c:pt>
                <c:pt idx="6">
                  <c:v>47148</c:v>
                </c:pt>
                <c:pt idx="7">
                  <c:v>53615</c:v>
                </c:pt>
                <c:pt idx="8">
                  <c:v>60984</c:v>
                </c:pt>
                <c:pt idx="9">
                  <c:v>74071</c:v>
                </c:pt>
                <c:pt idx="10">
                  <c:v>65047</c:v>
                </c:pt>
                <c:pt idx="11">
                  <c:v>53915</c:v>
                </c:pt>
                <c:pt idx="12">
                  <c:v>44261</c:v>
                </c:pt>
                <c:pt idx="13">
                  <c:v>46488</c:v>
                </c:pt>
                <c:pt idx="14">
                  <c:v>57185</c:v>
                </c:pt>
                <c:pt idx="15">
                  <c:v>45249</c:v>
                </c:pt>
                <c:pt idx="16">
                  <c:v>32193</c:v>
                </c:pt>
                <c:pt idx="17">
                  <c:v>17388</c:v>
                </c:pt>
                <c:pt idx="18">
                  <c:v>7081</c:v>
                </c:pt>
              </c:numCache>
              <c:extLst/>
            </c:numRef>
          </c:val>
          <c:extLst>
            <c:ext xmlns:c16="http://schemas.microsoft.com/office/drawing/2014/chart" uri="{C3380CC4-5D6E-409C-BE32-E72D297353CC}">
              <c16:uniqueId val="{00000000-642F-49B2-A05E-BEE349F36312}"/>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'人口ピラミッド(2020)'!$E$11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'人口ピラミッド(2020)'!$F$11:$X$11</c15:sqref>
                        </c15:formulaRef>
                      </c:ext>
                    </c:extLst>
                    <c:numCache>
                      <c:formatCode>#,##0_);[Red]\(#,##0\)</c:formatCode>
                      <c:ptCount val="19"/>
                      <c:pt idx="0">
                        <c:v>9070</c:v>
                      </c:pt>
                      <c:pt idx="1">
                        <c:v>9702</c:v>
                      </c:pt>
                      <c:pt idx="2">
                        <c:v>9461</c:v>
                      </c:pt>
                      <c:pt idx="3">
                        <c:v>9334</c:v>
                      </c:pt>
                      <c:pt idx="4">
                        <c:v>9727</c:v>
                      </c:pt>
                      <c:pt idx="5">
                        <c:v>9061</c:v>
                      </c:pt>
                      <c:pt idx="6">
                        <c:v>10279</c:v>
                      </c:pt>
                      <c:pt idx="7">
                        <c:v>12054</c:v>
                      </c:pt>
                      <c:pt idx="8">
                        <c:v>13344</c:v>
                      </c:pt>
                      <c:pt idx="9">
                        <c:v>16128</c:v>
                      </c:pt>
                      <c:pt idx="10">
                        <c:v>14360</c:v>
                      </c:pt>
                      <c:pt idx="11">
                        <c:v>12131</c:v>
                      </c:pt>
                      <c:pt idx="12">
                        <c:v>9917</c:v>
                      </c:pt>
                      <c:pt idx="13">
                        <c:v>10053</c:v>
                      </c:pt>
                      <c:pt idx="14">
                        <c:v>12176</c:v>
                      </c:pt>
                      <c:pt idx="15">
                        <c:v>9364</c:v>
                      </c:pt>
                      <c:pt idx="16">
                        <c:v>7142</c:v>
                      </c:pt>
                      <c:pt idx="17">
                        <c:v>4017</c:v>
                      </c:pt>
                      <c:pt idx="18">
                        <c:v>1611</c:v>
                      </c:pt>
                    </c:numCache>
                  </c:numRef>
                </c:val>
                <c:extLst>
                  <c:ext xmlns:c16="http://schemas.microsoft.com/office/drawing/2014/chart" uri="{C3380CC4-5D6E-409C-BE32-E72D297353CC}">
                    <c16:uniqueId val="{00000002-642F-49B2-A05E-BEE349F3631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'人口ピラミッド(2020)'!$E$12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'人口ピラミッド(2020)'!$F$12:$X$12</c15:sqref>
                        </c15:formulaRef>
                      </c:ext>
                    </c:extLst>
                    <c:numCache>
                      <c:formatCode>#,##0_);[Red]\(#,##0\)</c:formatCode>
                      <c:ptCount val="19"/>
                      <c:pt idx="0">
                        <c:v>8555</c:v>
                      </c:pt>
                      <c:pt idx="1">
                        <c:v>9142</c:v>
                      </c:pt>
                      <c:pt idx="2">
                        <c:v>8995</c:v>
                      </c:pt>
                      <c:pt idx="3">
                        <c:v>9110</c:v>
                      </c:pt>
                      <c:pt idx="4">
                        <c:v>10056</c:v>
                      </c:pt>
                      <c:pt idx="5">
                        <c:v>9919</c:v>
                      </c:pt>
                      <c:pt idx="6">
                        <c:v>11204</c:v>
                      </c:pt>
                      <c:pt idx="7">
                        <c:v>12711</c:v>
                      </c:pt>
                      <c:pt idx="8">
                        <c:v>14678</c:v>
                      </c:pt>
                      <c:pt idx="9">
                        <c:v>17425</c:v>
                      </c:pt>
                      <c:pt idx="10">
                        <c:v>15532</c:v>
                      </c:pt>
                      <c:pt idx="11">
                        <c:v>13343</c:v>
                      </c:pt>
                      <c:pt idx="12">
                        <c:v>10775</c:v>
                      </c:pt>
                      <c:pt idx="13">
                        <c:v>11391</c:v>
                      </c:pt>
                      <c:pt idx="14">
                        <c:v>14627</c:v>
                      </c:pt>
                      <c:pt idx="15">
                        <c:v>13022</c:v>
                      </c:pt>
                      <c:pt idx="16">
                        <c:v>10282</c:v>
                      </c:pt>
                      <c:pt idx="17">
                        <c:v>7281</c:v>
                      </c:pt>
                      <c:pt idx="18">
                        <c:v>4579</c:v>
                      </c:pt>
                    </c:numCache>
                  </c:numRef>
                </c:val>
                <c:extLst xmlns:c15="http://schemas.microsoft.com/office/drawing/2012/chart">
                  <c:ext xmlns:c16="http://schemas.microsoft.com/office/drawing/2014/chart" uri="{C3380CC4-5D6E-409C-BE32-E72D297353CC}">
                    <c16:uniqueId val="{00000003-642F-49B2-A05E-BEE349F3631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'人口ピラミッド(2020)'!$E$13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'人口ピラミッド(2020)'!$F$13:$X$13</c15:sqref>
                        </c15:formulaRef>
                      </c:ext>
                    </c:extLst>
                    <c:numCache>
                      <c:formatCode>#,##0_);[Red]\(#,##0\)</c:formatCode>
                      <c:ptCount val="19"/>
                      <c:pt idx="0">
                        <c:v>1935</c:v>
                      </c:pt>
                      <c:pt idx="1">
                        <c:v>2210</c:v>
                      </c:pt>
                      <c:pt idx="2">
                        <c:v>2342</c:v>
                      </c:pt>
                      <c:pt idx="3">
                        <c:v>2797</c:v>
                      </c:pt>
                      <c:pt idx="4">
                        <c:v>3705</c:v>
                      </c:pt>
                      <c:pt idx="5">
                        <c:v>2722</c:v>
                      </c:pt>
                      <c:pt idx="6">
                        <c:v>2774</c:v>
                      </c:pt>
                      <c:pt idx="7">
                        <c:v>2911</c:v>
                      </c:pt>
                      <c:pt idx="8">
                        <c:v>3289</c:v>
                      </c:pt>
                      <c:pt idx="9">
                        <c:v>3949</c:v>
                      </c:pt>
                      <c:pt idx="10">
                        <c:v>3596</c:v>
                      </c:pt>
                      <c:pt idx="11">
                        <c:v>3134</c:v>
                      </c:pt>
                      <c:pt idx="12">
                        <c:v>2642</c:v>
                      </c:pt>
                      <c:pt idx="13">
                        <c:v>2645</c:v>
                      </c:pt>
                      <c:pt idx="14">
                        <c:v>3282</c:v>
                      </c:pt>
                      <c:pt idx="15">
                        <c:v>2506</c:v>
                      </c:pt>
                      <c:pt idx="16">
                        <c:v>1891</c:v>
                      </c:pt>
                      <c:pt idx="17">
                        <c:v>1136</c:v>
                      </c:pt>
                      <c:pt idx="18">
                        <c:v>526</c:v>
                      </c:pt>
                    </c:numCache>
                  </c:numRef>
                </c:val>
                <c:extLst xmlns:c15="http://schemas.microsoft.com/office/drawing/2012/chart">
                  <c:ext xmlns:c16="http://schemas.microsoft.com/office/drawing/2014/chart" uri="{C3380CC4-5D6E-409C-BE32-E72D297353CC}">
                    <c16:uniqueId val="{00000004-642F-49B2-A05E-BEE349F3631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'人口ピラミッド(2020)'!$E$14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'人口ピラミッド(2020)'!$F$14:$X$14</c15:sqref>
                        </c15:formulaRef>
                      </c:ext>
                    </c:extLst>
                    <c:numCache>
                      <c:formatCode>#,##0_);[Red]\(#,##0\)</c:formatCode>
                      <c:ptCount val="19"/>
                      <c:pt idx="0">
                        <c:v>1978</c:v>
                      </c:pt>
                      <c:pt idx="1">
                        <c:v>2150</c:v>
                      </c:pt>
                      <c:pt idx="2">
                        <c:v>2235</c:v>
                      </c:pt>
                      <c:pt idx="3">
                        <c:v>2524</c:v>
                      </c:pt>
                      <c:pt idx="4">
                        <c:v>3138</c:v>
                      </c:pt>
                      <c:pt idx="5">
                        <c:v>2599</c:v>
                      </c:pt>
                      <c:pt idx="6">
                        <c:v>2715</c:v>
                      </c:pt>
                      <c:pt idx="7">
                        <c:v>2978</c:v>
                      </c:pt>
                      <c:pt idx="8">
                        <c:v>3575</c:v>
                      </c:pt>
                      <c:pt idx="9">
                        <c:v>4329</c:v>
                      </c:pt>
                      <c:pt idx="10">
                        <c:v>3865</c:v>
                      </c:pt>
                      <c:pt idx="11">
                        <c:v>3453</c:v>
                      </c:pt>
                      <c:pt idx="12">
                        <c:v>2891</c:v>
                      </c:pt>
                      <c:pt idx="13">
                        <c:v>3185</c:v>
                      </c:pt>
                      <c:pt idx="14">
                        <c:v>3996</c:v>
                      </c:pt>
                      <c:pt idx="15">
                        <c:v>3376</c:v>
                      </c:pt>
                      <c:pt idx="16">
                        <c:v>2707</c:v>
                      </c:pt>
                      <c:pt idx="17">
                        <c:v>1889</c:v>
                      </c:pt>
                      <c:pt idx="18">
                        <c:v>1418</c:v>
                      </c:pt>
                    </c:numCache>
                  </c:numRef>
                </c:val>
                <c:extLst xmlns:c15="http://schemas.microsoft.com/office/drawing/2012/chart">
                  <c:ext xmlns:c16="http://schemas.microsoft.com/office/drawing/2014/chart" uri="{C3380CC4-5D6E-409C-BE32-E72D297353CC}">
                    <c16:uniqueId val="{00000005-642F-49B2-A05E-BEE349F3631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'人口ピラミッド(2020)'!$E$15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'人口ピラミッド(2020)'!$F$15:$X$15</c15:sqref>
                        </c15:formulaRef>
                      </c:ext>
                    </c:extLst>
                    <c:numCache>
                      <c:formatCode>#,##0_);[Red]\(#,##0\)</c:formatCode>
                      <c:ptCount val="19"/>
                      <c:pt idx="0">
                        <c:v>8506</c:v>
                      </c:pt>
                      <c:pt idx="1">
                        <c:v>9314</c:v>
                      </c:pt>
                      <c:pt idx="2">
                        <c:v>8892</c:v>
                      </c:pt>
                      <c:pt idx="3">
                        <c:v>9867</c:v>
                      </c:pt>
                      <c:pt idx="4">
                        <c:v>12146</c:v>
                      </c:pt>
                      <c:pt idx="5">
                        <c:v>10382</c:v>
                      </c:pt>
                      <c:pt idx="6">
                        <c:v>10518</c:v>
                      </c:pt>
                      <c:pt idx="7">
                        <c:v>11895</c:v>
                      </c:pt>
                      <c:pt idx="8">
                        <c:v>13286</c:v>
                      </c:pt>
                      <c:pt idx="9">
                        <c:v>16124</c:v>
                      </c:pt>
                      <c:pt idx="10">
                        <c:v>14565</c:v>
                      </c:pt>
                      <c:pt idx="11">
                        <c:v>12110</c:v>
                      </c:pt>
                      <c:pt idx="12">
                        <c:v>9078</c:v>
                      </c:pt>
                      <c:pt idx="13">
                        <c:v>8962</c:v>
                      </c:pt>
                      <c:pt idx="14">
                        <c:v>10998</c:v>
                      </c:pt>
                      <c:pt idx="15">
                        <c:v>8127</c:v>
                      </c:pt>
                      <c:pt idx="16">
                        <c:v>5793</c:v>
                      </c:pt>
                      <c:pt idx="17">
                        <c:v>3393</c:v>
                      </c:pt>
                      <c:pt idx="18">
                        <c:v>1349</c:v>
                      </c:pt>
                    </c:numCache>
                  </c:numRef>
                </c:val>
                <c:extLst xmlns:c15="http://schemas.microsoft.com/office/drawing/2012/chart">
                  <c:ext xmlns:c16="http://schemas.microsoft.com/office/drawing/2014/chart" uri="{C3380CC4-5D6E-409C-BE32-E72D297353CC}">
                    <c16:uniqueId val="{00000006-642F-49B2-A05E-BEE349F3631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'人口ピラミッド(2020)'!$E$16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'人口ピラミッド(2020)'!$F$16:$X$16</c15:sqref>
                        </c15:formulaRef>
                      </c:ext>
                    </c:extLst>
                    <c:numCache>
                      <c:formatCode>#,##0_);[Red]\(#,##0\)</c:formatCode>
                      <c:ptCount val="19"/>
                      <c:pt idx="0">
                        <c:v>8154</c:v>
                      </c:pt>
                      <c:pt idx="1">
                        <c:v>8890</c:v>
                      </c:pt>
                      <c:pt idx="2">
                        <c:v>8351</c:v>
                      </c:pt>
                      <c:pt idx="3">
                        <c:v>9477</c:v>
                      </c:pt>
                      <c:pt idx="4">
                        <c:v>11469</c:v>
                      </c:pt>
                      <c:pt idx="5">
                        <c:v>10298</c:v>
                      </c:pt>
                      <c:pt idx="6">
                        <c:v>11056</c:v>
                      </c:pt>
                      <c:pt idx="7">
                        <c:v>12621</c:v>
                      </c:pt>
                      <c:pt idx="8">
                        <c:v>14076</c:v>
                      </c:pt>
                      <c:pt idx="9">
                        <c:v>16490</c:v>
                      </c:pt>
                      <c:pt idx="10">
                        <c:v>14653</c:v>
                      </c:pt>
                      <c:pt idx="11">
                        <c:v>11811</c:v>
                      </c:pt>
                      <c:pt idx="12">
                        <c:v>9605</c:v>
                      </c:pt>
                      <c:pt idx="13">
                        <c:v>10860</c:v>
                      </c:pt>
                      <c:pt idx="14">
                        <c:v>13226</c:v>
                      </c:pt>
                      <c:pt idx="15">
                        <c:v>10934</c:v>
                      </c:pt>
                      <c:pt idx="16">
                        <c:v>8676</c:v>
                      </c:pt>
                      <c:pt idx="17">
                        <c:v>5859</c:v>
                      </c:pt>
                      <c:pt idx="18">
                        <c:v>3756</c:v>
                      </c:pt>
                    </c:numCache>
                  </c:numRef>
                </c:val>
                <c:extLst xmlns:c15="http://schemas.microsoft.com/office/drawing/2012/chart">
                  <c:ext xmlns:c16="http://schemas.microsoft.com/office/drawing/2014/chart" uri="{C3380CC4-5D6E-409C-BE32-E72D297353CC}">
                    <c16:uniqueId val="{00000007-642F-49B2-A05E-BEE349F3631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'人口ピラミッド(2020)'!$E$17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'人口ピラミッド(2020)'!$F$17:$X$17</c15:sqref>
                        </c15:formulaRef>
                      </c:ext>
                    </c:extLst>
                    <c:numCache>
                      <c:formatCode>#,##0_);[Red]\(#,##0\)</c:formatCode>
                      <c:ptCount val="19"/>
                      <c:pt idx="0">
                        <c:v>2915</c:v>
                      </c:pt>
                      <c:pt idx="1">
                        <c:v>3749</c:v>
                      </c:pt>
                      <c:pt idx="2">
                        <c:v>3747</c:v>
                      </c:pt>
                      <c:pt idx="3">
                        <c:v>3599</c:v>
                      </c:pt>
                      <c:pt idx="4">
                        <c:v>4520</c:v>
                      </c:pt>
                      <c:pt idx="5">
                        <c:v>2771</c:v>
                      </c:pt>
                      <c:pt idx="6">
                        <c:v>3077</c:v>
                      </c:pt>
                      <c:pt idx="7">
                        <c:v>3973</c:v>
                      </c:pt>
                      <c:pt idx="8">
                        <c:v>4603</c:v>
                      </c:pt>
                      <c:pt idx="9">
                        <c:v>5379</c:v>
                      </c:pt>
                      <c:pt idx="10">
                        <c:v>4471</c:v>
                      </c:pt>
                      <c:pt idx="11">
                        <c:v>3733</c:v>
                      </c:pt>
                      <c:pt idx="12">
                        <c:v>3182</c:v>
                      </c:pt>
                      <c:pt idx="13">
                        <c:v>3399</c:v>
                      </c:pt>
                      <c:pt idx="14">
                        <c:v>4158</c:v>
                      </c:pt>
                      <c:pt idx="15">
                        <c:v>3471</c:v>
                      </c:pt>
                      <c:pt idx="16">
                        <c:v>2382</c:v>
                      </c:pt>
                      <c:pt idx="17">
                        <c:v>1264</c:v>
                      </c:pt>
                      <c:pt idx="18">
                        <c:v>599</c:v>
                      </c:pt>
                    </c:numCache>
                  </c:numRef>
                </c:val>
                <c:extLst xmlns:c15="http://schemas.microsoft.com/office/drawing/2012/chart">
                  <c:ext xmlns:c16="http://schemas.microsoft.com/office/drawing/2014/chart" uri="{C3380CC4-5D6E-409C-BE32-E72D297353CC}">
                    <c16:uniqueId val="{00000008-642F-49B2-A05E-BEE349F36312}"/>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'人口ピラミッド(2020)'!$E$18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'人口ピラミッド(2020)'!$F$18:$X$18</c15:sqref>
                        </c15:formulaRef>
                      </c:ext>
                    </c:extLst>
                    <c:numCache>
                      <c:formatCode>#,##0_);[Red]\(#,##0\)</c:formatCode>
                      <c:ptCount val="19"/>
                      <c:pt idx="0">
                        <c:v>2820</c:v>
                      </c:pt>
                      <c:pt idx="1">
                        <c:v>3689</c:v>
                      </c:pt>
                      <c:pt idx="2">
                        <c:v>3484</c:v>
                      </c:pt>
                      <c:pt idx="3">
                        <c:v>3399</c:v>
                      </c:pt>
                      <c:pt idx="4">
                        <c:v>3679</c:v>
                      </c:pt>
                      <c:pt idx="5">
                        <c:v>2948</c:v>
                      </c:pt>
                      <c:pt idx="6">
                        <c:v>3404</c:v>
                      </c:pt>
                      <c:pt idx="7">
                        <c:v>4344</c:v>
                      </c:pt>
                      <c:pt idx="8">
                        <c:v>5060</c:v>
                      </c:pt>
                      <c:pt idx="9">
                        <c:v>5843</c:v>
                      </c:pt>
                      <c:pt idx="10">
                        <c:v>5032</c:v>
                      </c:pt>
                      <c:pt idx="11">
                        <c:v>4119</c:v>
                      </c:pt>
                      <c:pt idx="12">
                        <c:v>3697</c:v>
                      </c:pt>
                      <c:pt idx="13">
                        <c:v>4045</c:v>
                      </c:pt>
                      <c:pt idx="14">
                        <c:v>5236</c:v>
                      </c:pt>
                      <c:pt idx="15">
                        <c:v>4209</c:v>
                      </c:pt>
                      <c:pt idx="16">
                        <c:v>3011</c:v>
                      </c:pt>
                      <c:pt idx="17">
                        <c:v>2193</c:v>
                      </c:pt>
                      <c:pt idx="18">
                        <c:v>1664</c:v>
                      </c:pt>
                    </c:numCache>
                  </c:numRef>
                </c:val>
                <c:extLst xmlns:c15="http://schemas.microsoft.com/office/drawing/2012/chart">
                  <c:ext xmlns:c16="http://schemas.microsoft.com/office/drawing/2014/chart" uri="{C3380CC4-5D6E-409C-BE32-E72D297353CC}">
                    <c16:uniqueId val="{00000009-642F-49B2-A05E-BEE349F36312}"/>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'人口ピラミッド(2020)'!$E$19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'人口ピラミッド(2020)'!$F$19:$X$19</c15:sqref>
                        </c15:formulaRef>
                      </c:ext>
                    </c:extLst>
                    <c:numCache>
                      <c:formatCode>#,##0_);[Red]\(#,##0\)</c:formatCode>
                      <c:ptCount val="19"/>
                      <c:pt idx="0">
                        <c:v>6136</c:v>
                      </c:pt>
                      <c:pt idx="1">
                        <c:v>6860</c:v>
                      </c:pt>
                      <c:pt idx="2">
                        <c:v>7143</c:v>
                      </c:pt>
                      <c:pt idx="3">
                        <c:v>7591</c:v>
                      </c:pt>
                      <c:pt idx="4">
                        <c:v>8145</c:v>
                      </c:pt>
                      <c:pt idx="5">
                        <c:v>7312</c:v>
                      </c:pt>
                      <c:pt idx="6">
                        <c:v>8042</c:v>
                      </c:pt>
                      <c:pt idx="7">
                        <c:v>8745</c:v>
                      </c:pt>
                      <c:pt idx="8">
                        <c:v>10265</c:v>
                      </c:pt>
                      <c:pt idx="9">
                        <c:v>11961</c:v>
                      </c:pt>
                      <c:pt idx="10">
                        <c:v>10329</c:v>
                      </c:pt>
                      <c:pt idx="11">
                        <c:v>8355</c:v>
                      </c:pt>
                      <c:pt idx="12">
                        <c:v>6840</c:v>
                      </c:pt>
                      <c:pt idx="13">
                        <c:v>7336</c:v>
                      </c:pt>
                      <c:pt idx="14">
                        <c:v>8768</c:v>
                      </c:pt>
                      <c:pt idx="15">
                        <c:v>6808</c:v>
                      </c:pt>
                      <c:pt idx="16">
                        <c:v>4629</c:v>
                      </c:pt>
                      <c:pt idx="17">
                        <c:v>2413</c:v>
                      </c:pt>
                      <c:pt idx="18">
                        <c:v>980</c:v>
                      </c:pt>
                    </c:numCache>
                  </c:numRef>
                </c:val>
                <c:extLst xmlns:c15="http://schemas.microsoft.com/office/drawing/2012/chart">
                  <c:ext xmlns:c16="http://schemas.microsoft.com/office/drawing/2014/chart" uri="{C3380CC4-5D6E-409C-BE32-E72D297353CC}">
                    <c16:uniqueId val="{0000000A-642F-49B2-A05E-BEE349F3631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'人口ピラミッド(2020)'!$E$20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'人口ピラミッド(2020)'!$F$20:$X$20</c15:sqref>
                        </c15:formulaRef>
                      </c:ext>
                    </c:extLst>
                    <c:numCache>
                      <c:formatCode>#,##0_);[Red]\(#,##0\)</c:formatCode>
                      <c:ptCount val="19"/>
                      <c:pt idx="0">
                        <c:v>5835</c:v>
                      </c:pt>
                      <c:pt idx="1">
                        <c:v>6526</c:v>
                      </c:pt>
                      <c:pt idx="2">
                        <c:v>6765</c:v>
                      </c:pt>
                      <c:pt idx="3">
                        <c:v>7249</c:v>
                      </c:pt>
                      <c:pt idx="4">
                        <c:v>8067</c:v>
                      </c:pt>
                      <c:pt idx="5">
                        <c:v>7647</c:v>
                      </c:pt>
                      <c:pt idx="6">
                        <c:v>8253</c:v>
                      </c:pt>
                      <c:pt idx="7">
                        <c:v>8943</c:v>
                      </c:pt>
                      <c:pt idx="8">
                        <c:v>10558</c:v>
                      </c:pt>
                      <c:pt idx="9">
                        <c:v>12673</c:v>
                      </c:pt>
                      <c:pt idx="10">
                        <c:v>10620</c:v>
                      </c:pt>
                      <c:pt idx="11">
                        <c:v>8437</c:v>
                      </c:pt>
                      <c:pt idx="12">
                        <c:v>7184</c:v>
                      </c:pt>
                      <c:pt idx="13">
                        <c:v>8217</c:v>
                      </c:pt>
                      <c:pt idx="14">
                        <c:v>10480</c:v>
                      </c:pt>
                      <c:pt idx="15">
                        <c:v>8492</c:v>
                      </c:pt>
                      <c:pt idx="16">
                        <c:v>6055</c:v>
                      </c:pt>
                      <c:pt idx="17">
                        <c:v>4144</c:v>
                      </c:pt>
                      <c:pt idx="18">
                        <c:v>2927</c:v>
                      </c:pt>
                    </c:numCache>
                  </c:numRef>
                </c:val>
                <c:extLst xmlns:c15="http://schemas.microsoft.com/office/drawing/2012/chart">
                  <c:ext xmlns:c16="http://schemas.microsoft.com/office/drawing/2014/chart" uri="{C3380CC4-5D6E-409C-BE32-E72D297353CC}">
                    <c16:uniqueId val="{0000000B-642F-49B2-A05E-BEE349F36312}"/>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'人口ピラミッド(2020)'!$E$21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'人口ピラミッド(2020)'!$F$21:$X$21</c15:sqref>
                        </c15:formulaRef>
                      </c:ext>
                    </c:extLst>
                    <c:numCache>
                      <c:formatCode>#,##0_);[Red]\(#,##0\)</c:formatCode>
                      <c:ptCount val="19"/>
                      <c:pt idx="0">
                        <c:v>1955</c:v>
                      </c:pt>
                      <c:pt idx="1">
                        <c:v>1763</c:v>
                      </c:pt>
                      <c:pt idx="2">
                        <c:v>1818</c:v>
                      </c:pt>
                      <c:pt idx="3">
                        <c:v>2101</c:v>
                      </c:pt>
                      <c:pt idx="4">
                        <c:v>2544</c:v>
                      </c:pt>
                      <c:pt idx="5">
                        <c:v>2628</c:v>
                      </c:pt>
                      <c:pt idx="6">
                        <c:v>2694</c:v>
                      </c:pt>
                      <c:pt idx="7">
                        <c:v>2838</c:v>
                      </c:pt>
                      <c:pt idx="8">
                        <c:v>3081</c:v>
                      </c:pt>
                      <c:pt idx="9">
                        <c:v>3945</c:v>
                      </c:pt>
                      <c:pt idx="10">
                        <c:v>3280</c:v>
                      </c:pt>
                      <c:pt idx="11">
                        <c:v>2469</c:v>
                      </c:pt>
                      <c:pt idx="12">
                        <c:v>2079</c:v>
                      </c:pt>
                      <c:pt idx="13">
                        <c:v>2319</c:v>
                      </c:pt>
                      <c:pt idx="14">
                        <c:v>2877</c:v>
                      </c:pt>
                      <c:pt idx="15">
                        <c:v>2343</c:v>
                      </c:pt>
                      <c:pt idx="16">
                        <c:v>1557</c:v>
                      </c:pt>
                      <c:pt idx="17">
                        <c:v>663</c:v>
                      </c:pt>
                      <c:pt idx="18">
                        <c:v>212</c:v>
                      </c:pt>
                    </c:numCache>
                  </c:numRef>
                </c:val>
                <c:extLst xmlns:c15="http://schemas.microsoft.com/office/drawing/2012/chart">
                  <c:ext xmlns:c16="http://schemas.microsoft.com/office/drawing/2014/chart" uri="{C3380CC4-5D6E-409C-BE32-E72D297353CC}">
                    <c16:uniqueId val="{0000000C-642F-49B2-A05E-BEE349F36312}"/>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'人口ピラミッド(2020)'!$E$22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'人口ピラミッド(2020)'!$F$22:$X$22</c15:sqref>
                        </c15:formulaRef>
                      </c:ext>
                    </c:extLst>
                    <c:numCache>
                      <c:formatCode>#,##0_);[Red]\(#,##0\)</c:formatCode>
                      <c:ptCount val="19"/>
                      <c:pt idx="0">
                        <c:v>1840</c:v>
                      </c:pt>
                      <c:pt idx="1">
                        <c:v>1716</c:v>
                      </c:pt>
                      <c:pt idx="2">
                        <c:v>1760</c:v>
                      </c:pt>
                      <c:pt idx="3">
                        <c:v>1937</c:v>
                      </c:pt>
                      <c:pt idx="4">
                        <c:v>2460</c:v>
                      </c:pt>
                      <c:pt idx="5">
                        <c:v>2517</c:v>
                      </c:pt>
                      <c:pt idx="6">
                        <c:v>2647</c:v>
                      </c:pt>
                      <c:pt idx="7">
                        <c:v>2684</c:v>
                      </c:pt>
                      <c:pt idx="8">
                        <c:v>2920</c:v>
                      </c:pt>
                      <c:pt idx="9">
                        <c:v>3662</c:v>
                      </c:pt>
                      <c:pt idx="10">
                        <c:v>2920</c:v>
                      </c:pt>
                      <c:pt idx="11">
                        <c:v>2377</c:v>
                      </c:pt>
                      <c:pt idx="12">
                        <c:v>2065</c:v>
                      </c:pt>
                      <c:pt idx="13">
                        <c:v>2549</c:v>
                      </c:pt>
                      <c:pt idx="14">
                        <c:v>3418</c:v>
                      </c:pt>
                      <c:pt idx="15">
                        <c:v>2977</c:v>
                      </c:pt>
                      <c:pt idx="16">
                        <c:v>1963</c:v>
                      </c:pt>
                      <c:pt idx="17">
                        <c:v>1173</c:v>
                      </c:pt>
                      <c:pt idx="18">
                        <c:v>705</c:v>
                      </c:pt>
                    </c:numCache>
                  </c:numRef>
                </c:val>
                <c:extLst xmlns:c15="http://schemas.microsoft.com/office/drawing/2012/chart">
                  <c:ext xmlns:c16="http://schemas.microsoft.com/office/drawing/2014/chart" uri="{C3380CC4-5D6E-409C-BE32-E72D297353CC}">
                    <c16:uniqueId val="{0000000D-642F-49B2-A05E-BEE349F36312}"/>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'人口ピラミッド(2020)'!$E$23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'人口ピラミッド(2020)'!$F$23:$X$23</c15:sqref>
                        </c15:formulaRef>
                      </c:ext>
                    </c:extLst>
                    <c:numCache>
                      <c:formatCode>#,##0_);[Red]\(#,##0\)</c:formatCode>
                      <c:ptCount val="19"/>
                      <c:pt idx="0">
                        <c:v>6679</c:v>
                      </c:pt>
                      <c:pt idx="1">
                        <c:v>7087</c:v>
                      </c:pt>
                      <c:pt idx="2">
                        <c:v>8224</c:v>
                      </c:pt>
                      <c:pt idx="3">
                        <c:v>8488</c:v>
                      </c:pt>
                      <c:pt idx="4">
                        <c:v>8759</c:v>
                      </c:pt>
                      <c:pt idx="5">
                        <c:v>8024</c:v>
                      </c:pt>
                      <c:pt idx="6">
                        <c:v>8536</c:v>
                      </c:pt>
                      <c:pt idx="7">
                        <c:v>9752</c:v>
                      </c:pt>
                      <c:pt idx="8">
                        <c:v>11452</c:v>
                      </c:pt>
                      <c:pt idx="9">
                        <c:v>14615</c:v>
                      </c:pt>
                      <c:pt idx="10">
                        <c:v>12621</c:v>
                      </c:pt>
                      <c:pt idx="11">
                        <c:v>10191</c:v>
                      </c:pt>
                      <c:pt idx="12">
                        <c:v>8718</c:v>
                      </c:pt>
                      <c:pt idx="13">
                        <c:v>9466</c:v>
                      </c:pt>
                      <c:pt idx="14">
                        <c:v>12054</c:v>
                      </c:pt>
                      <c:pt idx="15">
                        <c:v>10554</c:v>
                      </c:pt>
                      <c:pt idx="16">
                        <c:v>7472</c:v>
                      </c:pt>
                      <c:pt idx="17">
                        <c:v>3865</c:v>
                      </c:pt>
                      <c:pt idx="18">
                        <c:v>1524</c:v>
                      </c:pt>
                    </c:numCache>
                  </c:numRef>
                </c:val>
                <c:extLst xmlns:c15="http://schemas.microsoft.com/office/drawing/2012/chart">
                  <c:ext xmlns:c16="http://schemas.microsoft.com/office/drawing/2014/chart" uri="{C3380CC4-5D6E-409C-BE32-E72D297353CC}">
                    <c16:uniqueId val="{0000000E-642F-49B2-A05E-BEE349F36312}"/>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'人口ピラミッド(2020)'!$E$24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'人口ピラミッド(2020)'!$F$24:$X$24</c15:sqref>
                        </c15:formulaRef>
                      </c:ext>
                    </c:extLst>
                    <c:numCache>
                      <c:formatCode>#,##0_);[Red]\(#,##0\)</c:formatCode>
                      <c:ptCount val="19"/>
                      <c:pt idx="0">
                        <c:v>6175</c:v>
                      </c:pt>
                      <c:pt idx="1">
                        <c:v>7218</c:v>
                      </c:pt>
                      <c:pt idx="2">
                        <c:v>7718</c:v>
                      </c:pt>
                      <c:pt idx="3">
                        <c:v>8038</c:v>
                      </c:pt>
                      <c:pt idx="4">
                        <c:v>8824</c:v>
                      </c:pt>
                      <c:pt idx="5">
                        <c:v>8137</c:v>
                      </c:pt>
                      <c:pt idx="6">
                        <c:v>8637</c:v>
                      </c:pt>
                      <c:pt idx="7">
                        <c:v>9972</c:v>
                      </c:pt>
                      <c:pt idx="8">
                        <c:v>12060</c:v>
                      </c:pt>
                      <c:pt idx="9">
                        <c:v>15014</c:v>
                      </c:pt>
                      <c:pt idx="10">
                        <c:v>13067</c:v>
                      </c:pt>
                      <c:pt idx="11">
                        <c:v>10730</c:v>
                      </c:pt>
                      <c:pt idx="12">
                        <c:v>9519</c:v>
                      </c:pt>
                      <c:pt idx="13">
                        <c:v>11302</c:v>
                      </c:pt>
                      <c:pt idx="14">
                        <c:v>14975</c:v>
                      </c:pt>
                      <c:pt idx="15">
                        <c:v>13312</c:v>
                      </c:pt>
                      <c:pt idx="16">
                        <c:v>9521</c:v>
                      </c:pt>
                      <c:pt idx="17">
                        <c:v>6323</c:v>
                      </c:pt>
                      <c:pt idx="18">
                        <c:v>4075</c:v>
                      </c:pt>
                    </c:numCache>
                  </c:numRef>
                </c:val>
                <c:extLst xmlns:c15="http://schemas.microsoft.com/office/drawing/2012/chart">
                  <c:ext xmlns:c16="http://schemas.microsoft.com/office/drawing/2014/chart" uri="{C3380CC4-5D6E-409C-BE32-E72D297353CC}">
                    <c16:uniqueId val="{0000000F-642F-49B2-A05E-BEE349F36312}"/>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'人口ピラミッド(2020)'!$E$25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'人口ピラミッド(2020)'!$F$25:$X$25</c15:sqref>
                        </c15:formulaRef>
                      </c:ext>
                    </c:extLst>
                    <c:numCache>
                      <c:formatCode>#,##0_);[Red]\(#,##0\)</c:formatCode>
                      <c:ptCount val="19"/>
                      <c:pt idx="0">
                        <c:v>744</c:v>
                      </c:pt>
                      <c:pt idx="1">
                        <c:v>765</c:v>
                      </c:pt>
                      <c:pt idx="2">
                        <c:v>786</c:v>
                      </c:pt>
                      <c:pt idx="3">
                        <c:v>679</c:v>
                      </c:pt>
                      <c:pt idx="4">
                        <c:v>585</c:v>
                      </c:pt>
                      <c:pt idx="5">
                        <c:v>613</c:v>
                      </c:pt>
                      <c:pt idx="6">
                        <c:v>828</c:v>
                      </c:pt>
                      <c:pt idx="7">
                        <c:v>989</c:v>
                      </c:pt>
                      <c:pt idx="8">
                        <c:v>1083</c:v>
                      </c:pt>
                      <c:pt idx="9">
                        <c:v>1181</c:v>
                      </c:pt>
                      <c:pt idx="10">
                        <c:v>992</c:v>
                      </c:pt>
                      <c:pt idx="11">
                        <c:v>884</c:v>
                      </c:pt>
                      <c:pt idx="12">
                        <c:v>777</c:v>
                      </c:pt>
                      <c:pt idx="13">
                        <c:v>904</c:v>
                      </c:pt>
                      <c:pt idx="14">
                        <c:v>1116</c:v>
                      </c:pt>
                      <c:pt idx="15">
                        <c:v>818</c:v>
                      </c:pt>
                      <c:pt idx="16">
                        <c:v>502</c:v>
                      </c:pt>
                      <c:pt idx="17">
                        <c:v>248</c:v>
                      </c:pt>
                      <c:pt idx="18">
                        <c:v>110</c:v>
                      </c:pt>
                    </c:numCache>
                  </c:numRef>
                </c:val>
                <c:extLst xmlns:c15="http://schemas.microsoft.com/office/drawing/2012/chart">
                  <c:ext xmlns:c16="http://schemas.microsoft.com/office/drawing/2014/chart" uri="{C3380CC4-5D6E-409C-BE32-E72D297353CC}">
                    <c16:uniqueId val="{00000010-642F-49B2-A05E-BEE349F36312}"/>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'人口ピラミッド(2020)'!$E$26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'人口ピラミッド(2020)'!$F$26:$X$26</c15:sqref>
                        </c15:formulaRef>
                      </c:ext>
                    </c:extLst>
                    <c:numCache>
                      <c:formatCode>#,##0_);[Red]\(#,##0\)</c:formatCode>
                      <c:ptCount val="19"/>
                      <c:pt idx="0">
                        <c:v>710</c:v>
                      </c:pt>
                      <c:pt idx="1">
                        <c:v>816</c:v>
                      </c:pt>
                      <c:pt idx="2">
                        <c:v>770</c:v>
                      </c:pt>
                      <c:pt idx="3">
                        <c:v>670</c:v>
                      </c:pt>
                      <c:pt idx="4">
                        <c:v>589</c:v>
                      </c:pt>
                      <c:pt idx="5">
                        <c:v>647</c:v>
                      </c:pt>
                      <c:pt idx="6">
                        <c:v>885</c:v>
                      </c:pt>
                      <c:pt idx="7">
                        <c:v>1057</c:v>
                      </c:pt>
                      <c:pt idx="8">
                        <c:v>1096</c:v>
                      </c:pt>
                      <c:pt idx="9">
                        <c:v>1248</c:v>
                      </c:pt>
                      <c:pt idx="10">
                        <c:v>1099</c:v>
                      </c:pt>
                      <c:pt idx="11">
                        <c:v>996</c:v>
                      </c:pt>
                      <c:pt idx="12">
                        <c:v>910</c:v>
                      </c:pt>
                      <c:pt idx="13">
                        <c:v>1146</c:v>
                      </c:pt>
                      <c:pt idx="14">
                        <c:v>1268</c:v>
                      </c:pt>
                      <c:pt idx="15">
                        <c:v>1001</c:v>
                      </c:pt>
                      <c:pt idx="16">
                        <c:v>670</c:v>
                      </c:pt>
                      <c:pt idx="17">
                        <c:v>431</c:v>
                      </c:pt>
                      <c:pt idx="18">
                        <c:v>314</c:v>
                      </c:pt>
                    </c:numCache>
                  </c:numRef>
                </c:val>
                <c:extLst xmlns:c15="http://schemas.microsoft.com/office/drawing/2012/chart">
                  <c:ext xmlns:c16="http://schemas.microsoft.com/office/drawing/2014/chart" uri="{C3380CC4-5D6E-409C-BE32-E72D297353CC}">
                    <c16:uniqueId val="{00000011-642F-49B2-A05E-BEE349F36312}"/>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'人口ピラミッド(2020)'!$E$27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'人口ピラミッド(2020)'!$F$27:$X$27</c15:sqref>
                        </c15:formulaRef>
                      </c:ext>
                    </c:extLst>
                    <c:numCache>
                      <c:formatCode>#,##0_);[Red]\(#,##0\)</c:formatCode>
                      <c:ptCount val="19"/>
                      <c:pt idx="0">
                        <c:v>135</c:v>
                      </c:pt>
                      <c:pt idx="1">
                        <c:v>217</c:v>
                      </c:pt>
                      <c:pt idx="2">
                        <c:v>273</c:v>
                      </c:pt>
                      <c:pt idx="3">
                        <c:v>345</c:v>
                      </c:pt>
                      <c:pt idx="4">
                        <c:v>312</c:v>
                      </c:pt>
                      <c:pt idx="5">
                        <c:v>214</c:v>
                      </c:pt>
                      <c:pt idx="6">
                        <c:v>254</c:v>
                      </c:pt>
                      <c:pt idx="7">
                        <c:v>297</c:v>
                      </c:pt>
                      <c:pt idx="8">
                        <c:v>361</c:v>
                      </c:pt>
                      <c:pt idx="9">
                        <c:v>523</c:v>
                      </c:pt>
                      <c:pt idx="10">
                        <c:v>521</c:v>
                      </c:pt>
                      <c:pt idx="11">
                        <c:v>546</c:v>
                      </c:pt>
                      <c:pt idx="12">
                        <c:v>648</c:v>
                      </c:pt>
                      <c:pt idx="13">
                        <c:v>908</c:v>
                      </c:pt>
                      <c:pt idx="14">
                        <c:v>1196</c:v>
                      </c:pt>
                      <c:pt idx="15">
                        <c:v>929</c:v>
                      </c:pt>
                      <c:pt idx="16">
                        <c:v>600</c:v>
                      </c:pt>
                      <c:pt idx="17">
                        <c:v>281</c:v>
                      </c:pt>
                      <c:pt idx="18">
                        <c:v>116</c:v>
                      </c:pt>
                    </c:numCache>
                  </c:numRef>
                </c:val>
                <c:extLst xmlns:c15="http://schemas.microsoft.com/office/drawing/2012/chart">
                  <c:ext xmlns:c16="http://schemas.microsoft.com/office/drawing/2014/chart" uri="{C3380CC4-5D6E-409C-BE32-E72D297353CC}">
                    <c16:uniqueId val="{00000012-642F-49B2-A05E-BEE349F36312}"/>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'人口ピラミッド(2020)'!$E$28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'人口ピラミッド(2020)'!$F$28:$X$28</c15:sqref>
                        </c15:formulaRef>
                      </c:ext>
                    </c:extLst>
                    <c:numCache>
                      <c:formatCode>#,##0_);[Red]\(#,##0\)</c:formatCode>
                      <c:ptCount val="19"/>
                      <c:pt idx="0">
                        <c:v>110</c:v>
                      </c:pt>
                      <c:pt idx="1">
                        <c:v>213</c:v>
                      </c:pt>
                      <c:pt idx="2">
                        <c:v>253</c:v>
                      </c:pt>
                      <c:pt idx="3">
                        <c:v>298</c:v>
                      </c:pt>
                      <c:pt idx="4">
                        <c:v>274</c:v>
                      </c:pt>
                      <c:pt idx="5">
                        <c:v>249</c:v>
                      </c:pt>
                      <c:pt idx="6">
                        <c:v>252</c:v>
                      </c:pt>
                      <c:pt idx="7">
                        <c:v>310</c:v>
                      </c:pt>
                      <c:pt idx="8">
                        <c:v>406</c:v>
                      </c:pt>
                      <c:pt idx="9">
                        <c:v>560</c:v>
                      </c:pt>
                      <c:pt idx="10">
                        <c:v>575</c:v>
                      </c:pt>
                      <c:pt idx="11">
                        <c:v>646</c:v>
                      </c:pt>
                      <c:pt idx="12">
                        <c:v>805</c:v>
                      </c:pt>
                      <c:pt idx="13">
                        <c:v>1085</c:v>
                      </c:pt>
                      <c:pt idx="14">
                        <c:v>1297</c:v>
                      </c:pt>
                      <c:pt idx="15">
                        <c:v>991</c:v>
                      </c:pt>
                      <c:pt idx="16">
                        <c:v>578</c:v>
                      </c:pt>
                      <c:pt idx="17">
                        <c:v>378</c:v>
                      </c:pt>
                      <c:pt idx="18">
                        <c:v>323</c:v>
                      </c:pt>
                    </c:numCache>
                  </c:numRef>
                </c:val>
                <c:extLst xmlns:c15="http://schemas.microsoft.com/office/drawing/2012/chart">
                  <c:ext xmlns:c16="http://schemas.microsoft.com/office/drawing/2014/chart" uri="{C3380CC4-5D6E-409C-BE32-E72D297353CC}">
                    <c16:uniqueId val="{00000013-642F-49B2-A05E-BEE349F36312}"/>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'人口ピラミッド(2020)'!$E$29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'人口ピラミッド(2020)'!$F$29:$X$29</c15:sqref>
                        </c15:formulaRef>
                      </c:ext>
                    </c:extLst>
                    <c:numCache>
                      <c:formatCode>#,##0_);[Red]\(#,##0\)</c:formatCode>
                      <c:ptCount val="19"/>
                      <c:pt idx="0">
                        <c:v>65</c:v>
                      </c:pt>
                      <c:pt idx="1">
                        <c:v>99</c:v>
                      </c:pt>
                      <c:pt idx="2">
                        <c:v>135</c:v>
                      </c:pt>
                      <c:pt idx="3">
                        <c:v>161</c:v>
                      </c:pt>
                      <c:pt idx="4">
                        <c:v>138</c:v>
                      </c:pt>
                      <c:pt idx="5">
                        <c:v>144</c:v>
                      </c:pt>
                      <c:pt idx="6">
                        <c:v>146</c:v>
                      </c:pt>
                      <c:pt idx="7">
                        <c:v>161</c:v>
                      </c:pt>
                      <c:pt idx="8">
                        <c:v>220</c:v>
                      </c:pt>
                      <c:pt idx="9">
                        <c:v>266</c:v>
                      </c:pt>
                      <c:pt idx="10">
                        <c:v>312</c:v>
                      </c:pt>
                      <c:pt idx="11">
                        <c:v>362</c:v>
                      </c:pt>
                      <c:pt idx="12">
                        <c:v>380</c:v>
                      </c:pt>
                      <c:pt idx="13">
                        <c:v>496</c:v>
                      </c:pt>
                      <c:pt idx="14">
                        <c:v>560</c:v>
                      </c:pt>
                      <c:pt idx="15">
                        <c:v>329</c:v>
                      </c:pt>
                      <c:pt idx="16">
                        <c:v>225</c:v>
                      </c:pt>
                      <c:pt idx="17">
                        <c:v>108</c:v>
                      </c:pt>
                      <c:pt idx="18">
                        <c:v>54</c:v>
                      </c:pt>
                    </c:numCache>
                  </c:numRef>
                </c:val>
                <c:extLst xmlns:c15="http://schemas.microsoft.com/office/drawing/2012/chart">
                  <c:ext xmlns:c16="http://schemas.microsoft.com/office/drawing/2014/chart" uri="{C3380CC4-5D6E-409C-BE32-E72D297353CC}">
                    <c16:uniqueId val="{00000014-642F-49B2-A05E-BEE349F36312}"/>
                  </c:ext>
                </c:extLst>
              </c15:ser>
            </c15:filteredBarSeries>
          </c:ext>
        </c:extLst>
      </c:barChart>
      <c:barChart>
        <c:barDir val="bar"/>
        <c:grouping val="clustered"/>
        <c:varyColors val="0"/>
        <c:ser>
          <c:idx val="27"/>
          <c:order val="27"/>
          <c:tx>
            <c:strRef>
              <c:f>'人口ピラミッド(2020)'!$E$38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'人口ピラミッド(2020)'!$F$38:$X$38</c:f>
              <c:numCache>
                <c:formatCode>#,##0_);[Red]\(#,##0\)</c:formatCode>
                <c:ptCount val="19"/>
                <c:pt idx="0">
                  <c:v>36258</c:v>
                </c:pt>
                <c:pt idx="1">
                  <c:v>40468</c:v>
                </c:pt>
                <c:pt idx="2">
                  <c:v>40456</c:v>
                </c:pt>
                <c:pt idx="3">
                  <c:v>42848</c:v>
                </c:pt>
                <c:pt idx="4">
                  <c:v>48707</c:v>
                </c:pt>
                <c:pt idx="5">
                  <c:v>45097</c:v>
                </c:pt>
                <c:pt idx="6">
                  <c:v>49186</c:v>
                </c:pt>
                <c:pt idx="7">
                  <c:v>55787</c:v>
                </c:pt>
                <c:pt idx="8">
                  <c:v>64619</c:v>
                </c:pt>
                <c:pt idx="9">
                  <c:v>77539</c:v>
                </c:pt>
                <c:pt idx="10">
                  <c:v>67726</c:v>
                </c:pt>
                <c:pt idx="11">
                  <c:v>56254</c:v>
                </c:pt>
                <c:pt idx="12">
                  <c:v>47882</c:v>
                </c:pt>
                <c:pt idx="13">
                  <c:v>54257</c:v>
                </c:pt>
                <c:pt idx="14">
                  <c:v>69081</c:v>
                </c:pt>
                <c:pt idx="15">
                  <c:v>58693</c:v>
                </c:pt>
                <c:pt idx="16">
                  <c:v>43737</c:v>
                </c:pt>
                <c:pt idx="17">
                  <c:v>29885</c:v>
                </c:pt>
                <c:pt idx="18">
                  <c:v>19909</c:v>
                </c:pt>
              </c:numCache>
              <c:extLst/>
            </c:numRef>
          </c:val>
          <c:extLst>
            <c:ext xmlns:c16="http://schemas.microsoft.com/office/drawing/2014/chart" uri="{C3380CC4-5D6E-409C-BE32-E72D297353CC}">
              <c16:uniqueId val="{00000001-642F-49B2-A05E-BEE349F36312}"/>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'人口ピラミッド(2020)'!$E$30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'人口ピラミッド(2020)'!$F$30:$X$30</c15:sqref>
                        </c15:formulaRef>
                      </c:ext>
                    </c:extLst>
                    <c:numCache>
                      <c:formatCode>#,##0_);[Red]\(#,##0\)</c:formatCode>
                      <c:ptCount val="19"/>
                      <c:pt idx="0">
                        <c:v>81</c:v>
                      </c:pt>
                      <c:pt idx="1">
                        <c:v>108</c:v>
                      </c:pt>
                      <c:pt idx="2">
                        <c:v>125</c:v>
                      </c:pt>
                      <c:pt idx="3">
                        <c:v>146</c:v>
                      </c:pt>
                      <c:pt idx="4">
                        <c:v>151</c:v>
                      </c:pt>
                      <c:pt idx="5">
                        <c:v>136</c:v>
                      </c:pt>
                      <c:pt idx="6">
                        <c:v>133</c:v>
                      </c:pt>
                      <c:pt idx="7">
                        <c:v>167</c:v>
                      </c:pt>
                      <c:pt idx="8">
                        <c:v>190</c:v>
                      </c:pt>
                      <c:pt idx="9">
                        <c:v>295</c:v>
                      </c:pt>
                      <c:pt idx="10">
                        <c:v>363</c:v>
                      </c:pt>
                      <c:pt idx="11">
                        <c:v>342</c:v>
                      </c:pt>
                      <c:pt idx="12">
                        <c:v>431</c:v>
                      </c:pt>
                      <c:pt idx="13">
                        <c:v>477</c:v>
                      </c:pt>
                      <c:pt idx="14">
                        <c:v>558</c:v>
                      </c:pt>
                      <c:pt idx="15">
                        <c:v>379</c:v>
                      </c:pt>
                      <c:pt idx="16">
                        <c:v>274</c:v>
                      </c:pt>
                      <c:pt idx="17">
                        <c:v>214</c:v>
                      </c:pt>
                      <c:pt idx="18">
                        <c:v>148</c:v>
                      </c:pt>
                    </c:numCache>
                  </c:numRef>
                </c:val>
                <c:extLst>
                  <c:ext xmlns:c16="http://schemas.microsoft.com/office/drawing/2014/chart" uri="{C3380CC4-5D6E-409C-BE32-E72D297353CC}">
                    <c16:uniqueId val="{00000015-642F-49B2-A05E-BEE349F36312}"/>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'人口ピラミッド(2020)'!$E$31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642F-49B2-A05E-BEE349F36312}"/>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'人口ピラミッド(2020)'!$E$32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642F-49B2-A05E-BEE349F36312}"/>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'人口ピラミッド(2020)'!$E$33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642F-49B2-A05E-BEE349F36312}"/>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'人口ピラミッド(2020)'!$E$34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642F-49B2-A05E-BEE349F36312}"/>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'人口ピラミッド(2020)'!$E$35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642F-49B2-A05E-BEE349F36312}"/>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'人口ピラミッド(2020)'!$E$36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642F-49B2-A05E-BEE349F36312}"/>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90000"/>
          <c:min val="-120000"/>
        </c:scaling>
        <c:delete val="1"/>
        <c:axPos val="b"/>
        <c:majorGridlines>
          <c:spPr>
            <a:ln w="9525" cap="flat" cmpd="sng" algn="ctr">
              <a:noFill/>
              <a:round/>
            </a:ln>
            <a:effectLst/>
          </c:spPr>
        </c:majorGridlines>
        <c:numFmt formatCode="#,##0;" sourceLinked="0"/>
        <c:majorTickMark val="none"/>
        <c:minorTickMark val="none"/>
        <c:tickLblPos val="nextTo"/>
        <c:crossAx val="792123039"/>
        <c:crosses val="autoZero"/>
        <c:crossBetween val="between"/>
      </c:valAx>
      <c:valAx>
        <c:axId val="622549087"/>
        <c:scaling>
          <c:orientation val="minMax"/>
          <c:max val="90000"/>
          <c:min val="-12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layout>
        <c:manualLayout>
          <c:xMode val="edge"/>
          <c:yMode val="edge"/>
          <c:x val="0.40393459425960876"/>
          <c:y val="0.12750396825396826"/>
          <c:w val="0.19213081148078251"/>
          <c:h val="7.514166666666666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lang="ja-JP" altLang="ja-JP" sz="1050" b="1" i="0" baseline="0" dirty="0">
                <a:effectLst/>
              </a:rPr>
              <a:t>北大阪（豊能・三島）地域</a:t>
            </a:r>
            <a:r>
              <a:rPr lang="ja-JP" sz="1050" dirty="0"/>
              <a:t>（</a:t>
            </a:r>
            <a:r>
              <a:rPr lang="en-US" sz="1050" dirty="0"/>
              <a:t>2040</a:t>
            </a:r>
            <a:r>
              <a:rPr lang="ja-JP" sz="1050" dirty="0"/>
              <a:t>）</a:t>
            </a:r>
          </a:p>
        </c:rich>
      </c:tx>
      <c:layout>
        <c:manualLayout>
          <c:xMode val="edge"/>
          <c:yMode val="edge"/>
          <c:x val="0.25359456729703322"/>
          <c:y val="3.0238095238095238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3763376136971643E-2"/>
          <c:y val="0.22411468253968253"/>
          <c:w val="0.83247324772605669"/>
          <c:h val="0.74419920634920633"/>
        </c:manualLayout>
      </c:layout>
      <c:barChart>
        <c:barDir val="bar"/>
        <c:grouping val="clustered"/>
        <c:varyColors val="0"/>
        <c:ser>
          <c:idx val="26"/>
          <c:order val="26"/>
          <c:tx>
            <c:strRef>
              <c:f>'人口ピラミッド(2040)'!$E$37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'人口ピラミッド(2040)'!$F$37:$X$37</c:f>
              <c:numCache>
                <c:formatCode>#,##0_);[Red]\(#,##0\)</c:formatCode>
                <c:ptCount val="19"/>
                <c:pt idx="0">
                  <c:v>34034</c:v>
                </c:pt>
                <c:pt idx="1">
                  <c:v>35577</c:v>
                </c:pt>
                <c:pt idx="2">
                  <c:v>35317</c:v>
                </c:pt>
                <c:pt idx="3">
                  <c:v>36444</c:v>
                </c:pt>
                <c:pt idx="4">
                  <c:v>44018</c:v>
                </c:pt>
                <c:pt idx="5">
                  <c:v>42852</c:v>
                </c:pt>
                <c:pt idx="6">
                  <c:v>45296</c:v>
                </c:pt>
                <c:pt idx="7">
                  <c:v>47849</c:v>
                </c:pt>
                <c:pt idx="8">
                  <c:v>50456</c:v>
                </c:pt>
                <c:pt idx="9">
                  <c:v>48798</c:v>
                </c:pt>
                <c:pt idx="10">
                  <c:v>48141</c:v>
                </c:pt>
                <c:pt idx="11">
                  <c:v>50885</c:v>
                </c:pt>
                <c:pt idx="12">
                  <c:v>54624</c:v>
                </c:pt>
                <c:pt idx="13">
                  <c:v>63715</c:v>
                </c:pt>
                <c:pt idx="14">
                  <c:v>54037</c:v>
                </c:pt>
                <c:pt idx="15">
                  <c:v>41195</c:v>
                </c:pt>
                <c:pt idx="16">
                  <c:v>29176</c:v>
                </c:pt>
                <c:pt idx="17">
                  <c:v>23167</c:v>
                </c:pt>
                <c:pt idx="18">
                  <c:v>22052</c:v>
                </c:pt>
              </c:numCache>
              <c:extLst/>
            </c:numRef>
          </c:val>
          <c:extLst>
            <c:ext xmlns:c16="http://schemas.microsoft.com/office/drawing/2014/chart" uri="{C3380CC4-5D6E-409C-BE32-E72D297353CC}">
              <c16:uniqueId val="{00000000-0EAD-4191-A853-85B3447D9938}"/>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'人口ピラミッド(2040)'!$E$11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'人口ピラミッド(2040)'!$F$11:$X$11</c15:sqref>
                        </c15:formulaRef>
                      </c:ext>
                    </c:extLst>
                    <c:numCache>
                      <c:formatCode>#,##0_);[Red]\(#,##0\)</c:formatCode>
                      <c:ptCount val="19"/>
                      <c:pt idx="0">
                        <c:v>8093</c:v>
                      </c:pt>
                      <c:pt idx="1">
                        <c:v>8321</c:v>
                      </c:pt>
                      <c:pt idx="2">
                        <c:v>8223</c:v>
                      </c:pt>
                      <c:pt idx="3">
                        <c:v>8138</c:v>
                      </c:pt>
                      <c:pt idx="4">
                        <c:v>8848</c:v>
                      </c:pt>
                      <c:pt idx="5">
                        <c:v>9052</c:v>
                      </c:pt>
                      <c:pt idx="6">
                        <c:v>9913</c:v>
                      </c:pt>
                      <c:pt idx="7">
                        <c:v>10633</c:v>
                      </c:pt>
                      <c:pt idx="8">
                        <c:v>11391</c:v>
                      </c:pt>
                      <c:pt idx="9">
                        <c:v>10940</c:v>
                      </c:pt>
                      <c:pt idx="10">
                        <c:v>10634</c:v>
                      </c:pt>
                      <c:pt idx="11">
                        <c:v>11193</c:v>
                      </c:pt>
                      <c:pt idx="12">
                        <c:v>11482</c:v>
                      </c:pt>
                      <c:pt idx="13">
                        <c:v>13384</c:v>
                      </c:pt>
                      <c:pt idx="14">
                        <c:v>11518</c:v>
                      </c:pt>
                      <c:pt idx="15">
                        <c:v>9007</c:v>
                      </c:pt>
                      <c:pt idx="16">
                        <c:v>6445</c:v>
                      </c:pt>
                      <c:pt idx="17">
                        <c:v>4933</c:v>
                      </c:pt>
                      <c:pt idx="18">
                        <c:v>4642</c:v>
                      </c:pt>
                    </c:numCache>
                  </c:numRef>
                </c:val>
                <c:extLst>
                  <c:ext xmlns:c16="http://schemas.microsoft.com/office/drawing/2014/chart" uri="{C3380CC4-5D6E-409C-BE32-E72D297353CC}">
                    <c16:uniqueId val="{00000002-0EAD-4191-A853-85B3447D993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'人口ピラミッド(2040)'!$E$12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'人口ピラミッド(2040)'!$F$12:$X$12</c15:sqref>
                        </c15:formulaRef>
                      </c:ext>
                    </c:extLst>
                    <c:numCache>
                      <c:formatCode>#,##0_);[Red]\(#,##0\)</c:formatCode>
                      <c:ptCount val="19"/>
                      <c:pt idx="0">
                        <c:v>7699</c:v>
                      </c:pt>
                      <c:pt idx="1">
                        <c:v>7907</c:v>
                      </c:pt>
                      <c:pt idx="2">
                        <c:v>7885</c:v>
                      </c:pt>
                      <c:pt idx="3">
                        <c:v>7906</c:v>
                      </c:pt>
                      <c:pt idx="4">
                        <c:v>9073</c:v>
                      </c:pt>
                      <c:pt idx="5">
                        <c:v>10047</c:v>
                      </c:pt>
                      <c:pt idx="6">
                        <c:v>10875</c:v>
                      </c:pt>
                      <c:pt idx="7">
                        <c:v>11607</c:v>
                      </c:pt>
                      <c:pt idx="8">
                        <c:v>12492</c:v>
                      </c:pt>
                      <c:pt idx="9">
                        <c:v>11989</c:v>
                      </c:pt>
                      <c:pt idx="10">
                        <c:v>11944</c:v>
                      </c:pt>
                      <c:pt idx="11">
                        <c:v>12611</c:v>
                      </c:pt>
                      <c:pt idx="12">
                        <c:v>13717</c:v>
                      </c:pt>
                      <c:pt idx="13">
                        <c:v>15786</c:v>
                      </c:pt>
                      <c:pt idx="14">
                        <c:v>13870</c:v>
                      </c:pt>
                      <c:pt idx="15">
                        <c:v>11630</c:v>
                      </c:pt>
                      <c:pt idx="16">
                        <c:v>8921</c:v>
                      </c:pt>
                      <c:pt idx="17">
                        <c:v>8217</c:v>
                      </c:pt>
                      <c:pt idx="18">
                        <c:v>11752</c:v>
                      </c:pt>
                    </c:numCache>
                  </c:numRef>
                </c:val>
                <c:extLst xmlns:c15="http://schemas.microsoft.com/office/drawing/2012/chart">
                  <c:ext xmlns:c16="http://schemas.microsoft.com/office/drawing/2014/chart" uri="{C3380CC4-5D6E-409C-BE32-E72D297353CC}">
                    <c16:uniqueId val="{00000003-0EAD-4191-A853-85B3447D993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'人口ピラミッド(2040)'!$E$13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'人口ピラミッド(2040)'!$F$13:$X$13</c15:sqref>
                        </c15:formulaRef>
                      </c:ext>
                    </c:extLst>
                    <c:numCache>
                      <c:formatCode>#,##0_);[Red]\(#,##0\)</c:formatCode>
                      <c:ptCount val="19"/>
                      <c:pt idx="0">
                        <c:v>1794</c:v>
                      </c:pt>
                      <c:pt idx="1">
                        <c:v>1939</c:v>
                      </c:pt>
                      <c:pt idx="2">
                        <c:v>1968</c:v>
                      </c:pt>
                      <c:pt idx="3">
                        <c:v>2164</c:v>
                      </c:pt>
                      <c:pt idx="4">
                        <c:v>3133</c:v>
                      </c:pt>
                      <c:pt idx="5">
                        <c:v>2722</c:v>
                      </c:pt>
                      <c:pt idx="6">
                        <c:v>2562</c:v>
                      </c:pt>
                      <c:pt idx="7">
                        <c:v>2678</c:v>
                      </c:pt>
                      <c:pt idx="8">
                        <c:v>2814</c:v>
                      </c:pt>
                      <c:pt idx="9">
                        <c:v>2646</c:v>
                      </c:pt>
                      <c:pt idx="10">
                        <c:v>2713</c:v>
                      </c:pt>
                      <c:pt idx="11">
                        <c:v>2789</c:v>
                      </c:pt>
                      <c:pt idx="12">
                        <c:v>2939</c:v>
                      </c:pt>
                      <c:pt idx="13">
                        <c:v>3449</c:v>
                      </c:pt>
                      <c:pt idx="14">
                        <c:v>3043</c:v>
                      </c:pt>
                      <c:pt idx="15">
                        <c:v>2447</c:v>
                      </c:pt>
                      <c:pt idx="16">
                        <c:v>1825</c:v>
                      </c:pt>
                      <c:pt idx="17">
                        <c:v>1370</c:v>
                      </c:pt>
                      <c:pt idx="18">
                        <c:v>1422</c:v>
                      </c:pt>
                    </c:numCache>
                  </c:numRef>
                </c:val>
                <c:extLst xmlns:c15="http://schemas.microsoft.com/office/drawing/2012/chart">
                  <c:ext xmlns:c16="http://schemas.microsoft.com/office/drawing/2014/chart" uri="{C3380CC4-5D6E-409C-BE32-E72D297353CC}">
                    <c16:uniqueId val="{00000004-0EAD-4191-A853-85B3447D993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'人口ピラミッド(2040)'!$E$14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'人口ピラミッド(2040)'!$F$14:$X$14</c15:sqref>
                        </c15:formulaRef>
                      </c:ext>
                    </c:extLst>
                    <c:numCache>
                      <c:formatCode>#,##0_);[Red]\(#,##0\)</c:formatCode>
                      <c:ptCount val="19"/>
                      <c:pt idx="0">
                        <c:v>1707</c:v>
                      </c:pt>
                      <c:pt idx="1">
                        <c:v>1883</c:v>
                      </c:pt>
                      <c:pt idx="2">
                        <c:v>1897</c:v>
                      </c:pt>
                      <c:pt idx="3">
                        <c:v>2050</c:v>
                      </c:pt>
                      <c:pt idx="4">
                        <c:v>2673</c:v>
                      </c:pt>
                      <c:pt idx="5">
                        <c:v>2535</c:v>
                      </c:pt>
                      <c:pt idx="6">
                        <c:v>2616</c:v>
                      </c:pt>
                      <c:pt idx="7">
                        <c:v>2808</c:v>
                      </c:pt>
                      <c:pt idx="8">
                        <c:v>3039</c:v>
                      </c:pt>
                      <c:pt idx="9">
                        <c:v>2898</c:v>
                      </c:pt>
                      <c:pt idx="10">
                        <c:v>2930</c:v>
                      </c:pt>
                      <c:pt idx="11">
                        <c:v>3015</c:v>
                      </c:pt>
                      <c:pt idx="12">
                        <c:v>3435</c:v>
                      </c:pt>
                      <c:pt idx="13">
                        <c:v>4088</c:v>
                      </c:pt>
                      <c:pt idx="14">
                        <c:v>3602</c:v>
                      </c:pt>
                      <c:pt idx="15">
                        <c:v>3125</c:v>
                      </c:pt>
                      <c:pt idx="16">
                        <c:v>2483</c:v>
                      </c:pt>
                      <c:pt idx="17">
                        <c:v>2345</c:v>
                      </c:pt>
                      <c:pt idx="18">
                        <c:v>3248</c:v>
                      </c:pt>
                    </c:numCache>
                  </c:numRef>
                </c:val>
                <c:extLst xmlns:c15="http://schemas.microsoft.com/office/drawing/2012/chart">
                  <c:ext xmlns:c16="http://schemas.microsoft.com/office/drawing/2014/chart" uri="{C3380CC4-5D6E-409C-BE32-E72D297353CC}">
                    <c16:uniqueId val="{00000005-0EAD-4191-A853-85B3447D993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'人口ピラミッド(2040)'!$E$15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'人口ピラミッド(2040)'!$F$15:$X$15</c15:sqref>
                        </c15:formulaRef>
                      </c:ext>
                    </c:extLst>
                    <c:numCache>
                      <c:formatCode>#,##0_);[Red]\(#,##0\)</c:formatCode>
                      <c:ptCount val="19"/>
                      <c:pt idx="0">
                        <c:v>7932</c:v>
                      </c:pt>
                      <c:pt idx="1">
                        <c:v>8176</c:v>
                      </c:pt>
                      <c:pt idx="2">
                        <c:v>7943</c:v>
                      </c:pt>
                      <c:pt idx="3">
                        <c:v>8547</c:v>
                      </c:pt>
                      <c:pt idx="4">
                        <c:v>10513</c:v>
                      </c:pt>
                      <c:pt idx="5">
                        <c:v>9838</c:v>
                      </c:pt>
                      <c:pt idx="6">
                        <c:v>10088</c:v>
                      </c:pt>
                      <c:pt idx="7">
                        <c:v>10744</c:v>
                      </c:pt>
                      <c:pt idx="8">
                        <c:v>11698</c:v>
                      </c:pt>
                      <c:pt idx="9">
                        <c:v>11555</c:v>
                      </c:pt>
                      <c:pt idx="10">
                        <c:v>11024</c:v>
                      </c:pt>
                      <c:pt idx="11">
                        <c:v>11465</c:v>
                      </c:pt>
                      <c:pt idx="12">
                        <c:v>11631</c:v>
                      </c:pt>
                      <c:pt idx="13">
                        <c:v>13056</c:v>
                      </c:pt>
                      <c:pt idx="14">
                        <c:v>11285</c:v>
                      </c:pt>
                      <c:pt idx="15">
                        <c:v>8741</c:v>
                      </c:pt>
                      <c:pt idx="16">
                        <c:v>5874</c:v>
                      </c:pt>
                      <c:pt idx="17">
                        <c:v>4570</c:v>
                      </c:pt>
                      <c:pt idx="18">
                        <c:v>4291</c:v>
                      </c:pt>
                    </c:numCache>
                  </c:numRef>
                </c:val>
                <c:extLst xmlns:c15="http://schemas.microsoft.com/office/drawing/2012/chart">
                  <c:ext xmlns:c16="http://schemas.microsoft.com/office/drawing/2014/chart" uri="{C3380CC4-5D6E-409C-BE32-E72D297353CC}">
                    <c16:uniqueId val="{00000006-0EAD-4191-A853-85B3447D993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'人口ピラミッド(2040)'!$E$16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'人口ピラミッド(2040)'!$F$16:$X$16</c15:sqref>
                        </c15:formulaRef>
                      </c:ext>
                    </c:extLst>
                    <c:numCache>
                      <c:formatCode>#,##0_);[Red]\(#,##0\)</c:formatCode>
                      <c:ptCount val="19"/>
                      <c:pt idx="0">
                        <c:v>7546</c:v>
                      </c:pt>
                      <c:pt idx="1">
                        <c:v>7849</c:v>
                      </c:pt>
                      <c:pt idx="2">
                        <c:v>7573</c:v>
                      </c:pt>
                      <c:pt idx="3">
                        <c:v>8252</c:v>
                      </c:pt>
                      <c:pt idx="4">
                        <c:v>9988</c:v>
                      </c:pt>
                      <c:pt idx="5">
                        <c:v>10141</c:v>
                      </c:pt>
                      <c:pt idx="6">
                        <c:v>10715</c:v>
                      </c:pt>
                      <c:pt idx="7">
                        <c:v>11475</c:v>
                      </c:pt>
                      <c:pt idx="8">
                        <c:v>12284</c:v>
                      </c:pt>
                      <c:pt idx="9">
                        <c:v>11864</c:v>
                      </c:pt>
                      <c:pt idx="10">
                        <c:v>11787</c:v>
                      </c:pt>
                      <c:pt idx="11">
                        <c:v>12171</c:v>
                      </c:pt>
                      <c:pt idx="12">
                        <c:v>13155</c:v>
                      </c:pt>
                      <c:pt idx="13">
                        <c:v>15063</c:v>
                      </c:pt>
                      <c:pt idx="14">
                        <c:v>13261</c:v>
                      </c:pt>
                      <c:pt idx="15">
                        <c:v>10492</c:v>
                      </c:pt>
                      <c:pt idx="16">
                        <c:v>8214</c:v>
                      </c:pt>
                      <c:pt idx="17">
                        <c:v>7986</c:v>
                      </c:pt>
                      <c:pt idx="18">
                        <c:v>10503</c:v>
                      </c:pt>
                    </c:numCache>
                  </c:numRef>
                </c:val>
                <c:extLst xmlns:c15="http://schemas.microsoft.com/office/drawing/2012/chart">
                  <c:ext xmlns:c16="http://schemas.microsoft.com/office/drawing/2014/chart" uri="{C3380CC4-5D6E-409C-BE32-E72D297353CC}">
                    <c16:uniqueId val="{00000007-0EAD-4191-A853-85B3447D993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'人口ピラミッド(2040)'!$E$17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'人口ピラミッド(2040)'!$F$17:$X$17</c15:sqref>
                        </c15:formulaRef>
                      </c:ext>
                    </c:extLst>
                    <c:numCache>
                      <c:formatCode>#,##0_);[Red]\(#,##0\)</c:formatCode>
                      <c:ptCount val="19"/>
                      <c:pt idx="0">
                        <c:v>2616</c:v>
                      </c:pt>
                      <c:pt idx="1">
                        <c:v>3087</c:v>
                      </c:pt>
                      <c:pt idx="2">
                        <c:v>3103</c:v>
                      </c:pt>
                      <c:pt idx="3">
                        <c:v>3255</c:v>
                      </c:pt>
                      <c:pt idx="4">
                        <c:v>4613</c:v>
                      </c:pt>
                      <c:pt idx="5">
                        <c:v>3068</c:v>
                      </c:pt>
                      <c:pt idx="6">
                        <c:v>2999</c:v>
                      </c:pt>
                      <c:pt idx="7">
                        <c:v>3327</c:v>
                      </c:pt>
                      <c:pt idx="8">
                        <c:v>3454</c:v>
                      </c:pt>
                      <c:pt idx="9">
                        <c:v>3386</c:v>
                      </c:pt>
                      <c:pt idx="10">
                        <c:v>3618</c:v>
                      </c:pt>
                      <c:pt idx="11">
                        <c:v>3978</c:v>
                      </c:pt>
                      <c:pt idx="12">
                        <c:v>4291</c:v>
                      </c:pt>
                      <c:pt idx="13">
                        <c:v>4920</c:v>
                      </c:pt>
                      <c:pt idx="14">
                        <c:v>3985</c:v>
                      </c:pt>
                      <c:pt idx="15">
                        <c:v>3034</c:v>
                      </c:pt>
                      <c:pt idx="16">
                        <c:v>2139</c:v>
                      </c:pt>
                      <c:pt idx="17">
                        <c:v>1727</c:v>
                      </c:pt>
                      <c:pt idx="18">
                        <c:v>1682</c:v>
                      </c:pt>
                    </c:numCache>
                  </c:numRef>
                </c:val>
                <c:extLst xmlns:c15="http://schemas.microsoft.com/office/drawing/2012/chart">
                  <c:ext xmlns:c16="http://schemas.microsoft.com/office/drawing/2014/chart" uri="{C3380CC4-5D6E-409C-BE32-E72D297353CC}">
                    <c16:uniqueId val="{00000008-0EAD-4191-A853-85B3447D9938}"/>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'人口ピラミッド(2040)'!$E$18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'人口ピラミッド(2040)'!$F$18:$X$18</c15:sqref>
                        </c15:formulaRef>
                      </c:ext>
                    </c:extLst>
                    <c:numCache>
                      <c:formatCode>#,##0_);[Red]\(#,##0\)</c:formatCode>
                      <c:ptCount val="19"/>
                      <c:pt idx="0">
                        <c:v>2489</c:v>
                      </c:pt>
                      <c:pt idx="1">
                        <c:v>2886</c:v>
                      </c:pt>
                      <c:pt idx="2">
                        <c:v>2940</c:v>
                      </c:pt>
                      <c:pt idx="3">
                        <c:v>3072</c:v>
                      </c:pt>
                      <c:pt idx="4">
                        <c:v>3786</c:v>
                      </c:pt>
                      <c:pt idx="5">
                        <c:v>3212</c:v>
                      </c:pt>
                      <c:pt idx="6">
                        <c:v>3214</c:v>
                      </c:pt>
                      <c:pt idx="7">
                        <c:v>3608</c:v>
                      </c:pt>
                      <c:pt idx="8">
                        <c:v>3920</c:v>
                      </c:pt>
                      <c:pt idx="9">
                        <c:v>3850</c:v>
                      </c:pt>
                      <c:pt idx="10">
                        <c:v>4091</c:v>
                      </c:pt>
                      <c:pt idx="11">
                        <c:v>4557</c:v>
                      </c:pt>
                      <c:pt idx="12">
                        <c:v>4988</c:v>
                      </c:pt>
                      <c:pt idx="13">
                        <c:v>5682</c:v>
                      </c:pt>
                      <c:pt idx="14">
                        <c:v>4743</c:v>
                      </c:pt>
                      <c:pt idx="15">
                        <c:v>3702</c:v>
                      </c:pt>
                      <c:pt idx="16">
                        <c:v>3078</c:v>
                      </c:pt>
                      <c:pt idx="17">
                        <c:v>2921</c:v>
                      </c:pt>
                      <c:pt idx="18">
                        <c:v>4300</c:v>
                      </c:pt>
                    </c:numCache>
                  </c:numRef>
                </c:val>
                <c:extLst xmlns:c15="http://schemas.microsoft.com/office/drawing/2012/chart">
                  <c:ext xmlns:c16="http://schemas.microsoft.com/office/drawing/2014/chart" uri="{C3380CC4-5D6E-409C-BE32-E72D297353CC}">
                    <c16:uniqueId val="{00000009-0EAD-4191-A853-85B3447D993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'人口ピラミッド(2040)'!$E$19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'人口ピラミッド(2040)'!$F$19:$X$19</c15:sqref>
                        </c15:formulaRef>
                      </c:ext>
                    </c:extLst>
                    <c:numCache>
                      <c:formatCode>#,##0_);[Red]\(#,##0\)</c:formatCode>
                      <c:ptCount val="19"/>
                      <c:pt idx="0">
                        <c:v>5560</c:v>
                      </c:pt>
                      <c:pt idx="1">
                        <c:v>5783</c:v>
                      </c:pt>
                      <c:pt idx="2">
                        <c:v>5738</c:v>
                      </c:pt>
                      <c:pt idx="3">
                        <c:v>5835</c:v>
                      </c:pt>
                      <c:pt idx="4">
                        <c:v>6929</c:v>
                      </c:pt>
                      <c:pt idx="5">
                        <c:v>7320</c:v>
                      </c:pt>
                      <c:pt idx="6">
                        <c:v>7878</c:v>
                      </c:pt>
                      <c:pt idx="7">
                        <c:v>8138</c:v>
                      </c:pt>
                      <c:pt idx="8">
                        <c:v>8218</c:v>
                      </c:pt>
                      <c:pt idx="9">
                        <c:v>8025</c:v>
                      </c:pt>
                      <c:pt idx="10">
                        <c:v>7894</c:v>
                      </c:pt>
                      <c:pt idx="11">
                        <c:v>8084</c:v>
                      </c:pt>
                      <c:pt idx="12">
                        <c:v>9303</c:v>
                      </c:pt>
                      <c:pt idx="13">
                        <c:v>10415</c:v>
                      </c:pt>
                      <c:pt idx="14">
                        <c:v>8840</c:v>
                      </c:pt>
                      <c:pt idx="15">
                        <c:v>6472</c:v>
                      </c:pt>
                      <c:pt idx="16">
                        <c:v>4459</c:v>
                      </c:pt>
                      <c:pt idx="17">
                        <c:v>3614</c:v>
                      </c:pt>
                      <c:pt idx="18">
                        <c:v>3307</c:v>
                      </c:pt>
                    </c:numCache>
                  </c:numRef>
                </c:val>
                <c:extLst xmlns:c15="http://schemas.microsoft.com/office/drawing/2012/chart">
                  <c:ext xmlns:c16="http://schemas.microsoft.com/office/drawing/2014/chart" uri="{C3380CC4-5D6E-409C-BE32-E72D297353CC}">
                    <c16:uniqueId val="{0000000A-0EAD-4191-A853-85B3447D9938}"/>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'人口ピラミッド(2040)'!$E$20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'人口ピラミッド(2040)'!$F$20:$X$20</c15:sqref>
                        </c15:formulaRef>
                      </c:ext>
                    </c:extLst>
                    <c:numCache>
                      <c:formatCode>#,##0_);[Red]\(#,##0\)</c:formatCode>
                      <c:ptCount val="19"/>
                      <c:pt idx="0">
                        <c:v>5289</c:v>
                      </c:pt>
                      <c:pt idx="1">
                        <c:v>5444</c:v>
                      </c:pt>
                      <c:pt idx="2">
                        <c:v>5398</c:v>
                      </c:pt>
                      <c:pt idx="3">
                        <c:v>5539</c:v>
                      </c:pt>
                      <c:pt idx="4">
                        <c:v>6986</c:v>
                      </c:pt>
                      <c:pt idx="5">
                        <c:v>7643</c:v>
                      </c:pt>
                      <c:pt idx="6">
                        <c:v>8153</c:v>
                      </c:pt>
                      <c:pt idx="7">
                        <c:v>8368</c:v>
                      </c:pt>
                      <c:pt idx="8">
                        <c:v>8549</c:v>
                      </c:pt>
                      <c:pt idx="9">
                        <c:v>8425</c:v>
                      </c:pt>
                      <c:pt idx="10">
                        <c:v>8276</c:v>
                      </c:pt>
                      <c:pt idx="11">
                        <c:v>8662</c:v>
                      </c:pt>
                      <c:pt idx="12">
                        <c:v>10027</c:v>
                      </c:pt>
                      <c:pt idx="13">
                        <c:v>11710</c:v>
                      </c:pt>
                      <c:pt idx="14">
                        <c:v>9842</c:v>
                      </c:pt>
                      <c:pt idx="15">
                        <c:v>7589</c:v>
                      </c:pt>
                      <c:pt idx="16">
                        <c:v>6011</c:v>
                      </c:pt>
                      <c:pt idx="17">
                        <c:v>6077</c:v>
                      </c:pt>
                      <c:pt idx="18">
                        <c:v>8582</c:v>
                      </c:pt>
                    </c:numCache>
                  </c:numRef>
                </c:val>
                <c:extLst xmlns:c15="http://schemas.microsoft.com/office/drawing/2012/chart">
                  <c:ext xmlns:c16="http://schemas.microsoft.com/office/drawing/2014/chart" uri="{C3380CC4-5D6E-409C-BE32-E72D297353CC}">
                    <c16:uniqueId val="{0000000B-0EAD-4191-A853-85B3447D9938}"/>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'人口ピラミッド(2040)'!$E$21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'人口ピラミッド(2040)'!$F$21:$X$21</c15:sqref>
                        </c15:formulaRef>
                      </c:ext>
                    </c:extLst>
                    <c:numCache>
                      <c:formatCode>#,##0_);[Red]\(#,##0\)</c:formatCode>
                      <c:ptCount val="19"/>
                      <c:pt idx="0">
                        <c:v>1616</c:v>
                      </c:pt>
                      <c:pt idx="1">
                        <c:v>1542</c:v>
                      </c:pt>
                      <c:pt idx="2">
                        <c:v>1493</c:v>
                      </c:pt>
                      <c:pt idx="3">
                        <c:v>1590</c:v>
                      </c:pt>
                      <c:pt idx="4">
                        <c:v>2071</c:v>
                      </c:pt>
                      <c:pt idx="5">
                        <c:v>2382</c:v>
                      </c:pt>
                      <c:pt idx="6">
                        <c:v>2511</c:v>
                      </c:pt>
                      <c:pt idx="7">
                        <c:v>2516</c:v>
                      </c:pt>
                      <c:pt idx="8">
                        <c:v>2593</c:v>
                      </c:pt>
                      <c:pt idx="9">
                        <c:v>2453</c:v>
                      </c:pt>
                      <c:pt idx="10">
                        <c:v>2398</c:v>
                      </c:pt>
                      <c:pt idx="11">
                        <c:v>2542</c:v>
                      </c:pt>
                      <c:pt idx="12">
                        <c:v>2690</c:v>
                      </c:pt>
                      <c:pt idx="13">
                        <c:v>3315</c:v>
                      </c:pt>
                      <c:pt idx="14">
                        <c:v>2674</c:v>
                      </c:pt>
                      <c:pt idx="15">
                        <c:v>1844</c:v>
                      </c:pt>
                      <c:pt idx="16">
                        <c:v>1321</c:v>
                      </c:pt>
                      <c:pt idx="17">
                        <c:v>1077</c:v>
                      </c:pt>
                      <c:pt idx="18">
                        <c:v>993</c:v>
                      </c:pt>
                    </c:numCache>
                  </c:numRef>
                </c:val>
                <c:extLst xmlns:c15="http://schemas.microsoft.com/office/drawing/2012/chart">
                  <c:ext xmlns:c16="http://schemas.microsoft.com/office/drawing/2014/chart" uri="{C3380CC4-5D6E-409C-BE32-E72D297353CC}">
                    <c16:uniqueId val="{0000000C-0EAD-4191-A853-85B3447D9938}"/>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'人口ピラミッド(2040)'!$E$22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'人口ピラミッド(2040)'!$F$22:$X$22</c15:sqref>
                        </c15:formulaRef>
                      </c:ext>
                    </c:extLst>
                    <c:numCache>
                      <c:formatCode>#,##0_);[Red]\(#,##0\)</c:formatCode>
                      <c:ptCount val="19"/>
                      <c:pt idx="0">
                        <c:v>1537</c:v>
                      </c:pt>
                      <c:pt idx="1">
                        <c:v>1440</c:v>
                      </c:pt>
                      <c:pt idx="2">
                        <c:v>1406</c:v>
                      </c:pt>
                      <c:pt idx="3">
                        <c:v>1491</c:v>
                      </c:pt>
                      <c:pt idx="4">
                        <c:v>1894</c:v>
                      </c:pt>
                      <c:pt idx="5">
                        <c:v>2283</c:v>
                      </c:pt>
                      <c:pt idx="6">
                        <c:v>2434</c:v>
                      </c:pt>
                      <c:pt idx="7">
                        <c:v>2411</c:v>
                      </c:pt>
                      <c:pt idx="8">
                        <c:v>2504</c:v>
                      </c:pt>
                      <c:pt idx="9">
                        <c:v>2352</c:v>
                      </c:pt>
                      <c:pt idx="10">
                        <c:v>2410</c:v>
                      </c:pt>
                      <c:pt idx="11">
                        <c:v>2536</c:v>
                      </c:pt>
                      <c:pt idx="12">
                        <c:v>2799</c:v>
                      </c:pt>
                      <c:pt idx="13">
                        <c:v>3461</c:v>
                      </c:pt>
                      <c:pt idx="14">
                        <c:v>2724</c:v>
                      </c:pt>
                      <c:pt idx="15">
                        <c:v>2164</c:v>
                      </c:pt>
                      <c:pt idx="16">
                        <c:v>1750</c:v>
                      </c:pt>
                      <c:pt idx="17">
                        <c:v>1815</c:v>
                      </c:pt>
                      <c:pt idx="18">
                        <c:v>2515</c:v>
                      </c:pt>
                    </c:numCache>
                  </c:numRef>
                </c:val>
                <c:extLst xmlns:c15="http://schemas.microsoft.com/office/drawing/2012/chart">
                  <c:ext xmlns:c16="http://schemas.microsoft.com/office/drawing/2014/chart" uri="{C3380CC4-5D6E-409C-BE32-E72D297353CC}">
                    <c16:uniqueId val="{0000000D-0EAD-4191-A853-85B3447D9938}"/>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'人口ピラミッド(2040)'!$E$23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'人口ピラミッド(2040)'!$F$23:$X$23</c15:sqref>
                        </c15:formulaRef>
                      </c:ext>
                    </c:extLst>
                    <c:numCache>
                      <c:formatCode>#,##0_);[Red]\(#,##0\)</c:formatCode>
                      <c:ptCount val="19"/>
                      <c:pt idx="0">
                        <c:v>5729</c:v>
                      </c:pt>
                      <c:pt idx="1">
                        <c:v>5960</c:v>
                      </c:pt>
                      <c:pt idx="2">
                        <c:v>6063</c:v>
                      </c:pt>
                      <c:pt idx="3">
                        <c:v>6163</c:v>
                      </c:pt>
                      <c:pt idx="4">
                        <c:v>7163</c:v>
                      </c:pt>
                      <c:pt idx="5">
                        <c:v>7733</c:v>
                      </c:pt>
                      <c:pt idx="6">
                        <c:v>8477</c:v>
                      </c:pt>
                      <c:pt idx="7">
                        <c:v>8850</c:v>
                      </c:pt>
                      <c:pt idx="8">
                        <c:v>9262</c:v>
                      </c:pt>
                      <c:pt idx="9">
                        <c:v>8690</c:v>
                      </c:pt>
                      <c:pt idx="10">
                        <c:v>8655</c:v>
                      </c:pt>
                      <c:pt idx="11">
                        <c:v>9440</c:v>
                      </c:pt>
                      <c:pt idx="12">
                        <c:v>10728</c:v>
                      </c:pt>
                      <c:pt idx="13">
                        <c:v>13277</c:v>
                      </c:pt>
                      <c:pt idx="14">
                        <c:v>10977</c:v>
                      </c:pt>
                      <c:pt idx="15">
                        <c:v>8148</c:v>
                      </c:pt>
                      <c:pt idx="16">
                        <c:v>5876</c:v>
                      </c:pt>
                      <c:pt idx="17">
                        <c:v>4766</c:v>
                      </c:pt>
                      <c:pt idx="18">
                        <c:v>4676</c:v>
                      </c:pt>
                    </c:numCache>
                  </c:numRef>
                </c:val>
                <c:extLst xmlns:c15="http://schemas.microsoft.com/office/drawing/2012/chart">
                  <c:ext xmlns:c16="http://schemas.microsoft.com/office/drawing/2014/chart" uri="{C3380CC4-5D6E-409C-BE32-E72D297353CC}">
                    <c16:uniqueId val="{0000000E-0EAD-4191-A853-85B3447D9938}"/>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'人口ピラミッド(2040)'!$E$24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'人口ピラミッド(2040)'!$F$24:$X$24</c15:sqref>
                        </c15:formulaRef>
                      </c:ext>
                    </c:extLst>
                    <c:numCache>
                      <c:formatCode>#,##0_);[Red]\(#,##0\)</c:formatCode>
                      <c:ptCount val="19"/>
                      <c:pt idx="0">
                        <c:v>5450</c:v>
                      </c:pt>
                      <c:pt idx="1">
                        <c:v>5719</c:v>
                      </c:pt>
                      <c:pt idx="2">
                        <c:v>5766</c:v>
                      </c:pt>
                      <c:pt idx="3">
                        <c:v>5931</c:v>
                      </c:pt>
                      <c:pt idx="4">
                        <c:v>7278</c:v>
                      </c:pt>
                      <c:pt idx="5">
                        <c:v>8120</c:v>
                      </c:pt>
                      <c:pt idx="6">
                        <c:v>8604</c:v>
                      </c:pt>
                      <c:pt idx="7">
                        <c:v>8946</c:v>
                      </c:pt>
                      <c:pt idx="8">
                        <c:v>9355</c:v>
                      </c:pt>
                      <c:pt idx="9">
                        <c:v>8794</c:v>
                      </c:pt>
                      <c:pt idx="10">
                        <c:v>8893</c:v>
                      </c:pt>
                      <c:pt idx="11">
                        <c:v>9975</c:v>
                      </c:pt>
                      <c:pt idx="12">
                        <c:v>11777</c:v>
                      </c:pt>
                      <c:pt idx="13">
                        <c:v>14266</c:v>
                      </c:pt>
                      <c:pt idx="14">
                        <c:v>12175</c:v>
                      </c:pt>
                      <c:pt idx="15">
                        <c:v>9651</c:v>
                      </c:pt>
                      <c:pt idx="16">
                        <c:v>7985</c:v>
                      </c:pt>
                      <c:pt idx="17">
                        <c:v>8256</c:v>
                      </c:pt>
                      <c:pt idx="18">
                        <c:v>11720</c:v>
                      </c:pt>
                    </c:numCache>
                  </c:numRef>
                </c:val>
                <c:extLst xmlns:c15="http://schemas.microsoft.com/office/drawing/2012/chart">
                  <c:ext xmlns:c16="http://schemas.microsoft.com/office/drawing/2014/chart" uri="{C3380CC4-5D6E-409C-BE32-E72D297353CC}">
                    <c16:uniqueId val="{0000000F-0EAD-4191-A853-85B3447D9938}"/>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'人口ピラミッド(2040)'!$E$25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'人口ピラミッド(2040)'!$F$25:$X$25</c15:sqref>
                        </c15:formulaRef>
                      </c:ext>
                    </c:extLst>
                    <c:numCache>
                      <c:formatCode>#,##0_);[Red]\(#,##0\)</c:formatCode>
                      <c:ptCount val="19"/>
                      <c:pt idx="0">
                        <c:v>630</c:v>
                      </c:pt>
                      <c:pt idx="1">
                        <c:v>664</c:v>
                      </c:pt>
                      <c:pt idx="2">
                        <c:v>647</c:v>
                      </c:pt>
                      <c:pt idx="3">
                        <c:v>600</c:v>
                      </c:pt>
                      <c:pt idx="4">
                        <c:v>582</c:v>
                      </c:pt>
                      <c:pt idx="5">
                        <c:v>605</c:v>
                      </c:pt>
                      <c:pt idx="6">
                        <c:v>738</c:v>
                      </c:pt>
                      <c:pt idx="7">
                        <c:v>782</c:v>
                      </c:pt>
                      <c:pt idx="8">
                        <c:v>792</c:v>
                      </c:pt>
                      <c:pt idx="9">
                        <c:v>783</c:v>
                      </c:pt>
                      <c:pt idx="10">
                        <c:v>841</c:v>
                      </c:pt>
                      <c:pt idx="11">
                        <c:v>917</c:v>
                      </c:pt>
                      <c:pt idx="12">
                        <c:v>995</c:v>
                      </c:pt>
                      <c:pt idx="13">
                        <c:v>1097</c:v>
                      </c:pt>
                      <c:pt idx="14">
                        <c:v>907</c:v>
                      </c:pt>
                      <c:pt idx="15">
                        <c:v>732</c:v>
                      </c:pt>
                      <c:pt idx="16">
                        <c:v>528</c:v>
                      </c:pt>
                      <c:pt idx="17">
                        <c:v>432</c:v>
                      </c:pt>
                      <c:pt idx="18">
                        <c:v>389</c:v>
                      </c:pt>
                    </c:numCache>
                  </c:numRef>
                </c:val>
                <c:extLst xmlns:c15="http://schemas.microsoft.com/office/drawing/2012/chart">
                  <c:ext xmlns:c16="http://schemas.microsoft.com/office/drawing/2014/chart" uri="{C3380CC4-5D6E-409C-BE32-E72D297353CC}">
                    <c16:uniqueId val="{00000010-0EAD-4191-A853-85B3447D9938}"/>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'人口ピラミッド(2040)'!$E$26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'人口ピラミッド(2040)'!$F$26:$X$26</c15:sqref>
                        </c15:formulaRef>
                      </c:ext>
                    </c:extLst>
                    <c:numCache>
                      <c:formatCode>#,##0_);[Red]\(#,##0\)</c:formatCode>
                      <c:ptCount val="19"/>
                      <c:pt idx="0">
                        <c:v>599</c:v>
                      </c:pt>
                      <c:pt idx="1">
                        <c:v>648</c:v>
                      </c:pt>
                      <c:pt idx="2">
                        <c:v>637</c:v>
                      </c:pt>
                      <c:pt idx="3">
                        <c:v>612</c:v>
                      </c:pt>
                      <c:pt idx="4">
                        <c:v>606</c:v>
                      </c:pt>
                      <c:pt idx="5">
                        <c:v>647</c:v>
                      </c:pt>
                      <c:pt idx="6">
                        <c:v>781</c:v>
                      </c:pt>
                      <c:pt idx="7">
                        <c:v>844</c:v>
                      </c:pt>
                      <c:pt idx="8">
                        <c:v>848</c:v>
                      </c:pt>
                      <c:pt idx="9">
                        <c:v>873</c:v>
                      </c:pt>
                      <c:pt idx="10">
                        <c:v>930</c:v>
                      </c:pt>
                      <c:pt idx="11">
                        <c:v>1048</c:v>
                      </c:pt>
                      <c:pt idx="12">
                        <c:v>1110</c:v>
                      </c:pt>
                      <c:pt idx="13">
                        <c:v>1266</c:v>
                      </c:pt>
                      <c:pt idx="14">
                        <c:v>1093</c:v>
                      </c:pt>
                      <c:pt idx="15">
                        <c:v>925</c:v>
                      </c:pt>
                      <c:pt idx="16">
                        <c:v>748</c:v>
                      </c:pt>
                      <c:pt idx="17">
                        <c:v>777</c:v>
                      </c:pt>
                      <c:pt idx="18">
                        <c:v>870</c:v>
                      </c:pt>
                    </c:numCache>
                  </c:numRef>
                </c:val>
                <c:extLst xmlns:c15="http://schemas.microsoft.com/office/drawing/2012/chart">
                  <c:ext xmlns:c16="http://schemas.microsoft.com/office/drawing/2014/chart" uri="{C3380CC4-5D6E-409C-BE32-E72D297353CC}">
                    <c16:uniqueId val="{00000011-0EAD-4191-A853-85B3447D9938}"/>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'人口ピラミッド(2040)'!$E$27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'人口ピラミッド(2040)'!$F$27:$X$27</c15:sqref>
                        </c15:formulaRef>
                      </c:ext>
                    </c:extLst>
                    <c:numCache>
                      <c:formatCode>#,##0_);[Red]\(#,##0\)</c:formatCode>
                      <c:ptCount val="19"/>
                      <c:pt idx="0">
                        <c:v>41</c:v>
                      </c:pt>
                      <c:pt idx="1">
                        <c:v>70</c:v>
                      </c:pt>
                      <c:pt idx="2">
                        <c:v>93</c:v>
                      </c:pt>
                      <c:pt idx="3">
                        <c:v>102</c:v>
                      </c:pt>
                      <c:pt idx="4">
                        <c:v>125</c:v>
                      </c:pt>
                      <c:pt idx="5">
                        <c:v>92</c:v>
                      </c:pt>
                      <c:pt idx="6">
                        <c:v>87</c:v>
                      </c:pt>
                      <c:pt idx="7">
                        <c:v>124</c:v>
                      </c:pt>
                      <c:pt idx="8">
                        <c:v>158</c:v>
                      </c:pt>
                      <c:pt idx="9">
                        <c:v>211</c:v>
                      </c:pt>
                      <c:pt idx="10">
                        <c:v>237</c:v>
                      </c:pt>
                      <c:pt idx="11">
                        <c:v>323</c:v>
                      </c:pt>
                      <c:pt idx="12">
                        <c:v>355</c:v>
                      </c:pt>
                      <c:pt idx="13">
                        <c:v>546</c:v>
                      </c:pt>
                      <c:pt idx="14">
                        <c:v>501</c:v>
                      </c:pt>
                      <c:pt idx="15">
                        <c:v>464</c:v>
                      </c:pt>
                      <c:pt idx="16">
                        <c:v>460</c:v>
                      </c:pt>
                      <c:pt idx="17">
                        <c:v>451</c:v>
                      </c:pt>
                      <c:pt idx="18">
                        <c:v>469</c:v>
                      </c:pt>
                    </c:numCache>
                  </c:numRef>
                </c:val>
                <c:extLst xmlns:c15="http://schemas.microsoft.com/office/drawing/2012/chart">
                  <c:ext xmlns:c16="http://schemas.microsoft.com/office/drawing/2014/chart" uri="{C3380CC4-5D6E-409C-BE32-E72D297353CC}">
                    <c16:uniqueId val="{00000012-0EAD-4191-A853-85B3447D9938}"/>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'人口ピラミッド(2040)'!$E$28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'人口ピラミッド(2040)'!$F$28:$X$28</c15:sqref>
                        </c15:formulaRef>
                      </c:ext>
                    </c:extLst>
                    <c:numCache>
                      <c:formatCode>#,##0_);[Red]\(#,##0\)</c:formatCode>
                      <c:ptCount val="19"/>
                      <c:pt idx="0">
                        <c:v>39</c:v>
                      </c:pt>
                      <c:pt idx="1">
                        <c:v>65</c:v>
                      </c:pt>
                      <c:pt idx="2">
                        <c:v>85</c:v>
                      </c:pt>
                      <c:pt idx="3">
                        <c:v>99</c:v>
                      </c:pt>
                      <c:pt idx="4">
                        <c:v>108</c:v>
                      </c:pt>
                      <c:pt idx="5">
                        <c:v>116</c:v>
                      </c:pt>
                      <c:pt idx="6">
                        <c:v>92</c:v>
                      </c:pt>
                      <c:pt idx="7">
                        <c:v>84</c:v>
                      </c:pt>
                      <c:pt idx="8">
                        <c:v>117</c:v>
                      </c:pt>
                      <c:pt idx="9">
                        <c:v>164</c:v>
                      </c:pt>
                      <c:pt idx="10">
                        <c:v>244</c:v>
                      </c:pt>
                      <c:pt idx="11">
                        <c:v>302</c:v>
                      </c:pt>
                      <c:pt idx="12">
                        <c:v>398</c:v>
                      </c:pt>
                      <c:pt idx="13">
                        <c:v>564</c:v>
                      </c:pt>
                      <c:pt idx="14">
                        <c:v>540</c:v>
                      </c:pt>
                      <c:pt idx="15">
                        <c:v>581</c:v>
                      </c:pt>
                      <c:pt idx="16">
                        <c:v>635</c:v>
                      </c:pt>
                      <c:pt idx="17">
                        <c:v>713</c:v>
                      </c:pt>
                      <c:pt idx="18">
                        <c:v>980</c:v>
                      </c:pt>
                    </c:numCache>
                  </c:numRef>
                </c:val>
                <c:extLst xmlns:c15="http://schemas.microsoft.com/office/drawing/2012/chart">
                  <c:ext xmlns:c16="http://schemas.microsoft.com/office/drawing/2014/chart" uri="{C3380CC4-5D6E-409C-BE32-E72D297353CC}">
                    <c16:uniqueId val="{00000013-0EAD-4191-A853-85B3447D9938}"/>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'人口ピラミッド(2040)'!$E$29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'人口ピラミッド(2040)'!$F$29:$X$29</c15:sqref>
                        </c15:formulaRef>
                      </c:ext>
                    </c:extLst>
                    <c:numCache>
                      <c:formatCode>#,##0_);[Red]\(#,##0\)</c:formatCode>
                      <c:ptCount val="19"/>
                      <c:pt idx="0">
                        <c:v>23</c:v>
                      </c:pt>
                      <c:pt idx="1">
                        <c:v>35</c:v>
                      </c:pt>
                      <c:pt idx="2">
                        <c:v>46</c:v>
                      </c:pt>
                      <c:pt idx="3">
                        <c:v>50</c:v>
                      </c:pt>
                      <c:pt idx="4">
                        <c:v>41</c:v>
                      </c:pt>
                      <c:pt idx="5">
                        <c:v>40</c:v>
                      </c:pt>
                      <c:pt idx="6">
                        <c:v>43</c:v>
                      </c:pt>
                      <c:pt idx="7">
                        <c:v>57</c:v>
                      </c:pt>
                      <c:pt idx="8">
                        <c:v>76</c:v>
                      </c:pt>
                      <c:pt idx="9">
                        <c:v>109</c:v>
                      </c:pt>
                      <c:pt idx="10">
                        <c:v>127</c:v>
                      </c:pt>
                      <c:pt idx="11">
                        <c:v>154</c:v>
                      </c:pt>
                      <c:pt idx="12">
                        <c:v>210</c:v>
                      </c:pt>
                      <c:pt idx="13">
                        <c:v>256</c:v>
                      </c:pt>
                      <c:pt idx="14">
                        <c:v>307</c:v>
                      </c:pt>
                      <c:pt idx="15">
                        <c:v>306</c:v>
                      </c:pt>
                      <c:pt idx="16">
                        <c:v>249</c:v>
                      </c:pt>
                      <c:pt idx="17">
                        <c:v>227</c:v>
                      </c:pt>
                      <c:pt idx="18">
                        <c:v>181</c:v>
                      </c:pt>
                    </c:numCache>
                  </c:numRef>
                </c:val>
                <c:extLst xmlns:c15="http://schemas.microsoft.com/office/drawing/2012/chart">
                  <c:ext xmlns:c16="http://schemas.microsoft.com/office/drawing/2014/chart" uri="{C3380CC4-5D6E-409C-BE32-E72D297353CC}">
                    <c16:uniqueId val="{00000014-0EAD-4191-A853-85B3447D9938}"/>
                  </c:ext>
                </c:extLst>
              </c15:ser>
            </c15:filteredBarSeries>
          </c:ext>
        </c:extLst>
      </c:barChart>
      <c:barChart>
        <c:barDir val="bar"/>
        <c:grouping val="clustered"/>
        <c:varyColors val="0"/>
        <c:ser>
          <c:idx val="27"/>
          <c:order val="27"/>
          <c:tx>
            <c:strRef>
              <c:f>'人口ピラミッド(2040)'!$E$38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'人口ピラミッド(2040)'!$F$38:$X$38</c:f>
              <c:numCache>
                <c:formatCode>#,##0_);[Red]\(#,##0\)</c:formatCode>
                <c:ptCount val="19"/>
                <c:pt idx="0">
                  <c:v>32377</c:v>
                </c:pt>
                <c:pt idx="1">
                  <c:v>33872</c:v>
                </c:pt>
                <c:pt idx="2">
                  <c:v>33629</c:v>
                </c:pt>
                <c:pt idx="3">
                  <c:v>34999</c:v>
                </c:pt>
                <c:pt idx="4">
                  <c:v>42448</c:v>
                </c:pt>
                <c:pt idx="5">
                  <c:v>44788</c:v>
                </c:pt>
                <c:pt idx="6">
                  <c:v>47522</c:v>
                </c:pt>
                <c:pt idx="7">
                  <c:v>50202</c:v>
                </c:pt>
                <c:pt idx="8">
                  <c:v>53187</c:v>
                </c:pt>
                <c:pt idx="9">
                  <c:v>51323</c:v>
                </c:pt>
                <c:pt idx="10">
                  <c:v>51636</c:v>
                </c:pt>
                <c:pt idx="11">
                  <c:v>55043</c:v>
                </c:pt>
                <c:pt idx="12">
                  <c:v>61586</c:v>
                </c:pt>
                <c:pt idx="13">
                  <c:v>72173</c:v>
                </c:pt>
                <c:pt idx="14">
                  <c:v>62209</c:v>
                </c:pt>
                <c:pt idx="15">
                  <c:v>50161</c:v>
                </c:pt>
                <c:pt idx="16">
                  <c:v>40162</c:v>
                </c:pt>
                <c:pt idx="17">
                  <c:v>39404</c:v>
                </c:pt>
                <c:pt idx="18">
                  <c:v>54827</c:v>
                </c:pt>
              </c:numCache>
              <c:extLst/>
            </c:numRef>
          </c:val>
          <c:extLst>
            <c:ext xmlns:c16="http://schemas.microsoft.com/office/drawing/2014/chart" uri="{C3380CC4-5D6E-409C-BE32-E72D297353CC}">
              <c16:uniqueId val="{00000001-0EAD-4191-A853-85B3447D9938}"/>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'人口ピラミッド(2040)'!$E$30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'人口ピラミッド(2040)'!$F$30:$X$30</c15:sqref>
                        </c15:formulaRef>
                      </c:ext>
                    </c:extLst>
                    <c:numCache>
                      <c:formatCode>#,##0_);[Red]\(#,##0\)</c:formatCode>
                      <c:ptCount val="19"/>
                      <c:pt idx="0">
                        <c:v>22</c:v>
                      </c:pt>
                      <c:pt idx="1">
                        <c:v>31</c:v>
                      </c:pt>
                      <c:pt idx="2">
                        <c:v>42</c:v>
                      </c:pt>
                      <c:pt idx="3">
                        <c:v>47</c:v>
                      </c:pt>
                      <c:pt idx="4">
                        <c:v>56</c:v>
                      </c:pt>
                      <c:pt idx="5">
                        <c:v>44</c:v>
                      </c:pt>
                      <c:pt idx="6">
                        <c:v>38</c:v>
                      </c:pt>
                      <c:pt idx="7">
                        <c:v>51</c:v>
                      </c:pt>
                      <c:pt idx="8">
                        <c:v>79</c:v>
                      </c:pt>
                      <c:pt idx="9">
                        <c:v>114</c:v>
                      </c:pt>
                      <c:pt idx="10">
                        <c:v>131</c:v>
                      </c:pt>
                      <c:pt idx="11">
                        <c:v>166</c:v>
                      </c:pt>
                      <c:pt idx="12">
                        <c:v>180</c:v>
                      </c:pt>
                      <c:pt idx="13">
                        <c:v>287</c:v>
                      </c:pt>
                      <c:pt idx="14">
                        <c:v>359</c:v>
                      </c:pt>
                      <c:pt idx="15">
                        <c:v>302</c:v>
                      </c:pt>
                      <c:pt idx="16">
                        <c:v>337</c:v>
                      </c:pt>
                      <c:pt idx="17">
                        <c:v>297</c:v>
                      </c:pt>
                      <c:pt idx="18">
                        <c:v>357</c:v>
                      </c:pt>
                    </c:numCache>
                  </c:numRef>
                </c:val>
                <c:extLst>
                  <c:ext xmlns:c16="http://schemas.microsoft.com/office/drawing/2014/chart" uri="{C3380CC4-5D6E-409C-BE32-E72D297353CC}">
                    <c16:uniqueId val="{00000015-0EAD-4191-A853-85B3447D9938}"/>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'人口ピラミッド(2040)'!$E$31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0EAD-4191-A853-85B3447D9938}"/>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'人口ピラミッド(2040)'!$E$32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0EAD-4191-A853-85B3447D9938}"/>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'人口ピラミッド(2040)'!$E$33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0EAD-4191-A853-85B3447D9938}"/>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'人口ピラミッド(2040)'!$E$34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0EAD-4191-A853-85B3447D9938}"/>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'人口ピラミッド(2040)'!$E$35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0EAD-4191-A853-85B3447D9938}"/>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'人口ピラミッド(2040)'!$E$36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0EAD-4191-A853-85B3447D9938}"/>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90000"/>
          <c:min val="-120000"/>
        </c:scaling>
        <c:delete val="1"/>
        <c:axPos val="b"/>
        <c:majorGridlines>
          <c:spPr>
            <a:ln w="9525" cap="flat" cmpd="sng" algn="ctr">
              <a:noFill/>
              <a:round/>
            </a:ln>
            <a:effectLst/>
          </c:spPr>
        </c:majorGridlines>
        <c:numFmt formatCode="#,##0;" sourceLinked="0"/>
        <c:majorTickMark val="none"/>
        <c:minorTickMark val="none"/>
        <c:tickLblPos val="nextTo"/>
        <c:crossAx val="792123039"/>
        <c:crosses val="autoZero"/>
        <c:crossBetween val="between"/>
      </c:valAx>
      <c:valAx>
        <c:axId val="622549087"/>
        <c:scaling>
          <c:orientation val="minMax"/>
          <c:max val="90000"/>
          <c:min val="-12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layout>
        <c:manualLayout>
          <c:xMode val="edge"/>
          <c:yMode val="edge"/>
          <c:x val="0.40393459425960876"/>
          <c:y val="0.12750396825396826"/>
          <c:w val="0.19213081148078251"/>
          <c:h val="7.514166666666666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ja-JP" sz="1050" b="1" i="0" u="none" strike="noStrike" baseline="0" dirty="0">
                <a:effectLst/>
              </a:rPr>
              <a:t>東大阪（北河内・中河内）</a:t>
            </a:r>
            <a:r>
              <a:rPr lang="ja-JP" altLang="en-US" sz="1050" b="1" i="0" u="none" strike="noStrike" baseline="0" dirty="0">
                <a:effectLst/>
              </a:rPr>
              <a:t>地域</a:t>
            </a:r>
            <a:r>
              <a:rPr lang="ja-JP" sz="1050" dirty="0"/>
              <a:t>（</a:t>
            </a:r>
            <a:r>
              <a:rPr lang="en-US" sz="1050" dirty="0"/>
              <a:t>2020</a:t>
            </a:r>
            <a:r>
              <a:rPr lang="ja-JP" sz="1050" dirty="0"/>
              <a:t>）</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3763376136971643E-2"/>
          <c:y val="0.21931388888888889"/>
          <c:w val="0.83247324772605669"/>
          <c:h val="0.72380158730158739"/>
        </c:manualLayout>
      </c:layout>
      <c:barChart>
        <c:barDir val="bar"/>
        <c:grouping val="clustered"/>
        <c:varyColors val="0"/>
        <c:ser>
          <c:idx val="26"/>
          <c:order val="26"/>
          <c:tx>
            <c:strRef>
              <c:f>'人口ピラミッド(2020)'!$E$37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'人口ピラミッド(2020)'!$F$37:$X$37</c:f>
              <c:numCache>
                <c:formatCode>#,##0_);[Red]\(#,##0\)</c:formatCode>
                <c:ptCount val="19"/>
                <c:pt idx="0">
                  <c:v>33814</c:v>
                </c:pt>
                <c:pt idx="1">
                  <c:v>37820</c:v>
                </c:pt>
                <c:pt idx="2">
                  <c:v>41991</c:v>
                </c:pt>
                <c:pt idx="3">
                  <c:v>48631</c:v>
                </c:pt>
                <c:pt idx="4">
                  <c:v>54452</c:v>
                </c:pt>
                <c:pt idx="5">
                  <c:v>47730</c:v>
                </c:pt>
                <c:pt idx="6">
                  <c:v>47841</c:v>
                </c:pt>
                <c:pt idx="7">
                  <c:v>51584</c:v>
                </c:pt>
                <c:pt idx="8">
                  <c:v>62238</c:v>
                </c:pt>
                <c:pt idx="9">
                  <c:v>82299</c:v>
                </c:pt>
                <c:pt idx="10">
                  <c:v>74944</c:v>
                </c:pt>
                <c:pt idx="11">
                  <c:v>62478</c:v>
                </c:pt>
                <c:pt idx="12">
                  <c:v>50837</c:v>
                </c:pt>
                <c:pt idx="13">
                  <c:v>56824</c:v>
                </c:pt>
                <c:pt idx="14">
                  <c:v>69900</c:v>
                </c:pt>
                <c:pt idx="15">
                  <c:v>57609</c:v>
                </c:pt>
                <c:pt idx="16">
                  <c:v>39353</c:v>
                </c:pt>
                <c:pt idx="17">
                  <c:v>19363</c:v>
                </c:pt>
                <c:pt idx="18">
                  <c:v>6855</c:v>
                </c:pt>
              </c:numCache>
              <c:extLst/>
            </c:numRef>
          </c:val>
          <c:extLst>
            <c:ext xmlns:c16="http://schemas.microsoft.com/office/drawing/2014/chart" uri="{C3380CC4-5D6E-409C-BE32-E72D297353CC}">
              <c16:uniqueId val="{00000000-35BD-4E00-AF16-B0CD1BDC79A4}"/>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'人口ピラミッド(2020)'!$E$11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'人口ピラミッド(2020)'!$F$11:$X$11</c15:sqref>
                        </c15:formulaRef>
                      </c:ext>
                    </c:extLst>
                    <c:numCache>
                      <c:formatCode>#,##0_);[Red]\(#,##0\)</c:formatCode>
                      <c:ptCount val="19"/>
                      <c:pt idx="0">
                        <c:v>6596</c:v>
                      </c:pt>
                      <c:pt idx="1">
                        <c:v>7911</c:v>
                      </c:pt>
                      <c:pt idx="2">
                        <c:v>9001</c:v>
                      </c:pt>
                      <c:pt idx="3">
                        <c:v>9836</c:v>
                      </c:pt>
                      <c:pt idx="4">
                        <c:v>9842</c:v>
                      </c:pt>
                      <c:pt idx="5">
                        <c:v>8241</c:v>
                      </c:pt>
                      <c:pt idx="6">
                        <c:v>8831</c:v>
                      </c:pt>
                      <c:pt idx="7">
                        <c:v>10260</c:v>
                      </c:pt>
                      <c:pt idx="8">
                        <c:v>12484</c:v>
                      </c:pt>
                      <c:pt idx="9">
                        <c:v>15776</c:v>
                      </c:pt>
                      <c:pt idx="10">
                        <c:v>14138</c:v>
                      </c:pt>
                      <c:pt idx="11">
                        <c:v>12134</c:v>
                      </c:pt>
                      <c:pt idx="12">
                        <c:v>10502</c:v>
                      </c:pt>
                      <c:pt idx="13">
                        <c:v>12218</c:v>
                      </c:pt>
                      <c:pt idx="14">
                        <c:v>14781</c:v>
                      </c:pt>
                      <c:pt idx="15">
                        <c:v>12255</c:v>
                      </c:pt>
                      <c:pt idx="16">
                        <c:v>7851</c:v>
                      </c:pt>
                      <c:pt idx="17">
                        <c:v>4046</c:v>
                      </c:pt>
                      <c:pt idx="18">
                        <c:v>1488</c:v>
                      </c:pt>
                    </c:numCache>
                  </c:numRef>
                </c:val>
                <c:extLst>
                  <c:ext xmlns:c16="http://schemas.microsoft.com/office/drawing/2014/chart" uri="{C3380CC4-5D6E-409C-BE32-E72D297353CC}">
                    <c16:uniqueId val="{00000002-35BD-4E00-AF16-B0CD1BDC79A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'人口ピラミッド(2020)'!$E$12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'人口ピラミッド(2020)'!$F$12:$X$12</c15:sqref>
                        </c15:formulaRef>
                      </c:ext>
                    </c:extLst>
                    <c:numCache>
                      <c:formatCode>#,##0_);[Red]\(#,##0\)</c:formatCode>
                      <c:ptCount val="19"/>
                      <c:pt idx="0">
                        <c:v>6427</c:v>
                      </c:pt>
                      <c:pt idx="1">
                        <c:v>7679</c:v>
                      </c:pt>
                      <c:pt idx="2">
                        <c:v>8739</c:v>
                      </c:pt>
                      <c:pt idx="3">
                        <c:v>9470</c:v>
                      </c:pt>
                      <c:pt idx="4">
                        <c:v>10581</c:v>
                      </c:pt>
                      <c:pt idx="5">
                        <c:v>8481</c:v>
                      </c:pt>
                      <c:pt idx="6">
                        <c:v>8962</c:v>
                      </c:pt>
                      <c:pt idx="7">
                        <c:v>10693</c:v>
                      </c:pt>
                      <c:pt idx="8">
                        <c:v>13255</c:v>
                      </c:pt>
                      <c:pt idx="9">
                        <c:v>16740</c:v>
                      </c:pt>
                      <c:pt idx="10">
                        <c:v>14878</c:v>
                      </c:pt>
                      <c:pt idx="11">
                        <c:v>12960</c:v>
                      </c:pt>
                      <c:pt idx="12">
                        <c:v>11707</c:v>
                      </c:pt>
                      <c:pt idx="13">
                        <c:v>14118</c:v>
                      </c:pt>
                      <c:pt idx="14">
                        <c:v>18211</c:v>
                      </c:pt>
                      <c:pt idx="15">
                        <c:v>14746</c:v>
                      </c:pt>
                      <c:pt idx="16">
                        <c:v>10147</c:v>
                      </c:pt>
                      <c:pt idx="17">
                        <c:v>6765</c:v>
                      </c:pt>
                      <c:pt idx="18">
                        <c:v>4539</c:v>
                      </c:pt>
                    </c:numCache>
                  </c:numRef>
                </c:val>
                <c:extLst xmlns:c15="http://schemas.microsoft.com/office/drawing/2012/chart">
                  <c:ext xmlns:c16="http://schemas.microsoft.com/office/drawing/2014/chart" uri="{C3380CC4-5D6E-409C-BE32-E72D297353CC}">
                    <c16:uniqueId val="{00000003-35BD-4E00-AF16-B0CD1BDC79A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'人口ピラミッド(2020)'!$E$13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'人口ピラミッド(2020)'!$F$13:$X$13</c15:sqref>
                        </c15:formulaRef>
                      </c:ext>
                    </c:extLst>
                    <c:numCache>
                      <c:formatCode>#,##0_);[Red]\(#,##0\)</c:formatCode>
                      <c:ptCount val="19"/>
                      <c:pt idx="0">
                        <c:v>1408</c:v>
                      </c:pt>
                      <c:pt idx="1">
                        <c:v>1675</c:v>
                      </c:pt>
                      <c:pt idx="2">
                        <c:v>1846</c:v>
                      </c:pt>
                      <c:pt idx="3">
                        <c:v>2232</c:v>
                      </c:pt>
                      <c:pt idx="4">
                        <c:v>1766</c:v>
                      </c:pt>
                      <c:pt idx="5">
                        <c:v>1438</c:v>
                      </c:pt>
                      <c:pt idx="6">
                        <c:v>1555</c:v>
                      </c:pt>
                      <c:pt idx="7">
                        <c:v>1819</c:v>
                      </c:pt>
                      <c:pt idx="8">
                        <c:v>2305</c:v>
                      </c:pt>
                      <c:pt idx="9">
                        <c:v>3084</c:v>
                      </c:pt>
                      <c:pt idx="10">
                        <c:v>2797</c:v>
                      </c:pt>
                      <c:pt idx="11">
                        <c:v>2383</c:v>
                      </c:pt>
                      <c:pt idx="12">
                        <c:v>1935</c:v>
                      </c:pt>
                      <c:pt idx="13">
                        <c:v>2064</c:v>
                      </c:pt>
                      <c:pt idx="14">
                        <c:v>2501</c:v>
                      </c:pt>
                      <c:pt idx="15">
                        <c:v>2297</c:v>
                      </c:pt>
                      <c:pt idx="16">
                        <c:v>1667</c:v>
                      </c:pt>
                      <c:pt idx="17">
                        <c:v>731</c:v>
                      </c:pt>
                      <c:pt idx="18">
                        <c:v>302</c:v>
                      </c:pt>
                    </c:numCache>
                  </c:numRef>
                </c:val>
                <c:extLst xmlns:c15="http://schemas.microsoft.com/office/drawing/2012/chart">
                  <c:ext xmlns:c16="http://schemas.microsoft.com/office/drawing/2014/chart" uri="{C3380CC4-5D6E-409C-BE32-E72D297353CC}">
                    <c16:uniqueId val="{00000004-35BD-4E00-AF16-B0CD1BDC79A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'人口ピラミッド(2020)'!$E$14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'人口ピラミッド(2020)'!$F$14:$X$14</c15:sqref>
                        </c15:formulaRef>
                      </c:ext>
                    </c:extLst>
                    <c:numCache>
                      <c:formatCode>#,##0_);[Red]\(#,##0\)</c:formatCode>
                      <c:ptCount val="19"/>
                      <c:pt idx="0">
                        <c:v>1398</c:v>
                      </c:pt>
                      <c:pt idx="1">
                        <c:v>1589</c:v>
                      </c:pt>
                      <c:pt idx="2">
                        <c:v>1732</c:v>
                      </c:pt>
                      <c:pt idx="3">
                        <c:v>2069</c:v>
                      </c:pt>
                      <c:pt idx="4">
                        <c:v>1844</c:v>
                      </c:pt>
                      <c:pt idx="5">
                        <c:v>1483</c:v>
                      </c:pt>
                      <c:pt idx="6">
                        <c:v>1714</c:v>
                      </c:pt>
                      <c:pt idx="7">
                        <c:v>1939</c:v>
                      </c:pt>
                      <c:pt idx="8">
                        <c:v>2472</c:v>
                      </c:pt>
                      <c:pt idx="9">
                        <c:v>3329</c:v>
                      </c:pt>
                      <c:pt idx="10">
                        <c:v>3078</c:v>
                      </c:pt>
                      <c:pt idx="11">
                        <c:v>2480</c:v>
                      </c:pt>
                      <c:pt idx="12">
                        <c:v>1988</c:v>
                      </c:pt>
                      <c:pt idx="13">
                        <c:v>2340</c:v>
                      </c:pt>
                      <c:pt idx="14">
                        <c:v>3196</c:v>
                      </c:pt>
                      <c:pt idx="15">
                        <c:v>2824</c:v>
                      </c:pt>
                      <c:pt idx="16">
                        <c:v>1880</c:v>
                      </c:pt>
                      <c:pt idx="17">
                        <c:v>1085</c:v>
                      </c:pt>
                      <c:pt idx="18">
                        <c:v>788</c:v>
                      </c:pt>
                    </c:numCache>
                  </c:numRef>
                </c:val>
                <c:extLst xmlns:c15="http://schemas.microsoft.com/office/drawing/2012/chart">
                  <c:ext xmlns:c16="http://schemas.microsoft.com/office/drawing/2014/chart" uri="{C3380CC4-5D6E-409C-BE32-E72D297353CC}">
                    <c16:uniqueId val="{00000005-35BD-4E00-AF16-B0CD1BDC79A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'人口ピラミッド(2020)'!$E$15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'人口ピラミッド(2020)'!$F$15:$X$15</c15:sqref>
                        </c15:formulaRef>
                      </c:ext>
                    </c:extLst>
                    <c:numCache>
                      <c:formatCode>#,##0_);[Red]\(#,##0\)</c:formatCode>
                      <c:ptCount val="19"/>
                      <c:pt idx="0">
                        <c:v>1033</c:v>
                      </c:pt>
                      <c:pt idx="1">
                        <c:v>1147</c:v>
                      </c:pt>
                      <c:pt idx="2">
                        <c:v>1365</c:v>
                      </c:pt>
                      <c:pt idx="3">
                        <c:v>1694</c:v>
                      </c:pt>
                      <c:pt idx="4">
                        <c:v>1562</c:v>
                      </c:pt>
                      <c:pt idx="5">
                        <c:v>1223</c:v>
                      </c:pt>
                      <c:pt idx="6">
                        <c:v>1218</c:v>
                      </c:pt>
                      <c:pt idx="7">
                        <c:v>1343</c:v>
                      </c:pt>
                      <c:pt idx="8">
                        <c:v>1767</c:v>
                      </c:pt>
                      <c:pt idx="9">
                        <c:v>2504</c:v>
                      </c:pt>
                      <c:pt idx="10">
                        <c:v>2234</c:v>
                      </c:pt>
                      <c:pt idx="11">
                        <c:v>1710</c:v>
                      </c:pt>
                      <c:pt idx="12">
                        <c:v>1266</c:v>
                      </c:pt>
                      <c:pt idx="13">
                        <c:v>1442</c:v>
                      </c:pt>
                      <c:pt idx="14">
                        <c:v>1886</c:v>
                      </c:pt>
                      <c:pt idx="15">
                        <c:v>1651</c:v>
                      </c:pt>
                      <c:pt idx="16">
                        <c:v>1056</c:v>
                      </c:pt>
                      <c:pt idx="17">
                        <c:v>481</c:v>
                      </c:pt>
                      <c:pt idx="18">
                        <c:v>162</c:v>
                      </c:pt>
                    </c:numCache>
                  </c:numRef>
                </c:val>
                <c:extLst xmlns:c15="http://schemas.microsoft.com/office/drawing/2012/chart">
                  <c:ext xmlns:c16="http://schemas.microsoft.com/office/drawing/2014/chart" uri="{C3380CC4-5D6E-409C-BE32-E72D297353CC}">
                    <c16:uniqueId val="{00000006-35BD-4E00-AF16-B0CD1BDC79A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'人口ピラミッド(2020)'!$E$16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'人口ピラミッド(2020)'!$F$16:$X$16</c15:sqref>
                        </c15:formulaRef>
                      </c:ext>
                    </c:extLst>
                    <c:numCache>
                      <c:formatCode>#,##0_);[Red]\(#,##0\)</c:formatCode>
                      <c:ptCount val="19"/>
                      <c:pt idx="0">
                        <c:v>1015</c:v>
                      </c:pt>
                      <c:pt idx="1">
                        <c:v>1100</c:v>
                      </c:pt>
                      <c:pt idx="2">
                        <c:v>1278</c:v>
                      </c:pt>
                      <c:pt idx="3">
                        <c:v>1469</c:v>
                      </c:pt>
                      <c:pt idx="4">
                        <c:v>1510</c:v>
                      </c:pt>
                      <c:pt idx="5">
                        <c:v>1220</c:v>
                      </c:pt>
                      <c:pt idx="6">
                        <c:v>1281</c:v>
                      </c:pt>
                      <c:pt idx="7">
                        <c:v>1424</c:v>
                      </c:pt>
                      <c:pt idx="8">
                        <c:v>1788</c:v>
                      </c:pt>
                      <c:pt idx="9">
                        <c:v>2558</c:v>
                      </c:pt>
                      <c:pt idx="10">
                        <c:v>2271</c:v>
                      </c:pt>
                      <c:pt idx="11">
                        <c:v>1656</c:v>
                      </c:pt>
                      <c:pt idx="12">
                        <c:v>1247</c:v>
                      </c:pt>
                      <c:pt idx="13">
                        <c:v>1615</c:v>
                      </c:pt>
                      <c:pt idx="14">
                        <c:v>2331</c:v>
                      </c:pt>
                      <c:pt idx="15">
                        <c:v>1984</c:v>
                      </c:pt>
                      <c:pt idx="16">
                        <c:v>1330</c:v>
                      </c:pt>
                      <c:pt idx="17">
                        <c:v>815</c:v>
                      </c:pt>
                      <c:pt idx="18">
                        <c:v>541</c:v>
                      </c:pt>
                    </c:numCache>
                  </c:numRef>
                </c:val>
                <c:extLst xmlns:c15="http://schemas.microsoft.com/office/drawing/2012/chart">
                  <c:ext xmlns:c16="http://schemas.microsoft.com/office/drawing/2014/chart" uri="{C3380CC4-5D6E-409C-BE32-E72D297353CC}">
                    <c16:uniqueId val="{00000007-35BD-4E00-AF16-B0CD1BDC79A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'人口ピラミッド(2020)'!$E$17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'人口ピラミッド(2020)'!$F$17:$X$17</c15:sqref>
                        </c15:formulaRef>
                      </c:ext>
                    </c:extLst>
                    <c:numCache>
                      <c:formatCode>#,##0_);[Red]\(#,##0\)</c:formatCode>
                      <c:ptCount val="19"/>
                      <c:pt idx="0">
                        <c:v>4041</c:v>
                      </c:pt>
                      <c:pt idx="1">
                        <c:v>4541</c:v>
                      </c:pt>
                      <c:pt idx="2">
                        <c:v>4915</c:v>
                      </c:pt>
                      <c:pt idx="3">
                        <c:v>5490</c:v>
                      </c:pt>
                      <c:pt idx="4">
                        <c:v>5937</c:v>
                      </c:pt>
                      <c:pt idx="5">
                        <c:v>5219</c:v>
                      </c:pt>
                      <c:pt idx="6">
                        <c:v>5227</c:v>
                      </c:pt>
                      <c:pt idx="7">
                        <c:v>5834</c:v>
                      </c:pt>
                      <c:pt idx="8">
                        <c:v>7426</c:v>
                      </c:pt>
                      <c:pt idx="9">
                        <c:v>9956</c:v>
                      </c:pt>
                      <c:pt idx="10">
                        <c:v>8838</c:v>
                      </c:pt>
                      <c:pt idx="11">
                        <c:v>7120</c:v>
                      </c:pt>
                      <c:pt idx="12">
                        <c:v>6056</c:v>
                      </c:pt>
                      <c:pt idx="13">
                        <c:v>6878</c:v>
                      </c:pt>
                      <c:pt idx="14">
                        <c:v>8543</c:v>
                      </c:pt>
                      <c:pt idx="15">
                        <c:v>6964</c:v>
                      </c:pt>
                      <c:pt idx="16">
                        <c:v>4744</c:v>
                      </c:pt>
                      <c:pt idx="17">
                        <c:v>2298</c:v>
                      </c:pt>
                      <c:pt idx="18">
                        <c:v>780</c:v>
                      </c:pt>
                    </c:numCache>
                  </c:numRef>
                </c:val>
                <c:extLst xmlns:c15="http://schemas.microsoft.com/office/drawing/2012/chart">
                  <c:ext xmlns:c16="http://schemas.microsoft.com/office/drawing/2014/chart" uri="{C3380CC4-5D6E-409C-BE32-E72D297353CC}">
                    <c16:uniqueId val="{00000008-35BD-4E00-AF16-B0CD1BDC79A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'人口ピラミッド(2020)'!$E$18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'人口ピラミッド(2020)'!$F$18:$X$18</c15:sqref>
                        </c15:formulaRef>
                      </c:ext>
                    </c:extLst>
                    <c:numCache>
                      <c:formatCode>#,##0_);[Red]\(#,##0\)</c:formatCode>
                      <c:ptCount val="19"/>
                      <c:pt idx="0">
                        <c:v>3690</c:v>
                      </c:pt>
                      <c:pt idx="1">
                        <c:v>4307</c:v>
                      </c:pt>
                      <c:pt idx="2">
                        <c:v>4665</c:v>
                      </c:pt>
                      <c:pt idx="3">
                        <c:v>5026</c:v>
                      </c:pt>
                      <c:pt idx="4">
                        <c:v>5594</c:v>
                      </c:pt>
                      <c:pt idx="5">
                        <c:v>4982</c:v>
                      </c:pt>
                      <c:pt idx="6">
                        <c:v>5220</c:v>
                      </c:pt>
                      <c:pt idx="7">
                        <c:v>5861</c:v>
                      </c:pt>
                      <c:pt idx="8">
                        <c:v>7423</c:v>
                      </c:pt>
                      <c:pt idx="9">
                        <c:v>9867</c:v>
                      </c:pt>
                      <c:pt idx="10">
                        <c:v>8890</c:v>
                      </c:pt>
                      <c:pt idx="11">
                        <c:v>7300</c:v>
                      </c:pt>
                      <c:pt idx="12">
                        <c:v>6135</c:v>
                      </c:pt>
                      <c:pt idx="13">
                        <c:v>7645</c:v>
                      </c:pt>
                      <c:pt idx="14">
                        <c:v>10504</c:v>
                      </c:pt>
                      <c:pt idx="15">
                        <c:v>9394</c:v>
                      </c:pt>
                      <c:pt idx="16">
                        <c:v>6330</c:v>
                      </c:pt>
                      <c:pt idx="17">
                        <c:v>3849</c:v>
                      </c:pt>
                      <c:pt idx="18">
                        <c:v>2244</c:v>
                      </c:pt>
                    </c:numCache>
                  </c:numRef>
                </c:val>
                <c:extLst xmlns:c15="http://schemas.microsoft.com/office/drawing/2012/chart">
                  <c:ext xmlns:c16="http://schemas.microsoft.com/office/drawing/2014/chart" uri="{C3380CC4-5D6E-409C-BE32-E72D297353CC}">
                    <c16:uniqueId val="{00000009-35BD-4E00-AF16-B0CD1BDC79A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'人口ピラミッド(2020)'!$E$19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'人口ピラミッド(2020)'!$F$19:$X$19</c15:sqref>
                        </c15:formulaRef>
                      </c:ext>
                    </c:extLst>
                    <c:numCache>
                      <c:formatCode>#,##0_);[Red]\(#,##0\)</c:formatCode>
                      <c:ptCount val="19"/>
                      <c:pt idx="0">
                        <c:v>2767</c:v>
                      </c:pt>
                      <c:pt idx="1">
                        <c:v>2553</c:v>
                      </c:pt>
                      <c:pt idx="2">
                        <c:v>2654</c:v>
                      </c:pt>
                      <c:pt idx="3">
                        <c:v>3066</c:v>
                      </c:pt>
                      <c:pt idx="4">
                        <c:v>3673</c:v>
                      </c:pt>
                      <c:pt idx="5">
                        <c:v>3864</c:v>
                      </c:pt>
                      <c:pt idx="6">
                        <c:v>3906</c:v>
                      </c:pt>
                      <c:pt idx="7">
                        <c:v>3964</c:v>
                      </c:pt>
                      <c:pt idx="8">
                        <c:v>4518</c:v>
                      </c:pt>
                      <c:pt idx="9">
                        <c:v>6002</c:v>
                      </c:pt>
                      <c:pt idx="10">
                        <c:v>5567</c:v>
                      </c:pt>
                      <c:pt idx="11">
                        <c:v>4796</c:v>
                      </c:pt>
                      <c:pt idx="12">
                        <c:v>3752</c:v>
                      </c:pt>
                      <c:pt idx="13">
                        <c:v>4015</c:v>
                      </c:pt>
                      <c:pt idx="14">
                        <c:v>4929</c:v>
                      </c:pt>
                      <c:pt idx="15">
                        <c:v>4130</c:v>
                      </c:pt>
                      <c:pt idx="16">
                        <c:v>2997</c:v>
                      </c:pt>
                      <c:pt idx="17">
                        <c:v>1482</c:v>
                      </c:pt>
                      <c:pt idx="18">
                        <c:v>569</c:v>
                      </c:pt>
                    </c:numCache>
                  </c:numRef>
                </c:val>
                <c:extLst xmlns:c15="http://schemas.microsoft.com/office/drawing/2012/chart">
                  <c:ext xmlns:c16="http://schemas.microsoft.com/office/drawing/2014/chart" uri="{C3380CC4-5D6E-409C-BE32-E72D297353CC}">
                    <c16:uniqueId val="{0000000A-35BD-4E00-AF16-B0CD1BDC79A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'人口ピラミッド(2020)'!$E$20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'人口ピラミッド(2020)'!$F$20:$X$20</c15:sqref>
                        </c15:formulaRef>
                      </c:ext>
                    </c:extLst>
                    <c:numCache>
                      <c:formatCode>#,##0_);[Red]\(#,##0\)</c:formatCode>
                      <c:ptCount val="19"/>
                      <c:pt idx="0">
                        <c:v>2608</c:v>
                      </c:pt>
                      <c:pt idx="1">
                        <c:v>2334</c:v>
                      </c:pt>
                      <c:pt idx="2">
                        <c:v>2591</c:v>
                      </c:pt>
                      <c:pt idx="3">
                        <c:v>2945</c:v>
                      </c:pt>
                      <c:pt idx="4">
                        <c:v>3772</c:v>
                      </c:pt>
                      <c:pt idx="5">
                        <c:v>4008</c:v>
                      </c:pt>
                      <c:pt idx="6">
                        <c:v>3853</c:v>
                      </c:pt>
                      <c:pt idx="7">
                        <c:v>3784</c:v>
                      </c:pt>
                      <c:pt idx="8">
                        <c:v>4375</c:v>
                      </c:pt>
                      <c:pt idx="9">
                        <c:v>5898</c:v>
                      </c:pt>
                      <c:pt idx="10">
                        <c:v>5428</c:v>
                      </c:pt>
                      <c:pt idx="11">
                        <c:v>4632</c:v>
                      </c:pt>
                      <c:pt idx="12">
                        <c:v>3618</c:v>
                      </c:pt>
                      <c:pt idx="13">
                        <c:v>4155</c:v>
                      </c:pt>
                      <c:pt idx="14">
                        <c:v>5826</c:v>
                      </c:pt>
                      <c:pt idx="15">
                        <c:v>5549</c:v>
                      </c:pt>
                      <c:pt idx="16">
                        <c:v>4281</c:v>
                      </c:pt>
                      <c:pt idx="17">
                        <c:v>2687</c:v>
                      </c:pt>
                      <c:pt idx="18">
                        <c:v>1548</c:v>
                      </c:pt>
                    </c:numCache>
                  </c:numRef>
                </c:val>
                <c:extLst xmlns:c15="http://schemas.microsoft.com/office/drawing/2012/chart">
                  <c:ext xmlns:c16="http://schemas.microsoft.com/office/drawing/2014/chart" uri="{C3380CC4-5D6E-409C-BE32-E72D297353CC}">
                    <c16:uniqueId val="{0000000B-35BD-4E00-AF16-B0CD1BDC79A4}"/>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'人口ピラミッド(2020)'!$E$21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'人口ピラミッド(2020)'!$F$21:$X$21</c15:sqref>
                        </c15:formulaRef>
                      </c:ext>
                    </c:extLst>
                    <c:numCache>
                      <c:formatCode>#,##0_);[Red]\(#,##0\)</c:formatCode>
                      <c:ptCount val="19"/>
                      <c:pt idx="0">
                        <c:v>1717</c:v>
                      </c:pt>
                      <c:pt idx="1">
                        <c:v>1970</c:v>
                      </c:pt>
                      <c:pt idx="2">
                        <c:v>2321</c:v>
                      </c:pt>
                      <c:pt idx="3">
                        <c:v>2764</c:v>
                      </c:pt>
                      <c:pt idx="4">
                        <c:v>3420</c:v>
                      </c:pt>
                      <c:pt idx="5">
                        <c:v>3258</c:v>
                      </c:pt>
                      <c:pt idx="6">
                        <c:v>2929</c:v>
                      </c:pt>
                      <c:pt idx="7">
                        <c:v>3093</c:v>
                      </c:pt>
                      <c:pt idx="8">
                        <c:v>3805</c:v>
                      </c:pt>
                      <c:pt idx="9">
                        <c:v>5490</c:v>
                      </c:pt>
                      <c:pt idx="10">
                        <c:v>5062</c:v>
                      </c:pt>
                      <c:pt idx="11">
                        <c:v>4051</c:v>
                      </c:pt>
                      <c:pt idx="12">
                        <c:v>3077</c:v>
                      </c:pt>
                      <c:pt idx="13">
                        <c:v>3567</c:v>
                      </c:pt>
                      <c:pt idx="14">
                        <c:v>4403</c:v>
                      </c:pt>
                      <c:pt idx="15">
                        <c:v>3646</c:v>
                      </c:pt>
                      <c:pt idx="16">
                        <c:v>2593</c:v>
                      </c:pt>
                      <c:pt idx="17">
                        <c:v>1239</c:v>
                      </c:pt>
                      <c:pt idx="18">
                        <c:v>367</c:v>
                      </c:pt>
                    </c:numCache>
                  </c:numRef>
                </c:val>
                <c:extLst xmlns:c15="http://schemas.microsoft.com/office/drawing/2012/chart">
                  <c:ext xmlns:c16="http://schemas.microsoft.com/office/drawing/2014/chart" uri="{C3380CC4-5D6E-409C-BE32-E72D297353CC}">
                    <c16:uniqueId val="{0000000C-35BD-4E00-AF16-B0CD1BDC79A4}"/>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'人口ピラミッド(2020)'!$E$22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'人口ピラミッド(2020)'!$F$22:$X$22</c15:sqref>
                        </c15:formulaRef>
                      </c:ext>
                    </c:extLst>
                    <c:numCache>
                      <c:formatCode>#,##0_);[Red]\(#,##0\)</c:formatCode>
                      <c:ptCount val="19"/>
                      <c:pt idx="0">
                        <c:v>1663</c:v>
                      </c:pt>
                      <c:pt idx="1">
                        <c:v>1867</c:v>
                      </c:pt>
                      <c:pt idx="2">
                        <c:v>2232</c:v>
                      </c:pt>
                      <c:pt idx="3">
                        <c:v>2686</c:v>
                      </c:pt>
                      <c:pt idx="4">
                        <c:v>3198</c:v>
                      </c:pt>
                      <c:pt idx="5">
                        <c:v>2983</c:v>
                      </c:pt>
                      <c:pt idx="6">
                        <c:v>2705</c:v>
                      </c:pt>
                      <c:pt idx="7">
                        <c:v>2786</c:v>
                      </c:pt>
                      <c:pt idx="8">
                        <c:v>3604</c:v>
                      </c:pt>
                      <c:pt idx="9">
                        <c:v>5281</c:v>
                      </c:pt>
                      <c:pt idx="10">
                        <c:v>4770</c:v>
                      </c:pt>
                      <c:pt idx="11">
                        <c:v>3813</c:v>
                      </c:pt>
                      <c:pt idx="12">
                        <c:v>2931</c:v>
                      </c:pt>
                      <c:pt idx="13">
                        <c:v>3663</c:v>
                      </c:pt>
                      <c:pt idx="14">
                        <c:v>5163</c:v>
                      </c:pt>
                      <c:pt idx="15">
                        <c:v>4933</c:v>
                      </c:pt>
                      <c:pt idx="16">
                        <c:v>3673</c:v>
                      </c:pt>
                      <c:pt idx="17">
                        <c:v>2041</c:v>
                      </c:pt>
                      <c:pt idx="18">
                        <c:v>1000</c:v>
                      </c:pt>
                    </c:numCache>
                  </c:numRef>
                </c:val>
                <c:extLst xmlns:c15="http://schemas.microsoft.com/office/drawing/2012/chart">
                  <c:ext xmlns:c16="http://schemas.microsoft.com/office/drawing/2014/chart" uri="{C3380CC4-5D6E-409C-BE32-E72D297353CC}">
                    <c16:uniqueId val="{0000000D-35BD-4E00-AF16-B0CD1BDC79A4}"/>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'人口ピラミッド(2020)'!$E$23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'人口ピラミッド(2020)'!$F$23:$X$23</c15:sqref>
                        </c15:formulaRef>
                      </c:ext>
                    </c:extLst>
                    <c:numCache>
                      <c:formatCode>#,##0_);[Red]\(#,##0\)</c:formatCode>
                      <c:ptCount val="19"/>
                      <c:pt idx="0">
                        <c:v>2147</c:v>
                      </c:pt>
                      <c:pt idx="1">
                        <c:v>2307</c:v>
                      </c:pt>
                      <c:pt idx="2">
                        <c:v>2708</c:v>
                      </c:pt>
                      <c:pt idx="3">
                        <c:v>3155</c:v>
                      </c:pt>
                      <c:pt idx="4">
                        <c:v>3852</c:v>
                      </c:pt>
                      <c:pt idx="5">
                        <c:v>3180</c:v>
                      </c:pt>
                      <c:pt idx="6">
                        <c:v>3002</c:v>
                      </c:pt>
                      <c:pt idx="7">
                        <c:v>3153</c:v>
                      </c:pt>
                      <c:pt idx="8">
                        <c:v>3892</c:v>
                      </c:pt>
                      <c:pt idx="9">
                        <c:v>5105</c:v>
                      </c:pt>
                      <c:pt idx="10">
                        <c:v>4753</c:v>
                      </c:pt>
                      <c:pt idx="11">
                        <c:v>3667</c:v>
                      </c:pt>
                      <c:pt idx="12">
                        <c:v>2898</c:v>
                      </c:pt>
                      <c:pt idx="13">
                        <c:v>3284</c:v>
                      </c:pt>
                      <c:pt idx="14">
                        <c:v>4077</c:v>
                      </c:pt>
                      <c:pt idx="15">
                        <c:v>3274</c:v>
                      </c:pt>
                      <c:pt idx="16">
                        <c:v>2194</c:v>
                      </c:pt>
                      <c:pt idx="17">
                        <c:v>991</c:v>
                      </c:pt>
                      <c:pt idx="18">
                        <c:v>300</c:v>
                      </c:pt>
                    </c:numCache>
                  </c:numRef>
                </c:val>
                <c:extLst xmlns:c15="http://schemas.microsoft.com/office/drawing/2012/chart">
                  <c:ext xmlns:c16="http://schemas.microsoft.com/office/drawing/2014/chart" uri="{C3380CC4-5D6E-409C-BE32-E72D297353CC}">
                    <c16:uniqueId val="{0000000E-35BD-4E00-AF16-B0CD1BDC79A4}"/>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'人口ピラミッド(2020)'!$E$24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'人口ピラミッド(2020)'!$F$24:$X$24</c15:sqref>
                        </c15:formulaRef>
                      </c:ext>
                    </c:extLst>
                    <c:numCache>
                      <c:formatCode>#,##0_);[Red]\(#,##0\)</c:formatCode>
                      <c:ptCount val="19"/>
                      <c:pt idx="0">
                        <c:v>2001</c:v>
                      </c:pt>
                      <c:pt idx="1">
                        <c:v>2239</c:v>
                      </c:pt>
                      <c:pt idx="2">
                        <c:v>2577</c:v>
                      </c:pt>
                      <c:pt idx="3">
                        <c:v>2972</c:v>
                      </c:pt>
                      <c:pt idx="4">
                        <c:v>3505</c:v>
                      </c:pt>
                      <c:pt idx="5">
                        <c:v>3045</c:v>
                      </c:pt>
                      <c:pt idx="6">
                        <c:v>2905</c:v>
                      </c:pt>
                      <c:pt idx="7">
                        <c:v>3022</c:v>
                      </c:pt>
                      <c:pt idx="8">
                        <c:v>3835</c:v>
                      </c:pt>
                      <c:pt idx="9">
                        <c:v>5253</c:v>
                      </c:pt>
                      <c:pt idx="10">
                        <c:v>4698</c:v>
                      </c:pt>
                      <c:pt idx="11">
                        <c:v>3803</c:v>
                      </c:pt>
                      <c:pt idx="12">
                        <c:v>2971</c:v>
                      </c:pt>
                      <c:pt idx="13">
                        <c:v>3807</c:v>
                      </c:pt>
                      <c:pt idx="14">
                        <c:v>4890</c:v>
                      </c:pt>
                      <c:pt idx="15">
                        <c:v>4252</c:v>
                      </c:pt>
                      <c:pt idx="16">
                        <c:v>2978</c:v>
                      </c:pt>
                      <c:pt idx="17">
                        <c:v>1738</c:v>
                      </c:pt>
                      <c:pt idx="18">
                        <c:v>937</c:v>
                      </c:pt>
                    </c:numCache>
                  </c:numRef>
                </c:val>
                <c:extLst xmlns:c15="http://schemas.microsoft.com/office/drawing/2012/chart">
                  <c:ext xmlns:c16="http://schemas.microsoft.com/office/drawing/2014/chart" uri="{C3380CC4-5D6E-409C-BE32-E72D297353CC}">
                    <c16:uniqueId val="{0000000F-35BD-4E00-AF16-B0CD1BDC79A4}"/>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'人口ピラミッド(2020)'!$E$25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'人口ピラミッド(2020)'!$F$25:$X$25</c15:sqref>
                        </c15:formulaRef>
                      </c:ext>
                    </c:extLst>
                    <c:numCache>
                      <c:formatCode>#,##0_);[Red]\(#,##0\)</c:formatCode>
                      <c:ptCount val="19"/>
                      <c:pt idx="0">
                        <c:v>7985</c:v>
                      </c:pt>
                      <c:pt idx="1">
                        <c:v>8918</c:v>
                      </c:pt>
                      <c:pt idx="2">
                        <c:v>9940</c:v>
                      </c:pt>
                      <c:pt idx="3">
                        <c:v>12072</c:v>
                      </c:pt>
                      <c:pt idx="4">
                        <c:v>15355</c:v>
                      </c:pt>
                      <c:pt idx="5">
                        <c:v>13280</c:v>
                      </c:pt>
                      <c:pt idx="6">
                        <c:v>12948</c:v>
                      </c:pt>
                      <c:pt idx="7">
                        <c:v>13441</c:v>
                      </c:pt>
                      <c:pt idx="8">
                        <c:v>15722</c:v>
                      </c:pt>
                      <c:pt idx="9">
                        <c:v>20875</c:v>
                      </c:pt>
                      <c:pt idx="10">
                        <c:v>19203</c:v>
                      </c:pt>
                      <c:pt idx="11">
                        <c:v>16029</c:v>
                      </c:pt>
                      <c:pt idx="12">
                        <c:v>13012</c:v>
                      </c:pt>
                      <c:pt idx="13">
                        <c:v>14015</c:v>
                      </c:pt>
                      <c:pt idx="14">
                        <c:v>17449</c:v>
                      </c:pt>
                      <c:pt idx="15">
                        <c:v>13941</c:v>
                      </c:pt>
                      <c:pt idx="16">
                        <c:v>9671</c:v>
                      </c:pt>
                      <c:pt idx="17">
                        <c:v>4740</c:v>
                      </c:pt>
                      <c:pt idx="18">
                        <c:v>1692</c:v>
                      </c:pt>
                    </c:numCache>
                  </c:numRef>
                </c:val>
                <c:extLst xmlns:c15="http://schemas.microsoft.com/office/drawing/2012/chart">
                  <c:ext xmlns:c16="http://schemas.microsoft.com/office/drawing/2014/chart" uri="{C3380CC4-5D6E-409C-BE32-E72D297353CC}">
                    <c16:uniqueId val="{00000010-35BD-4E00-AF16-B0CD1BDC79A4}"/>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'人口ピラミッド(2020)'!$E$26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'人口ピラミッド(2020)'!$F$26:$X$26</c15:sqref>
                        </c15:formulaRef>
                      </c:ext>
                    </c:extLst>
                    <c:numCache>
                      <c:formatCode>#,##0_);[Red]\(#,##0\)</c:formatCode>
                      <c:ptCount val="19"/>
                      <c:pt idx="0">
                        <c:v>7525</c:v>
                      </c:pt>
                      <c:pt idx="1">
                        <c:v>8618</c:v>
                      </c:pt>
                      <c:pt idx="2">
                        <c:v>9545</c:v>
                      </c:pt>
                      <c:pt idx="3">
                        <c:v>11380</c:v>
                      </c:pt>
                      <c:pt idx="4">
                        <c:v>14316</c:v>
                      </c:pt>
                      <c:pt idx="5">
                        <c:v>12710</c:v>
                      </c:pt>
                      <c:pt idx="6">
                        <c:v>11926</c:v>
                      </c:pt>
                      <c:pt idx="7">
                        <c:v>12822</c:v>
                      </c:pt>
                      <c:pt idx="8">
                        <c:v>15241</c:v>
                      </c:pt>
                      <c:pt idx="9">
                        <c:v>20564</c:v>
                      </c:pt>
                      <c:pt idx="10">
                        <c:v>18884</c:v>
                      </c:pt>
                      <c:pt idx="11">
                        <c:v>16037</c:v>
                      </c:pt>
                      <c:pt idx="12">
                        <c:v>12997</c:v>
                      </c:pt>
                      <c:pt idx="13">
                        <c:v>15079</c:v>
                      </c:pt>
                      <c:pt idx="14">
                        <c:v>20246</c:v>
                      </c:pt>
                      <c:pt idx="15">
                        <c:v>18190</c:v>
                      </c:pt>
                      <c:pt idx="16">
                        <c:v>13728</c:v>
                      </c:pt>
                      <c:pt idx="17">
                        <c:v>8784</c:v>
                      </c:pt>
                      <c:pt idx="18">
                        <c:v>5060</c:v>
                      </c:pt>
                    </c:numCache>
                  </c:numRef>
                </c:val>
                <c:extLst xmlns:c15="http://schemas.microsoft.com/office/drawing/2012/chart">
                  <c:ext xmlns:c16="http://schemas.microsoft.com/office/drawing/2014/chart" uri="{C3380CC4-5D6E-409C-BE32-E72D297353CC}">
                    <c16:uniqueId val="{00000011-35BD-4E00-AF16-B0CD1BDC79A4}"/>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'人口ピラミッド(2020)'!$E$27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'人口ピラミッド(2020)'!$F$27:$X$27</c15:sqref>
                        </c15:formulaRef>
                      </c:ext>
                    </c:extLst>
                    <c:numCache>
                      <c:formatCode>#,##0_);[Red]\(#,##0\)</c:formatCode>
                      <c:ptCount val="19"/>
                      <c:pt idx="0">
                        <c:v>5019</c:v>
                      </c:pt>
                      <c:pt idx="1">
                        <c:v>5492</c:v>
                      </c:pt>
                      <c:pt idx="2">
                        <c:v>5753</c:v>
                      </c:pt>
                      <c:pt idx="3">
                        <c:v>6524</c:v>
                      </c:pt>
                      <c:pt idx="4">
                        <c:v>6910</c:v>
                      </c:pt>
                      <c:pt idx="5">
                        <c:v>6292</c:v>
                      </c:pt>
                      <c:pt idx="6">
                        <c:v>6530</c:v>
                      </c:pt>
                      <c:pt idx="7">
                        <c:v>6946</c:v>
                      </c:pt>
                      <c:pt idx="8">
                        <c:v>8321</c:v>
                      </c:pt>
                      <c:pt idx="9">
                        <c:v>10842</c:v>
                      </c:pt>
                      <c:pt idx="10">
                        <c:v>9904</c:v>
                      </c:pt>
                      <c:pt idx="11">
                        <c:v>8355</c:v>
                      </c:pt>
                      <c:pt idx="12">
                        <c:v>6502</c:v>
                      </c:pt>
                      <c:pt idx="13">
                        <c:v>7231</c:v>
                      </c:pt>
                      <c:pt idx="14">
                        <c:v>8825</c:v>
                      </c:pt>
                      <c:pt idx="15">
                        <c:v>7485</c:v>
                      </c:pt>
                      <c:pt idx="16">
                        <c:v>5229</c:v>
                      </c:pt>
                      <c:pt idx="17">
                        <c:v>2733</c:v>
                      </c:pt>
                      <c:pt idx="18">
                        <c:v>965</c:v>
                      </c:pt>
                    </c:numCache>
                  </c:numRef>
                </c:val>
                <c:extLst xmlns:c15="http://schemas.microsoft.com/office/drawing/2012/chart">
                  <c:ext xmlns:c16="http://schemas.microsoft.com/office/drawing/2014/chart" uri="{C3380CC4-5D6E-409C-BE32-E72D297353CC}">
                    <c16:uniqueId val="{00000012-35BD-4E00-AF16-B0CD1BDC79A4}"/>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'人口ピラミッド(2020)'!$E$28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'人口ピラミッド(2020)'!$F$28:$X$28</c15:sqref>
                        </c15:formulaRef>
                      </c:ext>
                    </c:extLst>
                    <c:numCache>
                      <c:formatCode>#,##0_);[Red]\(#,##0\)</c:formatCode>
                      <c:ptCount val="19"/>
                      <c:pt idx="0">
                        <c:v>4892</c:v>
                      </c:pt>
                      <c:pt idx="1">
                        <c:v>5232</c:v>
                      </c:pt>
                      <c:pt idx="2">
                        <c:v>5595</c:v>
                      </c:pt>
                      <c:pt idx="3">
                        <c:v>6270</c:v>
                      </c:pt>
                      <c:pt idx="4">
                        <c:v>6733</c:v>
                      </c:pt>
                      <c:pt idx="5">
                        <c:v>6362</c:v>
                      </c:pt>
                      <c:pt idx="6">
                        <c:v>6485</c:v>
                      </c:pt>
                      <c:pt idx="7">
                        <c:v>7197</c:v>
                      </c:pt>
                      <c:pt idx="8">
                        <c:v>8508</c:v>
                      </c:pt>
                      <c:pt idx="9">
                        <c:v>11209</c:v>
                      </c:pt>
                      <c:pt idx="10">
                        <c:v>10251</c:v>
                      </c:pt>
                      <c:pt idx="11">
                        <c:v>8780</c:v>
                      </c:pt>
                      <c:pt idx="12">
                        <c:v>6992</c:v>
                      </c:pt>
                      <c:pt idx="13">
                        <c:v>8287</c:v>
                      </c:pt>
                      <c:pt idx="14">
                        <c:v>10864</c:v>
                      </c:pt>
                      <c:pt idx="15">
                        <c:v>9941</c:v>
                      </c:pt>
                      <c:pt idx="16">
                        <c:v>7393</c:v>
                      </c:pt>
                      <c:pt idx="17">
                        <c:v>4864</c:v>
                      </c:pt>
                      <c:pt idx="18">
                        <c:v>2929</c:v>
                      </c:pt>
                    </c:numCache>
                  </c:numRef>
                </c:val>
                <c:extLst xmlns:c15="http://schemas.microsoft.com/office/drawing/2012/chart">
                  <c:ext xmlns:c16="http://schemas.microsoft.com/office/drawing/2014/chart" uri="{C3380CC4-5D6E-409C-BE32-E72D297353CC}">
                    <c16:uniqueId val="{00000013-35BD-4E00-AF16-B0CD1BDC79A4}"/>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'人口ピラミッド(2020)'!$E$29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'人口ピラミッド(2020)'!$F$29:$X$29</c15:sqref>
                        </c15:formulaRef>
                      </c:ext>
                    </c:extLst>
                    <c:numCache>
                      <c:formatCode>#,##0_);[Red]\(#,##0\)</c:formatCode>
                      <c:ptCount val="19"/>
                      <c:pt idx="0">
                        <c:v>1101</c:v>
                      </c:pt>
                      <c:pt idx="1">
                        <c:v>1306</c:v>
                      </c:pt>
                      <c:pt idx="2">
                        <c:v>1488</c:v>
                      </c:pt>
                      <c:pt idx="3">
                        <c:v>1798</c:v>
                      </c:pt>
                      <c:pt idx="4">
                        <c:v>2135</c:v>
                      </c:pt>
                      <c:pt idx="5">
                        <c:v>1735</c:v>
                      </c:pt>
                      <c:pt idx="6">
                        <c:v>1695</c:v>
                      </c:pt>
                      <c:pt idx="7">
                        <c:v>1731</c:v>
                      </c:pt>
                      <c:pt idx="8">
                        <c:v>1998</c:v>
                      </c:pt>
                      <c:pt idx="9">
                        <c:v>2665</c:v>
                      </c:pt>
                      <c:pt idx="10">
                        <c:v>2448</c:v>
                      </c:pt>
                      <c:pt idx="11">
                        <c:v>2233</c:v>
                      </c:pt>
                      <c:pt idx="12">
                        <c:v>1837</c:v>
                      </c:pt>
                      <c:pt idx="13">
                        <c:v>2110</c:v>
                      </c:pt>
                      <c:pt idx="14">
                        <c:v>2506</c:v>
                      </c:pt>
                      <c:pt idx="15">
                        <c:v>1966</c:v>
                      </c:pt>
                      <c:pt idx="16">
                        <c:v>1351</c:v>
                      </c:pt>
                      <c:pt idx="17">
                        <c:v>622</c:v>
                      </c:pt>
                      <c:pt idx="18">
                        <c:v>230</c:v>
                      </c:pt>
                    </c:numCache>
                  </c:numRef>
                </c:val>
                <c:extLst xmlns:c15="http://schemas.microsoft.com/office/drawing/2012/chart">
                  <c:ext xmlns:c16="http://schemas.microsoft.com/office/drawing/2014/chart" uri="{C3380CC4-5D6E-409C-BE32-E72D297353CC}">
                    <c16:uniqueId val="{00000014-35BD-4E00-AF16-B0CD1BDC79A4}"/>
                  </c:ext>
                </c:extLst>
              </c15:ser>
            </c15:filteredBarSeries>
          </c:ext>
        </c:extLst>
      </c:barChart>
      <c:barChart>
        <c:barDir val="bar"/>
        <c:grouping val="clustered"/>
        <c:varyColors val="0"/>
        <c:ser>
          <c:idx val="27"/>
          <c:order val="27"/>
          <c:tx>
            <c:strRef>
              <c:f>'人口ピラミッド(2020)'!$E$38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'人口ピラミッド(2020)'!$F$38:$X$38</c:f>
              <c:numCache>
                <c:formatCode>#,##0_);[Red]\(#,##0\)</c:formatCode>
                <c:ptCount val="19"/>
                <c:pt idx="0">
                  <c:v>32253</c:v>
                </c:pt>
                <c:pt idx="1">
                  <c:v>36239</c:v>
                </c:pt>
                <c:pt idx="2">
                  <c:v>40369</c:v>
                </c:pt>
                <c:pt idx="3">
                  <c:v>46110</c:v>
                </c:pt>
                <c:pt idx="4">
                  <c:v>53237</c:v>
                </c:pt>
                <c:pt idx="5">
                  <c:v>46826</c:v>
                </c:pt>
                <c:pt idx="6">
                  <c:v>46657</c:v>
                </c:pt>
                <c:pt idx="7">
                  <c:v>51254</c:v>
                </c:pt>
                <c:pt idx="8">
                  <c:v>62535</c:v>
                </c:pt>
                <c:pt idx="9">
                  <c:v>83389</c:v>
                </c:pt>
                <c:pt idx="10">
                  <c:v>75709</c:v>
                </c:pt>
                <c:pt idx="11">
                  <c:v>63863</c:v>
                </c:pt>
                <c:pt idx="12">
                  <c:v>52631</c:v>
                </c:pt>
                <c:pt idx="13">
                  <c:v>63034</c:v>
                </c:pt>
                <c:pt idx="14">
                  <c:v>84284</c:v>
                </c:pt>
                <c:pt idx="15">
                  <c:v>74262</c:v>
                </c:pt>
                <c:pt idx="16">
                  <c:v>53553</c:v>
                </c:pt>
                <c:pt idx="17">
                  <c:v>33764</c:v>
                </c:pt>
                <c:pt idx="18">
                  <c:v>20284</c:v>
                </c:pt>
              </c:numCache>
              <c:extLst/>
            </c:numRef>
          </c:val>
          <c:extLst>
            <c:ext xmlns:c16="http://schemas.microsoft.com/office/drawing/2014/chart" uri="{C3380CC4-5D6E-409C-BE32-E72D297353CC}">
              <c16:uniqueId val="{00000001-35BD-4E00-AF16-B0CD1BDC79A4}"/>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'人口ピラミッド(2020)'!$E$30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'人口ピラミッド(2020)'!$F$30:$X$30</c15:sqref>
                        </c15:formulaRef>
                      </c:ext>
                    </c:extLst>
                    <c:numCache>
                      <c:formatCode>#,##0_);[Red]\(#,##0\)</c:formatCode>
                      <c:ptCount val="19"/>
                      <c:pt idx="0">
                        <c:v>1034</c:v>
                      </c:pt>
                      <c:pt idx="1">
                        <c:v>1274</c:v>
                      </c:pt>
                      <c:pt idx="2">
                        <c:v>1415</c:v>
                      </c:pt>
                      <c:pt idx="3">
                        <c:v>1823</c:v>
                      </c:pt>
                      <c:pt idx="4">
                        <c:v>2184</c:v>
                      </c:pt>
                      <c:pt idx="5">
                        <c:v>1552</c:v>
                      </c:pt>
                      <c:pt idx="6">
                        <c:v>1606</c:v>
                      </c:pt>
                      <c:pt idx="7">
                        <c:v>1726</c:v>
                      </c:pt>
                      <c:pt idx="8">
                        <c:v>2034</c:v>
                      </c:pt>
                      <c:pt idx="9">
                        <c:v>2690</c:v>
                      </c:pt>
                      <c:pt idx="10">
                        <c:v>2561</c:v>
                      </c:pt>
                      <c:pt idx="11">
                        <c:v>2402</c:v>
                      </c:pt>
                      <c:pt idx="12">
                        <c:v>2045</c:v>
                      </c:pt>
                      <c:pt idx="13">
                        <c:v>2325</c:v>
                      </c:pt>
                      <c:pt idx="14">
                        <c:v>3053</c:v>
                      </c:pt>
                      <c:pt idx="15">
                        <c:v>2449</c:v>
                      </c:pt>
                      <c:pt idx="16">
                        <c:v>1813</c:v>
                      </c:pt>
                      <c:pt idx="17">
                        <c:v>1136</c:v>
                      </c:pt>
                      <c:pt idx="18">
                        <c:v>698</c:v>
                      </c:pt>
                    </c:numCache>
                  </c:numRef>
                </c:val>
                <c:extLst>
                  <c:ext xmlns:c16="http://schemas.microsoft.com/office/drawing/2014/chart" uri="{C3380CC4-5D6E-409C-BE32-E72D297353CC}">
                    <c16:uniqueId val="{00000015-35BD-4E00-AF16-B0CD1BDC79A4}"/>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'人口ピラミッド(2020)'!$E$31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35BD-4E00-AF16-B0CD1BDC79A4}"/>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'人口ピラミッド(2020)'!$E$32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35BD-4E00-AF16-B0CD1BDC79A4}"/>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'人口ピラミッド(2020)'!$E$33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35BD-4E00-AF16-B0CD1BDC79A4}"/>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'人口ピラミッド(2020)'!$E$34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35BD-4E00-AF16-B0CD1BDC79A4}"/>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'人口ピラミッド(2020)'!$E$35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35BD-4E00-AF16-B0CD1BDC79A4}"/>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'人口ピラミッド(2020)'!$E$36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35BD-4E00-AF16-B0CD1BDC79A4}"/>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90000"/>
          <c:min val="-120000"/>
        </c:scaling>
        <c:delete val="1"/>
        <c:axPos val="b"/>
        <c:majorGridlines>
          <c:spPr>
            <a:ln w="9525" cap="flat" cmpd="sng" algn="ctr">
              <a:noFill/>
              <a:round/>
            </a:ln>
            <a:effectLst/>
          </c:spPr>
        </c:majorGridlines>
        <c:numFmt formatCode="#,##0;" sourceLinked="0"/>
        <c:majorTickMark val="none"/>
        <c:minorTickMark val="none"/>
        <c:tickLblPos val="nextTo"/>
        <c:crossAx val="792123039"/>
        <c:crosses val="autoZero"/>
        <c:crossBetween val="between"/>
      </c:valAx>
      <c:valAx>
        <c:axId val="622549087"/>
        <c:scaling>
          <c:orientation val="minMax"/>
          <c:max val="90000"/>
          <c:min val="-12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layout>
        <c:manualLayout>
          <c:xMode val="edge"/>
          <c:yMode val="edge"/>
          <c:x val="0.40393459425960876"/>
          <c:y val="0.11918849206349207"/>
          <c:w val="0.19213081148078251"/>
          <c:h val="7.514166666666666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ja-JP" sz="1050" b="1" i="0" u="none" strike="noStrike" baseline="0" dirty="0">
                <a:effectLst/>
              </a:rPr>
              <a:t>東大阪（北河内・中河内）</a:t>
            </a:r>
            <a:r>
              <a:rPr lang="ja-JP" altLang="en-US" sz="1050" b="1" i="0" u="none" strike="noStrike" baseline="0" dirty="0">
                <a:effectLst/>
              </a:rPr>
              <a:t>地域</a:t>
            </a:r>
            <a:r>
              <a:rPr lang="ja-JP" sz="1050" dirty="0"/>
              <a:t>（</a:t>
            </a:r>
            <a:r>
              <a:rPr lang="en-US" sz="1050" dirty="0"/>
              <a:t>2040</a:t>
            </a:r>
            <a:r>
              <a:rPr lang="ja-JP" sz="1050" dirty="0"/>
              <a:t>）</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3763376136971643E-2"/>
          <c:y val="0.21931388888888889"/>
          <c:w val="0.83247324772605669"/>
          <c:h val="0.72884126984126996"/>
        </c:manualLayout>
      </c:layout>
      <c:barChart>
        <c:barDir val="bar"/>
        <c:grouping val="clustered"/>
        <c:varyColors val="0"/>
        <c:ser>
          <c:idx val="26"/>
          <c:order val="26"/>
          <c:tx>
            <c:strRef>
              <c:f>'人口ピラミッド(2040)'!$E$37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'人口ピラミッド(2040)'!$F$37:$X$37</c:f>
              <c:numCache>
                <c:formatCode>#,##0_);[Red]\(#,##0\)</c:formatCode>
                <c:ptCount val="19"/>
                <c:pt idx="0">
                  <c:v>25302</c:v>
                </c:pt>
                <c:pt idx="1">
                  <c:v>27484</c:v>
                </c:pt>
                <c:pt idx="2">
                  <c:v>28435</c:v>
                </c:pt>
                <c:pt idx="3">
                  <c:v>30263</c:v>
                </c:pt>
                <c:pt idx="4">
                  <c:v>35573</c:v>
                </c:pt>
                <c:pt idx="5">
                  <c:v>35500</c:v>
                </c:pt>
                <c:pt idx="6">
                  <c:v>39581</c:v>
                </c:pt>
                <c:pt idx="7">
                  <c:v>45051</c:v>
                </c:pt>
                <c:pt idx="8">
                  <c:v>48964</c:v>
                </c:pt>
                <c:pt idx="9">
                  <c:v>47596</c:v>
                </c:pt>
                <c:pt idx="10">
                  <c:v>47506</c:v>
                </c:pt>
                <c:pt idx="11">
                  <c:v>49915</c:v>
                </c:pt>
                <c:pt idx="12">
                  <c:v>59779</c:v>
                </c:pt>
                <c:pt idx="13">
                  <c:v>76926</c:v>
                </c:pt>
                <c:pt idx="14">
                  <c:v>65487</c:v>
                </c:pt>
                <c:pt idx="15">
                  <c:v>48558</c:v>
                </c:pt>
                <c:pt idx="16">
                  <c:v>32051</c:v>
                </c:pt>
                <c:pt idx="17">
                  <c:v>25454</c:v>
                </c:pt>
                <c:pt idx="18">
                  <c:v>23293</c:v>
                </c:pt>
              </c:numCache>
              <c:extLst/>
            </c:numRef>
          </c:val>
          <c:extLst>
            <c:ext xmlns:c16="http://schemas.microsoft.com/office/drawing/2014/chart" uri="{C3380CC4-5D6E-409C-BE32-E72D297353CC}">
              <c16:uniqueId val="{00000000-B59C-4F5D-9A9D-24C0150B5A4E}"/>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'人口ピラミッド(2040)'!$E$11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'人口ピラミッド(2040)'!$F$11:$X$11</c15:sqref>
                        </c15:formulaRef>
                      </c:ext>
                    </c:extLst>
                    <c:numCache>
                      <c:formatCode>#,##0_);[Red]\(#,##0\)</c:formatCode>
                      <c:ptCount val="19"/>
                      <c:pt idx="0">
                        <c:v>5066</c:v>
                      </c:pt>
                      <c:pt idx="1">
                        <c:v>5618</c:v>
                      </c:pt>
                      <c:pt idx="2">
                        <c:v>5772</c:v>
                      </c:pt>
                      <c:pt idx="3">
                        <c:v>6046</c:v>
                      </c:pt>
                      <c:pt idx="4">
                        <c:v>6613</c:v>
                      </c:pt>
                      <c:pt idx="5">
                        <c:v>6498</c:v>
                      </c:pt>
                      <c:pt idx="6">
                        <c:v>7618</c:v>
                      </c:pt>
                      <c:pt idx="7">
                        <c:v>8582</c:v>
                      </c:pt>
                      <c:pt idx="8">
                        <c:v>8960</c:v>
                      </c:pt>
                      <c:pt idx="9">
                        <c:v>8660</c:v>
                      </c:pt>
                      <c:pt idx="10">
                        <c:v>8865</c:v>
                      </c:pt>
                      <c:pt idx="11">
                        <c:v>9765</c:v>
                      </c:pt>
                      <c:pt idx="12">
                        <c:v>12035</c:v>
                      </c:pt>
                      <c:pt idx="13">
                        <c:v>15362</c:v>
                      </c:pt>
                      <c:pt idx="14">
                        <c:v>13281</c:v>
                      </c:pt>
                      <c:pt idx="15">
                        <c:v>10432</c:v>
                      </c:pt>
                      <c:pt idx="16">
                        <c:v>7490</c:v>
                      </c:pt>
                      <c:pt idx="17">
                        <c:v>6326</c:v>
                      </c:pt>
                      <c:pt idx="18">
                        <c:v>5824</c:v>
                      </c:pt>
                    </c:numCache>
                  </c:numRef>
                </c:val>
                <c:extLst>
                  <c:ext xmlns:c16="http://schemas.microsoft.com/office/drawing/2014/chart" uri="{C3380CC4-5D6E-409C-BE32-E72D297353CC}">
                    <c16:uniqueId val="{00000002-B59C-4F5D-9A9D-24C0150B5A4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'人口ピラミッド(2040)'!$E$12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'人口ピラミッド(2040)'!$F$12:$X$12</c15:sqref>
                        </c15:formulaRef>
                      </c:ext>
                    </c:extLst>
                    <c:numCache>
                      <c:formatCode>#,##0_);[Red]\(#,##0\)</c:formatCode>
                      <c:ptCount val="19"/>
                      <c:pt idx="0">
                        <c:v>4820</c:v>
                      </c:pt>
                      <c:pt idx="1">
                        <c:v>5348</c:v>
                      </c:pt>
                      <c:pt idx="2">
                        <c:v>5482</c:v>
                      </c:pt>
                      <c:pt idx="3">
                        <c:v>5994</c:v>
                      </c:pt>
                      <c:pt idx="4">
                        <c:v>7009</c:v>
                      </c:pt>
                      <c:pt idx="5">
                        <c:v>6833</c:v>
                      </c:pt>
                      <c:pt idx="6">
                        <c:v>7930</c:v>
                      </c:pt>
                      <c:pt idx="7">
                        <c:v>8390</c:v>
                      </c:pt>
                      <c:pt idx="8">
                        <c:v>9482</c:v>
                      </c:pt>
                      <c:pt idx="9">
                        <c:v>8914</c:v>
                      </c:pt>
                      <c:pt idx="10">
                        <c:v>9236</c:v>
                      </c:pt>
                      <c:pt idx="11">
                        <c:v>10764</c:v>
                      </c:pt>
                      <c:pt idx="12">
                        <c:v>13380</c:v>
                      </c:pt>
                      <c:pt idx="13">
                        <c:v>16913</c:v>
                      </c:pt>
                      <c:pt idx="14">
                        <c:v>14933</c:v>
                      </c:pt>
                      <c:pt idx="15">
                        <c:v>12498</c:v>
                      </c:pt>
                      <c:pt idx="16">
                        <c:v>10397</c:v>
                      </c:pt>
                      <c:pt idx="17">
                        <c:v>10825</c:v>
                      </c:pt>
                      <c:pt idx="18">
                        <c:v>14424</c:v>
                      </c:pt>
                    </c:numCache>
                  </c:numRef>
                </c:val>
                <c:extLst xmlns:c15="http://schemas.microsoft.com/office/drawing/2012/chart">
                  <c:ext xmlns:c16="http://schemas.microsoft.com/office/drawing/2014/chart" uri="{C3380CC4-5D6E-409C-BE32-E72D297353CC}">
                    <c16:uniqueId val="{00000003-B59C-4F5D-9A9D-24C0150B5A4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'人口ピラミッド(2040)'!$E$13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'人口ピラミッド(2040)'!$F$13:$X$13</c15:sqref>
                        </c15:formulaRef>
                      </c:ext>
                    </c:extLst>
                    <c:numCache>
                      <c:formatCode>#,##0_);[Red]\(#,##0\)</c:formatCode>
                      <c:ptCount val="19"/>
                      <c:pt idx="0">
                        <c:v>1036</c:v>
                      </c:pt>
                      <c:pt idx="1">
                        <c:v>1209</c:v>
                      </c:pt>
                      <c:pt idx="2">
                        <c:v>1296</c:v>
                      </c:pt>
                      <c:pt idx="3">
                        <c:v>1373</c:v>
                      </c:pt>
                      <c:pt idx="4">
                        <c:v>1269</c:v>
                      </c:pt>
                      <c:pt idx="5">
                        <c:v>1129</c:v>
                      </c:pt>
                      <c:pt idx="6">
                        <c:v>1257</c:v>
                      </c:pt>
                      <c:pt idx="7">
                        <c:v>1612</c:v>
                      </c:pt>
                      <c:pt idx="8">
                        <c:v>1671</c:v>
                      </c:pt>
                      <c:pt idx="9">
                        <c:v>1609</c:v>
                      </c:pt>
                      <c:pt idx="10">
                        <c:v>1643</c:v>
                      </c:pt>
                      <c:pt idx="11">
                        <c:v>1701</c:v>
                      </c:pt>
                      <c:pt idx="12">
                        <c:v>2089</c:v>
                      </c:pt>
                      <c:pt idx="13">
                        <c:v>2733</c:v>
                      </c:pt>
                      <c:pt idx="14">
                        <c:v>2379</c:v>
                      </c:pt>
                      <c:pt idx="15">
                        <c:v>1859</c:v>
                      </c:pt>
                      <c:pt idx="16">
                        <c:v>1284</c:v>
                      </c:pt>
                      <c:pt idx="17">
                        <c:v>1018</c:v>
                      </c:pt>
                      <c:pt idx="18">
                        <c:v>967</c:v>
                      </c:pt>
                    </c:numCache>
                  </c:numRef>
                </c:val>
                <c:extLst xmlns:c15="http://schemas.microsoft.com/office/drawing/2012/chart">
                  <c:ext xmlns:c16="http://schemas.microsoft.com/office/drawing/2014/chart" uri="{C3380CC4-5D6E-409C-BE32-E72D297353CC}">
                    <c16:uniqueId val="{00000004-B59C-4F5D-9A9D-24C0150B5A4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'人口ピラミッド(2040)'!$E$14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'人口ピラミッド(2040)'!$F$14:$X$14</c15:sqref>
                        </c15:formulaRef>
                      </c:ext>
                    </c:extLst>
                    <c:numCache>
                      <c:formatCode>#,##0_);[Red]\(#,##0\)</c:formatCode>
                      <c:ptCount val="19"/>
                      <c:pt idx="0">
                        <c:v>986</c:v>
                      </c:pt>
                      <c:pt idx="1">
                        <c:v>1115</c:v>
                      </c:pt>
                      <c:pt idx="2">
                        <c:v>1179</c:v>
                      </c:pt>
                      <c:pt idx="3">
                        <c:v>1269</c:v>
                      </c:pt>
                      <c:pt idx="4">
                        <c:v>1279</c:v>
                      </c:pt>
                      <c:pt idx="5">
                        <c:v>1206</c:v>
                      </c:pt>
                      <c:pt idx="6">
                        <c:v>1338</c:v>
                      </c:pt>
                      <c:pt idx="7">
                        <c:v>1647</c:v>
                      </c:pt>
                      <c:pt idx="8">
                        <c:v>1857</c:v>
                      </c:pt>
                      <c:pt idx="9">
                        <c:v>1644</c:v>
                      </c:pt>
                      <c:pt idx="10">
                        <c:v>1789</c:v>
                      </c:pt>
                      <c:pt idx="11">
                        <c:v>1857</c:v>
                      </c:pt>
                      <c:pt idx="12">
                        <c:v>2282</c:v>
                      </c:pt>
                      <c:pt idx="13">
                        <c:v>3032</c:v>
                      </c:pt>
                      <c:pt idx="14">
                        <c:v>2762</c:v>
                      </c:pt>
                      <c:pt idx="15">
                        <c:v>2145</c:v>
                      </c:pt>
                      <c:pt idx="16">
                        <c:v>1595</c:v>
                      </c:pt>
                      <c:pt idx="17">
                        <c:v>1643</c:v>
                      </c:pt>
                      <c:pt idx="18">
                        <c:v>2484</c:v>
                      </c:pt>
                    </c:numCache>
                  </c:numRef>
                </c:val>
                <c:extLst xmlns:c15="http://schemas.microsoft.com/office/drawing/2012/chart">
                  <c:ext xmlns:c16="http://schemas.microsoft.com/office/drawing/2014/chart" uri="{C3380CC4-5D6E-409C-BE32-E72D297353CC}">
                    <c16:uniqueId val="{00000005-B59C-4F5D-9A9D-24C0150B5A4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'人口ピラミッド(2040)'!$E$15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'人口ピラミッド(2040)'!$F$15:$X$15</c15:sqref>
                        </c15:formulaRef>
                      </c:ext>
                    </c:extLst>
                    <c:numCache>
                      <c:formatCode>#,##0_);[Red]\(#,##0\)</c:formatCode>
                      <c:ptCount val="19"/>
                      <c:pt idx="0">
                        <c:v>786</c:v>
                      </c:pt>
                      <c:pt idx="1">
                        <c:v>877</c:v>
                      </c:pt>
                      <c:pt idx="2">
                        <c:v>921</c:v>
                      </c:pt>
                      <c:pt idx="3">
                        <c:v>921</c:v>
                      </c:pt>
                      <c:pt idx="4">
                        <c:v>988</c:v>
                      </c:pt>
                      <c:pt idx="5">
                        <c:v>925</c:v>
                      </c:pt>
                      <c:pt idx="6">
                        <c:v>1060</c:v>
                      </c:pt>
                      <c:pt idx="7">
                        <c:v>1289</c:v>
                      </c:pt>
                      <c:pt idx="8">
                        <c:v>1368</c:v>
                      </c:pt>
                      <c:pt idx="9">
                        <c:v>1231</c:v>
                      </c:pt>
                      <c:pt idx="10">
                        <c:v>1215</c:v>
                      </c:pt>
                      <c:pt idx="11">
                        <c:v>1235</c:v>
                      </c:pt>
                      <c:pt idx="12">
                        <c:v>1563</c:v>
                      </c:pt>
                      <c:pt idx="13">
                        <c:v>2212</c:v>
                      </c:pt>
                      <c:pt idx="14">
                        <c:v>1847</c:v>
                      </c:pt>
                      <c:pt idx="15">
                        <c:v>1272</c:v>
                      </c:pt>
                      <c:pt idx="16">
                        <c:v>774</c:v>
                      </c:pt>
                      <c:pt idx="17">
                        <c:v>631</c:v>
                      </c:pt>
                      <c:pt idx="18">
                        <c:v>649</c:v>
                      </c:pt>
                    </c:numCache>
                  </c:numRef>
                </c:val>
                <c:extLst xmlns:c15="http://schemas.microsoft.com/office/drawing/2012/chart">
                  <c:ext xmlns:c16="http://schemas.microsoft.com/office/drawing/2014/chart" uri="{C3380CC4-5D6E-409C-BE32-E72D297353CC}">
                    <c16:uniqueId val="{00000006-B59C-4F5D-9A9D-24C0150B5A4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'人口ピラミッド(2040)'!$E$16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'人口ピラミッド(2040)'!$F$16:$X$16</c15:sqref>
                        </c15:formulaRef>
                      </c:ext>
                    </c:extLst>
                    <c:numCache>
                      <c:formatCode>#,##0_);[Red]\(#,##0\)</c:formatCode>
                      <c:ptCount val="19"/>
                      <c:pt idx="0">
                        <c:v>748</c:v>
                      </c:pt>
                      <c:pt idx="1">
                        <c:v>834</c:v>
                      </c:pt>
                      <c:pt idx="2">
                        <c:v>866</c:v>
                      </c:pt>
                      <c:pt idx="3">
                        <c:v>870</c:v>
                      </c:pt>
                      <c:pt idx="4">
                        <c:v>955</c:v>
                      </c:pt>
                      <c:pt idx="5">
                        <c:v>943</c:v>
                      </c:pt>
                      <c:pt idx="6">
                        <c:v>1143</c:v>
                      </c:pt>
                      <c:pt idx="7">
                        <c:v>1310</c:v>
                      </c:pt>
                      <c:pt idx="8">
                        <c:v>1438</c:v>
                      </c:pt>
                      <c:pt idx="9">
                        <c:v>1285</c:v>
                      </c:pt>
                      <c:pt idx="10">
                        <c:v>1251</c:v>
                      </c:pt>
                      <c:pt idx="11">
                        <c:v>1322</c:v>
                      </c:pt>
                      <c:pt idx="12">
                        <c:v>1654</c:v>
                      </c:pt>
                      <c:pt idx="13">
                        <c:v>2317</c:v>
                      </c:pt>
                      <c:pt idx="14">
                        <c:v>2036</c:v>
                      </c:pt>
                      <c:pt idx="15">
                        <c:v>1433</c:v>
                      </c:pt>
                      <c:pt idx="16">
                        <c:v>972</c:v>
                      </c:pt>
                      <c:pt idx="17">
                        <c:v>1080</c:v>
                      </c:pt>
                      <c:pt idx="18">
                        <c:v>1702</c:v>
                      </c:pt>
                    </c:numCache>
                  </c:numRef>
                </c:val>
                <c:extLst xmlns:c15="http://schemas.microsoft.com/office/drawing/2012/chart">
                  <c:ext xmlns:c16="http://schemas.microsoft.com/office/drawing/2014/chart" uri="{C3380CC4-5D6E-409C-BE32-E72D297353CC}">
                    <c16:uniqueId val="{00000007-B59C-4F5D-9A9D-24C0150B5A4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'人口ピラミッド(2040)'!$E$17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'人口ピラミッド(2040)'!$F$17:$X$17</c15:sqref>
                        </c15:formulaRef>
                      </c:ext>
                    </c:extLst>
                    <c:numCache>
                      <c:formatCode>#,##0_);[Red]\(#,##0\)</c:formatCode>
                      <c:ptCount val="19"/>
                      <c:pt idx="0">
                        <c:v>3086</c:v>
                      </c:pt>
                      <c:pt idx="1">
                        <c:v>3266</c:v>
                      </c:pt>
                      <c:pt idx="2">
                        <c:v>3322</c:v>
                      </c:pt>
                      <c:pt idx="3">
                        <c:v>3523</c:v>
                      </c:pt>
                      <c:pt idx="4">
                        <c:v>4032</c:v>
                      </c:pt>
                      <c:pt idx="5">
                        <c:v>4312</c:v>
                      </c:pt>
                      <c:pt idx="6">
                        <c:v>4819</c:v>
                      </c:pt>
                      <c:pt idx="7">
                        <c:v>5015</c:v>
                      </c:pt>
                      <c:pt idx="8">
                        <c:v>5474</c:v>
                      </c:pt>
                      <c:pt idx="9">
                        <c:v>5190</c:v>
                      </c:pt>
                      <c:pt idx="10">
                        <c:v>4973</c:v>
                      </c:pt>
                      <c:pt idx="11">
                        <c:v>5704</c:v>
                      </c:pt>
                      <c:pt idx="12">
                        <c:v>7459</c:v>
                      </c:pt>
                      <c:pt idx="13">
                        <c:v>9632</c:v>
                      </c:pt>
                      <c:pt idx="14">
                        <c:v>7915</c:v>
                      </c:pt>
                      <c:pt idx="15">
                        <c:v>5559</c:v>
                      </c:pt>
                      <c:pt idx="16">
                        <c:v>3671</c:v>
                      </c:pt>
                      <c:pt idx="17">
                        <c:v>2944</c:v>
                      </c:pt>
                      <c:pt idx="18">
                        <c:v>2809</c:v>
                      </c:pt>
                    </c:numCache>
                  </c:numRef>
                </c:val>
                <c:extLst xmlns:c15="http://schemas.microsoft.com/office/drawing/2012/chart">
                  <c:ext xmlns:c16="http://schemas.microsoft.com/office/drawing/2014/chart" uri="{C3380CC4-5D6E-409C-BE32-E72D297353CC}">
                    <c16:uniqueId val="{00000008-B59C-4F5D-9A9D-24C0150B5A4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'人口ピラミッド(2040)'!$E$18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'人口ピラミッド(2040)'!$F$18:$X$18</c15:sqref>
                        </c15:formulaRef>
                      </c:ext>
                    </c:extLst>
                    <c:numCache>
                      <c:formatCode>#,##0_);[Red]\(#,##0\)</c:formatCode>
                      <c:ptCount val="19"/>
                      <c:pt idx="0">
                        <c:v>2935</c:v>
                      </c:pt>
                      <c:pt idx="1">
                        <c:v>3100</c:v>
                      </c:pt>
                      <c:pt idx="2">
                        <c:v>3175</c:v>
                      </c:pt>
                      <c:pt idx="3">
                        <c:v>3285</c:v>
                      </c:pt>
                      <c:pt idx="4">
                        <c:v>3642</c:v>
                      </c:pt>
                      <c:pt idx="5">
                        <c:v>4199</c:v>
                      </c:pt>
                      <c:pt idx="6">
                        <c:v>4694</c:v>
                      </c:pt>
                      <c:pt idx="7">
                        <c:v>4905</c:v>
                      </c:pt>
                      <c:pt idx="8">
                        <c:v>5448</c:v>
                      </c:pt>
                      <c:pt idx="9">
                        <c:v>4994</c:v>
                      </c:pt>
                      <c:pt idx="10">
                        <c:v>5113</c:v>
                      </c:pt>
                      <c:pt idx="11">
                        <c:v>5876</c:v>
                      </c:pt>
                      <c:pt idx="12">
                        <c:v>7625</c:v>
                      </c:pt>
                      <c:pt idx="13">
                        <c:v>9793</c:v>
                      </c:pt>
                      <c:pt idx="14">
                        <c:v>8279</c:v>
                      </c:pt>
                      <c:pt idx="15">
                        <c:v>6348</c:v>
                      </c:pt>
                      <c:pt idx="16">
                        <c:v>4687</c:v>
                      </c:pt>
                      <c:pt idx="17">
                        <c:v>4916</c:v>
                      </c:pt>
                      <c:pt idx="18">
                        <c:v>7381</c:v>
                      </c:pt>
                    </c:numCache>
                  </c:numRef>
                </c:val>
                <c:extLst xmlns:c15="http://schemas.microsoft.com/office/drawing/2012/chart">
                  <c:ext xmlns:c16="http://schemas.microsoft.com/office/drawing/2014/chart" uri="{C3380CC4-5D6E-409C-BE32-E72D297353CC}">
                    <c16:uniqueId val="{00000009-B59C-4F5D-9A9D-24C0150B5A4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'人口ピラミッド(2040)'!$E$19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'人口ピラミッド(2040)'!$F$19:$X$19</c15:sqref>
                        </c15:formulaRef>
                      </c:ext>
                    </c:extLst>
                    <c:numCache>
                      <c:formatCode>#,##0_);[Red]\(#,##0\)</c:formatCode>
                      <c:ptCount val="19"/>
                      <c:pt idx="0">
                        <c:v>2086</c:v>
                      </c:pt>
                      <c:pt idx="1">
                        <c:v>2173</c:v>
                      </c:pt>
                      <c:pt idx="2">
                        <c:v>2244</c:v>
                      </c:pt>
                      <c:pt idx="3">
                        <c:v>2321</c:v>
                      </c:pt>
                      <c:pt idx="4">
                        <c:v>2766</c:v>
                      </c:pt>
                      <c:pt idx="5">
                        <c:v>2872</c:v>
                      </c:pt>
                      <c:pt idx="6">
                        <c:v>3076</c:v>
                      </c:pt>
                      <c:pt idx="7">
                        <c:v>3609</c:v>
                      </c:pt>
                      <c:pt idx="8">
                        <c:v>4036</c:v>
                      </c:pt>
                      <c:pt idx="9">
                        <c:v>3948</c:v>
                      </c:pt>
                      <c:pt idx="10">
                        <c:v>3992</c:v>
                      </c:pt>
                      <c:pt idx="11">
                        <c:v>3968</c:v>
                      </c:pt>
                      <c:pt idx="12">
                        <c:v>4320</c:v>
                      </c:pt>
                      <c:pt idx="13">
                        <c:v>5515</c:v>
                      </c:pt>
                      <c:pt idx="14">
                        <c:v>4690</c:v>
                      </c:pt>
                      <c:pt idx="15">
                        <c:v>3490</c:v>
                      </c:pt>
                      <c:pt idx="16">
                        <c:v>2232</c:v>
                      </c:pt>
                      <c:pt idx="17">
                        <c:v>1779</c:v>
                      </c:pt>
                      <c:pt idx="18">
                        <c:v>1682</c:v>
                      </c:pt>
                    </c:numCache>
                  </c:numRef>
                </c:val>
                <c:extLst xmlns:c15="http://schemas.microsoft.com/office/drawing/2012/chart">
                  <c:ext xmlns:c16="http://schemas.microsoft.com/office/drawing/2014/chart" uri="{C3380CC4-5D6E-409C-BE32-E72D297353CC}">
                    <c16:uniqueId val="{0000000A-B59C-4F5D-9A9D-24C0150B5A4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'人口ピラミッド(2040)'!$E$20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'人口ピラミッド(2040)'!$F$20:$X$20</c15:sqref>
                        </c15:formulaRef>
                      </c:ext>
                    </c:extLst>
                    <c:numCache>
                      <c:formatCode>#,##0_);[Red]\(#,##0\)</c:formatCode>
                      <c:ptCount val="19"/>
                      <c:pt idx="0">
                        <c:v>1984</c:v>
                      </c:pt>
                      <c:pt idx="1">
                        <c:v>2036</c:v>
                      </c:pt>
                      <c:pt idx="2">
                        <c:v>2105</c:v>
                      </c:pt>
                      <c:pt idx="3">
                        <c:v>2222</c:v>
                      </c:pt>
                      <c:pt idx="4">
                        <c:v>2763</c:v>
                      </c:pt>
                      <c:pt idx="5">
                        <c:v>2748</c:v>
                      </c:pt>
                      <c:pt idx="6">
                        <c:v>3079</c:v>
                      </c:pt>
                      <c:pt idx="7">
                        <c:v>3470</c:v>
                      </c:pt>
                      <c:pt idx="8">
                        <c:v>3942</c:v>
                      </c:pt>
                      <c:pt idx="9">
                        <c:v>3843</c:v>
                      </c:pt>
                      <c:pt idx="10">
                        <c:v>3861</c:v>
                      </c:pt>
                      <c:pt idx="11">
                        <c:v>3774</c:v>
                      </c:pt>
                      <c:pt idx="12">
                        <c:v>4244</c:v>
                      </c:pt>
                      <c:pt idx="13">
                        <c:v>5688</c:v>
                      </c:pt>
                      <c:pt idx="14">
                        <c:v>4975</c:v>
                      </c:pt>
                      <c:pt idx="15">
                        <c:v>3997</c:v>
                      </c:pt>
                      <c:pt idx="16">
                        <c:v>2825</c:v>
                      </c:pt>
                      <c:pt idx="17">
                        <c:v>2624</c:v>
                      </c:pt>
                      <c:pt idx="18">
                        <c:v>3969</c:v>
                      </c:pt>
                    </c:numCache>
                  </c:numRef>
                </c:val>
                <c:extLst xmlns:c15="http://schemas.microsoft.com/office/drawing/2012/chart">
                  <c:ext xmlns:c16="http://schemas.microsoft.com/office/drawing/2014/chart" uri="{C3380CC4-5D6E-409C-BE32-E72D297353CC}">
                    <c16:uniqueId val="{0000000B-B59C-4F5D-9A9D-24C0150B5A4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'人口ピラミッド(2040)'!$E$21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'人口ピラミッド(2040)'!$F$21:$X$21</c15:sqref>
                        </c15:formulaRef>
                      </c:ext>
                    </c:extLst>
                    <c:numCache>
                      <c:formatCode>#,##0_);[Red]\(#,##0\)</c:formatCode>
                      <c:ptCount val="19"/>
                      <c:pt idx="0">
                        <c:v>1128</c:v>
                      </c:pt>
                      <c:pt idx="1">
                        <c:v>1223</c:v>
                      </c:pt>
                      <c:pt idx="2">
                        <c:v>1292</c:v>
                      </c:pt>
                      <c:pt idx="3">
                        <c:v>1336</c:v>
                      </c:pt>
                      <c:pt idx="4">
                        <c:v>1633</c:v>
                      </c:pt>
                      <c:pt idx="5">
                        <c:v>2002</c:v>
                      </c:pt>
                      <c:pt idx="6">
                        <c:v>2391</c:v>
                      </c:pt>
                      <c:pt idx="7">
                        <c:v>2836</c:v>
                      </c:pt>
                      <c:pt idx="8">
                        <c:v>3223</c:v>
                      </c:pt>
                      <c:pt idx="9">
                        <c:v>3038</c:v>
                      </c:pt>
                      <c:pt idx="10">
                        <c:v>2797</c:v>
                      </c:pt>
                      <c:pt idx="11">
                        <c:v>2894</c:v>
                      </c:pt>
                      <c:pt idx="12">
                        <c:v>3497</c:v>
                      </c:pt>
                      <c:pt idx="13">
                        <c:v>4800</c:v>
                      </c:pt>
                      <c:pt idx="14">
                        <c:v>4054</c:v>
                      </c:pt>
                      <c:pt idx="15">
                        <c:v>2868</c:v>
                      </c:pt>
                      <c:pt idx="16">
                        <c:v>1785</c:v>
                      </c:pt>
                      <c:pt idx="17">
                        <c:v>1469</c:v>
                      </c:pt>
                      <c:pt idx="18">
                        <c:v>1306</c:v>
                      </c:pt>
                    </c:numCache>
                  </c:numRef>
                </c:val>
                <c:extLst xmlns:c15="http://schemas.microsoft.com/office/drawing/2012/chart">
                  <c:ext xmlns:c16="http://schemas.microsoft.com/office/drawing/2014/chart" uri="{C3380CC4-5D6E-409C-BE32-E72D297353CC}">
                    <c16:uniqueId val="{0000000C-B59C-4F5D-9A9D-24C0150B5A4E}"/>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'人口ピラミッド(2040)'!$E$22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'人口ピラミッド(2040)'!$F$22:$X$22</c15:sqref>
                        </c15:formulaRef>
                      </c:ext>
                    </c:extLst>
                    <c:numCache>
                      <c:formatCode>#,##0_);[Red]\(#,##0\)</c:formatCode>
                      <c:ptCount val="19"/>
                      <c:pt idx="0">
                        <c:v>1073</c:v>
                      </c:pt>
                      <c:pt idx="1">
                        <c:v>1151</c:v>
                      </c:pt>
                      <c:pt idx="2">
                        <c:v>1222</c:v>
                      </c:pt>
                      <c:pt idx="3">
                        <c:v>1280</c:v>
                      </c:pt>
                      <c:pt idx="4">
                        <c:v>1633</c:v>
                      </c:pt>
                      <c:pt idx="5">
                        <c:v>1851</c:v>
                      </c:pt>
                      <c:pt idx="6">
                        <c:v>2108</c:v>
                      </c:pt>
                      <c:pt idx="7">
                        <c:v>2509</c:v>
                      </c:pt>
                      <c:pt idx="8">
                        <c:v>2836</c:v>
                      </c:pt>
                      <c:pt idx="9">
                        <c:v>2651</c:v>
                      </c:pt>
                      <c:pt idx="10">
                        <c:v>2514</c:v>
                      </c:pt>
                      <c:pt idx="11">
                        <c:v>2554</c:v>
                      </c:pt>
                      <c:pt idx="12">
                        <c:v>3309</c:v>
                      </c:pt>
                      <c:pt idx="13">
                        <c:v>4776</c:v>
                      </c:pt>
                      <c:pt idx="14">
                        <c:v>4215</c:v>
                      </c:pt>
                      <c:pt idx="15">
                        <c:v>3248</c:v>
                      </c:pt>
                      <c:pt idx="16">
                        <c:v>2288</c:v>
                      </c:pt>
                      <c:pt idx="17">
                        <c:v>2333</c:v>
                      </c:pt>
                      <c:pt idx="18">
                        <c:v>3351</c:v>
                      </c:pt>
                    </c:numCache>
                  </c:numRef>
                </c:val>
                <c:extLst xmlns:c15="http://schemas.microsoft.com/office/drawing/2012/chart">
                  <c:ext xmlns:c16="http://schemas.microsoft.com/office/drawing/2014/chart" uri="{C3380CC4-5D6E-409C-BE32-E72D297353CC}">
                    <c16:uniqueId val="{0000000D-B59C-4F5D-9A9D-24C0150B5A4E}"/>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'人口ピラミッド(2040)'!$E$23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'人口ピラミッド(2040)'!$F$23:$X$23</c15:sqref>
                        </c15:formulaRef>
                      </c:ext>
                    </c:extLst>
                    <c:numCache>
                      <c:formatCode>#,##0_);[Red]\(#,##0\)</c:formatCode>
                      <c:ptCount val="19"/>
                      <c:pt idx="0">
                        <c:v>1554</c:v>
                      </c:pt>
                      <c:pt idx="1">
                        <c:v>1682</c:v>
                      </c:pt>
                      <c:pt idx="2">
                        <c:v>1741</c:v>
                      </c:pt>
                      <c:pt idx="3">
                        <c:v>1915</c:v>
                      </c:pt>
                      <c:pt idx="4">
                        <c:v>2373</c:v>
                      </c:pt>
                      <c:pt idx="5">
                        <c:v>2172</c:v>
                      </c:pt>
                      <c:pt idx="6">
                        <c:v>2524</c:v>
                      </c:pt>
                      <c:pt idx="7">
                        <c:v>2777</c:v>
                      </c:pt>
                      <c:pt idx="8">
                        <c:v>3108</c:v>
                      </c:pt>
                      <c:pt idx="9">
                        <c:v>2978</c:v>
                      </c:pt>
                      <c:pt idx="10">
                        <c:v>2816</c:v>
                      </c:pt>
                      <c:pt idx="11">
                        <c:v>2885</c:v>
                      </c:pt>
                      <c:pt idx="12">
                        <c:v>3512</c:v>
                      </c:pt>
                      <c:pt idx="13">
                        <c:v>4427</c:v>
                      </c:pt>
                      <c:pt idx="14">
                        <c:v>3899</c:v>
                      </c:pt>
                      <c:pt idx="15">
                        <c:v>2673</c:v>
                      </c:pt>
                      <c:pt idx="16">
                        <c:v>1702</c:v>
                      </c:pt>
                      <c:pt idx="17">
                        <c:v>1355</c:v>
                      </c:pt>
                      <c:pt idx="18">
                        <c:v>1191</c:v>
                      </c:pt>
                    </c:numCache>
                  </c:numRef>
                </c:val>
                <c:extLst xmlns:c15="http://schemas.microsoft.com/office/drawing/2012/chart">
                  <c:ext xmlns:c16="http://schemas.microsoft.com/office/drawing/2014/chart" uri="{C3380CC4-5D6E-409C-BE32-E72D297353CC}">
                    <c16:uniqueId val="{0000000E-B59C-4F5D-9A9D-24C0150B5A4E}"/>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'人口ピラミッド(2040)'!$E$24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'人口ピラミッド(2040)'!$F$24:$X$24</c15:sqref>
                        </c15:formulaRef>
                      </c:ext>
                    </c:extLst>
                    <c:numCache>
                      <c:formatCode>#,##0_);[Red]\(#,##0\)</c:formatCode>
                      <c:ptCount val="19"/>
                      <c:pt idx="0">
                        <c:v>1478</c:v>
                      </c:pt>
                      <c:pt idx="1">
                        <c:v>1623</c:v>
                      </c:pt>
                      <c:pt idx="2">
                        <c:v>1677</c:v>
                      </c:pt>
                      <c:pt idx="3">
                        <c:v>1730</c:v>
                      </c:pt>
                      <c:pt idx="4">
                        <c:v>2038</c:v>
                      </c:pt>
                      <c:pt idx="5">
                        <c:v>2137</c:v>
                      </c:pt>
                      <c:pt idx="6">
                        <c:v>2428</c:v>
                      </c:pt>
                      <c:pt idx="7">
                        <c:v>2812</c:v>
                      </c:pt>
                      <c:pt idx="8">
                        <c:v>3095</c:v>
                      </c:pt>
                      <c:pt idx="9">
                        <c:v>2882</c:v>
                      </c:pt>
                      <c:pt idx="10">
                        <c:v>2802</c:v>
                      </c:pt>
                      <c:pt idx="11">
                        <c:v>2852</c:v>
                      </c:pt>
                      <c:pt idx="12">
                        <c:v>3615</c:v>
                      </c:pt>
                      <c:pt idx="13">
                        <c:v>4886</c:v>
                      </c:pt>
                      <c:pt idx="14">
                        <c:v>4256</c:v>
                      </c:pt>
                      <c:pt idx="15">
                        <c:v>3304</c:v>
                      </c:pt>
                      <c:pt idx="16">
                        <c:v>2345</c:v>
                      </c:pt>
                      <c:pt idx="17">
                        <c:v>2524</c:v>
                      </c:pt>
                      <c:pt idx="18">
                        <c:v>3162</c:v>
                      </c:pt>
                    </c:numCache>
                  </c:numRef>
                </c:val>
                <c:extLst xmlns:c15="http://schemas.microsoft.com/office/drawing/2012/chart">
                  <c:ext xmlns:c16="http://schemas.microsoft.com/office/drawing/2014/chart" uri="{C3380CC4-5D6E-409C-BE32-E72D297353CC}">
                    <c16:uniqueId val="{0000000F-B59C-4F5D-9A9D-24C0150B5A4E}"/>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'人口ピラミッド(2040)'!$E$25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'人口ピラミッド(2040)'!$F$25:$X$25</c15:sqref>
                        </c15:formulaRef>
                      </c:ext>
                    </c:extLst>
                    <c:numCache>
                      <c:formatCode>#,##0_);[Red]\(#,##0\)</c:formatCode>
                      <c:ptCount val="19"/>
                      <c:pt idx="0">
                        <c:v>5824</c:v>
                      </c:pt>
                      <c:pt idx="1">
                        <c:v>6336</c:v>
                      </c:pt>
                      <c:pt idx="2">
                        <c:v>6556</c:v>
                      </c:pt>
                      <c:pt idx="3">
                        <c:v>7287</c:v>
                      </c:pt>
                      <c:pt idx="4">
                        <c:v>9717</c:v>
                      </c:pt>
                      <c:pt idx="5">
                        <c:v>9400</c:v>
                      </c:pt>
                      <c:pt idx="6">
                        <c:v>10352</c:v>
                      </c:pt>
                      <c:pt idx="7">
                        <c:v>11874</c:v>
                      </c:pt>
                      <c:pt idx="8">
                        <c:v>12891</c:v>
                      </c:pt>
                      <c:pt idx="9">
                        <c:v>12863</c:v>
                      </c:pt>
                      <c:pt idx="10">
                        <c:v>13007</c:v>
                      </c:pt>
                      <c:pt idx="11">
                        <c:v>13446</c:v>
                      </c:pt>
                      <c:pt idx="12">
                        <c:v>15825</c:v>
                      </c:pt>
                      <c:pt idx="13">
                        <c:v>20187</c:v>
                      </c:pt>
                      <c:pt idx="14">
                        <c:v>17232</c:v>
                      </c:pt>
                      <c:pt idx="15">
                        <c:v>12574</c:v>
                      </c:pt>
                      <c:pt idx="16">
                        <c:v>7996</c:v>
                      </c:pt>
                      <c:pt idx="17">
                        <c:v>5907</c:v>
                      </c:pt>
                      <c:pt idx="18">
                        <c:v>5197</c:v>
                      </c:pt>
                    </c:numCache>
                  </c:numRef>
                </c:val>
                <c:extLst xmlns:c15="http://schemas.microsoft.com/office/drawing/2012/chart">
                  <c:ext xmlns:c16="http://schemas.microsoft.com/office/drawing/2014/chart" uri="{C3380CC4-5D6E-409C-BE32-E72D297353CC}">
                    <c16:uniqueId val="{00000010-B59C-4F5D-9A9D-24C0150B5A4E}"/>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'人口ピラミッド(2040)'!$E$26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'人口ピラミッド(2040)'!$F$26:$X$26</c15:sqref>
                        </c15:formulaRef>
                      </c:ext>
                    </c:extLst>
                    <c:numCache>
                      <c:formatCode>#,##0_);[Red]\(#,##0\)</c:formatCode>
                      <c:ptCount val="19"/>
                      <c:pt idx="0">
                        <c:v>5541</c:v>
                      </c:pt>
                      <c:pt idx="1">
                        <c:v>5995</c:v>
                      </c:pt>
                      <c:pt idx="2">
                        <c:v>6247</c:v>
                      </c:pt>
                      <c:pt idx="3">
                        <c:v>6807</c:v>
                      </c:pt>
                      <c:pt idx="4">
                        <c:v>8629</c:v>
                      </c:pt>
                      <c:pt idx="5">
                        <c:v>9215</c:v>
                      </c:pt>
                      <c:pt idx="6">
                        <c:v>9853</c:v>
                      </c:pt>
                      <c:pt idx="7">
                        <c:v>11174</c:v>
                      </c:pt>
                      <c:pt idx="8">
                        <c:v>12460</c:v>
                      </c:pt>
                      <c:pt idx="9">
                        <c:v>12043</c:v>
                      </c:pt>
                      <c:pt idx="10">
                        <c:v>12025</c:v>
                      </c:pt>
                      <c:pt idx="11">
                        <c:v>12984</c:v>
                      </c:pt>
                      <c:pt idx="12">
                        <c:v>15261</c:v>
                      </c:pt>
                      <c:pt idx="13">
                        <c:v>20104</c:v>
                      </c:pt>
                      <c:pt idx="14">
                        <c:v>17768</c:v>
                      </c:pt>
                      <c:pt idx="15">
                        <c:v>14129</c:v>
                      </c:pt>
                      <c:pt idx="16">
                        <c:v>10314</c:v>
                      </c:pt>
                      <c:pt idx="17">
                        <c:v>10017</c:v>
                      </c:pt>
                      <c:pt idx="18">
                        <c:v>13340</c:v>
                      </c:pt>
                    </c:numCache>
                  </c:numRef>
                </c:val>
                <c:extLst xmlns:c15="http://schemas.microsoft.com/office/drawing/2012/chart">
                  <c:ext xmlns:c16="http://schemas.microsoft.com/office/drawing/2014/chart" uri="{C3380CC4-5D6E-409C-BE32-E72D297353CC}">
                    <c16:uniqueId val="{00000011-B59C-4F5D-9A9D-24C0150B5A4E}"/>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'人口ピラミッド(2040)'!$E$27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'人口ピラミッド(2040)'!$F$27:$X$27</c15:sqref>
                        </c15:formulaRef>
                      </c:ext>
                    </c:extLst>
                    <c:numCache>
                      <c:formatCode>#,##0_);[Red]\(#,##0\)</c:formatCode>
                      <c:ptCount val="19"/>
                      <c:pt idx="0">
                        <c:v>4032</c:v>
                      </c:pt>
                      <c:pt idx="1">
                        <c:v>4333</c:v>
                      </c:pt>
                      <c:pt idx="2">
                        <c:v>4435</c:v>
                      </c:pt>
                      <c:pt idx="3">
                        <c:v>4618</c:v>
                      </c:pt>
                      <c:pt idx="4">
                        <c:v>4953</c:v>
                      </c:pt>
                      <c:pt idx="5">
                        <c:v>4965</c:v>
                      </c:pt>
                      <c:pt idx="6">
                        <c:v>5263</c:v>
                      </c:pt>
                      <c:pt idx="7">
                        <c:v>6139</c:v>
                      </c:pt>
                      <c:pt idx="8">
                        <c:v>6816</c:v>
                      </c:pt>
                      <c:pt idx="9">
                        <c:v>6605</c:v>
                      </c:pt>
                      <c:pt idx="10">
                        <c:v>6669</c:v>
                      </c:pt>
                      <c:pt idx="11">
                        <c:v>6700</c:v>
                      </c:pt>
                      <c:pt idx="12">
                        <c:v>7646</c:v>
                      </c:pt>
                      <c:pt idx="13">
                        <c:v>9625</c:v>
                      </c:pt>
                      <c:pt idx="14">
                        <c:v>8123</c:v>
                      </c:pt>
                      <c:pt idx="15">
                        <c:v>6152</c:v>
                      </c:pt>
                      <c:pt idx="16">
                        <c:v>3945</c:v>
                      </c:pt>
                      <c:pt idx="17">
                        <c:v>3093</c:v>
                      </c:pt>
                      <c:pt idx="18">
                        <c:v>2859</c:v>
                      </c:pt>
                    </c:numCache>
                  </c:numRef>
                </c:val>
                <c:extLst xmlns:c15="http://schemas.microsoft.com/office/drawing/2012/chart">
                  <c:ext xmlns:c16="http://schemas.microsoft.com/office/drawing/2014/chart" uri="{C3380CC4-5D6E-409C-BE32-E72D297353CC}">
                    <c16:uniqueId val="{00000012-B59C-4F5D-9A9D-24C0150B5A4E}"/>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'人口ピラミッド(2040)'!$E$28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'人口ピラミッド(2040)'!$F$28:$X$28</c15:sqref>
                        </c15:formulaRef>
                      </c:ext>
                    </c:extLst>
                    <c:numCache>
                      <c:formatCode>#,##0_);[Red]\(#,##0\)</c:formatCode>
                      <c:ptCount val="19"/>
                      <c:pt idx="0">
                        <c:v>3835</c:v>
                      </c:pt>
                      <c:pt idx="1">
                        <c:v>4101</c:v>
                      </c:pt>
                      <c:pt idx="2">
                        <c:v>4249</c:v>
                      </c:pt>
                      <c:pt idx="3">
                        <c:v>4372</c:v>
                      </c:pt>
                      <c:pt idx="4">
                        <c:v>4962</c:v>
                      </c:pt>
                      <c:pt idx="5">
                        <c:v>5127</c:v>
                      </c:pt>
                      <c:pt idx="6">
                        <c:v>5453</c:v>
                      </c:pt>
                      <c:pt idx="7">
                        <c:v>6339</c:v>
                      </c:pt>
                      <c:pt idx="8">
                        <c:v>7009</c:v>
                      </c:pt>
                      <c:pt idx="9">
                        <c:v>6755</c:v>
                      </c:pt>
                      <c:pt idx="10">
                        <c:v>6747</c:v>
                      </c:pt>
                      <c:pt idx="11">
                        <c:v>7199</c:v>
                      </c:pt>
                      <c:pt idx="12">
                        <c:v>8255</c:v>
                      </c:pt>
                      <c:pt idx="13">
                        <c:v>10610</c:v>
                      </c:pt>
                      <c:pt idx="14">
                        <c:v>9397</c:v>
                      </c:pt>
                      <c:pt idx="15">
                        <c:v>7581</c:v>
                      </c:pt>
                      <c:pt idx="16">
                        <c:v>5521</c:v>
                      </c:pt>
                      <c:pt idx="17">
                        <c:v>5589</c:v>
                      </c:pt>
                      <c:pt idx="18">
                        <c:v>7809</c:v>
                      </c:pt>
                    </c:numCache>
                  </c:numRef>
                </c:val>
                <c:extLst xmlns:c15="http://schemas.microsoft.com/office/drawing/2012/chart">
                  <c:ext xmlns:c16="http://schemas.microsoft.com/office/drawing/2014/chart" uri="{C3380CC4-5D6E-409C-BE32-E72D297353CC}">
                    <c16:uniqueId val="{00000013-B59C-4F5D-9A9D-24C0150B5A4E}"/>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'人口ピラミッド(2040)'!$E$29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'人口ピラミッド(2040)'!$F$29:$X$29</c15:sqref>
                        </c15:formulaRef>
                      </c:ext>
                    </c:extLst>
                    <c:numCache>
                      <c:formatCode>#,##0_);[Red]\(#,##0\)</c:formatCode>
                      <c:ptCount val="19"/>
                      <c:pt idx="0">
                        <c:v>704</c:v>
                      </c:pt>
                      <c:pt idx="1">
                        <c:v>767</c:v>
                      </c:pt>
                      <c:pt idx="2">
                        <c:v>856</c:v>
                      </c:pt>
                      <c:pt idx="3">
                        <c:v>923</c:v>
                      </c:pt>
                      <c:pt idx="4">
                        <c:v>1229</c:v>
                      </c:pt>
                      <c:pt idx="5">
                        <c:v>1225</c:v>
                      </c:pt>
                      <c:pt idx="6">
                        <c:v>1221</c:v>
                      </c:pt>
                      <c:pt idx="7">
                        <c:v>1318</c:v>
                      </c:pt>
                      <c:pt idx="8">
                        <c:v>1417</c:v>
                      </c:pt>
                      <c:pt idx="9">
                        <c:v>1474</c:v>
                      </c:pt>
                      <c:pt idx="10">
                        <c:v>1529</c:v>
                      </c:pt>
                      <c:pt idx="11">
                        <c:v>1617</c:v>
                      </c:pt>
                      <c:pt idx="12">
                        <c:v>1833</c:v>
                      </c:pt>
                      <c:pt idx="13">
                        <c:v>2433</c:v>
                      </c:pt>
                      <c:pt idx="14">
                        <c:v>2067</c:v>
                      </c:pt>
                      <c:pt idx="15">
                        <c:v>1679</c:v>
                      </c:pt>
                      <c:pt idx="16">
                        <c:v>1172</c:v>
                      </c:pt>
                      <c:pt idx="17">
                        <c:v>932</c:v>
                      </c:pt>
                      <c:pt idx="18">
                        <c:v>809</c:v>
                      </c:pt>
                    </c:numCache>
                  </c:numRef>
                </c:val>
                <c:extLst xmlns:c15="http://schemas.microsoft.com/office/drawing/2012/chart">
                  <c:ext xmlns:c16="http://schemas.microsoft.com/office/drawing/2014/chart" uri="{C3380CC4-5D6E-409C-BE32-E72D297353CC}">
                    <c16:uniqueId val="{00000014-B59C-4F5D-9A9D-24C0150B5A4E}"/>
                  </c:ext>
                </c:extLst>
              </c15:ser>
            </c15:filteredBarSeries>
          </c:ext>
        </c:extLst>
      </c:barChart>
      <c:barChart>
        <c:barDir val="bar"/>
        <c:grouping val="clustered"/>
        <c:varyColors val="0"/>
        <c:ser>
          <c:idx val="27"/>
          <c:order val="27"/>
          <c:tx>
            <c:strRef>
              <c:f>'人口ピラミッド(2040)'!$E$38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'人口ピラミッド(2040)'!$F$38:$X$38</c:f>
              <c:numCache>
                <c:formatCode>#,##0_);[Red]\(#,##0\)</c:formatCode>
                <c:ptCount val="19"/>
                <c:pt idx="0">
                  <c:v>24069</c:v>
                </c:pt>
                <c:pt idx="1">
                  <c:v>26048</c:v>
                </c:pt>
                <c:pt idx="2">
                  <c:v>27016</c:v>
                </c:pt>
                <c:pt idx="3">
                  <c:v>28813</c:v>
                </c:pt>
                <c:pt idx="4">
                  <c:v>34208</c:v>
                </c:pt>
                <c:pt idx="5">
                  <c:v>35366</c:v>
                </c:pt>
                <c:pt idx="6">
                  <c:v>39122</c:v>
                </c:pt>
                <c:pt idx="7">
                  <c:v>43735</c:v>
                </c:pt>
                <c:pt idx="8">
                  <c:v>48922</c:v>
                </c:pt>
                <c:pt idx="9">
                  <c:v>46286</c:v>
                </c:pt>
                <c:pt idx="10">
                  <c:v>46831</c:v>
                </c:pt>
                <c:pt idx="11">
                  <c:v>50800</c:v>
                </c:pt>
                <c:pt idx="12">
                  <c:v>61490</c:v>
                </c:pt>
                <c:pt idx="13">
                  <c:v>80624</c:v>
                </c:pt>
                <c:pt idx="14">
                  <c:v>70972</c:v>
                </c:pt>
                <c:pt idx="15">
                  <c:v>56708</c:v>
                </c:pt>
                <c:pt idx="16">
                  <c:v>42566</c:v>
                </c:pt>
                <c:pt idx="17">
                  <c:v>43073</c:v>
                </c:pt>
                <c:pt idx="18">
                  <c:v>59642</c:v>
                </c:pt>
              </c:numCache>
              <c:extLst/>
            </c:numRef>
          </c:val>
          <c:extLst>
            <c:ext xmlns:c16="http://schemas.microsoft.com/office/drawing/2014/chart" uri="{C3380CC4-5D6E-409C-BE32-E72D297353CC}">
              <c16:uniqueId val="{00000001-B59C-4F5D-9A9D-24C0150B5A4E}"/>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'人口ピラミッド(2040)'!$E$30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'人口ピラミッド(2040)'!$F$30:$X$30</c15:sqref>
                        </c15:formulaRef>
                      </c:ext>
                    </c:extLst>
                    <c:numCache>
                      <c:formatCode>#,##0_);[Red]\(#,##0\)</c:formatCode>
                      <c:ptCount val="19"/>
                      <c:pt idx="0">
                        <c:v>669</c:v>
                      </c:pt>
                      <c:pt idx="1">
                        <c:v>745</c:v>
                      </c:pt>
                      <c:pt idx="2">
                        <c:v>814</c:v>
                      </c:pt>
                      <c:pt idx="3">
                        <c:v>984</c:v>
                      </c:pt>
                      <c:pt idx="4">
                        <c:v>1298</c:v>
                      </c:pt>
                      <c:pt idx="5">
                        <c:v>1107</c:v>
                      </c:pt>
                      <c:pt idx="6">
                        <c:v>1096</c:v>
                      </c:pt>
                      <c:pt idx="7">
                        <c:v>1179</c:v>
                      </c:pt>
                      <c:pt idx="8">
                        <c:v>1355</c:v>
                      </c:pt>
                      <c:pt idx="9">
                        <c:v>1275</c:v>
                      </c:pt>
                      <c:pt idx="10">
                        <c:v>1493</c:v>
                      </c:pt>
                      <c:pt idx="11">
                        <c:v>1618</c:v>
                      </c:pt>
                      <c:pt idx="12">
                        <c:v>1865</c:v>
                      </c:pt>
                      <c:pt idx="13">
                        <c:v>2505</c:v>
                      </c:pt>
                      <c:pt idx="14">
                        <c:v>2351</c:v>
                      </c:pt>
                      <c:pt idx="15">
                        <c:v>2025</c:v>
                      </c:pt>
                      <c:pt idx="16">
                        <c:v>1622</c:v>
                      </c:pt>
                      <c:pt idx="17">
                        <c:v>1522</c:v>
                      </c:pt>
                      <c:pt idx="18">
                        <c:v>2020</c:v>
                      </c:pt>
                    </c:numCache>
                  </c:numRef>
                </c:val>
                <c:extLst>
                  <c:ext xmlns:c16="http://schemas.microsoft.com/office/drawing/2014/chart" uri="{C3380CC4-5D6E-409C-BE32-E72D297353CC}">
                    <c16:uniqueId val="{00000015-B59C-4F5D-9A9D-24C0150B5A4E}"/>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'人口ピラミッド(2040)'!$E$31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B59C-4F5D-9A9D-24C0150B5A4E}"/>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'人口ピラミッド(2040)'!$E$32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B59C-4F5D-9A9D-24C0150B5A4E}"/>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'人口ピラミッド(2040)'!$E$33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B59C-4F5D-9A9D-24C0150B5A4E}"/>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'人口ピラミッド(2040)'!$E$34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B59C-4F5D-9A9D-24C0150B5A4E}"/>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'人口ピラミッド(2040)'!$E$35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B59C-4F5D-9A9D-24C0150B5A4E}"/>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'人口ピラミッド(2040)'!$E$36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B59C-4F5D-9A9D-24C0150B5A4E}"/>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90000"/>
          <c:min val="-120000"/>
        </c:scaling>
        <c:delete val="1"/>
        <c:axPos val="b"/>
        <c:majorGridlines>
          <c:spPr>
            <a:ln w="9525" cap="flat" cmpd="sng" algn="ctr">
              <a:noFill/>
              <a:round/>
            </a:ln>
            <a:effectLst/>
          </c:spPr>
        </c:majorGridlines>
        <c:numFmt formatCode="#,##0;" sourceLinked="0"/>
        <c:majorTickMark val="none"/>
        <c:minorTickMark val="none"/>
        <c:tickLblPos val="nextTo"/>
        <c:crossAx val="792123039"/>
        <c:crosses val="autoZero"/>
        <c:crossBetween val="between"/>
      </c:valAx>
      <c:valAx>
        <c:axId val="622549087"/>
        <c:scaling>
          <c:orientation val="minMax"/>
          <c:max val="90000"/>
          <c:min val="-12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layout>
        <c:manualLayout>
          <c:xMode val="edge"/>
          <c:yMode val="edge"/>
          <c:x val="0.40393459425960876"/>
          <c:y val="0.11918849206349207"/>
          <c:w val="0.19213081148078251"/>
          <c:h val="7.514166666666666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南河内地域</a:t>
            </a:r>
            <a:r>
              <a:rPr lang="ja-JP" sz="1050" dirty="0"/>
              <a:t>（</a:t>
            </a:r>
            <a:r>
              <a:rPr lang="en-US" sz="1050" dirty="0"/>
              <a:t>2040</a:t>
            </a:r>
            <a:r>
              <a:rPr lang="ja-JP" sz="1050" dirty="0"/>
              <a:t>）</a:t>
            </a:r>
          </a:p>
        </c:rich>
      </c:tx>
      <c:layout>
        <c:manualLayout>
          <c:xMode val="edge"/>
          <c:yMode val="edge"/>
          <c:x val="0.34522795741825851"/>
          <c:y val="5.0396825396825393E-3"/>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3763376136971643E-2"/>
          <c:y val="0.17383730158730157"/>
          <c:w val="0.83247324772605669"/>
          <c:h val="0.79447658730158743"/>
        </c:manualLayout>
      </c:layout>
      <c:barChart>
        <c:barDir val="bar"/>
        <c:grouping val="clustered"/>
        <c:varyColors val="0"/>
        <c:ser>
          <c:idx val="26"/>
          <c:order val="26"/>
          <c:tx>
            <c:strRef>
              <c:f>'人口ピラミッド(2050)'!$E$37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'人口ピラミッド(2050)'!$F$10:$X$10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'人口ピラミッド(2050)'!$F$37:$X$37</c:f>
              <c:numCache>
                <c:formatCode>#,##0_);[Red]\(#,##0\)</c:formatCode>
                <c:ptCount val="19"/>
                <c:pt idx="0">
                  <c:v>6518</c:v>
                </c:pt>
                <c:pt idx="1">
                  <c:v>7402</c:v>
                </c:pt>
                <c:pt idx="2">
                  <c:v>7939</c:v>
                </c:pt>
                <c:pt idx="3">
                  <c:v>8480</c:v>
                </c:pt>
                <c:pt idx="4">
                  <c:v>9446</c:v>
                </c:pt>
                <c:pt idx="5">
                  <c:v>8683</c:v>
                </c:pt>
                <c:pt idx="6">
                  <c:v>9110</c:v>
                </c:pt>
                <c:pt idx="7">
                  <c:v>10654</c:v>
                </c:pt>
                <c:pt idx="8">
                  <c:v>11970</c:v>
                </c:pt>
                <c:pt idx="9">
                  <c:v>12113</c:v>
                </c:pt>
                <c:pt idx="10">
                  <c:v>12481</c:v>
                </c:pt>
                <c:pt idx="11">
                  <c:v>13245</c:v>
                </c:pt>
                <c:pt idx="12">
                  <c:v>15730</c:v>
                </c:pt>
                <c:pt idx="13">
                  <c:v>20680</c:v>
                </c:pt>
                <c:pt idx="14">
                  <c:v>17914</c:v>
                </c:pt>
                <c:pt idx="15">
                  <c:v>14797</c:v>
                </c:pt>
                <c:pt idx="16">
                  <c:v>11014</c:v>
                </c:pt>
                <c:pt idx="17">
                  <c:v>8851</c:v>
                </c:pt>
                <c:pt idx="18">
                  <c:v>7887</c:v>
                </c:pt>
              </c:numCache>
              <c:extLst/>
            </c:numRef>
          </c:val>
          <c:extLst>
            <c:ext xmlns:c16="http://schemas.microsoft.com/office/drawing/2014/chart" uri="{C3380CC4-5D6E-409C-BE32-E72D297353CC}">
              <c16:uniqueId val="{00000000-C570-47FB-85C9-4E933EBB3279}"/>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'人口ピラミッド(2050)'!$E$11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'人口ピラミッド(2050)'!$F$11:$X$11</c15:sqref>
                        </c15:formulaRef>
                      </c:ext>
                    </c:extLst>
                    <c:numCache>
                      <c:formatCode>#,##0_);[Red]\(#,##0\)</c:formatCode>
                      <c:ptCount val="19"/>
                      <c:pt idx="0">
                        <c:v>1266</c:v>
                      </c:pt>
                      <c:pt idx="1">
                        <c:v>1441</c:v>
                      </c:pt>
                      <c:pt idx="2">
                        <c:v>1521</c:v>
                      </c:pt>
                      <c:pt idx="3">
                        <c:v>1628</c:v>
                      </c:pt>
                      <c:pt idx="4">
                        <c:v>1940</c:v>
                      </c:pt>
                      <c:pt idx="5">
                        <c:v>1768</c:v>
                      </c:pt>
                      <c:pt idx="6">
                        <c:v>1945</c:v>
                      </c:pt>
                      <c:pt idx="7">
                        <c:v>2355</c:v>
                      </c:pt>
                      <c:pt idx="8">
                        <c:v>2715</c:v>
                      </c:pt>
                      <c:pt idx="9">
                        <c:v>2830</c:v>
                      </c:pt>
                      <c:pt idx="10">
                        <c:v>2632</c:v>
                      </c:pt>
                      <c:pt idx="11">
                        <c:v>2738</c:v>
                      </c:pt>
                      <c:pt idx="12">
                        <c:v>3139</c:v>
                      </c:pt>
                      <c:pt idx="13">
                        <c:v>4441</c:v>
                      </c:pt>
                      <c:pt idx="14">
                        <c:v>3983</c:v>
                      </c:pt>
                      <c:pt idx="15">
                        <c:v>2992</c:v>
                      </c:pt>
                      <c:pt idx="16">
                        <c:v>1920</c:v>
                      </c:pt>
                      <c:pt idx="17">
                        <c:v>1496</c:v>
                      </c:pt>
                      <c:pt idx="18">
                        <c:v>1394</c:v>
                      </c:pt>
                    </c:numCache>
                  </c:numRef>
                </c:val>
                <c:extLst>
                  <c:ext xmlns:c16="http://schemas.microsoft.com/office/drawing/2014/chart" uri="{C3380CC4-5D6E-409C-BE32-E72D297353CC}">
                    <c16:uniqueId val="{00000002-C570-47FB-85C9-4E933EBB327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'人口ピラミッド(2050)'!$E$12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'人口ピラミッド(2050)'!$F$12:$X$12</c15:sqref>
                        </c15:formulaRef>
                      </c:ext>
                    </c:extLst>
                    <c:numCache>
                      <c:formatCode>#,##0_);[Red]\(#,##0\)</c:formatCode>
                      <c:ptCount val="19"/>
                      <c:pt idx="0">
                        <c:v>1204</c:v>
                      </c:pt>
                      <c:pt idx="1">
                        <c:v>1367</c:v>
                      </c:pt>
                      <c:pt idx="2">
                        <c:v>1460</c:v>
                      </c:pt>
                      <c:pt idx="3">
                        <c:v>1555</c:v>
                      </c:pt>
                      <c:pt idx="4">
                        <c:v>1800</c:v>
                      </c:pt>
                      <c:pt idx="5">
                        <c:v>1775</c:v>
                      </c:pt>
                      <c:pt idx="6">
                        <c:v>1849</c:v>
                      </c:pt>
                      <c:pt idx="7">
                        <c:v>2278</c:v>
                      </c:pt>
                      <c:pt idx="8">
                        <c:v>2738</c:v>
                      </c:pt>
                      <c:pt idx="9">
                        <c:v>2718</c:v>
                      </c:pt>
                      <c:pt idx="10">
                        <c:v>2536</c:v>
                      </c:pt>
                      <c:pt idx="11">
                        <c:v>2610</c:v>
                      </c:pt>
                      <c:pt idx="12">
                        <c:v>3191</c:v>
                      </c:pt>
                      <c:pt idx="13">
                        <c:v>4620</c:v>
                      </c:pt>
                      <c:pt idx="14">
                        <c:v>4388</c:v>
                      </c:pt>
                      <c:pt idx="15">
                        <c:v>3467</c:v>
                      </c:pt>
                      <c:pt idx="16">
                        <c:v>2560</c:v>
                      </c:pt>
                      <c:pt idx="17">
                        <c:v>2555</c:v>
                      </c:pt>
                      <c:pt idx="18">
                        <c:v>3769</c:v>
                      </c:pt>
                    </c:numCache>
                  </c:numRef>
                </c:val>
                <c:extLst xmlns:c15="http://schemas.microsoft.com/office/drawing/2012/chart">
                  <c:ext xmlns:c16="http://schemas.microsoft.com/office/drawing/2014/chart" uri="{C3380CC4-5D6E-409C-BE32-E72D297353CC}">
                    <c16:uniqueId val="{00000003-C570-47FB-85C9-4E933EBB327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'人口ピラミッド(2050)'!$E$13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'人口ピラミッド(2050)'!$F$13:$X$13</c15:sqref>
                        </c15:formulaRef>
                      </c:ext>
                    </c:extLst>
                    <c:numCache>
                      <c:formatCode>#,##0_);[Red]\(#,##0\)</c:formatCode>
                      <c:ptCount val="19"/>
                      <c:pt idx="0">
                        <c:v>857</c:v>
                      </c:pt>
                      <c:pt idx="1">
                        <c:v>927</c:v>
                      </c:pt>
                      <c:pt idx="2">
                        <c:v>948</c:v>
                      </c:pt>
                      <c:pt idx="3">
                        <c:v>969</c:v>
                      </c:pt>
                      <c:pt idx="4">
                        <c:v>1118</c:v>
                      </c:pt>
                      <c:pt idx="5">
                        <c:v>1258</c:v>
                      </c:pt>
                      <c:pt idx="6">
                        <c:v>1257</c:v>
                      </c:pt>
                      <c:pt idx="7">
                        <c:v>1389</c:v>
                      </c:pt>
                      <c:pt idx="8">
                        <c:v>1510</c:v>
                      </c:pt>
                      <c:pt idx="9">
                        <c:v>1469</c:v>
                      </c:pt>
                      <c:pt idx="10">
                        <c:v>1477</c:v>
                      </c:pt>
                      <c:pt idx="11">
                        <c:v>1625</c:v>
                      </c:pt>
                      <c:pt idx="12">
                        <c:v>1873</c:v>
                      </c:pt>
                      <c:pt idx="13">
                        <c:v>2314</c:v>
                      </c:pt>
                      <c:pt idx="14">
                        <c:v>1975</c:v>
                      </c:pt>
                      <c:pt idx="15">
                        <c:v>1501</c:v>
                      </c:pt>
                      <c:pt idx="16">
                        <c:v>1018</c:v>
                      </c:pt>
                      <c:pt idx="17">
                        <c:v>826</c:v>
                      </c:pt>
                      <c:pt idx="18">
                        <c:v>673</c:v>
                      </c:pt>
                    </c:numCache>
                  </c:numRef>
                </c:val>
                <c:extLst xmlns:c15="http://schemas.microsoft.com/office/drawing/2012/chart">
                  <c:ext xmlns:c16="http://schemas.microsoft.com/office/drawing/2014/chart" uri="{C3380CC4-5D6E-409C-BE32-E72D297353CC}">
                    <c16:uniqueId val="{00000004-C570-47FB-85C9-4E933EBB327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'人口ピラミッド(2050)'!$E$14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'人口ピラミッド(2050)'!$F$14:$X$14</c15:sqref>
                        </c15:formulaRef>
                      </c:ext>
                    </c:extLst>
                    <c:numCache>
                      <c:formatCode>#,##0_);[Red]\(#,##0\)</c:formatCode>
                      <c:ptCount val="19"/>
                      <c:pt idx="0">
                        <c:v>815</c:v>
                      </c:pt>
                      <c:pt idx="1">
                        <c:v>902</c:v>
                      </c:pt>
                      <c:pt idx="2">
                        <c:v>932</c:v>
                      </c:pt>
                      <c:pt idx="3">
                        <c:v>997</c:v>
                      </c:pt>
                      <c:pt idx="4">
                        <c:v>1127</c:v>
                      </c:pt>
                      <c:pt idx="5">
                        <c:v>1217</c:v>
                      </c:pt>
                      <c:pt idx="6">
                        <c:v>1262</c:v>
                      </c:pt>
                      <c:pt idx="7">
                        <c:v>1477</c:v>
                      </c:pt>
                      <c:pt idx="8">
                        <c:v>1649</c:v>
                      </c:pt>
                      <c:pt idx="9">
                        <c:v>1414</c:v>
                      </c:pt>
                      <c:pt idx="10">
                        <c:v>1452</c:v>
                      </c:pt>
                      <c:pt idx="11">
                        <c:v>1702</c:v>
                      </c:pt>
                      <c:pt idx="12">
                        <c:v>1977</c:v>
                      </c:pt>
                      <c:pt idx="13">
                        <c:v>2485</c:v>
                      </c:pt>
                      <c:pt idx="14">
                        <c:v>2341</c:v>
                      </c:pt>
                      <c:pt idx="15">
                        <c:v>1889</c:v>
                      </c:pt>
                      <c:pt idx="16">
                        <c:v>1488</c:v>
                      </c:pt>
                      <c:pt idx="17">
                        <c:v>1380</c:v>
                      </c:pt>
                      <c:pt idx="18">
                        <c:v>1898</c:v>
                      </c:pt>
                    </c:numCache>
                  </c:numRef>
                </c:val>
                <c:extLst xmlns:c15="http://schemas.microsoft.com/office/drawing/2012/chart">
                  <c:ext xmlns:c16="http://schemas.microsoft.com/office/drawing/2014/chart" uri="{C3380CC4-5D6E-409C-BE32-E72D297353CC}">
                    <c16:uniqueId val="{00000005-C570-47FB-85C9-4E933EBB327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'人口ピラミッド(2050)'!$E$15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'人口ピラミッド(2050)'!$F$15:$X$15</c15:sqref>
                        </c15:formulaRef>
                      </c:ext>
                    </c:extLst>
                    <c:numCache>
                      <c:formatCode>#,##0_);[Red]\(#,##0\)</c:formatCode>
                      <c:ptCount val="19"/>
                      <c:pt idx="0">
                        <c:v>1183</c:v>
                      </c:pt>
                      <c:pt idx="1">
                        <c:v>1341</c:v>
                      </c:pt>
                      <c:pt idx="2">
                        <c:v>1440</c:v>
                      </c:pt>
                      <c:pt idx="3">
                        <c:v>1476</c:v>
                      </c:pt>
                      <c:pt idx="4">
                        <c:v>1728</c:v>
                      </c:pt>
                      <c:pt idx="5">
                        <c:v>1632</c:v>
                      </c:pt>
                      <c:pt idx="6">
                        <c:v>1731</c:v>
                      </c:pt>
                      <c:pt idx="7">
                        <c:v>2183</c:v>
                      </c:pt>
                      <c:pt idx="8">
                        <c:v>2265</c:v>
                      </c:pt>
                      <c:pt idx="9">
                        <c:v>2236</c:v>
                      </c:pt>
                      <c:pt idx="10">
                        <c:v>2287</c:v>
                      </c:pt>
                      <c:pt idx="11">
                        <c:v>2369</c:v>
                      </c:pt>
                      <c:pt idx="12">
                        <c:v>2889</c:v>
                      </c:pt>
                      <c:pt idx="13">
                        <c:v>3888</c:v>
                      </c:pt>
                      <c:pt idx="14">
                        <c:v>3431</c:v>
                      </c:pt>
                      <c:pt idx="15">
                        <c:v>2730</c:v>
                      </c:pt>
                      <c:pt idx="16">
                        <c:v>1863</c:v>
                      </c:pt>
                      <c:pt idx="17">
                        <c:v>1495</c:v>
                      </c:pt>
                      <c:pt idx="18">
                        <c:v>1438</c:v>
                      </c:pt>
                    </c:numCache>
                  </c:numRef>
                </c:val>
                <c:extLst xmlns:c15="http://schemas.microsoft.com/office/drawing/2012/chart">
                  <c:ext xmlns:c16="http://schemas.microsoft.com/office/drawing/2014/chart" uri="{C3380CC4-5D6E-409C-BE32-E72D297353CC}">
                    <c16:uniqueId val="{00000006-C570-47FB-85C9-4E933EBB327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'人口ピラミッド(2050)'!$E$16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'人口ピラミッド(2050)'!$F$16:$X$16</c15:sqref>
                        </c15:formulaRef>
                      </c:ext>
                    </c:extLst>
                    <c:numCache>
                      <c:formatCode>#,##0_);[Red]\(#,##0\)</c:formatCode>
                      <c:ptCount val="19"/>
                      <c:pt idx="0">
                        <c:v>1125</c:v>
                      </c:pt>
                      <c:pt idx="1">
                        <c:v>1270</c:v>
                      </c:pt>
                      <c:pt idx="2">
                        <c:v>1360</c:v>
                      </c:pt>
                      <c:pt idx="3">
                        <c:v>1460</c:v>
                      </c:pt>
                      <c:pt idx="4">
                        <c:v>1780</c:v>
                      </c:pt>
                      <c:pt idx="5">
                        <c:v>1658</c:v>
                      </c:pt>
                      <c:pt idx="6">
                        <c:v>1841</c:v>
                      </c:pt>
                      <c:pt idx="7">
                        <c:v>2099</c:v>
                      </c:pt>
                      <c:pt idx="8">
                        <c:v>2291</c:v>
                      </c:pt>
                      <c:pt idx="9">
                        <c:v>2149</c:v>
                      </c:pt>
                      <c:pt idx="10">
                        <c:v>2254</c:v>
                      </c:pt>
                      <c:pt idx="11">
                        <c:v>2524</c:v>
                      </c:pt>
                      <c:pt idx="12">
                        <c:v>3307</c:v>
                      </c:pt>
                      <c:pt idx="13">
                        <c:v>4258</c:v>
                      </c:pt>
                      <c:pt idx="14">
                        <c:v>4011</c:v>
                      </c:pt>
                      <c:pt idx="15">
                        <c:v>3319</c:v>
                      </c:pt>
                      <c:pt idx="16">
                        <c:v>2703</c:v>
                      </c:pt>
                      <c:pt idx="17">
                        <c:v>2750</c:v>
                      </c:pt>
                      <c:pt idx="18">
                        <c:v>3856</c:v>
                      </c:pt>
                    </c:numCache>
                  </c:numRef>
                </c:val>
                <c:extLst xmlns:c15="http://schemas.microsoft.com/office/drawing/2012/chart">
                  <c:ext xmlns:c16="http://schemas.microsoft.com/office/drawing/2014/chart" uri="{C3380CC4-5D6E-409C-BE32-E72D297353CC}">
                    <c16:uniqueId val="{00000007-C570-47FB-85C9-4E933EBB327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'人口ピラミッド(2050)'!$E$17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'人口ピラミッド(2050)'!$F$17:$X$17</c15:sqref>
                        </c15:formulaRef>
                      </c:ext>
                    </c:extLst>
                    <c:numCache>
                      <c:formatCode>#,##0_);[Red]\(#,##0\)</c:formatCode>
                      <c:ptCount val="19"/>
                      <c:pt idx="0">
                        <c:v>1103</c:v>
                      </c:pt>
                      <c:pt idx="1">
                        <c:v>1262</c:v>
                      </c:pt>
                      <c:pt idx="2">
                        <c:v>1405</c:v>
                      </c:pt>
                      <c:pt idx="3">
                        <c:v>1572</c:v>
                      </c:pt>
                      <c:pt idx="4">
                        <c:v>1626</c:v>
                      </c:pt>
                      <c:pt idx="5">
                        <c:v>1472</c:v>
                      </c:pt>
                      <c:pt idx="6">
                        <c:v>1441</c:v>
                      </c:pt>
                      <c:pt idx="7">
                        <c:v>1681</c:v>
                      </c:pt>
                      <c:pt idx="8">
                        <c:v>2145</c:v>
                      </c:pt>
                      <c:pt idx="9">
                        <c:v>2139</c:v>
                      </c:pt>
                      <c:pt idx="10">
                        <c:v>2160</c:v>
                      </c:pt>
                      <c:pt idx="11">
                        <c:v>2231</c:v>
                      </c:pt>
                      <c:pt idx="12">
                        <c:v>2669</c:v>
                      </c:pt>
                      <c:pt idx="13">
                        <c:v>3414</c:v>
                      </c:pt>
                      <c:pt idx="14">
                        <c:v>3099</c:v>
                      </c:pt>
                      <c:pt idx="15">
                        <c:v>2840</c:v>
                      </c:pt>
                      <c:pt idx="16">
                        <c:v>2188</c:v>
                      </c:pt>
                      <c:pt idx="17">
                        <c:v>1650</c:v>
                      </c:pt>
                      <c:pt idx="18">
                        <c:v>1385</c:v>
                      </c:pt>
                    </c:numCache>
                  </c:numRef>
                </c:val>
                <c:extLst xmlns:c15="http://schemas.microsoft.com/office/drawing/2012/chart">
                  <c:ext xmlns:c16="http://schemas.microsoft.com/office/drawing/2014/chart" uri="{C3380CC4-5D6E-409C-BE32-E72D297353CC}">
                    <c16:uniqueId val="{00000008-C570-47FB-85C9-4E933EBB327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'人口ピラミッド(2050)'!$E$18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'人口ピラミッド(2050)'!$F$18:$X$18</c15:sqref>
                        </c15:formulaRef>
                      </c:ext>
                    </c:extLst>
                    <c:numCache>
                      <c:formatCode>#,##0_);[Red]\(#,##0\)</c:formatCode>
                      <c:ptCount val="19"/>
                      <c:pt idx="0">
                        <c:v>1049</c:v>
                      </c:pt>
                      <c:pt idx="1">
                        <c:v>1231</c:v>
                      </c:pt>
                      <c:pt idx="2">
                        <c:v>1386</c:v>
                      </c:pt>
                      <c:pt idx="3">
                        <c:v>1633</c:v>
                      </c:pt>
                      <c:pt idx="4">
                        <c:v>1928</c:v>
                      </c:pt>
                      <c:pt idx="5">
                        <c:v>1547</c:v>
                      </c:pt>
                      <c:pt idx="6">
                        <c:v>1471</c:v>
                      </c:pt>
                      <c:pt idx="7">
                        <c:v>1807</c:v>
                      </c:pt>
                      <c:pt idx="8">
                        <c:v>2136</c:v>
                      </c:pt>
                      <c:pt idx="9">
                        <c:v>2128</c:v>
                      </c:pt>
                      <c:pt idx="10">
                        <c:v>2220</c:v>
                      </c:pt>
                      <c:pt idx="11">
                        <c:v>2399</c:v>
                      </c:pt>
                      <c:pt idx="12">
                        <c:v>2931</c:v>
                      </c:pt>
                      <c:pt idx="13">
                        <c:v>3930</c:v>
                      </c:pt>
                      <c:pt idx="14">
                        <c:v>3838</c:v>
                      </c:pt>
                      <c:pt idx="15">
                        <c:v>3691</c:v>
                      </c:pt>
                      <c:pt idx="16">
                        <c:v>2903</c:v>
                      </c:pt>
                      <c:pt idx="17">
                        <c:v>2666</c:v>
                      </c:pt>
                      <c:pt idx="18">
                        <c:v>3392</c:v>
                      </c:pt>
                    </c:numCache>
                  </c:numRef>
                </c:val>
                <c:extLst xmlns:c15="http://schemas.microsoft.com/office/drawing/2012/chart">
                  <c:ext xmlns:c16="http://schemas.microsoft.com/office/drawing/2014/chart" uri="{C3380CC4-5D6E-409C-BE32-E72D297353CC}">
                    <c16:uniqueId val="{00000009-C570-47FB-85C9-4E933EBB3279}"/>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'人口ピラミッド(2050)'!$E$19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'人口ピラミッド(2050)'!$F$19:$X$19</c15:sqref>
                        </c15:formulaRef>
                      </c:ext>
                    </c:extLst>
                    <c:numCache>
                      <c:formatCode>#,##0_);[Red]\(#,##0\)</c:formatCode>
                      <c:ptCount val="19"/>
                      <c:pt idx="0">
                        <c:v>1021</c:v>
                      </c:pt>
                      <c:pt idx="1">
                        <c:v>1120</c:v>
                      </c:pt>
                      <c:pt idx="2">
                        <c:v>1152</c:v>
                      </c:pt>
                      <c:pt idx="3">
                        <c:v>1202</c:v>
                      </c:pt>
                      <c:pt idx="4">
                        <c:v>1202</c:v>
                      </c:pt>
                      <c:pt idx="5">
                        <c:v>1025</c:v>
                      </c:pt>
                      <c:pt idx="6">
                        <c:v>1118</c:v>
                      </c:pt>
                      <c:pt idx="7">
                        <c:v>1254</c:v>
                      </c:pt>
                      <c:pt idx="8">
                        <c:v>1357</c:v>
                      </c:pt>
                      <c:pt idx="9">
                        <c:v>1324</c:v>
                      </c:pt>
                      <c:pt idx="10">
                        <c:v>1412</c:v>
                      </c:pt>
                      <c:pt idx="11">
                        <c:v>1526</c:v>
                      </c:pt>
                      <c:pt idx="12">
                        <c:v>1698</c:v>
                      </c:pt>
                      <c:pt idx="13">
                        <c:v>2075</c:v>
                      </c:pt>
                      <c:pt idx="14">
                        <c:v>1622</c:v>
                      </c:pt>
                      <c:pt idx="15">
                        <c:v>1328</c:v>
                      </c:pt>
                      <c:pt idx="16">
                        <c:v>1040</c:v>
                      </c:pt>
                      <c:pt idx="17">
                        <c:v>847</c:v>
                      </c:pt>
                      <c:pt idx="18">
                        <c:v>735</c:v>
                      </c:pt>
                    </c:numCache>
                  </c:numRef>
                </c:val>
                <c:extLst xmlns:c15="http://schemas.microsoft.com/office/drawing/2012/chart">
                  <c:ext xmlns:c16="http://schemas.microsoft.com/office/drawing/2014/chart" uri="{C3380CC4-5D6E-409C-BE32-E72D297353CC}">
                    <c16:uniqueId val="{0000000A-C570-47FB-85C9-4E933EBB3279}"/>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'人口ピラミッド(2050)'!$E$20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'人口ピラミッド(2050)'!$F$20:$X$20</c15:sqref>
                        </c15:formulaRef>
                      </c:ext>
                    </c:extLst>
                    <c:numCache>
                      <c:formatCode>#,##0_);[Red]\(#,##0\)</c:formatCode>
                      <c:ptCount val="19"/>
                      <c:pt idx="0">
                        <c:v>971</c:v>
                      </c:pt>
                      <c:pt idx="1">
                        <c:v>1075</c:v>
                      </c:pt>
                      <c:pt idx="2">
                        <c:v>1111</c:v>
                      </c:pt>
                      <c:pt idx="3">
                        <c:v>1145</c:v>
                      </c:pt>
                      <c:pt idx="4">
                        <c:v>1321</c:v>
                      </c:pt>
                      <c:pt idx="5">
                        <c:v>1154</c:v>
                      </c:pt>
                      <c:pt idx="6">
                        <c:v>1238</c:v>
                      </c:pt>
                      <c:pt idx="7">
                        <c:v>1330</c:v>
                      </c:pt>
                      <c:pt idx="8">
                        <c:v>1456</c:v>
                      </c:pt>
                      <c:pt idx="9">
                        <c:v>1410</c:v>
                      </c:pt>
                      <c:pt idx="10">
                        <c:v>1527</c:v>
                      </c:pt>
                      <c:pt idx="11">
                        <c:v>1686</c:v>
                      </c:pt>
                      <c:pt idx="12">
                        <c:v>1940</c:v>
                      </c:pt>
                      <c:pt idx="13">
                        <c:v>2371</c:v>
                      </c:pt>
                      <c:pt idx="14">
                        <c:v>1931</c:v>
                      </c:pt>
                      <c:pt idx="15">
                        <c:v>1736</c:v>
                      </c:pt>
                      <c:pt idx="16">
                        <c:v>1402</c:v>
                      </c:pt>
                      <c:pt idx="17">
                        <c:v>1377</c:v>
                      </c:pt>
                      <c:pt idx="18">
                        <c:v>1895</c:v>
                      </c:pt>
                    </c:numCache>
                  </c:numRef>
                </c:val>
                <c:extLst xmlns:c15="http://schemas.microsoft.com/office/drawing/2012/chart">
                  <c:ext xmlns:c16="http://schemas.microsoft.com/office/drawing/2014/chart" uri="{C3380CC4-5D6E-409C-BE32-E72D297353CC}">
                    <c16:uniqueId val="{0000000B-C570-47FB-85C9-4E933EBB3279}"/>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'人口ピラミッド(2050)'!$E$21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'人口ピラミッド(2050)'!$F$21:$X$21</c15:sqref>
                        </c15:formulaRef>
                      </c:ext>
                    </c:extLst>
                    <c:numCache>
                      <c:formatCode>#,##0_);[Red]\(#,##0\)</c:formatCode>
                      <c:ptCount val="19"/>
                      <c:pt idx="0">
                        <c:v>790</c:v>
                      </c:pt>
                      <c:pt idx="1">
                        <c:v>917</c:v>
                      </c:pt>
                      <c:pt idx="2">
                        <c:v>1027</c:v>
                      </c:pt>
                      <c:pt idx="3">
                        <c:v>1106</c:v>
                      </c:pt>
                      <c:pt idx="4">
                        <c:v>1209</c:v>
                      </c:pt>
                      <c:pt idx="5">
                        <c:v>1161</c:v>
                      </c:pt>
                      <c:pt idx="6">
                        <c:v>1212</c:v>
                      </c:pt>
                      <c:pt idx="7">
                        <c:v>1288</c:v>
                      </c:pt>
                      <c:pt idx="8">
                        <c:v>1417</c:v>
                      </c:pt>
                      <c:pt idx="9">
                        <c:v>1525</c:v>
                      </c:pt>
                      <c:pt idx="10">
                        <c:v>1916</c:v>
                      </c:pt>
                      <c:pt idx="11">
                        <c:v>2081</c:v>
                      </c:pt>
                      <c:pt idx="12">
                        <c:v>2558</c:v>
                      </c:pt>
                      <c:pt idx="13">
                        <c:v>3356</c:v>
                      </c:pt>
                      <c:pt idx="14">
                        <c:v>2792</c:v>
                      </c:pt>
                      <c:pt idx="15">
                        <c:v>2526</c:v>
                      </c:pt>
                      <c:pt idx="16">
                        <c:v>2295</c:v>
                      </c:pt>
                      <c:pt idx="17">
                        <c:v>1960</c:v>
                      </c:pt>
                      <c:pt idx="18">
                        <c:v>1745</c:v>
                      </c:pt>
                    </c:numCache>
                  </c:numRef>
                </c:val>
                <c:extLst xmlns:c15="http://schemas.microsoft.com/office/drawing/2012/chart">
                  <c:ext xmlns:c16="http://schemas.microsoft.com/office/drawing/2014/chart" uri="{C3380CC4-5D6E-409C-BE32-E72D297353CC}">
                    <c16:uniqueId val="{0000000C-C570-47FB-85C9-4E933EBB3279}"/>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'人口ピラミッド(2050)'!$E$22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'人口ピラミッド(2050)'!$F$22:$X$22</c15:sqref>
                        </c15:formulaRef>
                      </c:ext>
                    </c:extLst>
                    <c:numCache>
                      <c:formatCode>#,##0_);[Red]\(#,##0\)</c:formatCode>
                      <c:ptCount val="19"/>
                      <c:pt idx="0">
                        <c:v>752</c:v>
                      </c:pt>
                      <c:pt idx="1">
                        <c:v>882</c:v>
                      </c:pt>
                      <c:pt idx="2">
                        <c:v>988</c:v>
                      </c:pt>
                      <c:pt idx="3">
                        <c:v>1105</c:v>
                      </c:pt>
                      <c:pt idx="4">
                        <c:v>1368</c:v>
                      </c:pt>
                      <c:pt idx="5">
                        <c:v>1245</c:v>
                      </c:pt>
                      <c:pt idx="6">
                        <c:v>1209</c:v>
                      </c:pt>
                      <c:pt idx="7">
                        <c:v>1323</c:v>
                      </c:pt>
                      <c:pt idx="8">
                        <c:v>1437</c:v>
                      </c:pt>
                      <c:pt idx="9">
                        <c:v>1612</c:v>
                      </c:pt>
                      <c:pt idx="10">
                        <c:v>1953</c:v>
                      </c:pt>
                      <c:pt idx="11">
                        <c:v>2341</c:v>
                      </c:pt>
                      <c:pt idx="12">
                        <c:v>2738</c:v>
                      </c:pt>
                      <c:pt idx="13">
                        <c:v>3709</c:v>
                      </c:pt>
                      <c:pt idx="14">
                        <c:v>3508</c:v>
                      </c:pt>
                      <c:pt idx="15">
                        <c:v>3249</c:v>
                      </c:pt>
                      <c:pt idx="16">
                        <c:v>3156</c:v>
                      </c:pt>
                      <c:pt idx="17">
                        <c:v>3051</c:v>
                      </c:pt>
                      <c:pt idx="18">
                        <c:v>4176</c:v>
                      </c:pt>
                    </c:numCache>
                  </c:numRef>
                </c:val>
                <c:extLst xmlns:c15="http://schemas.microsoft.com/office/drawing/2012/chart">
                  <c:ext xmlns:c16="http://schemas.microsoft.com/office/drawing/2014/chart" uri="{C3380CC4-5D6E-409C-BE32-E72D297353CC}">
                    <c16:uniqueId val="{0000000D-C570-47FB-85C9-4E933EBB3279}"/>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'人口ピラミッド(2050)'!$E$23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'人口ピラミッド(2050)'!$F$23:$X$23</c15:sqref>
                        </c15:formulaRef>
                      </c:ext>
                    </c:extLst>
                    <c:numCache>
                      <c:formatCode>#,##0_);[Red]\(#,##0\)</c:formatCode>
                      <c:ptCount val="19"/>
                      <c:pt idx="0">
                        <c:v>128</c:v>
                      </c:pt>
                      <c:pt idx="1">
                        <c:v>169</c:v>
                      </c:pt>
                      <c:pt idx="2">
                        <c:v>185</c:v>
                      </c:pt>
                      <c:pt idx="3">
                        <c:v>205</c:v>
                      </c:pt>
                      <c:pt idx="4">
                        <c:v>221</c:v>
                      </c:pt>
                      <c:pt idx="5">
                        <c:v>151</c:v>
                      </c:pt>
                      <c:pt idx="6">
                        <c:v>158</c:v>
                      </c:pt>
                      <c:pt idx="7">
                        <c:v>217</c:v>
                      </c:pt>
                      <c:pt idx="8">
                        <c:v>246</c:v>
                      </c:pt>
                      <c:pt idx="9">
                        <c:v>271</c:v>
                      </c:pt>
                      <c:pt idx="10">
                        <c:v>271</c:v>
                      </c:pt>
                      <c:pt idx="11">
                        <c:v>266</c:v>
                      </c:pt>
                      <c:pt idx="12">
                        <c:v>348</c:v>
                      </c:pt>
                      <c:pt idx="13">
                        <c:v>471</c:v>
                      </c:pt>
                      <c:pt idx="14">
                        <c:v>410</c:v>
                      </c:pt>
                      <c:pt idx="15">
                        <c:v>355</c:v>
                      </c:pt>
                      <c:pt idx="16">
                        <c:v>250</c:v>
                      </c:pt>
                      <c:pt idx="17">
                        <c:v>205</c:v>
                      </c:pt>
                      <c:pt idx="18">
                        <c:v>188</c:v>
                      </c:pt>
                    </c:numCache>
                  </c:numRef>
                </c:val>
                <c:extLst xmlns:c15="http://schemas.microsoft.com/office/drawing/2012/chart">
                  <c:ext xmlns:c16="http://schemas.microsoft.com/office/drawing/2014/chart" uri="{C3380CC4-5D6E-409C-BE32-E72D297353CC}">
                    <c16:uniqueId val="{0000000E-C570-47FB-85C9-4E933EBB3279}"/>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'人口ピラミッド(2050)'!$E$24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'人口ピラミッド(2050)'!$F$24:$X$24</c15:sqref>
                        </c15:formulaRef>
                      </c:ext>
                    </c:extLst>
                    <c:numCache>
                      <c:formatCode>#,##0_);[Red]\(#,##0\)</c:formatCode>
                      <c:ptCount val="19"/>
                      <c:pt idx="0">
                        <c:v>122</c:v>
                      </c:pt>
                      <c:pt idx="1">
                        <c:v>152</c:v>
                      </c:pt>
                      <c:pt idx="2">
                        <c:v>168</c:v>
                      </c:pt>
                      <c:pt idx="3">
                        <c:v>180</c:v>
                      </c:pt>
                      <c:pt idx="4">
                        <c:v>190</c:v>
                      </c:pt>
                      <c:pt idx="5">
                        <c:v>159</c:v>
                      </c:pt>
                      <c:pt idx="6">
                        <c:v>159</c:v>
                      </c:pt>
                      <c:pt idx="7">
                        <c:v>235</c:v>
                      </c:pt>
                      <c:pt idx="8">
                        <c:v>255</c:v>
                      </c:pt>
                      <c:pt idx="9">
                        <c:v>231</c:v>
                      </c:pt>
                      <c:pt idx="10">
                        <c:v>222</c:v>
                      </c:pt>
                      <c:pt idx="11">
                        <c:v>307</c:v>
                      </c:pt>
                      <c:pt idx="12">
                        <c:v>320</c:v>
                      </c:pt>
                      <c:pt idx="13">
                        <c:v>507</c:v>
                      </c:pt>
                      <c:pt idx="14">
                        <c:v>458</c:v>
                      </c:pt>
                      <c:pt idx="15">
                        <c:v>418</c:v>
                      </c:pt>
                      <c:pt idx="16">
                        <c:v>326</c:v>
                      </c:pt>
                      <c:pt idx="17">
                        <c:v>324</c:v>
                      </c:pt>
                      <c:pt idx="18">
                        <c:v>417</c:v>
                      </c:pt>
                    </c:numCache>
                  </c:numRef>
                </c:val>
                <c:extLst xmlns:c15="http://schemas.microsoft.com/office/drawing/2012/chart">
                  <c:ext xmlns:c16="http://schemas.microsoft.com/office/drawing/2014/chart" uri="{C3380CC4-5D6E-409C-BE32-E72D297353CC}">
                    <c16:uniqueId val="{0000000F-C570-47FB-85C9-4E933EBB3279}"/>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'人口ピラミッド(2050)'!$E$25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'人口ピラミッド(2050)'!$F$25:$X$25</c15:sqref>
                        </c15:formulaRef>
                      </c:ext>
                    </c:extLst>
                    <c:numCache>
                      <c:formatCode>#,##0_);[Red]\(#,##0\)</c:formatCode>
                      <c:ptCount val="19"/>
                      <c:pt idx="0">
                        <c:v>145</c:v>
                      </c:pt>
                      <c:pt idx="1">
                        <c:v>193</c:v>
                      </c:pt>
                      <c:pt idx="2">
                        <c:v>224</c:v>
                      </c:pt>
                      <c:pt idx="3">
                        <c:v>285</c:v>
                      </c:pt>
                      <c:pt idx="4">
                        <c:v>370</c:v>
                      </c:pt>
                      <c:pt idx="5">
                        <c:v>182</c:v>
                      </c:pt>
                      <c:pt idx="6">
                        <c:v>207</c:v>
                      </c:pt>
                      <c:pt idx="7">
                        <c:v>247</c:v>
                      </c:pt>
                      <c:pt idx="8">
                        <c:v>264</c:v>
                      </c:pt>
                      <c:pt idx="9">
                        <c:v>265</c:v>
                      </c:pt>
                      <c:pt idx="10">
                        <c:v>265</c:v>
                      </c:pt>
                      <c:pt idx="11">
                        <c:v>326</c:v>
                      </c:pt>
                      <c:pt idx="12">
                        <c:v>445</c:v>
                      </c:pt>
                      <c:pt idx="13">
                        <c:v>571</c:v>
                      </c:pt>
                      <c:pt idx="14">
                        <c:v>480</c:v>
                      </c:pt>
                      <c:pt idx="15">
                        <c:v>437</c:v>
                      </c:pt>
                      <c:pt idx="16">
                        <c:v>338</c:v>
                      </c:pt>
                      <c:pt idx="17">
                        <c:v>277</c:v>
                      </c:pt>
                      <c:pt idx="18">
                        <c:v>225</c:v>
                      </c:pt>
                    </c:numCache>
                  </c:numRef>
                </c:val>
                <c:extLst xmlns:c15="http://schemas.microsoft.com/office/drawing/2012/chart">
                  <c:ext xmlns:c16="http://schemas.microsoft.com/office/drawing/2014/chart" uri="{C3380CC4-5D6E-409C-BE32-E72D297353CC}">
                    <c16:uniqueId val="{00000010-C570-47FB-85C9-4E933EBB3279}"/>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'人口ピラミッド(2050)'!$E$26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'人口ピラミッド(2050)'!$F$26:$X$26</c15:sqref>
                        </c15:formulaRef>
                      </c:ext>
                    </c:extLst>
                    <c:numCache>
                      <c:formatCode>#,##0_);[Red]\(#,##0\)</c:formatCode>
                      <c:ptCount val="19"/>
                      <c:pt idx="0">
                        <c:v>138</c:v>
                      </c:pt>
                      <c:pt idx="1">
                        <c:v>183</c:v>
                      </c:pt>
                      <c:pt idx="2">
                        <c:v>206</c:v>
                      </c:pt>
                      <c:pt idx="3">
                        <c:v>278</c:v>
                      </c:pt>
                      <c:pt idx="4">
                        <c:v>297</c:v>
                      </c:pt>
                      <c:pt idx="5">
                        <c:v>166</c:v>
                      </c:pt>
                      <c:pt idx="6">
                        <c:v>211</c:v>
                      </c:pt>
                      <c:pt idx="7">
                        <c:v>275</c:v>
                      </c:pt>
                      <c:pt idx="8">
                        <c:v>236</c:v>
                      </c:pt>
                      <c:pt idx="9">
                        <c:v>251</c:v>
                      </c:pt>
                      <c:pt idx="10">
                        <c:v>279</c:v>
                      </c:pt>
                      <c:pt idx="11">
                        <c:v>350</c:v>
                      </c:pt>
                      <c:pt idx="12">
                        <c:v>427</c:v>
                      </c:pt>
                      <c:pt idx="13">
                        <c:v>550</c:v>
                      </c:pt>
                      <c:pt idx="14">
                        <c:v>530</c:v>
                      </c:pt>
                      <c:pt idx="15">
                        <c:v>466</c:v>
                      </c:pt>
                      <c:pt idx="16">
                        <c:v>382</c:v>
                      </c:pt>
                      <c:pt idx="17">
                        <c:v>373</c:v>
                      </c:pt>
                      <c:pt idx="18">
                        <c:v>524</c:v>
                      </c:pt>
                    </c:numCache>
                  </c:numRef>
                </c:val>
                <c:extLst xmlns:c15="http://schemas.microsoft.com/office/drawing/2012/chart">
                  <c:ext xmlns:c16="http://schemas.microsoft.com/office/drawing/2014/chart" uri="{C3380CC4-5D6E-409C-BE32-E72D297353CC}">
                    <c16:uniqueId val="{00000011-C570-47FB-85C9-4E933EBB3279}"/>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'人口ピラミッド(2050)'!$E$27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'人口ピラミッド(2050)'!$F$27:$X$27</c15:sqref>
                        </c15:formulaRef>
                      </c:ext>
                    </c:extLst>
                    <c:numCache>
                      <c:formatCode>#,##0_);[Red]\(#,##0\)</c:formatCode>
                      <c:ptCount val="19"/>
                      <c:pt idx="0">
                        <c:v>25</c:v>
                      </c:pt>
                      <c:pt idx="1">
                        <c:v>32</c:v>
                      </c:pt>
                      <c:pt idx="2">
                        <c:v>37</c:v>
                      </c:pt>
                      <c:pt idx="3">
                        <c:v>37</c:v>
                      </c:pt>
                      <c:pt idx="4">
                        <c:v>32</c:v>
                      </c:pt>
                      <c:pt idx="5">
                        <c:v>34</c:v>
                      </c:pt>
                      <c:pt idx="6">
                        <c:v>41</c:v>
                      </c:pt>
                      <c:pt idx="7">
                        <c:v>40</c:v>
                      </c:pt>
                      <c:pt idx="8">
                        <c:v>51</c:v>
                      </c:pt>
                      <c:pt idx="9">
                        <c:v>54</c:v>
                      </c:pt>
                      <c:pt idx="10">
                        <c:v>61</c:v>
                      </c:pt>
                      <c:pt idx="11">
                        <c:v>83</c:v>
                      </c:pt>
                      <c:pt idx="12">
                        <c:v>111</c:v>
                      </c:pt>
                      <c:pt idx="13">
                        <c:v>150</c:v>
                      </c:pt>
                      <c:pt idx="14">
                        <c:v>122</c:v>
                      </c:pt>
                      <c:pt idx="15">
                        <c:v>88</c:v>
                      </c:pt>
                      <c:pt idx="16">
                        <c:v>102</c:v>
                      </c:pt>
                      <c:pt idx="17">
                        <c:v>95</c:v>
                      </c:pt>
                      <c:pt idx="18">
                        <c:v>104</c:v>
                      </c:pt>
                    </c:numCache>
                  </c:numRef>
                </c:val>
                <c:extLst xmlns:c15="http://schemas.microsoft.com/office/drawing/2012/chart">
                  <c:ext xmlns:c16="http://schemas.microsoft.com/office/drawing/2014/chart" uri="{C3380CC4-5D6E-409C-BE32-E72D297353CC}">
                    <c16:uniqueId val="{00000012-C570-47FB-85C9-4E933EBB3279}"/>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'人口ピラミッド(2050)'!$E$28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'人口ピラミッド(2050)'!$F$28:$X$28</c15:sqref>
                        </c15:formulaRef>
                      </c:ext>
                    </c:extLst>
                    <c:numCache>
                      <c:formatCode>#,##0_);[Red]\(#,##0\)</c:formatCode>
                      <c:ptCount val="19"/>
                      <c:pt idx="0">
                        <c:v>24</c:v>
                      </c:pt>
                      <c:pt idx="1">
                        <c:v>29</c:v>
                      </c:pt>
                      <c:pt idx="2">
                        <c:v>32</c:v>
                      </c:pt>
                      <c:pt idx="3">
                        <c:v>35</c:v>
                      </c:pt>
                      <c:pt idx="4">
                        <c:v>42</c:v>
                      </c:pt>
                      <c:pt idx="5">
                        <c:v>34</c:v>
                      </c:pt>
                      <c:pt idx="6">
                        <c:v>39</c:v>
                      </c:pt>
                      <c:pt idx="7">
                        <c:v>39</c:v>
                      </c:pt>
                      <c:pt idx="8">
                        <c:v>55</c:v>
                      </c:pt>
                      <c:pt idx="9">
                        <c:v>49</c:v>
                      </c:pt>
                      <c:pt idx="10">
                        <c:v>58</c:v>
                      </c:pt>
                      <c:pt idx="11">
                        <c:v>77</c:v>
                      </c:pt>
                      <c:pt idx="12">
                        <c:v>117</c:v>
                      </c:pt>
                      <c:pt idx="13">
                        <c:v>160</c:v>
                      </c:pt>
                      <c:pt idx="14">
                        <c:v>122</c:v>
                      </c:pt>
                      <c:pt idx="15">
                        <c:v>131</c:v>
                      </c:pt>
                      <c:pt idx="16">
                        <c:v>131</c:v>
                      </c:pt>
                      <c:pt idx="17">
                        <c:v>156</c:v>
                      </c:pt>
                      <c:pt idx="18">
                        <c:v>231</c:v>
                      </c:pt>
                    </c:numCache>
                  </c:numRef>
                </c:val>
                <c:extLst xmlns:c15="http://schemas.microsoft.com/office/drawing/2012/chart">
                  <c:ext xmlns:c16="http://schemas.microsoft.com/office/drawing/2014/chart" uri="{C3380CC4-5D6E-409C-BE32-E72D297353CC}">
                    <c16:uniqueId val="{00000013-C570-47FB-85C9-4E933EBB3279}"/>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'人口ピラミッド(2050)'!$E$29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'人口ピラミッド(2050)'!$F$29:$X$29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C570-47FB-85C9-4E933EBB3279}"/>
                  </c:ext>
                </c:extLst>
              </c15:ser>
            </c15:filteredBarSeries>
          </c:ext>
        </c:extLst>
      </c:barChart>
      <c:barChart>
        <c:barDir val="bar"/>
        <c:grouping val="clustered"/>
        <c:varyColors val="0"/>
        <c:ser>
          <c:idx val="27"/>
          <c:order val="27"/>
          <c:tx>
            <c:strRef>
              <c:f>'人口ピラミッド(2050)'!$E$38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'人口ピラミッド(2050)'!$F$10:$X$10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'人口ピラミッド(2050)'!$F$38:$X$38</c:f>
              <c:numCache>
                <c:formatCode>#,##0_);[Red]\(#,##0\)</c:formatCode>
                <c:ptCount val="19"/>
                <c:pt idx="0">
                  <c:v>6200</c:v>
                </c:pt>
                <c:pt idx="1">
                  <c:v>7091</c:v>
                </c:pt>
                <c:pt idx="2">
                  <c:v>7643</c:v>
                </c:pt>
                <c:pt idx="3">
                  <c:v>8388</c:v>
                </c:pt>
                <c:pt idx="4">
                  <c:v>9853</c:v>
                </c:pt>
                <c:pt idx="5">
                  <c:v>8955</c:v>
                </c:pt>
                <c:pt idx="6">
                  <c:v>9279</c:v>
                </c:pt>
                <c:pt idx="7">
                  <c:v>10863</c:v>
                </c:pt>
                <c:pt idx="8">
                  <c:v>12253</c:v>
                </c:pt>
                <c:pt idx="9">
                  <c:v>11962</c:v>
                </c:pt>
                <c:pt idx="10">
                  <c:v>12501</c:v>
                </c:pt>
                <c:pt idx="11">
                  <c:v>13996</c:v>
                </c:pt>
                <c:pt idx="12">
                  <c:v>16948</c:v>
                </c:pt>
                <c:pt idx="13">
                  <c:v>22590</c:v>
                </c:pt>
                <c:pt idx="14">
                  <c:v>21127</c:v>
                </c:pt>
                <c:pt idx="15">
                  <c:v>18366</c:v>
                </c:pt>
                <c:pt idx="16">
                  <c:v>15051</c:v>
                </c:pt>
                <c:pt idx="17">
                  <c:v>14632</c:v>
                </c:pt>
                <c:pt idx="18">
                  <c:v>20158</c:v>
                </c:pt>
              </c:numCache>
              <c:extLst/>
            </c:numRef>
          </c:val>
          <c:extLst>
            <c:ext xmlns:c16="http://schemas.microsoft.com/office/drawing/2014/chart" uri="{C3380CC4-5D6E-409C-BE32-E72D297353CC}">
              <c16:uniqueId val="{00000001-C570-47FB-85C9-4E933EBB3279}"/>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'人口ピラミッド(2050)'!$E$30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'人口ピラミッド(2050)'!$F$30:$X$30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5-C570-47FB-85C9-4E933EBB3279}"/>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'人口ピラミッド(2050)'!$E$31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C570-47FB-85C9-4E933EBB3279}"/>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'人口ピラミッド(2050)'!$E$32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C570-47FB-85C9-4E933EBB3279}"/>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'人口ピラミッド(2050)'!$E$33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C570-47FB-85C9-4E933EBB3279}"/>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'人口ピラミッド(2050)'!$E$34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C570-47FB-85C9-4E933EBB3279}"/>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'人口ピラミッド(2050)'!$E$35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C570-47FB-85C9-4E933EBB3279}"/>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'人口ピラミッド(2050)'!$E$36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C570-47FB-85C9-4E933EBB3279}"/>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90000"/>
          <c:min val="-120000"/>
        </c:scaling>
        <c:delete val="1"/>
        <c:axPos val="b"/>
        <c:majorGridlines>
          <c:spPr>
            <a:ln w="9525" cap="flat" cmpd="sng" algn="ctr">
              <a:noFill/>
              <a:round/>
            </a:ln>
            <a:effectLst/>
          </c:spPr>
        </c:majorGridlines>
        <c:numFmt formatCode="#,##0;" sourceLinked="0"/>
        <c:majorTickMark val="none"/>
        <c:minorTickMark val="none"/>
        <c:tickLblPos val="nextTo"/>
        <c:crossAx val="792123039"/>
        <c:crosses val="autoZero"/>
        <c:crossBetween val="between"/>
      </c:valAx>
      <c:valAx>
        <c:axId val="622549087"/>
        <c:scaling>
          <c:orientation val="minMax"/>
          <c:max val="90000"/>
          <c:min val="-12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layout>
        <c:manualLayout>
          <c:xMode val="edge"/>
          <c:yMode val="edge"/>
          <c:x val="0.40393459425960876"/>
          <c:y val="9.1722222222222219E-2"/>
          <c:w val="0.19213081148078251"/>
          <c:h val="7.514166666666666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南河内地域</a:t>
            </a:r>
            <a:r>
              <a:rPr lang="ja-JP" sz="1050" dirty="0"/>
              <a:t>（</a:t>
            </a:r>
            <a:r>
              <a:rPr lang="en-US" sz="1050" dirty="0"/>
              <a:t>2020</a:t>
            </a:r>
            <a:r>
              <a:rPr lang="ja-JP" sz="1050" dirty="0"/>
              <a:t>）</a:t>
            </a:r>
          </a:p>
        </c:rich>
      </c:tx>
      <c:layout>
        <c:manualLayout>
          <c:xMode val="edge"/>
          <c:yMode val="edge"/>
          <c:x val="0.34522795741825851"/>
          <c:y val="5.0396825396825393E-3"/>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3763376136971643E-2"/>
          <c:y val="0.17214563492063489"/>
          <c:w val="0.83247324772605669"/>
          <c:h val="0.79849206349206359"/>
        </c:manualLayout>
      </c:layout>
      <c:barChart>
        <c:barDir val="bar"/>
        <c:grouping val="clustered"/>
        <c:varyColors val="0"/>
        <c:ser>
          <c:idx val="26"/>
          <c:order val="26"/>
          <c:tx>
            <c:strRef>
              <c:f>'人口ピラミッド(2020)'!$E$37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'人口ピラミッド(2020)'!$F$37:$X$37</c:f>
              <c:numCache>
                <c:formatCode>#,##0_);[Red]\(#,##0\)</c:formatCode>
                <c:ptCount val="19"/>
                <c:pt idx="0">
                  <c:v>9825</c:v>
                </c:pt>
                <c:pt idx="1">
                  <c:v>11524</c:v>
                </c:pt>
                <c:pt idx="2">
                  <c:v>12814</c:v>
                </c:pt>
                <c:pt idx="3">
                  <c:v>14853</c:v>
                </c:pt>
                <c:pt idx="4">
                  <c:v>15568</c:v>
                </c:pt>
                <c:pt idx="5">
                  <c:v>12670</c:v>
                </c:pt>
                <c:pt idx="6">
                  <c:v>12899</c:v>
                </c:pt>
                <c:pt idx="7">
                  <c:v>14135</c:v>
                </c:pt>
                <c:pt idx="8">
                  <c:v>16877</c:v>
                </c:pt>
                <c:pt idx="9">
                  <c:v>22575</c:v>
                </c:pt>
                <c:pt idx="10">
                  <c:v>20513</c:v>
                </c:pt>
                <c:pt idx="11">
                  <c:v>18513</c:v>
                </c:pt>
                <c:pt idx="12">
                  <c:v>16566</c:v>
                </c:pt>
                <c:pt idx="13">
                  <c:v>18435</c:v>
                </c:pt>
                <c:pt idx="14">
                  <c:v>22032</c:v>
                </c:pt>
                <c:pt idx="15">
                  <c:v>18339</c:v>
                </c:pt>
                <c:pt idx="16">
                  <c:v>12514</c:v>
                </c:pt>
                <c:pt idx="17">
                  <c:v>6378</c:v>
                </c:pt>
                <c:pt idx="18">
                  <c:v>2481</c:v>
                </c:pt>
              </c:numCache>
              <c:extLst/>
            </c:numRef>
          </c:val>
          <c:extLst>
            <c:ext xmlns:c16="http://schemas.microsoft.com/office/drawing/2014/chart" uri="{C3380CC4-5D6E-409C-BE32-E72D297353CC}">
              <c16:uniqueId val="{00000000-F787-42BC-BAF1-AC2ABFE8A1C6}"/>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'人口ピラミッド(2020)'!$E$11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'人口ピラミッド(2020)'!$F$11:$X$11</c15:sqref>
                        </c15:formulaRef>
                      </c:ext>
                    </c:extLst>
                    <c:numCache>
                      <c:formatCode>#,##0_);[Red]\(#,##0\)</c:formatCode>
                      <c:ptCount val="19"/>
                      <c:pt idx="0">
                        <c:v>1929</c:v>
                      </c:pt>
                      <c:pt idx="1">
                        <c:v>2154</c:v>
                      </c:pt>
                      <c:pt idx="2">
                        <c:v>2409</c:v>
                      </c:pt>
                      <c:pt idx="3">
                        <c:v>2957</c:v>
                      </c:pt>
                      <c:pt idx="4">
                        <c:v>3292</c:v>
                      </c:pt>
                      <c:pt idx="5">
                        <c:v>2907</c:v>
                      </c:pt>
                      <c:pt idx="6">
                        <c:v>2796</c:v>
                      </c:pt>
                      <c:pt idx="7">
                        <c:v>2919</c:v>
                      </c:pt>
                      <c:pt idx="8">
                        <c:v>3384</c:v>
                      </c:pt>
                      <c:pt idx="9">
                        <c:v>4822</c:v>
                      </c:pt>
                      <c:pt idx="10">
                        <c:v>4593</c:v>
                      </c:pt>
                      <c:pt idx="11">
                        <c:v>3772</c:v>
                      </c:pt>
                      <c:pt idx="12">
                        <c:v>3024</c:v>
                      </c:pt>
                      <c:pt idx="13">
                        <c:v>3305</c:v>
                      </c:pt>
                      <c:pt idx="14">
                        <c:v>4235</c:v>
                      </c:pt>
                      <c:pt idx="15">
                        <c:v>3770</c:v>
                      </c:pt>
                      <c:pt idx="16">
                        <c:v>2662</c:v>
                      </c:pt>
                      <c:pt idx="17">
                        <c:v>1195</c:v>
                      </c:pt>
                      <c:pt idx="18">
                        <c:v>410</c:v>
                      </c:pt>
                    </c:numCache>
                  </c:numRef>
                </c:val>
                <c:extLst>
                  <c:ext xmlns:c16="http://schemas.microsoft.com/office/drawing/2014/chart" uri="{C3380CC4-5D6E-409C-BE32-E72D297353CC}">
                    <c16:uniqueId val="{00000002-F787-42BC-BAF1-AC2ABFE8A1C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'人口ピラミッド(2020)'!$E$12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'人口ピラミッド(2020)'!$F$12:$X$12</c15:sqref>
                        </c15:formulaRef>
                      </c:ext>
                    </c:extLst>
                    <c:numCache>
                      <c:formatCode>#,##0_);[Red]\(#,##0\)</c:formatCode>
                      <c:ptCount val="19"/>
                      <c:pt idx="0">
                        <c:v>1812</c:v>
                      </c:pt>
                      <c:pt idx="1">
                        <c:v>2027</c:v>
                      </c:pt>
                      <c:pt idx="2">
                        <c:v>2248</c:v>
                      </c:pt>
                      <c:pt idx="3">
                        <c:v>2822</c:v>
                      </c:pt>
                      <c:pt idx="4">
                        <c:v>3200</c:v>
                      </c:pt>
                      <c:pt idx="5">
                        <c:v>2826</c:v>
                      </c:pt>
                      <c:pt idx="6">
                        <c:v>2602</c:v>
                      </c:pt>
                      <c:pt idx="7">
                        <c:v>2817</c:v>
                      </c:pt>
                      <c:pt idx="8">
                        <c:v>3355</c:v>
                      </c:pt>
                      <c:pt idx="9">
                        <c:v>4881</c:v>
                      </c:pt>
                      <c:pt idx="10">
                        <c:v>4732</c:v>
                      </c:pt>
                      <c:pt idx="11">
                        <c:v>3917</c:v>
                      </c:pt>
                      <c:pt idx="12">
                        <c:v>3145</c:v>
                      </c:pt>
                      <c:pt idx="13">
                        <c:v>3749</c:v>
                      </c:pt>
                      <c:pt idx="14">
                        <c:v>5158</c:v>
                      </c:pt>
                      <c:pt idx="15">
                        <c:v>4863</c:v>
                      </c:pt>
                      <c:pt idx="16">
                        <c:v>3610</c:v>
                      </c:pt>
                      <c:pt idx="17">
                        <c:v>2079</c:v>
                      </c:pt>
                      <c:pt idx="18">
                        <c:v>1263</c:v>
                      </c:pt>
                    </c:numCache>
                  </c:numRef>
                </c:val>
                <c:extLst xmlns:c15="http://schemas.microsoft.com/office/drawing/2012/chart">
                  <c:ext xmlns:c16="http://schemas.microsoft.com/office/drawing/2014/chart" uri="{C3380CC4-5D6E-409C-BE32-E72D297353CC}">
                    <c16:uniqueId val="{00000003-F787-42BC-BAF1-AC2ABFE8A1C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'人口ピラミッド(2020)'!$E$13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'人口ピラミッド(2020)'!$F$13:$X$13</c15:sqref>
                        </c15:formulaRef>
                      </c:ext>
                    </c:extLst>
                    <c:numCache>
                      <c:formatCode>#,##0_);[Red]\(#,##0\)</c:formatCode>
                      <c:ptCount val="19"/>
                      <c:pt idx="0">
                        <c:v>1138</c:v>
                      </c:pt>
                      <c:pt idx="1">
                        <c:v>1427</c:v>
                      </c:pt>
                      <c:pt idx="2">
                        <c:v>1429</c:v>
                      </c:pt>
                      <c:pt idx="3">
                        <c:v>1573</c:v>
                      </c:pt>
                      <c:pt idx="4">
                        <c:v>1627</c:v>
                      </c:pt>
                      <c:pt idx="5">
                        <c:v>1430</c:v>
                      </c:pt>
                      <c:pt idx="6">
                        <c:v>1458</c:v>
                      </c:pt>
                      <c:pt idx="7">
                        <c:v>1669</c:v>
                      </c:pt>
                      <c:pt idx="8">
                        <c:v>1982</c:v>
                      </c:pt>
                      <c:pt idx="9">
                        <c:v>2570</c:v>
                      </c:pt>
                      <c:pt idx="10">
                        <c:v>2287</c:v>
                      </c:pt>
                      <c:pt idx="11">
                        <c:v>1961</c:v>
                      </c:pt>
                      <c:pt idx="12">
                        <c:v>1599</c:v>
                      </c:pt>
                      <c:pt idx="13">
                        <c:v>1810</c:v>
                      </c:pt>
                      <c:pt idx="14">
                        <c:v>2158</c:v>
                      </c:pt>
                      <c:pt idx="15">
                        <c:v>1751</c:v>
                      </c:pt>
                      <c:pt idx="16">
                        <c:v>1188</c:v>
                      </c:pt>
                      <c:pt idx="17">
                        <c:v>640</c:v>
                      </c:pt>
                      <c:pt idx="18">
                        <c:v>254</c:v>
                      </c:pt>
                    </c:numCache>
                  </c:numRef>
                </c:val>
                <c:extLst xmlns:c15="http://schemas.microsoft.com/office/drawing/2012/chart">
                  <c:ext xmlns:c16="http://schemas.microsoft.com/office/drawing/2014/chart" uri="{C3380CC4-5D6E-409C-BE32-E72D297353CC}">
                    <c16:uniqueId val="{00000004-F787-42BC-BAF1-AC2ABFE8A1C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'人口ピラミッド(2020)'!$E$14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'人口ピラミッド(2020)'!$F$14:$X$14</c15:sqref>
                        </c15:formulaRef>
                      </c:ext>
                    </c:extLst>
                    <c:numCache>
                      <c:formatCode>#,##0_);[Red]\(#,##0\)</c:formatCode>
                      <c:ptCount val="19"/>
                      <c:pt idx="0">
                        <c:v>1045</c:v>
                      </c:pt>
                      <c:pt idx="1">
                        <c:v>1282</c:v>
                      </c:pt>
                      <c:pt idx="2">
                        <c:v>1408</c:v>
                      </c:pt>
                      <c:pt idx="3">
                        <c:v>1634</c:v>
                      </c:pt>
                      <c:pt idx="4">
                        <c:v>1793</c:v>
                      </c:pt>
                      <c:pt idx="5">
                        <c:v>1490</c:v>
                      </c:pt>
                      <c:pt idx="6">
                        <c:v>1523</c:v>
                      </c:pt>
                      <c:pt idx="7">
                        <c:v>1773</c:v>
                      </c:pt>
                      <c:pt idx="8">
                        <c:v>2081</c:v>
                      </c:pt>
                      <c:pt idx="9">
                        <c:v>2697</c:v>
                      </c:pt>
                      <c:pt idx="10">
                        <c:v>2532</c:v>
                      </c:pt>
                      <c:pt idx="11">
                        <c:v>2080</c:v>
                      </c:pt>
                      <c:pt idx="12">
                        <c:v>1842</c:v>
                      </c:pt>
                      <c:pt idx="13">
                        <c:v>2040</c:v>
                      </c:pt>
                      <c:pt idx="14">
                        <c:v>2610</c:v>
                      </c:pt>
                      <c:pt idx="15">
                        <c:v>2283</c:v>
                      </c:pt>
                      <c:pt idx="16">
                        <c:v>1749</c:v>
                      </c:pt>
                      <c:pt idx="17">
                        <c:v>1137</c:v>
                      </c:pt>
                      <c:pt idx="18">
                        <c:v>738</c:v>
                      </c:pt>
                    </c:numCache>
                  </c:numRef>
                </c:val>
                <c:extLst xmlns:c15="http://schemas.microsoft.com/office/drawing/2012/chart">
                  <c:ext xmlns:c16="http://schemas.microsoft.com/office/drawing/2014/chart" uri="{C3380CC4-5D6E-409C-BE32-E72D297353CC}">
                    <c16:uniqueId val="{00000005-F787-42BC-BAF1-AC2ABFE8A1C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'人口ピラミッド(2020)'!$E$15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'人口ピラミッド(2020)'!$F$15:$X$15</c15:sqref>
                        </c15:formulaRef>
                      </c:ext>
                    </c:extLst>
                    <c:numCache>
                      <c:formatCode>#,##0_);[Red]\(#,##0\)</c:formatCode>
                      <c:ptCount val="19"/>
                      <c:pt idx="0">
                        <c:v>1789</c:v>
                      </c:pt>
                      <c:pt idx="1">
                        <c:v>2067</c:v>
                      </c:pt>
                      <c:pt idx="2">
                        <c:v>2377</c:v>
                      </c:pt>
                      <c:pt idx="3">
                        <c:v>2869</c:v>
                      </c:pt>
                      <c:pt idx="4">
                        <c:v>2830</c:v>
                      </c:pt>
                      <c:pt idx="5">
                        <c:v>2361</c:v>
                      </c:pt>
                      <c:pt idx="6">
                        <c:v>2323</c:v>
                      </c:pt>
                      <c:pt idx="7">
                        <c:v>2567</c:v>
                      </c:pt>
                      <c:pt idx="8">
                        <c:v>3127</c:v>
                      </c:pt>
                      <c:pt idx="9">
                        <c:v>4190</c:v>
                      </c:pt>
                      <c:pt idx="10">
                        <c:v>3961</c:v>
                      </c:pt>
                      <c:pt idx="11">
                        <c:v>3415</c:v>
                      </c:pt>
                      <c:pt idx="12">
                        <c:v>2883</c:v>
                      </c:pt>
                      <c:pt idx="13">
                        <c:v>3204</c:v>
                      </c:pt>
                      <c:pt idx="14">
                        <c:v>3987</c:v>
                      </c:pt>
                      <c:pt idx="15">
                        <c:v>3287</c:v>
                      </c:pt>
                      <c:pt idx="16">
                        <c:v>2237</c:v>
                      </c:pt>
                      <c:pt idx="17">
                        <c:v>1123</c:v>
                      </c:pt>
                      <c:pt idx="18">
                        <c:v>437</c:v>
                      </c:pt>
                    </c:numCache>
                  </c:numRef>
                </c:val>
                <c:extLst xmlns:c15="http://schemas.microsoft.com/office/drawing/2012/chart">
                  <c:ext xmlns:c16="http://schemas.microsoft.com/office/drawing/2014/chart" uri="{C3380CC4-5D6E-409C-BE32-E72D297353CC}">
                    <c16:uniqueId val="{00000006-F787-42BC-BAF1-AC2ABFE8A1C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'人口ピラミッド(2020)'!$E$16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'人口ピラミッド(2020)'!$F$16:$X$16</c15:sqref>
                        </c15:formulaRef>
                      </c:ext>
                    </c:extLst>
                    <c:numCache>
                      <c:formatCode>#,##0_);[Red]\(#,##0\)</c:formatCode>
                      <c:ptCount val="19"/>
                      <c:pt idx="0">
                        <c:v>1725</c:v>
                      </c:pt>
                      <c:pt idx="1">
                        <c:v>2017</c:v>
                      </c:pt>
                      <c:pt idx="2">
                        <c:v>2397</c:v>
                      </c:pt>
                      <c:pt idx="3">
                        <c:v>2811</c:v>
                      </c:pt>
                      <c:pt idx="4">
                        <c:v>3018</c:v>
                      </c:pt>
                      <c:pt idx="5">
                        <c:v>2338</c:v>
                      </c:pt>
                      <c:pt idx="6">
                        <c:v>2324</c:v>
                      </c:pt>
                      <c:pt idx="7">
                        <c:v>2651</c:v>
                      </c:pt>
                      <c:pt idx="8">
                        <c:v>3424</c:v>
                      </c:pt>
                      <c:pt idx="9">
                        <c:v>4506</c:v>
                      </c:pt>
                      <c:pt idx="10">
                        <c:v>4276</c:v>
                      </c:pt>
                      <c:pt idx="11">
                        <c:v>3632</c:v>
                      </c:pt>
                      <c:pt idx="12">
                        <c:v>3149</c:v>
                      </c:pt>
                      <c:pt idx="13">
                        <c:v>3755</c:v>
                      </c:pt>
                      <c:pt idx="14">
                        <c:v>4812</c:v>
                      </c:pt>
                      <c:pt idx="15">
                        <c:v>4165</c:v>
                      </c:pt>
                      <c:pt idx="16">
                        <c:v>3182</c:v>
                      </c:pt>
                      <c:pt idx="17">
                        <c:v>2130</c:v>
                      </c:pt>
                      <c:pt idx="18">
                        <c:v>1390</c:v>
                      </c:pt>
                    </c:numCache>
                  </c:numRef>
                </c:val>
                <c:extLst xmlns:c15="http://schemas.microsoft.com/office/drawing/2012/chart">
                  <c:ext xmlns:c16="http://schemas.microsoft.com/office/drawing/2014/chart" uri="{C3380CC4-5D6E-409C-BE32-E72D297353CC}">
                    <c16:uniqueId val="{00000007-F787-42BC-BAF1-AC2ABFE8A1C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'人口ピラミッド(2020)'!$E$17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'人口ピラミッド(2020)'!$F$17:$X$17</c15:sqref>
                        </c15:formulaRef>
                      </c:ext>
                    </c:extLst>
                    <c:numCache>
                      <c:formatCode>#,##0_);[Red]\(#,##0\)</c:formatCode>
                      <c:ptCount val="19"/>
                      <c:pt idx="0">
                        <c:v>1746</c:v>
                      </c:pt>
                      <c:pt idx="1">
                        <c:v>2109</c:v>
                      </c:pt>
                      <c:pt idx="2">
                        <c:v>2319</c:v>
                      </c:pt>
                      <c:pt idx="3">
                        <c:v>2764</c:v>
                      </c:pt>
                      <c:pt idx="4">
                        <c:v>3073</c:v>
                      </c:pt>
                      <c:pt idx="5">
                        <c:v>2408</c:v>
                      </c:pt>
                      <c:pt idx="6">
                        <c:v>2269</c:v>
                      </c:pt>
                      <c:pt idx="7">
                        <c:v>2437</c:v>
                      </c:pt>
                      <c:pt idx="8">
                        <c:v>2977</c:v>
                      </c:pt>
                      <c:pt idx="9">
                        <c:v>3871</c:v>
                      </c:pt>
                      <c:pt idx="10">
                        <c:v>3638</c:v>
                      </c:pt>
                      <c:pt idx="11">
                        <c:v>3598</c:v>
                      </c:pt>
                      <c:pt idx="12">
                        <c:v>3296</c:v>
                      </c:pt>
                      <c:pt idx="13">
                        <c:v>3478</c:v>
                      </c:pt>
                      <c:pt idx="14">
                        <c:v>4086</c:v>
                      </c:pt>
                      <c:pt idx="15">
                        <c:v>3102</c:v>
                      </c:pt>
                      <c:pt idx="16">
                        <c:v>2165</c:v>
                      </c:pt>
                      <c:pt idx="17">
                        <c:v>1137</c:v>
                      </c:pt>
                      <c:pt idx="18">
                        <c:v>446</c:v>
                      </c:pt>
                    </c:numCache>
                  </c:numRef>
                </c:val>
                <c:extLst xmlns:c15="http://schemas.microsoft.com/office/drawing/2012/chart">
                  <c:ext xmlns:c16="http://schemas.microsoft.com/office/drawing/2014/chart" uri="{C3380CC4-5D6E-409C-BE32-E72D297353CC}">
                    <c16:uniqueId val="{00000008-F787-42BC-BAF1-AC2ABFE8A1C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'人口ピラミッド(2020)'!$E$18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'人口ピラミッド(2020)'!$F$18:$X$18</c15:sqref>
                        </c15:formulaRef>
                      </c:ext>
                    </c:extLst>
                    <c:numCache>
                      <c:formatCode>#,##0_);[Red]\(#,##0\)</c:formatCode>
                      <c:ptCount val="19"/>
                      <c:pt idx="0">
                        <c:v>1727</c:v>
                      </c:pt>
                      <c:pt idx="1">
                        <c:v>1997</c:v>
                      </c:pt>
                      <c:pt idx="2">
                        <c:v>2228</c:v>
                      </c:pt>
                      <c:pt idx="3">
                        <c:v>2911</c:v>
                      </c:pt>
                      <c:pt idx="4">
                        <c:v>3279</c:v>
                      </c:pt>
                      <c:pt idx="5">
                        <c:v>2444</c:v>
                      </c:pt>
                      <c:pt idx="6">
                        <c:v>2309</c:v>
                      </c:pt>
                      <c:pt idx="7">
                        <c:v>2571</c:v>
                      </c:pt>
                      <c:pt idx="8">
                        <c:v>3221</c:v>
                      </c:pt>
                      <c:pt idx="9">
                        <c:v>4332</c:v>
                      </c:pt>
                      <c:pt idx="10">
                        <c:v>4230</c:v>
                      </c:pt>
                      <c:pt idx="11">
                        <c:v>4228</c:v>
                      </c:pt>
                      <c:pt idx="12">
                        <c:v>3566</c:v>
                      </c:pt>
                      <c:pt idx="13">
                        <c:v>3910</c:v>
                      </c:pt>
                      <c:pt idx="14">
                        <c:v>4731</c:v>
                      </c:pt>
                      <c:pt idx="15">
                        <c:v>3983</c:v>
                      </c:pt>
                      <c:pt idx="16">
                        <c:v>2918</c:v>
                      </c:pt>
                      <c:pt idx="17">
                        <c:v>1929</c:v>
                      </c:pt>
                      <c:pt idx="18">
                        <c:v>1266</c:v>
                      </c:pt>
                    </c:numCache>
                  </c:numRef>
                </c:val>
                <c:extLst xmlns:c15="http://schemas.microsoft.com/office/drawing/2012/chart">
                  <c:ext xmlns:c16="http://schemas.microsoft.com/office/drawing/2014/chart" uri="{C3380CC4-5D6E-409C-BE32-E72D297353CC}">
                    <c16:uniqueId val="{00000009-F787-42BC-BAF1-AC2ABFE8A1C6}"/>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'人口ピラミッド(2020)'!$E$19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'人口ピラミッド(2020)'!$F$19:$X$19</c15:sqref>
                        </c15:formulaRef>
                      </c:ext>
                    </c:extLst>
                    <c:numCache>
                      <c:formatCode>#,##0_);[Red]\(#,##0\)</c:formatCode>
                      <c:ptCount val="19"/>
                      <c:pt idx="0">
                        <c:v>1300</c:v>
                      </c:pt>
                      <c:pt idx="1">
                        <c:v>1322</c:v>
                      </c:pt>
                      <c:pt idx="2">
                        <c:v>1415</c:v>
                      </c:pt>
                      <c:pt idx="3">
                        <c:v>1524</c:v>
                      </c:pt>
                      <c:pt idx="4">
                        <c:v>1432</c:v>
                      </c:pt>
                      <c:pt idx="5">
                        <c:v>1198</c:v>
                      </c:pt>
                      <c:pt idx="6">
                        <c:v>1377</c:v>
                      </c:pt>
                      <c:pt idx="7">
                        <c:v>1606</c:v>
                      </c:pt>
                      <c:pt idx="8">
                        <c:v>1826</c:v>
                      </c:pt>
                      <c:pt idx="9">
                        <c:v>2290</c:v>
                      </c:pt>
                      <c:pt idx="10">
                        <c:v>1823</c:v>
                      </c:pt>
                      <c:pt idx="11">
                        <c:v>1638</c:v>
                      </c:pt>
                      <c:pt idx="12">
                        <c:v>1527</c:v>
                      </c:pt>
                      <c:pt idx="13">
                        <c:v>1657</c:v>
                      </c:pt>
                      <c:pt idx="14">
                        <c:v>1879</c:v>
                      </c:pt>
                      <c:pt idx="15">
                        <c:v>1614</c:v>
                      </c:pt>
                      <c:pt idx="16">
                        <c:v>1100</c:v>
                      </c:pt>
                      <c:pt idx="17">
                        <c:v>635</c:v>
                      </c:pt>
                      <c:pt idx="18">
                        <c:v>246</c:v>
                      </c:pt>
                    </c:numCache>
                  </c:numRef>
                </c:val>
                <c:extLst xmlns:c15="http://schemas.microsoft.com/office/drawing/2012/chart">
                  <c:ext xmlns:c16="http://schemas.microsoft.com/office/drawing/2014/chart" uri="{C3380CC4-5D6E-409C-BE32-E72D297353CC}">
                    <c16:uniqueId val="{0000000A-F787-42BC-BAF1-AC2ABFE8A1C6}"/>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'人口ピラミッド(2020)'!$E$20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'人口ピラミッド(2020)'!$F$20:$X$20</c15:sqref>
                        </c15:formulaRef>
                      </c:ext>
                    </c:extLst>
                    <c:numCache>
                      <c:formatCode>#,##0_);[Red]\(#,##0\)</c:formatCode>
                      <c:ptCount val="19"/>
                      <c:pt idx="0">
                        <c:v>1210</c:v>
                      </c:pt>
                      <c:pt idx="1">
                        <c:v>1304</c:v>
                      </c:pt>
                      <c:pt idx="2">
                        <c:v>1396</c:v>
                      </c:pt>
                      <c:pt idx="3">
                        <c:v>1379</c:v>
                      </c:pt>
                      <c:pt idx="4">
                        <c:v>1583</c:v>
                      </c:pt>
                      <c:pt idx="5">
                        <c:v>1313</c:v>
                      </c:pt>
                      <c:pt idx="6">
                        <c:v>1473</c:v>
                      </c:pt>
                      <c:pt idx="7">
                        <c:v>1705</c:v>
                      </c:pt>
                      <c:pt idx="8">
                        <c:v>2011</c:v>
                      </c:pt>
                      <c:pt idx="9">
                        <c:v>2481</c:v>
                      </c:pt>
                      <c:pt idx="10">
                        <c:v>2034</c:v>
                      </c:pt>
                      <c:pt idx="11">
                        <c:v>1890</c:v>
                      </c:pt>
                      <c:pt idx="12">
                        <c:v>1681</c:v>
                      </c:pt>
                      <c:pt idx="13">
                        <c:v>1897</c:v>
                      </c:pt>
                      <c:pt idx="14">
                        <c:v>2494</c:v>
                      </c:pt>
                      <c:pt idx="15">
                        <c:v>2048</c:v>
                      </c:pt>
                      <c:pt idx="16">
                        <c:v>1443</c:v>
                      </c:pt>
                      <c:pt idx="17">
                        <c:v>1000</c:v>
                      </c:pt>
                      <c:pt idx="18">
                        <c:v>684</c:v>
                      </c:pt>
                    </c:numCache>
                  </c:numRef>
                </c:val>
                <c:extLst xmlns:c15="http://schemas.microsoft.com/office/drawing/2012/chart">
                  <c:ext xmlns:c16="http://schemas.microsoft.com/office/drawing/2014/chart" uri="{C3380CC4-5D6E-409C-BE32-E72D297353CC}">
                    <c16:uniqueId val="{0000000B-F787-42BC-BAF1-AC2ABFE8A1C6}"/>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'人口ピラミッド(2020)'!$E$21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'人口ピラミッド(2020)'!$F$21:$X$21</c15:sqref>
                        </c15:formulaRef>
                      </c:ext>
                    </c:extLst>
                    <c:numCache>
                      <c:formatCode>#,##0_);[Red]\(#,##0\)</c:formatCode>
                      <c:ptCount val="19"/>
                      <c:pt idx="0">
                        <c:v>1424</c:v>
                      </c:pt>
                      <c:pt idx="1">
                        <c:v>1790</c:v>
                      </c:pt>
                      <c:pt idx="2">
                        <c:v>2095</c:v>
                      </c:pt>
                      <c:pt idx="3">
                        <c:v>2209</c:v>
                      </c:pt>
                      <c:pt idx="4">
                        <c:v>2246</c:v>
                      </c:pt>
                      <c:pt idx="5">
                        <c:v>1750</c:v>
                      </c:pt>
                      <c:pt idx="6">
                        <c:v>2075</c:v>
                      </c:pt>
                      <c:pt idx="7">
                        <c:v>2249</c:v>
                      </c:pt>
                      <c:pt idx="8">
                        <c:v>2634</c:v>
                      </c:pt>
                      <c:pt idx="9">
                        <c:v>3571</c:v>
                      </c:pt>
                      <c:pt idx="10">
                        <c:v>3069</c:v>
                      </c:pt>
                      <c:pt idx="11">
                        <c:v>3036</c:v>
                      </c:pt>
                      <c:pt idx="12">
                        <c:v>3204</c:v>
                      </c:pt>
                      <c:pt idx="13">
                        <c:v>3792</c:v>
                      </c:pt>
                      <c:pt idx="14">
                        <c:v>4344</c:v>
                      </c:pt>
                      <c:pt idx="15">
                        <c:v>3674</c:v>
                      </c:pt>
                      <c:pt idx="16">
                        <c:v>2438</c:v>
                      </c:pt>
                      <c:pt idx="17">
                        <c:v>1256</c:v>
                      </c:pt>
                      <c:pt idx="18">
                        <c:v>536</c:v>
                      </c:pt>
                    </c:numCache>
                  </c:numRef>
                </c:val>
                <c:extLst xmlns:c15="http://schemas.microsoft.com/office/drawing/2012/chart">
                  <c:ext xmlns:c16="http://schemas.microsoft.com/office/drawing/2014/chart" uri="{C3380CC4-5D6E-409C-BE32-E72D297353CC}">
                    <c16:uniqueId val="{0000000C-F787-42BC-BAF1-AC2ABFE8A1C6}"/>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'人口ピラミッド(2020)'!$E$22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'人口ピラミッド(2020)'!$F$22:$X$22</c15:sqref>
                        </c15:formulaRef>
                      </c:ext>
                    </c:extLst>
                    <c:numCache>
                      <c:formatCode>#,##0_);[Red]\(#,##0\)</c:formatCode>
                      <c:ptCount val="19"/>
                      <c:pt idx="0">
                        <c:v>1439</c:v>
                      </c:pt>
                      <c:pt idx="1">
                        <c:v>1704</c:v>
                      </c:pt>
                      <c:pt idx="2">
                        <c:v>1898</c:v>
                      </c:pt>
                      <c:pt idx="3">
                        <c:v>2311</c:v>
                      </c:pt>
                      <c:pt idx="4">
                        <c:v>2277</c:v>
                      </c:pt>
                      <c:pt idx="5">
                        <c:v>1912</c:v>
                      </c:pt>
                      <c:pt idx="6">
                        <c:v>2085</c:v>
                      </c:pt>
                      <c:pt idx="7">
                        <c:v>2436</c:v>
                      </c:pt>
                      <c:pt idx="8">
                        <c:v>2870</c:v>
                      </c:pt>
                      <c:pt idx="9">
                        <c:v>3893</c:v>
                      </c:pt>
                      <c:pt idx="10">
                        <c:v>3695</c:v>
                      </c:pt>
                      <c:pt idx="11">
                        <c:v>3620</c:v>
                      </c:pt>
                      <c:pt idx="12">
                        <c:v>3716</c:v>
                      </c:pt>
                      <c:pt idx="13">
                        <c:v>4231</c:v>
                      </c:pt>
                      <c:pt idx="14">
                        <c:v>5218</c:v>
                      </c:pt>
                      <c:pt idx="15">
                        <c:v>4321</c:v>
                      </c:pt>
                      <c:pt idx="16">
                        <c:v>2997</c:v>
                      </c:pt>
                      <c:pt idx="17">
                        <c:v>2087</c:v>
                      </c:pt>
                      <c:pt idx="18">
                        <c:v>1590</c:v>
                      </c:pt>
                    </c:numCache>
                  </c:numRef>
                </c:val>
                <c:extLst xmlns:c15="http://schemas.microsoft.com/office/drawing/2012/chart">
                  <c:ext xmlns:c16="http://schemas.microsoft.com/office/drawing/2014/chart" uri="{C3380CC4-5D6E-409C-BE32-E72D297353CC}">
                    <c16:uniqueId val="{0000000D-F787-42BC-BAF1-AC2ABFE8A1C6}"/>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'人口ピラミッド(2020)'!$E$23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'人口ピラミッド(2020)'!$F$23:$X$23</c15:sqref>
                        </c15:formulaRef>
                      </c:ext>
                    </c:extLst>
                    <c:numCache>
                      <c:formatCode>#,##0_);[Red]\(#,##0\)</c:formatCode>
                      <c:ptCount val="19"/>
                      <c:pt idx="0">
                        <c:v>212</c:v>
                      </c:pt>
                      <c:pt idx="1">
                        <c:v>273</c:v>
                      </c:pt>
                      <c:pt idx="2">
                        <c:v>318</c:v>
                      </c:pt>
                      <c:pt idx="3">
                        <c:v>398</c:v>
                      </c:pt>
                      <c:pt idx="4">
                        <c:v>385</c:v>
                      </c:pt>
                      <c:pt idx="5">
                        <c:v>276</c:v>
                      </c:pt>
                      <c:pt idx="6">
                        <c:v>258</c:v>
                      </c:pt>
                      <c:pt idx="7">
                        <c:v>281</c:v>
                      </c:pt>
                      <c:pt idx="8">
                        <c:v>378</c:v>
                      </c:pt>
                      <c:pt idx="9">
                        <c:v>511</c:v>
                      </c:pt>
                      <c:pt idx="10">
                        <c:v>483</c:v>
                      </c:pt>
                      <c:pt idx="11">
                        <c:v>463</c:v>
                      </c:pt>
                      <c:pt idx="12">
                        <c:v>379</c:v>
                      </c:pt>
                      <c:pt idx="13">
                        <c:v>427</c:v>
                      </c:pt>
                      <c:pt idx="14">
                        <c:v>490</c:v>
                      </c:pt>
                      <c:pt idx="15">
                        <c:v>390</c:v>
                      </c:pt>
                      <c:pt idx="16">
                        <c:v>240</c:v>
                      </c:pt>
                      <c:pt idx="17">
                        <c:v>118</c:v>
                      </c:pt>
                      <c:pt idx="18">
                        <c:v>51</c:v>
                      </c:pt>
                    </c:numCache>
                  </c:numRef>
                </c:val>
                <c:extLst xmlns:c15="http://schemas.microsoft.com/office/drawing/2012/chart">
                  <c:ext xmlns:c16="http://schemas.microsoft.com/office/drawing/2014/chart" uri="{C3380CC4-5D6E-409C-BE32-E72D297353CC}">
                    <c16:uniqueId val="{0000000E-F787-42BC-BAF1-AC2ABFE8A1C6}"/>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'人口ピラミッド(2020)'!$E$24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'人口ピラミッド(2020)'!$F$24:$X$24</c15:sqref>
                        </c15:formulaRef>
                      </c:ext>
                    </c:extLst>
                    <c:numCache>
                      <c:formatCode>#,##0_);[Red]\(#,##0\)</c:formatCode>
                      <c:ptCount val="19"/>
                      <c:pt idx="0">
                        <c:v>204</c:v>
                      </c:pt>
                      <c:pt idx="1">
                        <c:v>256</c:v>
                      </c:pt>
                      <c:pt idx="2">
                        <c:v>290</c:v>
                      </c:pt>
                      <c:pt idx="3">
                        <c:v>391</c:v>
                      </c:pt>
                      <c:pt idx="4">
                        <c:v>333</c:v>
                      </c:pt>
                      <c:pt idx="5">
                        <c:v>242</c:v>
                      </c:pt>
                      <c:pt idx="6">
                        <c:v>223</c:v>
                      </c:pt>
                      <c:pt idx="7">
                        <c:v>323</c:v>
                      </c:pt>
                      <c:pt idx="8">
                        <c:v>349</c:v>
                      </c:pt>
                      <c:pt idx="9">
                        <c:v>536</c:v>
                      </c:pt>
                      <c:pt idx="10">
                        <c:v>503</c:v>
                      </c:pt>
                      <c:pt idx="11">
                        <c:v>476</c:v>
                      </c:pt>
                      <c:pt idx="12">
                        <c:v>406</c:v>
                      </c:pt>
                      <c:pt idx="13">
                        <c:v>460</c:v>
                      </c:pt>
                      <c:pt idx="14">
                        <c:v>542</c:v>
                      </c:pt>
                      <c:pt idx="15">
                        <c:v>448</c:v>
                      </c:pt>
                      <c:pt idx="16">
                        <c:v>286</c:v>
                      </c:pt>
                      <c:pt idx="17">
                        <c:v>249</c:v>
                      </c:pt>
                      <c:pt idx="18">
                        <c:v>161</c:v>
                      </c:pt>
                    </c:numCache>
                  </c:numRef>
                </c:val>
                <c:extLst xmlns:c15="http://schemas.microsoft.com/office/drawing/2012/chart">
                  <c:ext xmlns:c16="http://schemas.microsoft.com/office/drawing/2014/chart" uri="{C3380CC4-5D6E-409C-BE32-E72D297353CC}">
                    <c16:uniqueId val="{0000000F-F787-42BC-BAF1-AC2ABFE8A1C6}"/>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'人口ピラミッド(2020)'!$E$25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'人口ピラミッド(2020)'!$F$25:$X$25</c15:sqref>
                        </c15:formulaRef>
                      </c:ext>
                    </c:extLst>
                    <c:numCache>
                      <c:formatCode>#,##0_);[Red]\(#,##0\)</c:formatCode>
                      <c:ptCount val="19"/>
                      <c:pt idx="0">
                        <c:v>243</c:v>
                      </c:pt>
                      <c:pt idx="1">
                        <c:v>310</c:v>
                      </c:pt>
                      <c:pt idx="2">
                        <c:v>353</c:v>
                      </c:pt>
                      <c:pt idx="3">
                        <c:v>473</c:v>
                      </c:pt>
                      <c:pt idx="4">
                        <c:v>600</c:v>
                      </c:pt>
                      <c:pt idx="5">
                        <c:v>274</c:v>
                      </c:pt>
                      <c:pt idx="6">
                        <c:v>276</c:v>
                      </c:pt>
                      <c:pt idx="7">
                        <c:v>314</c:v>
                      </c:pt>
                      <c:pt idx="8">
                        <c:v>447</c:v>
                      </c:pt>
                      <c:pt idx="9">
                        <c:v>581</c:v>
                      </c:pt>
                      <c:pt idx="10">
                        <c:v>516</c:v>
                      </c:pt>
                      <c:pt idx="11">
                        <c:v>517</c:v>
                      </c:pt>
                      <c:pt idx="12">
                        <c:v>491</c:v>
                      </c:pt>
                      <c:pt idx="13">
                        <c:v>556</c:v>
                      </c:pt>
                      <c:pt idx="14">
                        <c:v>558</c:v>
                      </c:pt>
                      <c:pt idx="15">
                        <c:v>494</c:v>
                      </c:pt>
                      <c:pt idx="16">
                        <c:v>349</c:v>
                      </c:pt>
                      <c:pt idx="17">
                        <c:v>197</c:v>
                      </c:pt>
                      <c:pt idx="18">
                        <c:v>72</c:v>
                      </c:pt>
                    </c:numCache>
                  </c:numRef>
                </c:val>
                <c:extLst xmlns:c15="http://schemas.microsoft.com/office/drawing/2012/chart">
                  <c:ext xmlns:c16="http://schemas.microsoft.com/office/drawing/2014/chart" uri="{C3380CC4-5D6E-409C-BE32-E72D297353CC}">
                    <c16:uniqueId val="{00000010-F787-42BC-BAF1-AC2ABFE8A1C6}"/>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'人口ピラミッド(2020)'!$E$26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'人口ピラミッド(2020)'!$F$26:$X$26</c15:sqref>
                        </c15:formulaRef>
                      </c:ext>
                    </c:extLst>
                    <c:numCache>
                      <c:formatCode>#,##0_);[Red]\(#,##0\)</c:formatCode>
                      <c:ptCount val="19"/>
                      <c:pt idx="0">
                        <c:v>196</c:v>
                      </c:pt>
                      <c:pt idx="1">
                        <c:v>260</c:v>
                      </c:pt>
                      <c:pt idx="2">
                        <c:v>328</c:v>
                      </c:pt>
                      <c:pt idx="3">
                        <c:v>501</c:v>
                      </c:pt>
                      <c:pt idx="4">
                        <c:v>583</c:v>
                      </c:pt>
                      <c:pt idx="5">
                        <c:v>257</c:v>
                      </c:pt>
                      <c:pt idx="6">
                        <c:v>296</c:v>
                      </c:pt>
                      <c:pt idx="7">
                        <c:v>347</c:v>
                      </c:pt>
                      <c:pt idx="8">
                        <c:v>430</c:v>
                      </c:pt>
                      <c:pt idx="9">
                        <c:v>571</c:v>
                      </c:pt>
                      <c:pt idx="10">
                        <c:v>552</c:v>
                      </c:pt>
                      <c:pt idx="11">
                        <c:v>546</c:v>
                      </c:pt>
                      <c:pt idx="12">
                        <c:v>475</c:v>
                      </c:pt>
                      <c:pt idx="13">
                        <c:v>536</c:v>
                      </c:pt>
                      <c:pt idx="14">
                        <c:v>673</c:v>
                      </c:pt>
                      <c:pt idx="15">
                        <c:v>554</c:v>
                      </c:pt>
                      <c:pt idx="16">
                        <c:v>440</c:v>
                      </c:pt>
                      <c:pt idx="17">
                        <c:v>307</c:v>
                      </c:pt>
                      <c:pt idx="18">
                        <c:v>224</c:v>
                      </c:pt>
                    </c:numCache>
                  </c:numRef>
                </c:val>
                <c:extLst xmlns:c15="http://schemas.microsoft.com/office/drawing/2012/chart">
                  <c:ext xmlns:c16="http://schemas.microsoft.com/office/drawing/2014/chart" uri="{C3380CC4-5D6E-409C-BE32-E72D297353CC}">
                    <c16:uniqueId val="{00000011-F787-42BC-BAF1-AC2ABFE8A1C6}"/>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'人口ピラミッド(2020)'!$E$27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'人口ピラミッド(2020)'!$F$27:$X$27</c15:sqref>
                        </c15:formulaRef>
                      </c:ext>
                    </c:extLst>
                    <c:numCache>
                      <c:formatCode>#,##0_);[Red]\(#,##0\)</c:formatCode>
                      <c:ptCount val="19"/>
                      <c:pt idx="0">
                        <c:v>44</c:v>
                      </c:pt>
                      <c:pt idx="1">
                        <c:v>72</c:v>
                      </c:pt>
                      <c:pt idx="2">
                        <c:v>99</c:v>
                      </c:pt>
                      <c:pt idx="3">
                        <c:v>86</c:v>
                      </c:pt>
                      <c:pt idx="4">
                        <c:v>83</c:v>
                      </c:pt>
                      <c:pt idx="5">
                        <c:v>66</c:v>
                      </c:pt>
                      <c:pt idx="6">
                        <c:v>67</c:v>
                      </c:pt>
                      <c:pt idx="7">
                        <c:v>93</c:v>
                      </c:pt>
                      <c:pt idx="8">
                        <c:v>122</c:v>
                      </c:pt>
                      <c:pt idx="9">
                        <c:v>169</c:v>
                      </c:pt>
                      <c:pt idx="10">
                        <c:v>143</c:v>
                      </c:pt>
                      <c:pt idx="11">
                        <c:v>113</c:v>
                      </c:pt>
                      <c:pt idx="12">
                        <c:v>163</c:v>
                      </c:pt>
                      <c:pt idx="13">
                        <c:v>206</c:v>
                      </c:pt>
                      <c:pt idx="14">
                        <c:v>295</c:v>
                      </c:pt>
                      <c:pt idx="15">
                        <c:v>257</c:v>
                      </c:pt>
                      <c:pt idx="16">
                        <c:v>135</c:v>
                      </c:pt>
                      <c:pt idx="17">
                        <c:v>77</c:v>
                      </c:pt>
                      <c:pt idx="18">
                        <c:v>29</c:v>
                      </c:pt>
                    </c:numCache>
                  </c:numRef>
                </c:val>
                <c:extLst xmlns:c15="http://schemas.microsoft.com/office/drawing/2012/chart">
                  <c:ext xmlns:c16="http://schemas.microsoft.com/office/drawing/2014/chart" uri="{C3380CC4-5D6E-409C-BE32-E72D297353CC}">
                    <c16:uniqueId val="{00000012-F787-42BC-BAF1-AC2ABFE8A1C6}"/>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'人口ピラミッド(2020)'!$E$28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'人口ピラミッド(2020)'!$F$28:$X$28</c15:sqref>
                        </c15:formulaRef>
                      </c:ext>
                    </c:extLst>
                    <c:numCache>
                      <c:formatCode>#,##0_);[Red]\(#,##0\)</c:formatCode>
                      <c:ptCount val="19"/>
                      <c:pt idx="0">
                        <c:v>54</c:v>
                      </c:pt>
                      <c:pt idx="1">
                        <c:v>65</c:v>
                      </c:pt>
                      <c:pt idx="2">
                        <c:v>83</c:v>
                      </c:pt>
                      <c:pt idx="3">
                        <c:v>82</c:v>
                      </c:pt>
                      <c:pt idx="4">
                        <c:v>96</c:v>
                      </c:pt>
                      <c:pt idx="5">
                        <c:v>63</c:v>
                      </c:pt>
                      <c:pt idx="6">
                        <c:v>65</c:v>
                      </c:pt>
                      <c:pt idx="7">
                        <c:v>86</c:v>
                      </c:pt>
                      <c:pt idx="8">
                        <c:v>127</c:v>
                      </c:pt>
                      <c:pt idx="9">
                        <c:v>170</c:v>
                      </c:pt>
                      <c:pt idx="10">
                        <c:v>140</c:v>
                      </c:pt>
                      <c:pt idx="11">
                        <c:v>151</c:v>
                      </c:pt>
                      <c:pt idx="12">
                        <c:v>173</c:v>
                      </c:pt>
                      <c:pt idx="13">
                        <c:v>253</c:v>
                      </c:pt>
                      <c:pt idx="14">
                        <c:v>346</c:v>
                      </c:pt>
                      <c:pt idx="15">
                        <c:v>266</c:v>
                      </c:pt>
                      <c:pt idx="16">
                        <c:v>177</c:v>
                      </c:pt>
                      <c:pt idx="17">
                        <c:v>108</c:v>
                      </c:pt>
                      <c:pt idx="18">
                        <c:v>85</c:v>
                      </c:pt>
                    </c:numCache>
                  </c:numRef>
                </c:val>
                <c:extLst xmlns:c15="http://schemas.microsoft.com/office/drawing/2012/chart">
                  <c:ext xmlns:c16="http://schemas.microsoft.com/office/drawing/2014/chart" uri="{C3380CC4-5D6E-409C-BE32-E72D297353CC}">
                    <c16:uniqueId val="{00000013-F787-42BC-BAF1-AC2ABFE8A1C6}"/>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'人口ピラミッド(2020)'!$E$29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'人口ピラミッド(2020)'!$F$29:$X$29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F787-42BC-BAF1-AC2ABFE8A1C6}"/>
                  </c:ext>
                </c:extLst>
              </c15:ser>
            </c15:filteredBarSeries>
          </c:ext>
        </c:extLst>
      </c:barChart>
      <c:barChart>
        <c:barDir val="bar"/>
        <c:grouping val="clustered"/>
        <c:varyColors val="0"/>
        <c:ser>
          <c:idx val="27"/>
          <c:order val="27"/>
          <c:tx>
            <c:strRef>
              <c:f>'人口ピラミッド(2020)'!$E$38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'人口ピラミッド(2020)'!$F$38:$X$38</c:f>
              <c:numCache>
                <c:formatCode>#,##0_);[Red]\(#,##0\)</c:formatCode>
                <c:ptCount val="19"/>
                <c:pt idx="0">
                  <c:v>9412</c:v>
                </c:pt>
                <c:pt idx="1">
                  <c:v>10912</c:v>
                </c:pt>
                <c:pt idx="2">
                  <c:v>12276</c:v>
                </c:pt>
                <c:pt idx="3">
                  <c:v>14842</c:v>
                </c:pt>
                <c:pt idx="4">
                  <c:v>16162</c:v>
                </c:pt>
                <c:pt idx="5">
                  <c:v>12885</c:v>
                </c:pt>
                <c:pt idx="6">
                  <c:v>12900</c:v>
                </c:pt>
                <c:pt idx="7">
                  <c:v>14709</c:v>
                </c:pt>
                <c:pt idx="8">
                  <c:v>17868</c:v>
                </c:pt>
                <c:pt idx="9">
                  <c:v>24067</c:v>
                </c:pt>
                <c:pt idx="10">
                  <c:v>22694</c:v>
                </c:pt>
                <c:pt idx="11">
                  <c:v>20540</c:v>
                </c:pt>
                <c:pt idx="12">
                  <c:v>18153</c:v>
                </c:pt>
                <c:pt idx="13">
                  <c:v>20831</c:v>
                </c:pt>
                <c:pt idx="14">
                  <c:v>26584</c:v>
                </c:pt>
                <c:pt idx="15">
                  <c:v>22931</c:v>
                </c:pt>
                <c:pt idx="16">
                  <c:v>16802</c:v>
                </c:pt>
                <c:pt idx="17">
                  <c:v>11026</c:v>
                </c:pt>
                <c:pt idx="18">
                  <c:v>7401</c:v>
                </c:pt>
              </c:numCache>
              <c:extLst/>
            </c:numRef>
          </c:val>
          <c:extLst>
            <c:ext xmlns:c16="http://schemas.microsoft.com/office/drawing/2014/chart" uri="{C3380CC4-5D6E-409C-BE32-E72D297353CC}">
              <c16:uniqueId val="{00000001-F787-42BC-BAF1-AC2ABFE8A1C6}"/>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'人口ピラミッド(2020)'!$E$30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'人口ピラミッド(2020)'!$F$30:$X$30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5-F787-42BC-BAF1-AC2ABFE8A1C6}"/>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'人口ピラミッド(2020)'!$E$31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F787-42BC-BAF1-AC2ABFE8A1C6}"/>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'人口ピラミッド(2020)'!$E$32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F787-42BC-BAF1-AC2ABFE8A1C6}"/>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'人口ピラミッド(2020)'!$E$33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F787-42BC-BAF1-AC2ABFE8A1C6}"/>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'人口ピラミッド(2020)'!$E$34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F787-42BC-BAF1-AC2ABFE8A1C6}"/>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'人口ピラミッド(2020)'!$E$35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F787-42BC-BAF1-AC2ABFE8A1C6}"/>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'人口ピラミッド(2020)'!$E$36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F787-42BC-BAF1-AC2ABFE8A1C6}"/>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90000"/>
          <c:min val="-120000"/>
        </c:scaling>
        <c:delete val="1"/>
        <c:axPos val="b"/>
        <c:majorGridlines>
          <c:spPr>
            <a:ln w="9525" cap="flat" cmpd="sng" algn="ctr">
              <a:noFill/>
              <a:round/>
            </a:ln>
            <a:effectLst/>
          </c:spPr>
        </c:majorGridlines>
        <c:numFmt formatCode="#,##0;" sourceLinked="0"/>
        <c:majorTickMark val="none"/>
        <c:minorTickMark val="none"/>
        <c:tickLblPos val="nextTo"/>
        <c:crossAx val="792123039"/>
        <c:crosses val="autoZero"/>
        <c:crossBetween val="between"/>
      </c:valAx>
      <c:valAx>
        <c:axId val="622549087"/>
        <c:scaling>
          <c:orientation val="minMax"/>
          <c:max val="90000"/>
          <c:min val="-12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layout>
        <c:manualLayout>
          <c:xMode val="edge"/>
          <c:yMode val="edge"/>
          <c:x val="0.40393459425960876"/>
          <c:y val="9.1722222222222219E-2"/>
          <c:w val="0.19213081148078251"/>
          <c:h val="7.514166666666666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泉州（泉北・泉南）地域</a:t>
            </a:r>
            <a:r>
              <a:rPr lang="ja-JP" sz="1050" dirty="0"/>
              <a:t>（</a:t>
            </a:r>
            <a:r>
              <a:rPr lang="en-US" sz="1050" dirty="0"/>
              <a:t>2020</a:t>
            </a:r>
            <a:r>
              <a:rPr lang="ja-JP" sz="1050" dirty="0"/>
              <a:t>）</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3763376136971643E-2"/>
          <c:y val="0.20407539682539683"/>
          <c:w val="0.83247324772605669"/>
          <c:h val="0.78202658730158725"/>
        </c:manualLayout>
      </c:layout>
      <c:barChart>
        <c:barDir val="bar"/>
        <c:grouping val="clustered"/>
        <c:varyColors val="0"/>
        <c:ser>
          <c:idx val="26"/>
          <c:order val="26"/>
          <c:tx>
            <c:strRef>
              <c:f>'人口ピラミッド(2020)'!$E$37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'人口ピラミッド(2020)'!$F$37:$X$37</c:f>
              <c:numCache>
                <c:formatCode>#,##0_);[Red]\(#,##0\)</c:formatCode>
                <c:ptCount val="19"/>
                <c:pt idx="0">
                  <c:v>31529</c:v>
                </c:pt>
                <c:pt idx="1">
                  <c:v>36293</c:v>
                </c:pt>
                <c:pt idx="2">
                  <c:v>40724</c:v>
                </c:pt>
                <c:pt idx="3">
                  <c:v>44588</c:v>
                </c:pt>
                <c:pt idx="4">
                  <c:v>46093</c:v>
                </c:pt>
                <c:pt idx="5">
                  <c:v>40647</c:v>
                </c:pt>
                <c:pt idx="6">
                  <c:v>41207</c:v>
                </c:pt>
                <c:pt idx="7">
                  <c:v>45100</c:v>
                </c:pt>
                <c:pt idx="8">
                  <c:v>54118</c:v>
                </c:pt>
                <c:pt idx="9">
                  <c:v>70446</c:v>
                </c:pt>
                <c:pt idx="10">
                  <c:v>61528</c:v>
                </c:pt>
                <c:pt idx="11">
                  <c:v>52127</c:v>
                </c:pt>
                <c:pt idx="12">
                  <c:v>43719</c:v>
                </c:pt>
                <c:pt idx="13">
                  <c:v>48704</c:v>
                </c:pt>
                <c:pt idx="14">
                  <c:v>58772</c:v>
                </c:pt>
                <c:pt idx="15">
                  <c:v>46692</c:v>
                </c:pt>
                <c:pt idx="16">
                  <c:v>31603</c:v>
                </c:pt>
                <c:pt idx="17">
                  <c:v>16123</c:v>
                </c:pt>
                <c:pt idx="18">
                  <c:v>6228</c:v>
                </c:pt>
              </c:numCache>
              <c:extLst/>
            </c:numRef>
          </c:val>
          <c:extLst>
            <c:ext xmlns:c16="http://schemas.microsoft.com/office/drawing/2014/chart" uri="{C3380CC4-5D6E-409C-BE32-E72D297353CC}">
              <c16:uniqueId val="{00000000-0215-4C56-A996-59AADC29D215}"/>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'人口ピラミッド(2020)'!$E$11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'人口ピラミッド(2020)'!$F$11:$X$11</c15:sqref>
                        </c15:formulaRef>
                      </c:ext>
                    </c:extLst>
                    <c:numCache>
                      <c:formatCode>#,##0_);[Red]\(#,##0\)</c:formatCode>
                      <c:ptCount val="19"/>
                      <c:pt idx="0">
                        <c:v>15406</c:v>
                      </c:pt>
                      <c:pt idx="1">
                        <c:v>17490</c:v>
                      </c:pt>
                      <c:pt idx="2">
                        <c:v>19330</c:v>
                      </c:pt>
                      <c:pt idx="3">
                        <c:v>20168</c:v>
                      </c:pt>
                      <c:pt idx="4">
                        <c:v>20872</c:v>
                      </c:pt>
                      <c:pt idx="5">
                        <c:v>19942</c:v>
                      </c:pt>
                      <c:pt idx="6">
                        <c:v>20687</c:v>
                      </c:pt>
                      <c:pt idx="7">
                        <c:v>22380</c:v>
                      </c:pt>
                      <c:pt idx="8">
                        <c:v>26988</c:v>
                      </c:pt>
                      <c:pt idx="9">
                        <c:v>34805</c:v>
                      </c:pt>
                      <c:pt idx="10">
                        <c:v>29524</c:v>
                      </c:pt>
                      <c:pt idx="11">
                        <c:v>24308</c:v>
                      </c:pt>
                      <c:pt idx="12">
                        <c:v>20133</c:v>
                      </c:pt>
                      <c:pt idx="13">
                        <c:v>22849</c:v>
                      </c:pt>
                      <c:pt idx="14">
                        <c:v>28761</c:v>
                      </c:pt>
                      <c:pt idx="15">
                        <c:v>23301</c:v>
                      </c:pt>
                      <c:pt idx="16">
                        <c:v>15794</c:v>
                      </c:pt>
                      <c:pt idx="17">
                        <c:v>8085</c:v>
                      </c:pt>
                      <c:pt idx="18">
                        <c:v>3138</c:v>
                      </c:pt>
                    </c:numCache>
                  </c:numRef>
                </c:val>
                <c:extLst>
                  <c:ext xmlns:c16="http://schemas.microsoft.com/office/drawing/2014/chart" uri="{C3380CC4-5D6E-409C-BE32-E72D297353CC}">
                    <c16:uniqueId val="{00000002-0215-4C56-A996-59AADC29D21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'人口ピラミッド(2020)'!$E$12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'人口ピラミッド(2020)'!$F$12:$X$12</c15:sqref>
                        </c15:formulaRef>
                      </c:ext>
                    </c:extLst>
                    <c:numCache>
                      <c:formatCode>#,##0_);[Red]\(#,##0\)</c:formatCode>
                      <c:ptCount val="19"/>
                      <c:pt idx="0">
                        <c:v>14745</c:v>
                      </c:pt>
                      <c:pt idx="1">
                        <c:v>16693</c:v>
                      </c:pt>
                      <c:pt idx="2">
                        <c:v>18438</c:v>
                      </c:pt>
                      <c:pt idx="3">
                        <c:v>19482</c:v>
                      </c:pt>
                      <c:pt idx="4">
                        <c:v>20347</c:v>
                      </c:pt>
                      <c:pt idx="5">
                        <c:v>19696</c:v>
                      </c:pt>
                      <c:pt idx="6">
                        <c:v>20438</c:v>
                      </c:pt>
                      <c:pt idx="7">
                        <c:v>23183</c:v>
                      </c:pt>
                      <c:pt idx="8">
                        <c:v>28297</c:v>
                      </c:pt>
                      <c:pt idx="9">
                        <c:v>35405</c:v>
                      </c:pt>
                      <c:pt idx="10">
                        <c:v>30161</c:v>
                      </c:pt>
                      <c:pt idx="11">
                        <c:v>25440</c:v>
                      </c:pt>
                      <c:pt idx="12">
                        <c:v>21670</c:v>
                      </c:pt>
                      <c:pt idx="13">
                        <c:v>26600</c:v>
                      </c:pt>
                      <c:pt idx="14">
                        <c:v>35403</c:v>
                      </c:pt>
                      <c:pt idx="15">
                        <c:v>29822</c:v>
                      </c:pt>
                      <c:pt idx="16">
                        <c:v>22026</c:v>
                      </c:pt>
                      <c:pt idx="17">
                        <c:v>14663</c:v>
                      </c:pt>
                      <c:pt idx="18">
                        <c:v>9691</c:v>
                      </c:pt>
                    </c:numCache>
                  </c:numRef>
                </c:val>
                <c:extLst xmlns:c15="http://schemas.microsoft.com/office/drawing/2012/chart">
                  <c:ext xmlns:c16="http://schemas.microsoft.com/office/drawing/2014/chart" uri="{C3380CC4-5D6E-409C-BE32-E72D297353CC}">
                    <c16:uniqueId val="{00000003-0215-4C56-A996-59AADC29D21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'人口ピラミッド(2020)'!$E$13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'人口ピラミッド(2020)'!$F$13:$X$13</c15:sqref>
                        </c15:formulaRef>
                      </c:ext>
                    </c:extLst>
                    <c:numCache>
                      <c:formatCode>#,##0_);[Red]\(#,##0\)</c:formatCode>
                      <c:ptCount val="19"/>
                      <c:pt idx="0">
                        <c:v>1136</c:v>
                      </c:pt>
                      <c:pt idx="1">
                        <c:v>1170</c:v>
                      </c:pt>
                      <c:pt idx="2">
                        <c:v>1258</c:v>
                      </c:pt>
                      <c:pt idx="3">
                        <c:v>1414</c:v>
                      </c:pt>
                      <c:pt idx="4">
                        <c:v>1500</c:v>
                      </c:pt>
                      <c:pt idx="5">
                        <c:v>1263</c:v>
                      </c:pt>
                      <c:pt idx="6">
                        <c:v>1371</c:v>
                      </c:pt>
                      <c:pt idx="7">
                        <c:v>1489</c:v>
                      </c:pt>
                      <c:pt idx="8">
                        <c:v>1660</c:v>
                      </c:pt>
                      <c:pt idx="9">
                        <c:v>2218</c:v>
                      </c:pt>
                      <c:pt idx="10">
                        <c:v>2011</c:v>
                      </c:pt>
                      <c:pt idx="11">
                        <c:v>1674</c:v>
                      </c:pt>
                      <c:pt idx="12">
                        <c:v>1492</c:v>
                      </c:pt>
                      <c:pt idx="13">
                        <c:v>1547</c:v>
                      </c:pt>
                      <c:pt idx="14">
                        <c:v>1916</c:v>
                      </c:pt>
                      <c:pt idx="15">
                        <c:v>1424</c:v>
                      </c:pt>
                      <c:pt idx="16">
                        <c:v>1056</c:v>
                      </c:pt>
                      <c:pt idx="17">
                        <c:v>537</c:v>
                      </c:pt>
                      <c:pt idx="18">
                        <c:v>200</c:v>
                      </c:pt>
                    </c:numCache>
                  </c:numRef>
                </c:val>
                <c:extLst xmlns:c15="http://schemas.microsoft.com/office/drawing/2012/chart">
                  <c:ext xmlns:c16="http://schemas.microsoft.com/office/drawing/2014/chart" uri="{C3380CC4-5D6E-409C-BE32-E72D297353CC}">
                    <c16:uniqueId val="{00000004-0215-4C56-A996-59AADC29D21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'人口ピラミッド(2020)'!$E$14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'人口ピラミッド(2020)'!$F$14:$X$14</c15:sqref>
                        </c15:formulaRef>
                      </c:ext>
                    </c:extLst>
                    <c:numCache>
                      <c:formatCode>#,##0_);[Red]\(#,##0\)</c:formatCode>
                      <c:ptCount val="19"/>
                      <c:pt idx="0">
                        <c:v>1086</c:v>
                      </c:pt>
                      <c:pt idx="1">
                        <c:v>1135</c:v>
                      </c:pt>
                      <c:pt idx="2">
                        <c:v>1225</c:v>
                      </c:pt>
                      <c:pt idx="3">
                        <c:v>1478</c:v>
                      </c:pt>
                      <c:pt idx="4">
                        <c:v>1390</c:v>
                      </c:pt>
                      <c:pt idx="5">
                        <c:v>1248</c:v>
                      </c:pt>
                      <c:pt idx="6">
                        <c:v>1411</c:v>
                      </c:pt>
                      <c:pt idx="7">
                        <c:v>1539</c:v>
                      </c:pt>
                      <c:pt idx="8">
                        <c:v>1725</c:v>
                      </c:pt>
                      <c:pt idx="9">
                        <c:v>2356</c:v>
                      </c:pt>
                      <c:pt idx="10">
                        <c:v>2128</c:v>
                      </c:pt>
                      <c:pt idx="11">
                        <c:v>1775</c:v>
                      </c:pt>
                      <c:pt idx="12">
                        <c:v>1610</c:v>
                      </c:pt>
                      <c:pt idx="13">
                        <c:v>1797</c:v>
                      </c:pt>
                      <c:pt idx="14">
                        <c:v>2269</c:v>
                      </c:pt>
                      <c:pt idx="15">
                        <c:v>1912</c:v>
                      </c:pt>
                      <c:pt idx="16">
                        <c:v>1473</c:v>
                      </c:pt>
                      <c:pt idx="17">
                        <c:v>1046</c:v>
                      </c:pt>
                      <c:pt idx="18">
                        <c:v>696</c:v>
                      </c:pt>
                    </c:numCache>
                  </c:numRef>
                </c:val>
                <c:extLst xmlns:c15="http://schemas.microsoft.com/office/drawing/2012/chart">
                  <c:ext xmlns:c16="http://schemas.microsoft.com/office/drawing/2014/chart" uri="{C3380CC4-5D6E-409C-BE32-E72D297353CC}">
                    <c16:uniqueId val="{00000005-0215-4C56-A996-59AADC29D21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'人口ピラミッド(2020)'!$E$15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'人口ピラミッド(2020)'!$F$15:$X$15</c15:sqref>
                        </c15:formulaRef>
                      </c:ext>
                    </c:extLst>
                    <c:numCache>
                      <c:formatCode>#,##0_);[Red]\(#,##0\)</c:formatCode>
                      <c:ptCount val="19"/>
                      <c:pt idx="0">
                        <c:v>1434</c:v>
                      </c:pt>
                      <c:pt idx="1">
                        <c:v>1419</c:v>
                      </c:pt>
                      <c:pt idx="2">
                        <c:v>1692</c:v>
                      </c:pt>
                      <c:pt idx="3">
                        <c:v>2041</c:v>
                      </c:pt>
                      <c:pt idx="4">
                        <c:v>2135</c:v>
                      </c:pt>
                      <c:pt idx="5">
                        <c:v>1902</c:v>
                      </c:pt>
                      <c:pt idx="6">
                        <c:v>1837</c:v>
                      </c:pt>
                      <c:pt idx="7">
                        <c:v>1916</c:v>
                      </c:pt>
                      <c:pt idx="8">
                        <c:v>2324</c:v>
                      </c:pt>
                      <c:pt idx="9">
                        <c:v>3250</c:v>
                      </c:pt>
                      <c:pt idx="10">
                        <c:v>2909</c:v>
                      </c:pt>
                      <c:pt idx="11">
                        <c:v>2346</c:v>
                      </c:pt>
                      <c:pt idx="12">
                        <c:v>1894</c:v>
                      </c:pt>
                      <c:pt idx="13">
                        <c:v>2005</c:v>
                      </c:pt>
                      <c:pt idx="14">
                        <c:v>2292</c:v>
                      </c:pt>
                      <c:pt idx="15">
                        <c:v>1834</c:v>
                      </c:pt>
                      <c:pt idx="16">
                        <c:v>1145</c:v>
                      </c:pt>
                      <c:pt idx="17">
                        <c:v>621</c:v>
                      </c:pt>
                      <c:pt idx="18">
                        <c:v>228</c:v>
                      </c:pt>
                    </c:numCache>
                  </c:numRef>
                </c:val>
                <c:extLst xmlns:c15="http://schemas.microsoft.com/office/drawing/2012/chart">
                  <c:ext xmlns:c16="http://schemas.microsoft.com/office/drawing/2014/chart" uri="{C3380CC4-5D6E-409C-BE32-E72D297353CC}">
                    <c16:uniqueId val="{00000006-0215-4C56-A996-59AADC29D21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'人口ピラミッド(2020)'!$E$16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'人口ピラミッド(2020)'!$F$16:$X$16</c15:sqref>
                        </c15:formulaRef>
                      </c:ext>
                    </c:extLst>
                    <c:numCache>
                      <c:formatCode>#,##0_);[Red]\(#,##0\)</c:formatCode>
                      <c:ptCount val="19"/>
                      <c:pt idx="0">
                        <c:v>1376</c:v>
                      </c:pt>
                      <c:pt idx="1">
                        <c:v>1429</c:v>
                      </c:pt>
                      <c:pt idx="2">
                        <c:v>1584</c:v>
                      </c:pt>
                      <c:pt idx="3">
                        <c:v>1977</c:v>
                      </c:pt>
                      <c:pt idx="4">
                        <c:v>2464</c:v>
                      </c:pt>
                      <c:pt idx="5">
                        <c:v>1963</c:v>
                      </c:pt>
                      <c:pt idx="6">
                        <c:v>1822</c:v>
                      </c:pt>
                      <c:pt idx="7">
                        <c:v>2016</c:v>
                      </c:pt>
                      <c:pt idx="8">
                        <c:v>2460</c:v>
                      </c:pt>
                      <c:pt idx="9">
                        <c:v>3381</c:v>
                      </c:pt>
                      <c:pt idx="10">
                        <c:v>3099</c:v>
                      </c:pt>
                      <c:pt idx="11">
                        <c:v>2393</c:v>
                      </c:pt>
                      <c:pt idx="12">
                        <c:v>1956</c:v>
                      </c:pt>
                      <c:pt idx="13">
                        <c:v>2244</c:v>
                      </c:pt>
                      <c:pt idx="14">
                        <c:v>2912</c:v>
                      </c:pt>
                      <c:pt idx="15">
                        <c:v>2312</c:v>
                      </c:pt>
                      <c:pt idx="16">
                        <c:v>1846</c:v>
                      </c:pt>
                      <c:pt idx="17">
                        <c:v>1203</c:v>
                      </c:pt>
                      <c:pt idx="18">
                        <c:v>751</c:v>
                      </c:pt>
                    </c:numCache>
                  </c:numRef>
                </c:val>
                <c:extLst xmlns:c15="http://schemas.microsoft.com/office/drawing/2012/chart">
                  <c:ext xmlns:c16="http://schemas.microsoft.com/office/drawing/2014/chart" uri="{C3380CC4-5D6E-409C-BE32-E72D297353CC}">
                    <c16:uniqueId val="{00000007-0215-4C56-A996-59AADC29D21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'人口ピラミッド(2020)'!$E$17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'人口ピラミッド(2020)'!$F$17:$X$17</c15:sqref>
                        </c15:formulaRef>
                      </c:ext>
                    </c:extLst>
                    <c:numCache>
                      <c:formatCode>#,##0_);[Red]\(#,##0\)</c:formatCode>
                      <c:ptCount val="19"/>
                      <c:pt idx="0">
                        <c:v>3420</c:v>
                      </c:pt>
                      <c:pt idx="1">
                        <c:v>4321</c:v>
                      </c:pt>
                      <c:pt idx="2">
                        <c:v>4895</c:v>
                      </c:pt>
                      <c:pt idx="3">
                        <c:v>5265</c:v>
                      </c:pt>
                      <c:pt idx="4">
                        <c:v>5358</c:v>
                      </c:pt>
                      <c:pt idx="5">
                        <c:v>4104</c:v>
                      </c:pt>
                      <c:pt idx="6">
                        <c:v>4411</c:v>
                      </c:pt>
                      <c:pt idx="7">
                        <c:v>5043</c:v>
                      </c:pt>
                      <c:pt idx="8">
                        <c:v>5962</c:v>
                      </c:pt>
                      <c:pt idx="9">
                        <c:v>7731</c:v>
                      </c:pt>
                      <c:pt idx="10">
                        <c:v>6738</c:v>
                      </c:pt>
                      <c:pt idx="11">
                        <c:v>5855</c:v>
                      </c:pt>
                      <c:pt idx="12">
                        <c:v>4888</c:v>
                      </c:pt>
                      <c:pt idx="13">
                        <c:v>5250</c:v>
                      </c:pt>
                      <c:pt idx="14">
                        <c:v>6014</c:v>
                      </c:pt>
                      <c:pt idx="15">
                        <c:v>4475</c:v>
                      </c:pt>
                      <c:pt idx="16">
                        <c:v>2974</c:v>
                      </c:pt>
                      <c:pt idx="17">
                        <c:v>1490</c:v>
                      </c:pt>
                      <c:pt idx="18">
                        <c:v>557</c:v>
                      </c:pt>
                    </c:numCache>
                  </c:numRef>
                </c:val>
                <c:extLst xmlns:c15="http://schemas.microsoft.com/office/drawing/2012/chart">
                  <c:ext xmlns:c16="http://schemas.microsoft.com/office/drawing/2014/chart" uri="{C3380CC4-5D6E-409C-BE32-E72D297353CC}">
                    <c16:uniqueId val="{00000008-0215-4C56-A996-59AADC29D21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'人口ピラミッド(2020)'!$E$18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'人口ピラミッド(2020)'!$F$18:$X$18</c15:sqref>
                        </c15:formulaRef>
                      </c:ext>
                    </c:extLst>
                    <c:numCache>
                      <c:formatCode>#,##0_);[Red]\(#,##0\)</c:formatCode>
                      <c:ptCount val="19"/>
                      <c:pt idx="0">
                        <c:v>3356</c:v>
                      </c:pt>
                      <c:pt idx="1">
                        <c:v>4200</c:v>
                      </c:pt>
                      <c:pt idx="2">
                        <c:v>4754</c:v>
                      </c:pt>
                      <c:pt idx="3">
                        <c:v>4988</c:v>
                      </c:pt>
                      <c:pt idx="4">
                        <c:v>4946</c:v>
                      </c:pt>
                      <c:pt idx="5">
                        <c:v>4056</c:v>
                      </c:pt>
                      <c:pt idx="6">
                        <c:v>4340</c:v>
                      </c:pt>
                      <c:pt idx="7">
                        <c:v>5136</c:v>
                      </c:pt>
                      <c:pt idx="8">
                        <c:v>6257</c:v>
                      </c:pt>
                      <c:pt idx="9">
                        <c:v>8128</c:v>
                      </c:pt>
                      <c:pt idx="10">
                        <c:v>7200</c:v>
                      </c:pt>
                      <c:pt idx="11">
                        <c:v>6102</c:v>
                      </c:pt>
                      <c:pt idx="12">
                        <c:v>5295</c:v>
                      </c:pt>
                      <c:pt idx="13">
                        <c:v>5888</c:v>
                      </c:pt>
                      <c:pt idx="14">
                        <c:v>6963</c:v>
                      </c:pt>
                      <c:pt idx="15">
                        <c:v>5511</c:v>
                      </c:pt>
                      <c:pt idx="16">
                        <c:v>4045</c:v>
                      </c:pt>
                      <c:pt idx="17">
                        <c:v>2777</c:v>
                      </c:pt>
                      <c:pt idx="18">
                        <c:v>1802</c:v>
                      </c:pt>
                    </c:numCache>
                  </c:numRef>
                </c:val>
                <c:extLst xmlns:c15="http://schemas.microsoft.com/office/drawing/2012/chart">
                  <c:ext xmlns:c16="http://schemas.microsoft.com/office/drawing/2014/chart" uri="{C3380CC4-5D6E-409C-BE32-E72D297353CC}">
                    <c16:uniqueId val="{00000009-0215-4C56-A996-59AADC29D21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'人口ピラミッド(2020)'!$E$19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'人口ピラミッド(2020)'!$F$19:$X$19</c15:sqref>
                        </c15:formulaRef>
                      </c:ext>
                    </c:extLst>
                    <c:numCache>
                      <c:formatCode>#,##0_);[Red]\(#,##0\)</c:formatCode>
                      <c:ptCount val="19"/>
                      <c:pt idx="0">
                        <c:v>282</c:v>
                      </c:pt>
                      <c:pt idx="1">
                        <c:v>317</c:v>
                      </c:pt>
                      <c:pt idx="2">
                        <c:v>404</c:v>
                      </c:pt>
                      <c:pt idx="3">
                        <c:v>471</c:v>
                      </c:pt>
                      <c:pt idx="4">
                        <c:v>491</c:v>
                      </c:pt>
                      <c:pt idx="5">
                        <c:v>411</c:v>
                      </c:pt>
                      <c:pt idx="6">
                        <c:v>381</c:v>
                      </c:pt>
                      <c:pt idx="7">
                        <c:v>388</c:v>
                      </c:pt>
                      <c:pt idx="8">
                        <c:v>557</c:v>
                      </c:pt>
                      <c:pt idx="9">
                        <c:v>726</c:v>
                      </c:pt>
                      <c:pt idx="10">
                        <c:v>626</c:v>
                      </c:pt>
                      <c:pt idx="11">
                        <c:v>500</c:v>
                      </c:pt>
                      <c:pt idx="12">
                        <c:v>432</c:v>
                      </c:pt>
                      <c:pt idx="13">
                        <c:v>460</c:v>
                      </c:pt>
                      <c:pt idx="14">
                        <c:v>559</c:v>
                      </c:pt>
                      <c:pt idx="15">
                        <c:v>402</c:v>
                      </c:pt>
                      <c:pt idx="16">
                        <c:v>327</c:v>
                      </c:pt>
                      <c:pt idx="17">
                        <c:v>162</c:v>
                      </c:pt>
                      <c:pt idx="18">
                        <c:v>69</c:v>
                      </c:pt>
                    </c:numCache>
                  </c:numRef>
                </c:val>
                <c:extLst xmlns:c15="http://schemas.microsoft.com/office/drawing/2012/chart">
                  <c:ext xmlns:c16="http://schemas.microsoft.com/office/drawing/2014/chart" uri="{C3380CC4-5D6E-409C-BE32-E72D297353CC}">
                    <c16:uniqueId val="{0000000A-0215-4C56-A996-59AADC29D215}"/>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'人口ピラミッド(2020)'!$E$20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'人口ピラミッド(2020)'!$F$20:$X$20</c15:sqref>
                        </c15:formulaRef>
                      </c:ext>
                    </c:extLst>
                    <c:numCache>
                      <c:formatCode>#,##0_);[Red]\(#,##0\)</c:formatCode>
                      <c:ptCount val="19"/>
                      <c:pt idx="0">
                        <c:v>248</c:v>
                      </c:pt>
                      <c:pt idx="1">
                        <c:v>336</c:v>
                      </c:pt>
                      <c:pt idx="2">
                        <c:v>381</c:v>
                      </c:pt>
                      <c:pt idx="3">
                        <c:v>454</c:v>
                      </c:pt>
                      <c:pt idx="4">
                        <c:v>445</c:v>
                      </c:pt>
                      <c:pt idx="5">
                        <c:v>351</c:v>
                      </c:pt>
                      <c:pt idx="6">
                        <c:v>394</c:v>
                      </c:pt>
                      <c:pt idx="7">
                        <c:v>422</c:v>
                      </c:pt>
                      <c:pt idx="8">
                        <c:v>494</c:v>
                      </c:pt>
                      <c:pt idx="9">
                        <c:v>742</c:v>
                      </c:pt>
                      <c:pt idx="10">
                        <c:v>587</c:v>
                      </c:pt>
                      <c:pt idx="11">
                        <c:v>513</c:v>
                      </c:pt>
                      <c:pt idx="12">
                        <c:v>429</c:v>
                      </c:pt>
                      <c:pt idx="13">
                        <c:v>525</c:v>
                      </c:pt>
                      <c:pt idx="14">
                        <c:v>632</c:v>
                      </c:pt>
                      <c:pt idx="15">
                        <c:v>593</c:v>
                      </c:pt>
                      <c:pt idx="16">
                        <c:v>505</c:v>
                      </c:pt>
                      <c:pt idx="17">
                        <c:v>321</c:v>
                      </c:pt>
                      <c:pt idx="18">
                        <c:v>230</c:v>
                      </c:pt>
                    </c:numCache>
                  </c:numRef>
                </c:val>
                <c:extLst xmlns:c15="http://schemas.microsoft.com/office/drawing/2012/chart">
                  <c:ext xmlns:c16="http://schemas.microsoft.com/office/drawing/2014/chart" uri="{C3380CC4-5D6E-409C-BE32-E72D297353CC}">
                    <c16:uniqueId val="{0000000B-0215-4C56-A996-59AADC29D215}"/>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'人口ピラミッド(2020)'!$E$21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'人口ピラミッド(2020)'!$F$21:$X$21</c15:sqref>
                        </c15:formulaRef>
                      </c:ext>
                    </c:extLst>
                    <c:numCache>
                      <c:formatCode>#,##0_);[Red]\(#,##0\)</c:formatCode>
                      <c:ptCount val="19"/>
                      <c:pt idx="0">
                        <c:v>3561</c:v>
                      </c:pt>
                      <c:pt idx="1">
                        <c:v>4072</c:v>
                      </c:pt>
                      <c:pt idx="2">
                        <c:v>4445</c:v>
                      </c:pt>
                      <c:pt idx="3">
                        <c:v>4978</c:v>
                      </c:pt>
                      <c:pt idx="4">
                        <c:v>5301</c:v>
                      </c:pt>
                      <c:pt idx="5">
                        <c:v>4797</c:v>
                      </c:pt>
                      <c:pt idx="6">
                        <c:v>4540</c:v>
                      </c:pt>
                      <c:pt idx="7">
                        <c:v>4824</c:v>
                      </c:pt>
                      <c:pt idx="8">
                        <c:v>5598</c:v>
                      </c:pt>
                      <c:pt idx="9">
                        <c:v>7315</c:v>
                      </c:pt>
                      <c:pt idx="10">
                        <c:v>6821</c:v>
                      </c:pt>
                      <c:pt idx="11">
                        <c:v>5952</c:v>
                      </c:pt>
                      <c:pt idx="12">
                        <c:v>5124</c:v>
                      </c:pt>
                      <c:pt idx="13">
                        <c:v>5646</c:v>
                      </c:pt>
                      <c:pt idx="14">
                        <c:v>6419</c:v>
                      </c:pt>
                      <c:pt idx="15">
                        <c:v>4991</c:v>
                      </c:pt>
                      <c:pt idx="16">
                        <c:v>3532</c:v>
                      </c:pt>
                      <c:pt idx="17">
                        <c:v>1819</c:v>
                      </c:pt>
                      <c:pt idx="18">
                        <c:v>689</c:v>
                      </c:pt>
                    </c:numCache>
                  </c:numRef>
                </c:val>
                <c:extLst xmlns:c15="http://schemas.microsoft.com/office/drawing/2012/chart">
                  <c:ext xmlns:c16="http://schemas.microsoft.com/office/drawing/2014/chart" uri="{C3380CC4-5D6E-409C-BE32-E72D297353CC}">
                    <c16:uniqueId val="{0000000C-0215-4C56-A996-59AADC29D215}"/>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'人口ピラミッド(2020)'!$E$22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'人口ピラミッド(2020)'!$F$22:$X$22</c15:sqref>
                        </c15:formulaRef>
                      </c:ext>
                    </c:extLst>
                    <c:numCache>
                      <c:formatCode>#,##0_);[Red]\(#,##0\)</c:formatCode>
                      <c:ptCount val="19"/>
                      <c:pt idx="0">
                        <c:v>3356</c:v>
                      </c:pt>
                      <c:pt idx="1">
                        <c:v>3961</c:v>
                      </c:pt>
                      <c:pt idx="2">
                        <c:v>4270</c:v>
                      </c:pt>
                      <c:pt idx="3">
                        <c:v>4765</c:v>
                      </c:pt>
                      <c:pt idx="4">
                        <c:v>5052</c:v>
                      </c:pt>
                      <c:pt idx="5">
                        <c:v>4670</c:v>
                      </c:pt>
                      <c:pt idx="6">
                        <c:v>4527</c:v>
                      </c:pt>
                      <c:pt idx="7">
                        <c:v>4858</c:v>
                      </c:pt>
                      <c:pt idx="8">
                        <c:v>5917</c:v>
                      </c:pt>
                      <c:pt idx="9">
                        <c:v>7781</c:v>
                      </c:pt>
                      <c:pt idx="10">
                        <c:v>7240</c:v>
                      </c:pt>
                      <c:pt idx="11">
                        <c:v>6499</c:v>
                      </c:pt>
                      <c:pt idx="12">
                        <c:v>5550</c:v>
                      </c:pt>
                      <c:pt idx="13">
                        <c:v>6254</c:v>
                      </c:pt>
                      <c:pt idx="14">
                        <c:v>7573</c:v>
                      </c:pt>
                      <c:pt idx="15">
                        <c:v>6661</c:v>
                      </c:pt>
                      <c:pt idx="16">
                        <c:v>5199</c:v>
                      </c:pt>
                      <c:pt idx="17">
                        <c:v>3732</c:v>
                      </c:pt>
                      <c:pt idx="18">
                        <c:v>2369</c:v>
                      </c:pt>
                    </c:numCache>
                  </c:numRef>
                </c:val>
                <c:extLst xmlns:c15="http://schemas.microsoft.com/office/drawing/2012/chart">
                  <c:ext xmlns:c16="http://schemas.microsoft.com/office/drawing/2014/chart" uri="{C3380CC4-5D6E-409C-BE32-E72D297353CC}">
                    <c16:uniqueId val="{0000000D-0215-4C56-A996-59AADC29D215}"/>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'人口ピラミッド(2020)'!$E$23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'人口ピラミッド(2020)'!$F$23:$X$23</c15:sqref>
                        </c15:formulaRef>
                      </c:ext>
                    </c:extLst>
                    <c:numCache>
                      <c:formatCode>#,##0_);[Red]\(#,##0\)</c:formatCode>
                      <c:ptCount val="19"/>
                      <c:pt idx="0">
                        <c:v>1500</c:v>
                      </c:pt>
                      <c:pt idx="1">
                        <c:v>1920</c:v>
                      </c:pt>
                      <c:pt idx="2">
                        <c:v>2188</c:v>
                      </c:pt>
                      <c:pt idx="3">
                        <c:v>2410</c:v>
                      </c:pt>
                      <c:pt idx="4">
                        <c:v>2236</c:v>
                      </c:pt>
                      <c:pt idx="5">
                        <c:v>1888</c:v>
                      </c:pt>
                      <c:pt idx="6">
                        <c:v>1845</c:v>
                      </c:pt>
                      <c:pt idx="7">
                        <c:v>2137</c:v>
                      </c:pt>
                      <c:pt idx="8">
                        <c:v>2549</c:v>
                      </c:pt>
                      <c:pt idx="9">
                        <c:v>3484</c:v>
                      </c:pt>
                      <c:pt idx="10">
                        <c:v>3191</c:v>
                      </c:pt>
                      <c:pt idx="11">
                        <c:v>2838</c:v>
                      </c:pt>
                      <c:pt idx="12">
                        <c:v>2309</c:v>
                      </c:pt>
                      <c:pt idx="13">
                        <c:v>2447</c:v>
                      </c:pt>
                      <c:pt idx="14">
                        <c:v>2755</c:v>
                      </c:pt>
                      <c:pt idx="15">
                        <c:v>2150</c:v>
                      </c:pt>
                      <c:pt idx="16">
                        <c:v>1564</c:v>
                      </c:pt>
                      <c:pt idx="17">
                        <c:v>788</c:v>
                      </c:pt>
                      <c:pt idx="18">
                        <c:v>283</c:v>
                      </c:pt>
                    </c:numCache>
                  </c:numRef>
                </c:val>
                <c:extLst xmlns:c15="http://schemas.microsoft.com/office/drawing/2012/chart">
                  <c:ext xmlns:c16="http://schemas.microsoft.com/office/drawing/2014/chart" uri="{C3380CC4-5D6E-409C-BE32-E72D297353CC}">
                    <c16:uniqueId val="{0000000E-0215-4C56-A996-59AADC29D215}"/>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'人口ピラミッド(2020)'!$E$24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'人口ピラミッド(2020)'!$F$24:$X$24</c15:sqref>
                        </c15:formulaRef>
                      </c:ext>
                    </c:extLst>
                    <c:numCache>
                      <c:formatCode>#,##0_);[Red]\(#,##0\)</c:formatCode>
                      <c:ptCount val="19"/>
                      <c:pt idx="0">
                        <c:v>1429</c:v>
                      </c:pt>
                      <c:pt idx="1">
                        <c:v>1745</c:v>
                      </c:pt>
                      <c:pt idx="2">
                        <c:v>2098</c:v>
                      </c:pt>
                      <c:pt idx="3">
                        <c:v>2353</c:v>
                      </c:pt>
                      <c:pt idx="4">
                        <c:v>2170</c:v>
                      </c:pt>
                      <c:pt idx="5">
                        <c:v>1821</c:v>
                      </c:pt>
                      <c:pt idx="6">
                        <c:v>1939</c:v>
                      </c:pt>
                      <c:pt idx="7">
                        <c:v>2178</c:v>
                      </c:pt>
                      <c:pt idx="8">
                        <c:v>2775</c:v>
                      </c:pt>
                      <c:pt idx="9">
                        <c:v>3671</c:v>
                      </c:pt>
                      <c:pt idx="10">
                        <c:v>3299</c:v>
                      </c:pt>
                      <c:pt idx="11">
                        <c:v>2806</c:v>
                      </c:pt>
                      <c:pt idx="12">
                        <c:v>2435</c:v>
                      </c:pt>
                      <c:pt idx="13">
                        <c:v>2663</c:v>
                      </c:pt>
                      <c:pt idx="14">
                        <c:v>3148</c:v>
                      </c:pt>
                      <c:pt idx="15">
                        <c:v>2797</c:v>
                      </c:pt>
                      <c:pt idx="16">
                        <c:v>2169</c:v>
                      </c:pt>
                      <c:pt idx="17">
                        <c:v>1553</c:v>
                      </c:pt>
                      <c:pt idx="18">
                        <c:v>912</c:v>
                      </c:pt>
                    </c:numCache>
                  </c:numRef>
                </c:val>
                <c:extLst xmlns:c15="http://schemas.microsoft.com/office/drawing/2012/chart">
                  <c:ext xmlns:c16="http://schemas.microsoft.com/office/drawing/2014/chart" uri="{C3380CC4-5D6E-409C-BE32-E72D297353CC}">
                    <c16:uniqueId val="{0000000F-0215-4C56-A996-59AADC29D215}"/>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'人口ピラミッド(2020)'!$E$25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'人口ピラミッド(2020)'!$F$25:$X$25</c15:sqref>
                        </c15:formulaRef>
                      </c:ext>
                    </c:extLst>
                    <c:numCache>
                      <c:formatCode>#,##0_);[Red]\(#,##0\)</c:formatCode>
                      <c:ptCount val="19"/>
                      <c:pt idx="0">
                        <c:v>840</c:v>
                      </c:pt>
                      <c:pt idx="1">
                        <c:v>997</c:v>
                      </c:pt>
                      <c:pt idx="2">
                        <c:v>1129</c:v>
                      </c:pt>
                      <c:pt idx="3">
                        <c:v>1481</c:v>
                      </c:pt>
                      <c:pt idx="4">
                        <c:v>1561</c:v>
                      </c:pt>
                      <c:pt idx="5">
                        <c:v>814</c:v>
                      </c:pt>
                      <c:pt idx="6">
                        <c:v>907</c:v>
                      </c:pt>
                      <c:pt idx="7">
                        <c:v>1136</c:v>
                      </c:pt>
                      <c:pt idx="8">
                        <c:v>1301</c:v>
                      </c:pt>
                      <c:pt idx="9">
                        <c:v>1662</c:v>
                      </c:pt>
                      <c:pt idx="10">
                        <c:v>1418</c:v>
                      </c:pt>
                      <c:pt idx="11">
                        <c:v>1279</c:v>
                      </c:pt>
                      <c:pt idx="12">
                        <c:v>1119</c:v>
                      </c:pt>
                      <c:pt idx="13">
                        <c:v>1359</c:v>
                      </c:pt>
                      <c:pt idx="14">
                        <c:v>1685</c:v>
                      </c:pt>
                      <c:pt idx="15">
                        <c:v>1390</c:v>
                      </c:pt>
                      <c:pt idx="16">
                        <c:v>729</c:v>
                      </c:pt>
                      <c:pt idx="17">
                        <c:v>338</c:v>
                      </c:pt>
                      <c:pt idx="18">
                        <c:v>165</c:v>
                      </c:pt>
                    </c:numCache>
                  </c:numRef>
                </c:val>
                <c:extLst xmlns:c15="http://schemas.microsoft.com/office/drawing/2012/chart">
                  <c:ext xmlns:c16="http://schemas.microsoft.com/office/drawing/2014/chart" uri="{C3380CC4-5D6E-409C-BE32-E72D297353CC}">
                    <c16:uniqueId val="{00000010-0215-4C56-A996-59AADC29D215}"/>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'人口ピラミッド(2020)'!$E$26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'人口ピラミッド(2020)'!$F$26:$X$26</c15:sqref>
                        </c15:formulaRef>
                      </c:ext>
                    </c:extLst>
                    <c:numCache>
                      <c:formatCode>#,##0_);[Red]\(#,##0\)</c:formatCode>
                      <c:ptCount val="19"/>
                      <c:pt idx="0">
                        <c:v>785</c:v>
                      </c:pt>
                      <c:pt idx="1">
                        <c:v>907</c:v>
                      </c:pt>
                      <c:pt idx="2">
                        <c:v>1031</c:v>
                      </c:pt>
                      <c:pt idx="3">
                        <c:v>1263</c:v>
                      </c:pt>
                      <c:pt idx="4">
                        <c:v>1172</c:v>
                      </c:pt>
                      <c:pt idx="5">
                        <c:v>801</c:v>
                      </c:pt>
                      <c:pt idx="6">
                        <c:v>931</c:v>
                      </c:pt>
                      <c:pt idx="7">
                        <c:v>1213</c:v>
                      </c:pt>
                      <c:pt idx="8">
                        <c:v>1434</c:v>
                      </c:pt>
                      <c:pt idx="9">
                        <c:v>1774</c:v>
                      </c:pt>
                      <c:pt idx="10">
                        <c:v>1514</c:v>
                      </c:pt>
                      <c:pt idx="11">
                        <c:v>1300</c:v>
                      </c:pt>
                      <c:pt idx="12">
                        <c:v>1318</c:v>
                      </c:pt>
                      <c:pt idx="13">
                        <c:v>1649</c:v>
                      </c:pt>
                      <c:pt idx="14">
                        <c:v>1978</c:v>
                      </c:pt>
                      <c:pt idx="15">
                        <c:v>1384</c:v>
                      </c:pt>
                      <c:pt idx="16">
                        <c:v>914</c:v>
                      </c:pt>
                      <c:pt idx="17">
                        <c:v>623</c:v>
                      </c:pt>
                      <c:pt idx="18">
                        <c:v>462</c:v>
                      </c:pt>
                    </c:numCache>
                  </c:numRef>
                </c:val>
                <c:extLst xmlns:c15="http://schemas.microsoft.com/office/drawing/2012/chart">
                  <c:ext xmlns:c16="http://schemas.microsoft.com/office/drawing/2014/chart" uri="{C3380CC4-5D6E-409C-BE32-E72D297353CC}">
                    <c16:uniqueId val="{00000011-0215-4C56-A996-59AADC29D215}"/>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'人口ピラミッド(2020)'!$E$27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'人口ピラミッド(2020)'!$F$27:$X$27</c15:sqref>
                        </c15:formulaRef>
                      </c:ext>
                    </c:extLst>
                    <c:numCache>
                      <c:formatCode>#,##0_);[Red]\(#,##0\)</c:formatCode>
                      <c:ptCount val="19"/>
                      <c:pt idx="0">
                        <c:v>1803</c:v>
                      </c:pt>
                      <c:pt idx="1">
                        <c:v>1944</c:v>
                      </c:pt>
                      <c:pt idx="2">
                        <c:v>2198</c:v>
                      </c:pt>
                      <c:pt idx="3">
                        <c:v>2761</c:v>
                      </c:pt>
                      <c:pt idx="4">
                        <c:v>3160</c:v>
                      </c:pt>
                      <c:pt idx="5">
                        <c:v>2729</c:v>
                      </c:pt>
                      <c:pt idx="6">
                        <c:v>2571</c:v>
                      </c:pt>
                      <c:pt idx="7">
                        <c:v>2687</c:v>
                      </c:pt>
                      <c:pt idx="8">
                        <c:v>3227</c:v>
                      </c:pt>
                      <c:pt idx="9">
                        <c:v>4145</c:v>
                      </c:pt>
                      <c:pt idx="10">
                        <c:v>3640</c:v>
                      </c:pt>
                      <c:pt idx="11">
                        <c:v>3165</c:v>
                      </c:pt>
                      <c:pt idx="12">
                        <c:v>2670</c:v>
                      </c:pt>
                      <c:pt idx="13">
                        <c:v>2789</c:v>
                      </c:pt>
                      <c:pt idx="14">
                        <c:v>3064</c:v>
                      </c:pt>
                      <c:pt idx="15">
                        <c:v>2367</c:v>
                      </c:pt>
                      <c:pt idx="16">
                        <c:v>1694</c:v>
                      </c:pt>
                      <c:pt idx="17">
                        <c:v>879</c:v>
                      </c:pt>
                      <c:pt idx="18">
                        <c:v>335</c:v>
                      </c:pt>
                    </c:numCache>
                  </c:numRef>
                </c:val>
                <c:extLst xmlns:c15="http://schemas.microsoft.com/office/drawing/2012/chart">
                  <c:ext xmlns:c16="http://schemas.microsoft.com/office/drawing/2014/chart" uri="{C3380CC4-5D6E-409C-BE32-E72D297353CC}">
                    <c16:uniqueId val="{00000012-0215-4C56-A996-59AADC29D215}"/>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'人口ピラミッド(2020)'!$E$28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'人口ピラミッド(2020)'!$F$28:$X$28</c15:sqref>
                        </c15:formulaRef>
                      </c:ext>
                    </c:extLst>
                    <c:numCache>
                      <c:formatCode>#,##0_);[Red]\(#,##0\)</c:formatCode>
                      <c:ptCount val="19"/>
                      <c:pt idx="0">
                        <c:v>1621</c:v>
                      </c:pt>
                      <c:pt idx="1">
                        <c:v>1904</c:v>
                      </c:pt>
                      <c:pt idx="2">
                        <c:v>2029</c:v>
                      </c:pt>
                      <c:pt idx="3">
                        <c:v>2488</c:v>
                      </c:pt>
                      <c:pt idx="4">
                        <c:v>3566</c:v>
                      </c:pt>
                      <c:pt idx="5">
                        <c:v>2814</c:v>
                      </c:pt>
                      <c:pt idx="6">
                        <c:v>2540</c:v>
                      </c:pt>
                      <c:pt idx="7">
                        <c:v>2715</c:v>
                      </c:pt>
                      <c:pt idx="8">
                        <c:v>3195</c:v>
                      </c:pt>
                      <c:pt idx="9">
                        <c:v>4226</c:v>
                      </c:pt>
                      <c:pt idx="10">
                        <c:v>3812</c:v>
                      </c:pt>
                      <c:pt idx="11">
                        <c:v>3272</c:v>
                      </c:pt>
                      <c:pt idx="12">
                        <c:v>2722</c:v>
                      </c:pt>
                      <c:pt idx="13">
                        <c:v>3076</c:v>
                      </c:pt>
                      <c:pt idx="14">
                        <c:v>3641</c:v>
                      </c:pt>
                      <c:pt idx="15">
                        <c:v>3239</c:v>
                      </c:pt>
                      <c:pt idx="16">
                        <c:v>2590</c:v>
                      </c:pt>
                      <c:pt idx="17">
                        <c:v>1750</c:v>
                      </c:pt>
                      <c:pt idx="18">
                        <c:v>1103</c:v>
                      </c:pt>
                    </c:numCache>
                  </c:numRef>
                </c:val>
                <c:extLst xmlns:c15="http://schemas.microsoft.com/office/drawing/2012/chart">
                  <c:ext xmlns:c16="http://schemas.microsoft.com/office/drawing/2014/chart" uri="{C3380CC4-5D6E-409C-BE32-E72D297353CC}">
                    <c16:uniqueId val="{00000013-0215-4C56-A996-59AADC29D215}"/>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'人口ピラミッド(2020)'!$E$29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'人口ピラミッド(2020)'!$F$29:$X$29</c15:sqref>
                        </c15:formulaRef>
                      </c:ext>
                    </c:extLst>
                    <c:numCache>
                      <c:formatCode>#,##0_);[Red]\(#,##0\)</c:formatCode>
                      <c:ptCount val="19"/>
                      <c:pt idx="0">
                        <c:v>174</c:v>
                      </c:pt>
                      <c:pt idx="1">
                        <c:v>193</c:v>
                      </c:pt>
                      <c:pt idx="2">
                        <c:v>241</c:v>
                      </c:pt>
                      <c:pt idx="3">
                        <c:v>295</c:v>
                      </c:pt>
                      <c:pt idx="4">
                        <c:v>405</c:v>
                      </c:pt>
                      <c:pt idx="5">
                        <c:v>241</c:v>
                      </c:pt>
                      <c:pt idx="6">
                        <c:v>196</c:v>
                      </c:pt>
                      <c:pt idx="7">
                        <c:v>206</c:v>
                      </c:pt>
                      <c:pt idx="8">
                        <c:v>307</c:v>
                      </c:pt>
                      <c:pt idx="9">
                        <c:v>349</c:v>
                      </c:pt>
                      <c:pt idx="10">
                        <c:v>286</c:v>
                      </c:pt>
                      <c:pt idx="11">
                        <c:v>254</c:v>
                      </c:pt>
                      <c:pt idx="12">
                        <c:v>176</c:v>
                      </c:pt>
                      <c:pt idx="13">
                        <c:v>182</c:v>
                      </c:pt>
                      <c:pt idx="14">
                        <c:v>226</c:v>
                      </c:pt>
                      <c:pt idx="15">
                        <c:v>206</c:v>
                      </c:pt>
                      <c:pt idx="16">
                        <c:v>142</c:v>
                      </c:pt>
                      <c:pt idx="17">
                        <c:v>59</c:v>
                      </c:pt>
                      <c:pt idx="18">
                        <c:v>38</c:v>
                      </c:pt>
                    </c:numCache>
                  </c:numRef>
                </c:val>
                <c:extLst xmlns:c15="http://schemas.microsoft.com/office/drawing/2012/chart">
                  <c:ext xmlns:c16="http://schemas.microsoft.com/office/drawing/2014/chart" uri="{C3380CC4-5D6E-409C-BE32-E72D297353CC}">
                    <c16:uniqueId val="{00000014-0215-4C56-A996-59AADC29D215}"/>
                  </c:ext>
                </c:extLst>
              </c15:ser>
            </c15:filteredBarSeries>
          </c:ext>
        </c:extLst>
      </c:barChart>
      <c:barChart>
        <c:barDir val="bar"/>
        <c:grouping val="clustered"/>
        <c:varyColors val="0"/>
        <c:ser>
          <c:idx val="27"/>
          <c:order val="27"/>
          <c:tx>
            <c:strRef>
              <c:f>'人口ピラミッド(2020)'!$E$38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'人口ピラミッド(2020)'!$F$38:$X$38</c:f>
              <c:numCache>
                <c:formatCode>#,##0_);[Red]\(#,##0\)</c:formatCode>
                <c:ptCount val="19"/>
                <c:pt idx="0">
                  <c:v>29978</c:v>
                </c:pt>
                <c:pt idx="1">
                  <c:v>34850</c:v>
                </c:pt>
                <c:pt idx="2">
                  <c:v>38804</c:v>
                </c:pt>
                <c:pt idx="3">
                  <c:v>42853</c:v>
                </c:pt>
                <c:pt idx="4">
                  <c:v>44906</c:v>
                </c:pt>
                <c:pt idx="5">
                  <c:v>40025</c:v>
                </c:pt>
                <c:pt idx="6">
                  <c:v>41118</c:v>
                </c:pt>
                <c:pt idx="7">
                  <c:v>46501</c:v>
                </c:pt>
                <c:pt idx="8">
                  <c:v>56666</c:v>
                </c:pt>
                <c:pt idx="9">
                  <c:v>73024</c:v>
                </c:pt>
                <c:pt idx="10">
                  <c:v>63865</c:v>
                </c:pt>
                <c:pt idx="11">
                  <c:v>54467</c:v>
                </c:pt>
                <c:pt idx="12">
                  <c:v>47110</c:v>
                </c:pt>
                <c:pt idx="13">
                  <c:v>55795</c:v>
                </c:pt>
                <c:pt idx="14">
                  <c:v>70677</c:v>
                </c:pt>
                <c:pt idx="15">
                  <c:v>59516</c:v>
                </c:pt>
                <c:pt idx="16">
                  <c:v>44413</c:v>
                </c:pt>
                <c:pt idx="17">
                  <c:v>30280</c:v>
                </c:pt>
                <c:pt idx="18">
                  <c:v>19707</c:v>
                </c:pt>
              </c:numCache>
              <c:extLst/>
            </c:numRef>
          </c:val>
          <c:extLst>
            <c:ext xmlns:c16="http://schemas.microsoft.com/office/drawing/2014/chart" uri="{C3380CC4-5D6E-409C-BE32-E72D297353CC}">
              <c16:uniqueId val="{00000001-0215-4C56-A996-59AADC29D215}"/>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'人口ピラミッド(2020)'!$E$30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'人口ピラミッド(2020)'!$F$30:$X$30</c15:sqref>
                        </c15:formulaRef>
                      </c:ext>
                    </c:extLst>
                    <c:numCache>
                      <c:formatCode>#,##0_);[Red]\(#,##0\)</c:formatCode>
                      <c:ptCount val="19"/>
                      <c:pt idx="0">
                        <c:v>173</c:v>
                      </c:pt>
                      <c:pt idx="1">
                        <c:v>184</c:v>
                      </c:pt>
                      <c:pt idx="2">
                        <c:v>200</c:v>
                      </c:pt>
                      <c:pt idx="3">
                        <c:v>275</c:v>
                      </c:pt>
                      <c:pt idx="4">
                        <c:v>297</c:v>
                      </c:pt>
                      <c:pt idx="5">
                        <c:v>213</c:v>
                      </c:pt>
                      <c:pt idx="6">
                        <c:v>201</c:v>
                      </c:pt>
                      <c:pt idx="7">
                        <c:v>221</c:v>
                      </c:pt>
                      <c:pt idx="8">
                        <c:v>283</c:v>
                      </c:pt>
                      <c:pt idx="9">
                        <c:v>378</c:v>
                      </c:pt>
                      <c:pt idx="10">
                        <c:v>276</c:v>
                      </c:pt>
                      <c:pt idx="11">
                        <c:v>201</c:v>
                      </c:pt>
                      <c:pt idx="12">
                        <c:v>193</c:v>
                      </c:pt>
                      <c:pt idx="13">
                        <c:v>211</c:v>
                      </c:pt>
                      <c:pt idx="14">
                        <c:v>260</c:v>
                      </c:pt>
                      <c:pt idx="15">
                        <c:v>247</c:v>
                      </c:pt>
                      <c:pt idx="16">
                        <c:v>197</c:v>
                      </c:pt>
                      <c:pt idx="17">
                        <c:v>160</c:v>
                      </c:pt>
                      <c:pt idx="18">
                        <c:v>88</c:v>
                      </c:pt>
                    </c:numCache>
                  </c:numRef>
                </c:val>
                <c:extLst>
                  <c:ext xmlns:c16="http://schemas.microsoft.com/office/drawing/2014/chart" uri="{C3380CC4-5D6E-409C-BE32-E72D297353CC}">
                    <c16:uniqueId val="{00000015-0215-4C56-A996-59AADC29D215}"/>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'人口ピラミッド(2020)'!$E$31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'人口ピラミッド(2020)'!$F$31:$X$31</c15:sqref>
                        </c15:formulaRef>
                      </c:ext>
                    </c:extLst>
                    <c:numCache>
                      <c:formatCode>#,##0_);[Red]\(#,##0\)</c:formatCode>
                      <c:ptCount val="19"/>
                      <c:pt idx="0">
                        <c:v>1096</c:v>
                      </c:pt>
                      <c:pt idx="1">
                        <c:v>1310</c:v>
                      </c:pt>
                      <c:pt idx="2">
                        <c:v>1464</c:v>
                      </c:pt>
                      <c:pt idx="3">
                        <c:v>1682</c:v>
                      </c:pt>
                      <c:pt idx="4">
                        <c:v>1615</c:v>
                      </c:pt>
                      <c:pt idx="5">
                        <c:v>1410</c:v>
                      </c:pt>
                      <c:pt idx="6">
                        <c:v>1284</c:v>
                      </c:pt>
                      <c:pt idx="7">
                        <c:v>1456</c:v>
                      </c:pt>
                      <c:pt idx="8">
                        <c:v>1801</c:v>
                      </c:pt>
                      <c:pt idx="9">
                        <c:v>2284</c:v>
                      </c:pt>
                      <c:pt idx="10">
                        <c:v>2111</c:v>
                      </c:pt>
                      <c:pt idx="11">
                        <c:v>1889</c:v>
                      </c:pt>
                      <c:pt idx="12">
                        <c:v>1513</c:v>
                      </c:pt>
                      <c:pt idx="13">
                        <c:v>1801</c:v>
                      </c:pt>
                      <c:pt idx="14">
                        <c:v>2185</c:v>
                      </c:pt>
                      <c:pt idx="15">
                        <c:v>1796</c:v>
                      </c:pt>
                      <c:pt idx="16">
                        <c:v>1207</c:v>
                      </c:pt>
                      <c:pt idx="17">
                        <c:v>606</c:v>
                      </c:pt>
                      <c:pt idx="18">
                        <c:v>208</c:v>
                      </c:pt>
                    </c:numCache>
                  </c:numRef>
                </c:val>
                <c:extLst xmlns:c15="http://schemas.microsoft.com/office/drawing/2012/chart">
                  <c:ext xmlns:c16="http://schemas.microsoft.com/office/drawing/2014/chart" uri="{C3380CC4-5D6E-409C-BE32-E72D297353CC}">
                    <c16:uniqueId val="{00000016-0215-4C56-A996-59AADC29D215}"/>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'人口ピラミッド(2020)'!$E$32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'人口ピラミッド(2020)'!$F$32:$X$32</c15:sqref>
                        </c15:formulaRef>
                      </c:ext>
                    </c:extLst>
                    <c:numCache>
                      <c:formatCode>#,##0_);[Red]\(#,##0\)</c:formatCode>
                      <c:ptCount val="19"/>
                      <c:pt idx="0">
                        <c:v>1010</c:v>
                      </c:pt>
                      <c:pt idx="1">
                        <c:v>1208</c:v>
                      </c:pt>
                      <c:pt idx="2">
                        <c:v>1436</c:v>
                      </c:pt>
                      <c:pt idx="3">
                        <c:v>1712</c:v>
                      </c:pt>
                      <c:pt idx="4">
                        <c:v>1590</c:v>
                      </c:pt>
                      <c:pt idx="5">
                        <c:v>1281</c:v>
                      </c:pt>
                      <c:pt idx="6">
                        <c:v>1334</c:v>
                      </c:pt>
                      <c:pt idx="7">
                        <c:v>1504</c:v>
                      </c:pt>
                      <c:pt idx="8">
                        <c:v>1788</c:v>
                      </c:pt>
                      <c:pt idx="9">
                        <c:v>2573</c:v>
                      </c:pt>
                      <c:pt idx="10">
                        <c:v>2122</c:v>
                      </c:pt>
                      <c:pt idx="11">
                        <c:v>1922</c:v>
                      </c:pt>
                      <c:pt idx="12">
                        <c:v>1675</c:v>
                      </c:pt>
                      <c:pt idx="13">
                        <c:v>2081</c:v>
                      </c:pt>
                      <c:pt idx="14">
                        <c:v>2614</c:v>
                      </c:pt>
                      <c:pt idx="15">
                        <c:v>2202</c:v>
                      </c:pt>
                      <c:pt idx="16">
                        <c:v>1575</c:v>
                      </c:pt>
                      <c:pt idx="17">
                        <c:v>1070</c:v>
                      </c:pt>
                      <c:pt idx="18">
                        <c:v>687</c:v>
                      </c:pt>
                    </c:numCache>
                  </c:numRef>
                </c:val>
                <c:extLst xmlns:c15="http://schemas.microsoft.com/office/drawing/2012/chart">
                  <c:ext xmlns:c16="http://schemas.microsoft.com/office/drawing/2014/chart" uri="{C3380CC4-5D6E-409C-BE32-E72D297353CC}">
                    <c16:uniqueId val="{00000017-0215-4C56-A996-59AADC29D215}"/>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'人口ピラミッド(2020)'!$E$33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'人口ピラミッド(2020)'!$F$33:$X$33</c15:sqref>
                        </c15:formulaRef>
                      </c:ext>
                    </c:extLst>
                    <c:numCache>
                      <c:formatCode>#,##0_);[Red]\(#,##0\)</c:formatCode>
                      <c:ptCount val="19"/>
                      <c:pt idx="0">
                        <c:v>724</c:v>
                      </c:pt>
                      <c:pt idx="1">
                        <c:v>931</c:v>
                      </c:pt>
                      <c:pt idx="2">
                        <c:v>1223</c:v>
                      </c:pt>
                      <c:pt idx="3">
                        <c:v>1292</c:v>
                      </c:pt>
                      <c:pt idx="4">
                        <c:v>1193</c:v>
                      </c:pt>
                      <c:pt idx="5">
                        <c:v>944</c:v>
                      </c:pt>
                      <c:pt idx="6">
                        <c:v>945</c:v>
                      </c:pt>
                      <c:pt idx="7">
                        <c:v>1146</c:v>
                      </c:pt>
                      <c:pt idx="8">
                        <c:v>1492</c:v>
                      </c:pt>
                      <c:pt idx="9">
                        <c:v>1986</c:v>
                      </c:pt>
                      <c:pt idx="10">
                        <c:v>1756</c:v>
                      </c:pt>
                      <c:pt idx="11">
                        <c:v>1541</c:v>
                      </c:pt>
                      <c:pt idx="12">
                        <c:v>1509</c:v>
                      </c:pt>
                      <c:pt idx="13">
                        <c:v>1796</c:v>
                      </c:pt>
                      <c:pt idx="14">
                        <c:v>2201</c:v>
                      </c:pt>
                      <c:pt idx="15">
                        <c:v>1757</c:v>
                      </c:pt>
                      <c:pt idx="16">
                        <c:v>1078</c:v>
                      </c:pt>
                      <c:pt idx="17">
                        <c:v>526</c:v>
                      </c:pt>
                      <c:pt idx="18">
                        <c:v>210</c:v>
                      </c:pt>
                    </c:numCache>
                  </c:numRef>
                </c:val>
                <c:extLst xmlns:c15="http://schemas.microsoft.com/office/drawing/2012/chart">
                  <c:ext xmlns:c16="http://schemas.microsoft.com/office/drawing/2014/chart" uri="{C3380CC4-5D6E-409C-BE32-E72D297353CC}">
                    <c16:uniqueId val="{00000018-0215-4C56-A996-59AADC29D215}"/>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'人口ピラミッド(2020)'!$E$34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'人口ピラミッド(2020)'!$F$34:$X$34</c15:sqref>
                        </c15:formulaRef>
                      </c:ext>
                    </c:extLst>
                    <c:numCache>
                      <c:formatCode>#,##0_);[Red]\(#,##0\)</c:formatCode>
                      <c:ptCount val="19"/>
                      <c:pt idx="0">
                        <c:v>660</c:v>
                      </c:pt>
                      <c:pt idx="1">
                        <c:v>955</c:v>
                      </c:pt>
                      <c:pt idx="2">
                        <c:v>1130</c:v>
                      </c:pt>
                      <c:pt idx="3">
                        <c:v>1284</c:v>
                      </c:pt>
                      <c:pt idx="4">
                        <c:v>1186</c:v>
                      </c:pt>
                      <c:pt idx="5">
                        <c:v>931</c:v>
                      </c:pt>
                      <c:pt idx="6">
                        <c:v>1020</c:v>
                      </c:pt>
                      <c:pt idx="7">
                        <c:v>1225</c:v>
                      </c:pt>
                      <c:pt idx="8">
                        <c:v>1634</c:v>
                      </c:pt>
                      <c:pt idx="9">
                        <c:v>2064</c:v>
                      </c:pt>
                      <c:pt idx="10">
                        <c:v>1905</c:v>
                      </c:pt>
                      <c:pt idx="11">
                        <c:v>1729</c:v>
                      </c:pt>
                      <c:pt idx="12">
                        <c:v>1737</c:v>
                      </c:pt>
                      <c:pt idx="13">
                        <c:v>2152</c:v>
                      </c:pt>
                      <c:pt idx="14">
                        <c:v>2454</c:v>
                      </c:pt>
                      <c:pt idx="15">
                        <c:v>2072</c:v>
                      </c:pt>
                      <c:pt idx="16">
                        <c:v>1339</c:v>
                      </c:pt>
                      <c:pt idx="17">
                        <c:v>914</c:v>
                      </c:pt>
                      <c:pt idx="18">
                        <c:v>613</c:v>
                      </c:pt>
                    </c:numCache>
                  </c:numRef>
                </c:val>
                <c:extLst xmlns:c15="http://schemas.microsoft.com/office/drawing/2012/chart">
                  <c:ext xmlns:c16="http://schemas.microsoft.com/office/drawing/2014/chart" uri="{C3380CC4-5D6E-409C-BE32-E72D297353CC}">
                    <c16:uniqueId val="{00000019-0215-4C56-A996-59AADC29D215}"/>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'人口ピラミッド(2020)'!$E$35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'人口ピラミッド(2020)'!$F$35:$X$35</c15:sqref>
                        </c15:formulaRef>
                      </c:ext>
                    </c:extLst>
                    <c:numCache>
                      <c:formatCode>#,##0_);[Red]\(#,##0\)</c:formatCode>
                      <c:ptCount val="19"/>
                      <c:pt idx="0">
                        <c:v>153</c:v>
                      </c:pt>
                      <c:pt idx="1">
                        <c:v>209</c:v>
                      </c:pt>
                      <c:pt idx="2">
                        <c:v>257</c:v>
                      </c:pt>
                      <c:pt idx="3">
                        <c:v>330</c:v>
                      </c:pt>
                      <c:pt idx="4">
                        <c:v>266</c:v>
                      </c:pt>
                      <c:pt idx="5">
                        <c:v>202</c:v>
                      </c:pt>
                      <c:pt idx="6">
                        <c:v>232</c:v>
                      </c:pt>
                      <c:pt idx="7">
                        <c:v>292</c:v>
                      </c:pt>
                      <c:pt idx="8">
                        <c:v>352</c:v>
                      </c:pt>
                      <c:pt idx="9">
                        <c:v>491</c:v>
                      </c:pt>
                      <c:pt idx="10">
                        <c:v>497</c:v>
                      </c:pt>
                      <c:pt idx="11">
                        <c:v>526</c:v>
                      </c:pt>
                      <c:pt idx="12">
                        <c:v>460</c:v>
                      </c:pt>
                      <c:pt idx="13">
                        <c:v>573</c:v>
                      </c:pt>
                      <c:pt idx="14">
                        <c:v>695</c:v>
                      </c:pt>
                      <c:pt idx="15">
                        <c:v>599</c:v>
                      </c:pt>
                      <c:pt idx="16">
                        <c:v>361</c:v>
                      </c:pt>
                      <c:pt idx="17">
                        <c:v>213</c:v>
                      </c:pt>
                      <c:pt idx="18">
                        <c:v>108</c:v>
                      </c:pt>
                    </c:numCache>
                  </c:numRef>
                </c:val>
                <c:extLst xmlns:c15="http://schemas.microsoft.com/office/drawing/2012/chart">
                  <c:ext xmlns:c16="http://schemas.microsoft.com/office/drawing/2014/chart" uri="{C3380CC4-5D6E-409C-BE32-E72D297353CC}">
                    <c16:uniqueId val="{0000001A-0215-4C56-A996-59AADC29D215}"/>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'人口ピラミッド(2020)'!$E$36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'人口ピラミッド(2020)'!$F$36:$X$36</c15:sqref>
                        </c15:formulaRef>
                      </c:ext>
                    </c:extLst>
                    <c:numCache>
                      <c:formatCode>#,##0_);[Red]\(#,##0\)</c:formatCode>
                      <c:ptCount val="19"/>
                      <c:pt idx="0">
                        <c:v>133</c:v>
                      </c:pt>
                      <c:pt idx="1">
                        <c:v>193</c:v>
                      </c:pt>
                      <c:pt idx="2">
                        <c:v>228</c:v>
                      </c:pt>
                      <c:pt idx="3">
                        <c:v>334</c:v>
                      </c:pt>
                      <c:pt idx="4">
                        <c:v>281</c:v>
                      </c:pt>
                      <c:pt idx="5">
                        <c:v>180</c:v>
                      </c:pt>
                      <c:pt idx="6">
                        <c:v>221</c:v>
                      </c:pt>
                      <c:pt idx="7">
                        <c:v>291</c:v>
                      </c:pt>
                      <c:pt idx="8">
                        <c:v>407</c:v>
                      </c:pt>
                      <c:pt idx="9">
                        <c:v>545</c:v>
                      </c:pt>
                      <c:pt idx="10">
                        <c:v>522</c:v>
                      </c:pt>
                      <c:pt idx="11">
                        <c:v>515</c:v>
                      </c:pt>
                      <c:pt idx="12">
                        <c:v>520</c:v>
                      </c:pt>
                      <c:pt idx="13">
                        <c:v>655</c:v>
                      </c:pt>
                      <c:pt idx="14">
                        <c:v>830</c:v>
                      </c:pt>
                      <c:pt idx="15">
                        <c:v>764</c:v>
                      </c:pt>
                      <c:pt idx="16">
                        <c:v>535</c:v>
                      </c:pt>
                      <c:pt idx="17">
                        <c:v>468</c:v>
                      </c:pt>
                      <c:pt idx="18">
                        <c:v>303</c:v>
                      </c:pt>
                    </c:numCache>
                  </c:numRef>
                </c:val>
                <c:extLst xmlns:c15="http://schemas.microsoft.com/office/drawing/2012/chart">
                  <c:ext xmlns:c16="http://schemas.microsoft.com/office/drawing/2014/chart" uri="{C3380CC4-5D6E-409C-BE32-E72D297353CC}">
                    <c16:uniqueId val="{0000001B-0215-4C56-A996-59AADC29D215}"/>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90000"/>
          <c:min val="-120000"/>
        </c:scaling>
        <c:delete val="1"/>
        <c:axPos val="b"/>
        <c:majorGridlines>
          <c:spPr>
            <a:ln w="9525" cap="flat" cmpd="sng" algn="ctr">
              <a:noFill/>
              <a:round/>
            </a:ln>
            <a:effectLst/>
          </c:spPr>
        </c:majorGridlines>
        <c:numFmt formatCode="#,##0;" sourceLinked="0"/>
        <c:majorTickMark val="none"/>
        <c:minorTickMark val="none"/>
        <c:tickLblPos val="nextTo"/>
        <c:crossAx val="792123039"/>
        <c:crosses val="autoZero"/>
        <c:crossBetween val="between"/>
      </c:valAx>
      <c:valAx>
        <c:axId val="622549087"/>
        <c:scaling>
          <c:orientation val="minMax"/>
          <c:max val="90000"/>
          <c:min val="-12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layout>
        <c:manualLayout>
          <c:xMode val="edge"/>
          <c:yMode val="edge"/>
          <c:x val="0.40393459425960876"/>
          <c:y val="0.11238492063492063"/>
          <c:w val="0.19213081148078251"/>
          <c:h val="7.514166666666666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lang="ja-JP" altLang="ja-JP" sz="1050" b="1" i="0" baseline="0" dirty="0">
                <a:effectLst/>
              </a:rPr>
              <a:t>泉州（泉北・泉南）地域</a:t>
            </a:r>
            <a:r>
              <a:rPr lang="ja-JP" sz="1050" dirty="0"/>
              <a:t>（</a:t>
            </a:r>
            <a:r>
              <a:rPr lang="en-US" sz="1050" dirty="0"/>
              <a:t>2040</a:t>
            </a:r>
            <a:r>
              <a:rPr lang="ja-JP" sz="1050" dirty="0"/>
              <a: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3763428758567085E-2"/>
          <c:y val="0.20407539682539683"/>
          <c:w val="0.83247324772605669"/>
          <c:h val="0.7692781746031746"/>
        </c:manualLayout>
      </c:layout>
      <c:barChart>
        <c:barDir val="bar"/>
        <c:grouping val="clustered"/>
        <c:varyColors val="0"/>
        <c:ser>
          <c:idx val="26"/>
          <c:order val="26"/>
          <c:tx>
            <c:strRef>
              <c:f>'人口ピラミッド(2040)'!$E$37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'人口ピラミッド(2040)'!$F$37:$X$37</c:f>
              <c:numCache>
                <c:formatCode>#,##0_);[Red]\(#,##0\)</c:formatCode>
                <c:ptCount val="19"/>
                <c:pt idx="0">
                  <c:v>23976</c:v>
                </c:pt>
                <c:pt idx="1">
                  <c:v>25610</c:v>
                </c:pt>
                <c:pt idx="2">
                  <c:v>25887</c:v>
                </c:pt>
                <c:pt idx="3">
                  <c:v>26049</c:v>
                </c:pt>
                <c:pt idx="4">
                  <c:v>30764</c:v>
                </c:pt>
                <c:pt idx="5">
                  <c:v>33536</c:v>
                </c:pt>
                <c:pt idx="6">
                  <c:v>37307</c:v>
                </c:pt>
                <c:pt idx="7">
                  <c:v>40992</c:v>
                </c:pt>
                <c:pt idx="8">
                  <c:v>42309</c:v>
                </c:pt>
                <c:pt idx="9">
                  <c:v>39707</c:v>
                </c:pt>
                <c:pt idx="10">
                  <c:v>39431</c:v>
                </c:pt>
                <c:pt idx="11">
                  <c:v>42109</c:v>
                </c:pt>
                <c:pt idx="12">
                  <c:v>50039</c:v>
                </c:pt>
                <c:pt idx="13">
                  <c:v>63421</c:v>
                </c:pt>
                <c:pt idx="14">
                  <c:v>52486</c:v>
                </c:pt>
                <c:pt idx="15">
                  <c:v>39861</c:v>
                </c:pt>
                <c:pt idx="16">
                  <c:v>27759</c:v>
                </c:pt>
                <c:pt idx="17">
                  <c:v>22209</c:v>
                </c:pt>
                <c:pt idx="18">
                  <c:v>19950</c:v>
                </c:pt>
              </c:numCache>
              <c:extLst/>
            </c:numRef>
          </c:val>
          <c:extLst>
            <c:ext xmlns:c16="http://schemas.microsoft.com/office/drawing/2014/chart" uri="{C3380CC4-5D6E-409C-BE32-E72D297353CC}">
              <c16:uniqueId val="{00000000-2E84-4659-83A1-3D584C4CD41A}"/>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'人口ピラミッド(2040)'!$E$11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'人口ピラミッド(2040)'!$F$11:$X$11</c15:sqref>
                        </c15:formulaRef>
                      </c:ext>
                    </c:extLst>
                    <c:numCache>
                      <c:formatCode>#,##0_);[Red]\(#,##0\)</c:formatCode>
                      <c:ptCount val="19"/>
                      <c:pt idx="0">
                        <c:v>12440</c:v>
                      </c:pt>
                      <c:pt idx="1">
                        <c:v>12999</c:v>
                      </c:pt>
                      <c:pt idx="2">
                        <c:v>12894</c:v>
                      </c:pt>
                      <c:pt idx="3">
                        <c:v>12761</c:v>
                      </c:pt>
                      <c:pt idx="4">
                        <c:v>15278</c:v>
                      </c:pt>
                      <c:pt idx="5">
                        <c:v>17723</c:v>
                      </c:pt>
                      <c:pt idx="6">
                        <c:v>19482</c:v>
                      </c:pt>
                      <c:pt idx="7">
                        <c:v>20635</c:v>
                      </c:pt>
                      <c:pt idx="8">
                        <c:v>20515</c:v>
                      </c:pt>
                      <c:pt idx="9">
                        <c:v>19510</c:v>
                      </c:pt>
                      <c:pt idx="10">
                        <c:v>19292</c:v>
                      </c:pt>
                      <c:pt idx="11">
                        <c:v>20552</c:v>
                      </c:pt>
                      <c:pt idx="12">
                        <c:v>24565</c:v>
                      </c:pt>
                      <c:pt idx="13">
                        <c:v>30820</c:v>
                      </c:pt>
                      <c:pt idx="14">
                        <c:v>24884</c:v>
                      </c:pt>
                      <c:pt idx="15">
                        <c:v>18300</c:v>
                      </c:pt>
                      <c:pt idx="16">
                        <c:v>12634</c:v>
                      </c:pt>
                      <c:pt idx="17">
                        <c:v>10399</c:v>
                      </c:pt>
                      <c:pt idx="18">
                        <c:v>9956</c:v>
                      </c:pt>
                    </c:numCache>
                  </c:numRef>
                </c:val>
                <c:extLst>
                  <c:ext xmlns:c16="http://schemas.microsoft.com/office/drawing/2014/chart" uri="{C3380CC4-5D6E-409C-BE32-E72D297353CC}">
                    <c16:uniqueId val="{00000002-2E84-4659-83A1-3D584C4CD41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'人口ピラミッド(2040)'!$E$12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'人口ピラミッド(2040)'!$F$12:$X$12</c15:sqref>
                        </c15:formulaRef>
                      </c:ext>
                    </c:extLst>
                    <c:numCache>
                      <c:formatCode>#,##0_);[Red]\(#,##0\)</c:formatCode>
                      <c:ptCount val="19"/>
                      <c:pt idx="0">
                        <c:v>11833</c:v>
                      </c:pt>
                      <c:pt idx="1">
                        <c:v>12338</c:v>
                      </c:pt>
                      <c:pt idx="2">
                        <c:v>12257</c:v>
                      </c:pt>
                      <c:pt idx="3">
                        <c:v>12304</c:v>
                      </c:pt>
                      <c:pt idx="4">
                        <c:v>14877</c:v>
                      </c:pt>
                      <c:pt idx="5">
                        <c:v>17441</c:v>
                      </c:pt>
                      <c:pt idx="6">
                        <c:v>19444</c:v>
                      </c:pt>
                      <c:pt idx="7">
                        <c:v>20546</c:v>
                      </c:pt>
                      <c:pt idx="8">
                        <c:v>20400</c:v>
                      </c:pt>
                      <c:pt idx="9">
                        <c:v>19356</c:v>
                      </c:pt>
                      <c:pt idx="10">
                        <c:v>19403</c:v>
                      </c:pt>
                      <c:pt idx="11">
                        <c:v>21773</c:v>
                      </c:pt>
                      <c:pt idx="12">
                        <c:v>26575</c:v>
                      </c:pt>
                      <c:pt idx="13">
                        <c:v>33072</c:v>
                      </c:pt>
                      <c:pt idx="14">
                        <c:v>27961</c:v>
                      </c:pt>
                      <c:pt idx="15">
                        <c:v>22624</c:v>
                      </c:pt>
                      <c:pt idx="16">
                        <c:v>17757</c:v>
                      </c:pt>
                      <c:pt idx="17">
                        <c:v>18666</c:v>
                      </c:pt>
                      <c:pt idx="18">
                        <c:v>26410</c:v>
                      </c:pt>
                    </c:numCache>
                  </c:numRef>
                </c:val>
                <c:extLst xmlns:c15="http://schemas.microsoft.com/office/drawing/2012/chart">
                  <c:ext xmlns:c16="http://schemas.microsoft.com/office/drawing/2014/chart" uri="{C3380CC4-5D6E-409C-BE32-E72D297353CC}">
                    <c16:uniqueId val="{00000003-2E84-4659-83A1-3D584C4CD41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'人口ピラミッド(2040)'!$E$13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'人口ピラミッド(2040)'!$F$13:$X$13</c15:sqref>
                        </c15:formulaRef>
                      </c:ext>
                    </c:extLst>
                    <c:numCache>
                      <c:formatCode>#,##0_);[Red]\(#,##0\)</c:formatCode>
                      <c:ptCount val="19"/>
                      <c:pt idx="0">
                        <c:v>814</c:v>
                      </c:pt>
                      <c:pt idx="1">
                        <c:v>819</c:v>
                      </c:pt>
                      <c:pt idx="2">
                        <c:v>829</c:v>
                      </c:pt>
                      <c:pt idx="3">
                        <c:v>825</c:v>
                      </c:pt>
                      <c:pt idx="4">
                        <c:v>1027</c:v>
                      </c:pt>
                      <c:pt idx="5">
                        <c:v>1053</c:v>
                      </c:pt>
                      <c:pt idx="6">
                        <c:v>1166</c:v>
                      </c:pt>
                      <c:pt idx="7">
                        <c:v>1240</c:v>
                      </c:pt>
                      <c:pt idx="8">
                        <c:v>1289</c:v>
                      </c:pt>
                      <c:pt idx="9">
                        <c:v>1156</c:v>
                      </c:pt>
                      <c:pt idx="10">
                        <c:v>1210</c:v>
                      </c:pt>
                      <c:pt idx="11">
                        <c:v>1322</c:v>
                      </c:pt>
                      <c:pt idx="12">
                        <c:v>1437</c:v>
                      </c:pt>
                      <c:pt idx="13">
                        <c:v>1875</c:v>
                      </c:pt>
                      <c:pt idx="14">
                        <c:v>1613</c:v>
                      </c:pt>
                      <c:pt idx="15">
                        <c:v>1262</c:v>
                      </c:pt>
                      <c:pt idx="16">
                        <c:v>932</c:v>
                      </c:pt>
                      <c:pt idx="17">
                        <c:v>694</c:v>
                      </c:pt>
                      <c:pt idx="18">
                        <c:v>622</c:v>
                      </c:pt>
                    </c:numCache>
                  </c:numRef>
                </c:val>
                <c:extLst xmlns:c15="http://schemas.microsoft.com/office/drawing/2012/chart">
                  <c:ext xmlns:c16="http://schemas.microsoft.com/office/drawing/2014/chart" uri="{C3380CC4-5D6E-409C-BE32-E72D297353CC}">
                    <c16:uniqueId val="{00000004-2E84-4659-83A1-3D584C4CD41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'人口ピラミッド(2040)'!$E$14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'人口ピラミッド(2040)'!$F$14:$X$14</c15:sqref>
                        </c15:formulaRef>
                      </c:ext>
                    </c:extLst>
                    <c:numCache>
                      <c:formatCode>#,##0_);[Red]\(#,##0\)</c:formatCode>
                      <c:ptCount val="19"/>
                      <c:pt idx="0">
                        <c:v>774</c:v>
                      </c:pt>
                      <c:pt idx="1">
                        <c:v>780</c:v>
                      </c:pt>
                      <c:pt idx="2">
                        <c:v>810</c:v>
                      </c:pt>
                      <c:pt idx="3">
                        <c:v>812</c:v>
                      </c:pt>
                      <c:pt idx="4">
                        <c:v>959</c:v>
                      </c:pt>
                      <c:pt idx="5">
                        <c:v>1079</c:v>
                      </c:pt>
                      <c:pt idx="6">
                        <c:v>1195</c:v>
                      </c:pt>
                      <c:pt idx="7">
                        <c:v>1297</c:v>
                      </c:pt>
                      <c:pt idx="8">
                        <c:v>1328</c:v>
                      </c:pt>
                      <c:pt idx="9">
                        <c:v>1231</c:v>
                      </c:pt>
                      <c:pt idx="10">
                        <c:v>1356</c:v>
                      </c:pt>
                      <c:pt idx="11">
                        <c:v>1401</c:v>
                      </c:pt>
                      <c:pt idx="12">
                        <c:v>1573</c:v>
                      </c:pt>
                      <c:pt idx="13">
                        <c:v>2111</c:v>
                      </c:pt>
                      <c:pt idx="14">
                        <c:v>1900</c:v>
                      </c:pt>
                      <c:pt idx="15">
                        <c:v>1548</c:v>
                      </c:pt>
                      <c:pt idx="16">
                        <c:v>1303</c:v>
                      </c:pt>
                      <c:pt idx="17">
                        <c:v>1271</c:v>
                      </c:pt>
                      <c:pt idx="18">
                        <c:v>1675</c:v>
                      </c:pt>
                    </c:numCache>
                  </c:numRef>
                </c:val>
                <c:extLst xmlns:c15="http://schemas.microsoft.com/office/drawing/2012/chart">
                  <c:ext xmlns:c16="http://schemas.microsoft.com/office/drawing/2014/chart" uri="{C3380CC4-5D6E-409C-BE32-E72D297353CC}">
                    <c16:uniqueId val="{00000005-2E84-4659-83A1-3D584C4CD41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'人口ピラミッド(2040)'!$E$15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'人口ピラミッド(2040)'!$F$15:$X$15</c15:sqref>
                        </c15:formulaRef>
                      </c:ext>
                    </c:extLst>
                    <c:numCache>
                      <c:formatCode>#,##0_);[Red]\(#,##0\)</c:formatCode>
                      <c:ptCount val="19"/>
                      <c:pt idx="0">
                        <c:v>989</c:v>
                      </c:pt>
                      <c:pt idx="1">
                        <c:v>994</c:v>
                      </c:pt>
                      <c:pt idx="2">
                        <c:v>1016</c:v>
                      </c:pt>
                      <c:pt idx="3">
                        <c:v>1020</c:v>
                      </c:pt>
                      <c:pt idx="4">
                        <c:v>1180</c:v>
                      </c:pt>
                      <c:pt idx="5">
                        <c:v>1289</c:v>
                      </c:pt>
                      <c:pt idx="6">
                        <c:v>1578</c:v>
                      </c:pt>
                      <c:pt idx="7">
                        <c:v>1857</c:v>
                      </c:pt>
                      <c:pt idx="8">
                        <c:v>1949</c:v>
                      </c:pt>
                      <c:pt idx="9">
                        <c:v>1780</c:v>
                      </c:pt>
                      <c:pt idx="10">
                        <c:v>1720</c:v>
                      </c:pt>
                      <c:pt idx="11">
                        <c:v>1736</c:v>
                      </c:pt>
                      <c:pt idx="12">
                        <c:v>2075</c:v>
                      </c:pt>
                      <c:pt idx="13">
                        <c:v>2791</c:v>
                      </c:pt>
                      <c:pt idx="14">
                        <c:v>2349</c:v>
                      </c:pt>
                      <c:pt idx="15">
                        <c:v>1763</c:v>
                      </c:pt>
                      <c:pt idx="16">
                        <c:v>1198</c:v>
                      </c:pt>
                      <c:pt idx="17">
                        <c:v>922</c:v>
                      </c:pt>
                      <c:pt idx="18">
                        <c:v>764</c:v>
                      </c:pt>
                    </c:numCache>
                  </c:numRef>
                </c:val>
                <c:extLst xmlns:c15="http://schemas.microsoft.com/office/drawing/2012/chart">
                  <c:ext xmlns:c16="http://schemas.microsoft.com/office/drawing/2014/chart" uri="{C3380CC4-5D6E-409C-BE32-E72D297353CC}">
                    <c16:uniqueId val="{00000006-2E84-4659-83A1-3D584C4CD41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'人口ピラミッド(2040)'!$E$16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'人口ピラミッド(2040)'!$F$16:$X$16</c15:sqref>
                        </c15:formulaRef>
                      </c:ext>
                    </c:extLst>
                    <c:numCache>
                      <c:formatCode>#,##0_);[Red]\(#,##0\)</c:formatCode>
                      <c:ptCount val="19"/>
                      <c:pt idx="0">
                        <c:v>941</c:v>
                      </c:pt>
                      <c:pt idx="1">
                        <c:v>947</c:v>
                      </c:pt>
                      <c:pt idx="2">
                        <c:v>971</c:v>
                      </c:pt>
                      <c:pt idx="3">
                        <c:v>998</c:v>
                      </c:pt>
                      <c:pt idx="4">
                        <c:v>1260</c:v>
                      </c:pt>
                      <c:pt idx="5">
                        <c:v>1464</c:v>
                      </c:pt>
                      <c:pt idx="6">
                        <c:v>1621</c:v>
                      </c:pt>
                      <c:pt idx="7">
                        <c:v>1881</c:v>
                      </c:pt>
                      <c:pt idx="8">
                        <c:v>2067</c:v>
                      </c:pt>
                      <c:pt idx="9">
                        <c:v>1775</c:v>
                      </c:pt>
                      <c:pt idx="10">
                        <c:v>1686</c:v>
                      </c:pt>
                      <c:pt idx="11">
                        <c:v>1842</c:v>
                      </c:pt>
                      <c:pt idx="12">
                        <c:v>2255</c:v>
                      </c:pt>
                      <c:pt idx="13">
                        <c:v>3096</c:v>
                      </c:pt>
                      <c:pt idx="14">
                        <c:v>2811</c:v>
                      </c:pt>
                      <c:pt idx="15">
                        <c:v>2161</c:v>
                      </c:pt>
                      <c:pt idx="16">
                        <c:v>1640</c:v>
                      </c:pt>
                      <c:pt idx="17">
                        <c:v>1578</c:v>
                      </c:pt>
                      <c:pt idx="18">
                        <c:v>2005</c:v>
                      </c:pt>
                    </c:numCache>
                  </c:numRef>
                </c:val>
                <c:extLst xmlns:c15="http://schemas.microsoft.com/office/drawing/2012/chart">
                  <c:ext xmlns:c16="http://schemas.microsoft.com/office/drawing/2014/chart" uri="{C3380CC4-5D6E-409C-BE32-E72D297353CC}">
                    <c16:uniqueId val="{00000007-2E84-4659-83A1-3D584C4CD41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'人口ピラミッド(2040)'!$E$17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'人口ピラミッド(2040)'!$F$17:$X$17</c15:sqref>
                        </c15:formulaRef>
                      </c:ext>
                    </c:extLst>
                    <c:numCache>
                      <c:formatCode>#,##0_);[Red]\(#,##0\)</c:formatCode>
                      <c:ptCount val="19"/>
                      <c:pt idx="0">
                        <c:v>2766</c:v>
                      </c:pt>
                      <c:pt idx="1">
                        <c:v>3142</c:v>
                      </c:pt>
                      <c:pt idx="2">
                        <c:v>3201</c:v>
                      </c:pt>
                      <c:pt idx="3">
                        <c:v>3221</c:v>
                      </c:pt>
                      <c:pt idx="4">
                        <c:v>3513</c:v>
                      </c:pt>
                      <c:pt idx="5">
                        <c:v>3496</c:v>
                      </c:pt>
                      <c:pt idx="6">
                        <c:v>4101</c:v>
                      </c:pt>
                      <c:pt idx="7">
                        <c:v>4691</c:v>
                      </c:pt>
                      <c:pt idx="8">
                        <c:v>5063</c:v>
                      </c:pt>
                      <c:pt idx="9">
                        <c:v>4658</c:v>
                      </c:pt>
                      <c:pt idx="10">
                        <c:v>4778</c:v>
                      </c:pt>
                      <c:pt idx="11">
                        <c:v>5029</c:v>
                      </c:pt>
                      <c:pt idx="12">
                        <c:v>5735</c:v>
                      </c:pt>
                      <c:pt idx="13">
                        <c:v>7233</c:v>
                      </c:pt>
                      <c:pt idx="14">
                        <c:v>5892</c:v>
                      </c:pt>
                      <c:pt idx="15">
                        <c:v>4582</c:v>
                      </c:pt>
                      <c:pt idx="16">
                        <c:v>3173</c:v>
                      </c:pt>
                      <c:pt idx="17">
                        <c:v>2447</c:v>
                      </c:pt>
                      <c:pt idx="18">
                        <c:v>2028</c:v>
                      </c:pt>
                    </c:numCache>
                  </c:numRef>
                </c:val>
                <c:extLst xmlns:c15="http://schemas.microsoft.com/office/drawing/2012/chart">
                  <c:ext xmlns:c16="http://schemas.microsoft.com/office/drawing/2014/chart" uri="{C3380CC4-5D6E-409C-BE32-E72D297353CC}">
                    <c16:uniqueId val="{00000008-2E84-4659-83A1-3D584C4CD41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'人口ピラミッド(2040)'!$E$18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'人口ピラミッド(2040)'!$F$18:$X$18</c15:sqref>
                        </c15:formulaRef>
                      </c:ext>
                    </c:extLst>
                    <c:numCache>
                      <c:formatCode>#,##0_);[Red]\(#,##0\)</c:formatCode>
                      <c:ptCount val="19"/>
                      <c:pt idx="0">
                        <c:v>2631</c:v>
                      </c:pt>
                      <c:pt idx="1">
                        <c:v>2946</c:v>
                      </c:pt>
                      <c:pt idx="2">
                        <c:v>3012</c:v>
                      </c:pt>
                      <c:pt idx="3">
                        <c:v>3014</c:v>
                      </c:pt>
                      <c:pt idx="4">
                        <c:v>3403</c:v>
                      </c:pt>
                      <c:pt idx="5">
                        <c:v>3671</c:v>
                      </c:pt>
                      <c:pt idx="6">
                        <c:v>4229</c:v>
                      </c:pt>
                      <c:pt idx="7">
                        <c:v>4667</c:v>
                      </c:pt>
                      <c:pt idx="8">
                        <c:v>4977</c:v>
                      </c:pt>
                      <c:pt idx="9">
                        <c:v>4526</c:v>
                      </c:pt>
                      <c:pt idx="10">
                        <c:v>4623</c:v>
                      </c:pt>
                      <c:pt idx="11">
                        <c:v>5200</c:v>
                      </c:pt>
                      <c:pt idx="12">
                        <c:v>6222</c:v>
                      </c:pt>
                      <c:pt idx="13">
                        <c:v>7932</c:v>
                      </c:pt>
                      <c:pt idx="14">
                        <c:v>6817</c:v>
                      </c:pt>
                      <c:pt idx="15">
                        <c:v>5536</c:v>
                      </c:pt>
                      <c:pt idx="16">
                        <c:v>4400</c:v>
                      </c:pt>
                      <c:pt idx="17">
                        <c:v>4243</c:v>
                      </c:pt>
                      <c:pt idx="18">
                        <c:v>5140</c:v>
                      </c:pt>
                    </c:numCache>
                  </c:numRef>
                </c:val>
                <c:extLst xmlns:c15="http://schemas.microsoft.com/office/drawing/2012/chart">
                  <c:ext xmlns:c16="http://schemas.microsoft.com/office/drawing/2014/chart" uri="{C3380CC4-5D6E-409C-BE32-E72D297353CC}">
                    <c16:uniqueId val="{00000009-2E84-4659-83A1-3D584C4CD41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'人口ピラミッド(2040)'!$E$19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'人口ピラミッド(2040)'!$F$19:$X$19</c15:sqref>
                        </c15:formulaRef>
                      </c:ext>
                    </c:extLst>
                    <c:numCache>
                      <c:formatCode>#,##0_);[Red]\(#,##0\)</c:formatCode>
                      <c:ptCount val="19"/>
                      <c:pt idx="0">
                        <c:v>188</c:v>
                      </c:pt>
                      <c:pt idx="1">
                        <c:v>207</c:v>
                      </c:pt>
                      <c:pt idx="2">
                        <c:v>214</c:v>
                      </c:pt>
                      <c:pt idx="3">
                        <c:v>211</c:v>
                      </c:pt>
                      <c:pt idx="4">
                        <c:v>272</c:v>
                      </c:pt>
                      <c:pt idx="5">
                        <c:v>292</c:v>
                      </c:pt>
                      <c:pt idx="6">
                        <c:v>357</c:v>
                      </c:pt>
                      <c:pt idx="7">
                        <c:v>410</c:v>
                      </c:pt>
                      <c:pt idx="8">
                        <c:v>437</c:v>
                      </c:pt>
                      <c:pt idx="9">
                        <c:v>398</c:v>
                      </c:pt>
                      <c:pt idx="10">
                        <c:v>383</c:v>
                      </c:pt>
                      <c:pt idx="11">
                        <c:v>373</c:v>
                      </c:pt>
                      <c:pt idx="12">
                        <c:v>537</c:v>
                      </c:pt>
                      <c:pt idx="13">
                        <c:v>666</c:v>
                      </c:pt>
                      <c:pt idx="14">
                        <c:v>537</c:v>
                      </c:pt>
                      <c:pt idx="15">
                        <c:v>381</c:v>
                      </c:pt>
                      <c:pt idx="16">
                        <c:v>273</c:v>
                      </c:pt>
                      <c:pt idx="17">
                        <c:v>211</c:v>
                      </c:pt>
                      <c:pt idx="18">
                        <c:v>216</c:v>
                      </c:pt>
                    </c:numCache>
                  </c:numRef>
                </c:val>
                <c:extLst xmlns:c15="http://schemas.microsoft.com/office/drawing/2012/chart">
                  <c:ext xmlns:c16="http://schemas.microsoft.com/office/drawing/2014/chart" uri="{C3380CC4-5D6E-409C-BE32-E72D297353CC}">
                    <c16:uniqueId val="{0000000A-2E84-4659-83A1-3D584C4CD41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'人口ピラミッド(2040)'!$E$20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'人口ピラミッド(2040)'!$F$20:$X$20</c15:sqref>
                        </c15:formulaRef>
                      </c:ext>
                    </c:extLst>
                    <c:numCache>
                      <c:formatCode>#,##0_);[Red]\(#,##0\)</c:formatCode>
                      <c:ptCount val="19"/>
                      <c:pt idx="0">
                        <c:v>179</c:v>
                      </c:pt>
                      <c:pt idx="1">
                        <c:v>191</c:v>
                      </c:pt>
                      <c:pt idx="2">
                        <c:v>196</c:v>
                      </c:pt>
                      <c:pt idx="3">
                        <c:v>198</c:v>
                      </c:pt>
                      <c:pt idx="4">
                        <c:v>218</c:v>
                      </c:pt>
                      <c:pt idx="5">
                        <c:v>301</c:v>
                      </c:pt>
                      <c:pt idx="6">
                        <c:v>339</c:v>
                      </c:pt>
                      <c:pt idx="7">
                        <c:v>387</c:v>
                      </c:pt>
                      <c:pt idx="8">
                        <c:v>403</c:v>
                      </c:pt>
                      <c:pt idx="9">
                        <c:v>330</c:v>
                      </c:pt>
                      <c:pt idx="10">
                        <c:v>372</c:v>
                      </c:pt>
                      <c:pt idx="11">
                        <c:v>391</c:v>
                      </c:pt>
                      <c:pt idx="12">
                        <c:v>464</c:v>
                      </c:pt>
                      <c:pt idx="13">
                        <c:v>688</c:v>
                      </c:pt>
                      <c:pt idx="14">
                        <c:v>538</c:v>
                      </c:pt>
                      <c:pt idx="15">
                        <c:v>457</c:v>
                      </c:pt>
                      <c:pt idx="16">
                        <c:v>351</c:v>
                      </c:pt>
                      <c:pt idx="17">
                        <c:v>360</c:v>
                      </c:pt>
                      <c:pt idx="18">
                        <c:v>497</c:v>
                      </c:pt>
                    </c:numCache>
                  </c:numRef>
                </c:val>
                <c:extLst xmlns:c15="http://schemas.microsoft.com/office/drawing/2012/chart">
                  <c:ext xmlns:c16="http://schemas.microsoft.com/office/drawing/2014/chart" uri="{C3380CC4-5D6E-409C-BE32-E72D297353CC}">
                    <c16:uniqueId val="{0000000B-2E84-4659-83A1-3D584C4CD41A}"/>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'人口ピラミッド(2040)'!$E$21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'人口ピラミッド(2040)'!$F$21:$X$21</c15:sqref>
                        </c15:formulaRef>
                      </c:ext>
                    </c:extLst>
                    <c:numCache>
                      <c:formatCode>#,##0_);[Red]\(#,##0\)</c:formatCode>
                      <c:ptCount val="19"/>
                      <c:pt idx="0">
                        <c:v>2521</c:v>
                      </c:pt>
                      <c:pt idx="1">
                        <c:v>2692</c:v>
                      </c:pt>
                      <c:pt idx="2">
                        <c:v>2738</c:v>
                      </c:pt>
                      <c:pt idx="3">
                        <c:v>2738</c:v>
                      </c:pt>
                      <c:pt idx="4">
                        <c:v>3204</c:v>
                      </c:pt>
                      <c:pt idx="5">
                        <c:v>3480</c:v>
                      </c:pt>
                      <c:pt idx="6">
                        <c:v>3633</c:v>
                      </c:pt>
                      <c:pt idx="7">
                        <c:v>4071</c:v>
                      </c:pt>
                      <c:pt idx="8">
                        <c:v>4512</c:v>
                      </c:pt>
                      <c:pt idx="9">
                        <c:v>4279</c:v>
                      </c:pt>
                      <c:pt idx="10">
                        <c:v>4154</c:v>
                      </c:pt>
                      <c:pt idx="11">
                        <c:v>4511</c:v>
                      </c:pt>
                      <c:pt idx="12">
                        <c:v>5316</c:v>
                      </c:pt>
                      <c:pt idx="13">
                        <c:v>6751</c:v>
                      </c:pt>
                      <c:pt idx="14">
                        <c:v>5944</c:v>
                      </c:pt>
                      <c:pt idx="15">
                        <c:v>4625</c:v>
                      </c:pt>
                      <c:pt idx="16">
                        <c:v>3280</c:v>
                      </c:pt>
                      <c:pt idx="17">
                        <c:v>2530</c:v>
                      </c:pt>
                      <c:pt idx="18">
                        <c:v>1975</c:v>
                      </c:pt>
                    </c:numCache>
                  </c:numRef>
                </c:val>
                <c:extLst xmlns:c15="http://schemas.microsoft.com/office/drawing/2012/chart">
                  <c:ext xmlns:c16="http://schemas.microsoft.com/office/drawing/2014/chart" uri="{C3380CC4-5D6E-409C-BE32-E72D297353CC}">
                    <c16:uniqueId val="{0000000C-2E84-4659-83A1-3D584C4CD41A}"/>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'人口ピラミッド(2040)'!$E$22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'人口ピラミッド(2040)'!$F$22:$X$22</c15:sqref>
                        </c15:formulaRef>
                      </c:ext>
                    </c:extLst>
                    <c:numCache>
                      <c:formatCode>#,##0_);[Red]\(#,##0\)</c:formatCode>
                      <c:ptCount val="19"/>
                      <c:pt idx="0">
                        <c:v>2398</c:v>
                      </c:pt>
                      <c:pt idx="1">
                        <c:v>2534</c:v>
                      </c:pt>
                      <c:pt idx="2">
                        <c:v>2592</c:v>
                      </c:pt>
                      <c:pt idx="3">
                        <c:v>2633</c:v>
                      </c:pt>
                      <c:pt idx="4">
                        <c:v>3236</c:v>
                      </c:pt>
                      <c:pt idx="5">
                        <c:v>3661</c:v>
                      </c:pt>
                      <c:pt idx="6">
                        <c:v>3720</c:v>
                      </c:pt>
                      <c:pt idx="7">
                        <c:v>4030</c:v>
                      </c:pt>
                      <c:pt idx="8">
                        <c:v>4150</c:v>
                      </c:pt>
                      <c:pt idx="9">
                        <c:v>4010</c:v>
                      </c:pt>
                      <c:pt idx="10">
                        <c:v>4156</c:v>
                      </c:pt>
                      <c:pt idx="11">
                        <c:v>4661</c:v>
                      </c:pt>
                      <c:pt idx="12">
                        <c:v>5708</c:v>
                      </c:pt>
                      <c:pt idx="13">
                        <c:v>7508</c:v>
                      </c:pt>
                      <c:pt idx="14">
                        <c:v>6921</c:v>
                      </c:pt>
                      <c:pt idx="15">
                        <c:v>6054</c:v>
                      </c:pt>
                      <c:pt idx="16">
                        <c:v>4718</c:v>
                      </c:pt>
                      <c:pt idx="17">
                        <c:v>4550</c:v>
                      </c:pt>
                      <c:pt idx="18">
                        <c:v>5800</c:v>
                      </c:pt>
                    </c:numCache>
                  </c:numRef>
                </c:val>
                <c:extLst xmlns:c15="http://schemas.microsoft.com/office/drawing/2012/chart">
                  <c:ext xmlns:c16="http://schemas.microsoft.com/office/drawing/2014/chart" uri="{C3380CC4-5D6E-409C-BE32-E72D297353CC}">
                    <c16:uniqueId val="{0000000D-2E84-4659-83A1-3D584C4CD41A}"/>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'人口ピラミッド(2040)'!$E$23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'人口ピラミッド(2040)'!$F$23:$X$23</c15:sqref>
                        </c15:formulaRef>
                      </c:ext>
                    </c:extLst>
                    <c:numCache>
                      <c:formatCode>#,##0_);[Red]\(#,##0\)</c:formatCode>
                      <c:ptCount val="19"/>
                      <c:pt idx="0">
                        <c:v>1059</c:v>
                      </c:pt>
                      <c:pt idx="1">
                        <c:v>1168</c:v>
                      </c:pt>
                      <c:pt idx="2">
                        <c:v>1204</c:v>
                      </c:pt>
                      <c:pt idx="3">
                        <c:v>1162</c:v>
                      </c:pt>
                      <c:pt idx="4">
                        <c:v>1275</c:v>
                      </c:pt>
                      <c:pt idx="5">
                        <c:v>1471</c:v>
                      </c:pt>
                      <c:pt idx="6">
                        <c:v>1724</c:v>
                      </c:pt>
                      <c:pt idx="7">
                        <c:v>2030</c:v>
                      </c:pt>
                      <c:pt idx="8">
                        <c:v>2137</c:v>
                      </c:pt>
                      <c:pt idx="9">
                        <c:v>1958</c:v>
                      </c:pt>
                      <c:pt idx="10">
                        <c:v>1794</c:v>
                      </c:pt>
                      <c:pt idx="11">
                        <c:v>1947</c:v>
                      </c:pt>
                      <c:pt idx="12">
                        <c:v>2245</c:v>
                      </c:pt>
                      <c:pt idx="13">
                        <c:v>3013</c:v>
                      </c:pt>
                      <c:pt idx="14">
                        <c:v>2632</c:v>
                      </c:pt>
                      <c:pt idx="15">
                        <c:v>2110</c:v>
                      </c:pt>
                      <c:pt idx="16">
                        <c:v>1434</c:v>
                      </c:pt>
                      <c:pt idx="17">
                        <c:v>1040</c:v>
                      </c:pt>
                      <c:pt idx="18">
                        <c:v>900</c:v>
                      </c:pt>
                    </c:numCache>
                  </c:numRef>
                </c:val>
                <c:extLst xmlns:c15="http://schemas.microsoft.com/office/drawing/2012/chart">
                  <c:ext xmlns:c16="http://schemas.microsoft.com/office/drawing/2014/chart" uri="{C3380CC4-5D6E-409C-BE32-E72D297353CC}">
                    <c16:uniqueId val="{0000000E-2E84-4659-83A1-3D584C4CD41A}"/>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'人口ピラミッド(2040)'!$E$24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'人口ピラミッド(2040)'!$F$24:$X$24</c15:sqref>
                        </c15:formulaRef>
                      </c:ext>
                    </c:extLst>
                    <c:numCache>
                      <c:formatCode>#,##0_);[Red]\(#,##0\)</c:formatCode>
                      <c:ptCount val="19"/>
                      <c:pt idx="0">
                        <c:v>1007</c:v>
                      </c:pt>
                      <c:pt idx="1">
                        <c:v>1122</c:v>
                      </c:pt>
                      <c:pt idx="2">
                        <c:v>1163</c:v>
                      </c:pt>
                      <c:pt idx="3">
                        <c:v>1141</c:v>
                      </c:pt>
                      <c:pt idx="4">
                        <c:v>1258</c:v>
                      </c:pt>
                      <c:pt idx="5">
                        <c:v>1369</c:v>
                      </c:pt>
                      <c:pt idx="6">
                        <c:v>1680</c:v>
                      </c:pt>
                      <c:pt idx="7">
                        <c:v>2005</c:v>
                      </c:pt>
                      <c:pt idx="8">
                        <c:v>2091</c:v>
                      </c:pt>
                      <c:pt idx="9">
                        <c:v>1843</c:v>
                      </c:pt>
                      <c:pt idx="10">
                        <c:v>1852</c:v>
                      </c:pt>
                      <c:pt idx="11">
                        <c:v>1991</c:v>
                      </c:pt>
                      <c:pt idx="12">
                        <c:v>2509</c:v>
                      </c:pt>
                      <c:pt idx="13">
                        <c:v>3344</c:v>
                      </c:pt>
                      <c:pt idx="14">
                        <c:v>3012</c:v>
                      </c:pt>
                      <c:pt idx="15">
                        <c:v>2514</c:v>
                      </c:pt>
                      <c:pt idx="16">
                        <c:v>2006</c:v>
                      </c:pt>
                      <c:pt idx="17">
                        <c:v>1813</c:v>
                      </c:pt>
                      <c:pt idx="18">
                        <c:v>2126</c:v>
                      </c:pt>
                    </c:numCache>
                  </c:numRef>
                </c:val>
                <c:extLst xmlns:c15="http://schemas.microsoft.com/office/drawing/2012/chart">
                  <c:ext xmlns:c16="http://schemas.microsoft.com/office/drawing/2014/chart" uri="{C3380CC4-5D6E-409C-BE32-E72D297353CC}">
                    <c16:uniqueId val="{0000000F-2E84-4659-83A1-3D584C4CD41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'人口ピラミッド(2040)'!$E$25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'人口ピラミッド(2040)'!$F$25:$X$25</c15:sqref>
                        </c15:formulaRef>
                      </c:ext>
                    </c:extLst>
                    <c:numCache>
                      <c:formatCode>#,##0_);[Red]\(#,##0\)</c:formatCode>
                      <c:ptCount val="19"/>
                      <c:pt idx="0">
                        <c:v>663</c:v>
                      </c:pt>
                      <c:pt idx="1">
                        <c:v>772</c:v>
                      </c:pt>
                      <c:pt idx="2">
                        <c:v>821</c:v>
                      </c:pt>
                      <c:pt idx="3">
                        <c:v>988</c:v>
                      </c:pt>
                      <c:pt idx="4">
                        <c:v>1123</c:v>
                      </c:pt>
                      <c:pt idx="5">
                        <c:v>746</c:v>
                      </c:pt>
                      <c:pt idx="6">
                        <c:v>807</c:v>
                      </c:pt>
                      <c:pt idx="7">
                        <c:v>978</c:v>
                      </c:pt>
                      <c:pt idx="8">
                        <c:v>1038</c:v>
                      </c:pt>
                      <c:pt idx="9">
                        <c:v>849</c:v>
                      </c:pt>
                      <c:pt idx="10">
                        <c:v>957</c:v>
                      </c:pt>
                      <c:pt idx="11">
                        <c:v>1104</c:v>
                      </c:pt>
                      <c:pt idx="12">
                        <c:v>1228</c:v>
                      </c:pt>
                      <c:pt idx="13">
                        <c:v>1525</c:v>
                      </c:pt>
                      <c:pt idx="14">
                        <c:v>1234</c:v>
                      </c:pt>
                      <c:pt idx="15">
                        <c:v>992</c:v>
                      </c:pt>
                      <c:pt idx="16">
                        <c:v>708</c:v>
                      </c:pt>
                      <c:pt idx="17">
                        <c:v>624</c:v>
                      </c:pt>
                      <c:pt idx="18">
                        <c:v>588</c:v>
                      </c:pt>
                    </c:numCache>
                  </c:numRef>
                </c:val>
                <c:extLst xmlns:c15="http://schemas.microsoft.com/office/drawing/2012/chart">
                  <c:ext xmlns:c16="http://schemas.microsoft.com/office/drawing/2014/chart" uri="{C3380CC4-5D6E-409C-BE32-E72D297353CC}">
                    <c16:uniqueId val="{00000010-2E84-4659-83A1-3D584C4CD41A}"/>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'人口ピラミッド(2040)'!$E$26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'人口ピラミッド(2040)'!$F$26:$X$26</c15:sqref>
                        </c15:formulaRef>
                      </c:ext>
                    </c:extLst>
                    <c:numCache>
                      <c:formatCode>#,##0_);[Red]\(#,##0\)</c:formatCode>
                      <c:ptCount val="19"/>
                      <c:pt idx="0">
                        <c:v>631</c:v>
                      </c:pt>
                      <c:pt idx="1">
                        <c:v>733</c:v>
                      </c:pt>
                      <c:pt idx="2">
                        <c:v>767</c:v>
                      </c:pt>
                      <c:pt idx="3">
                        <c:v>859</c:v>
                      </c:pt>
                      <c:pt idx="4">
                        <c:v>910</c:v>
                      </c:pt>
                      <c:pt idx="5">
                        <c:v>687</c:v>
                      </c:pt>
                      <c:pt idx="6">
                        <c:v>811</c:v>
                      </c:pt>
                      <c:pt idx="7">
                        <c:v>952</c:v>
                      </c:pt>
                      <c:pt idx="8">
                        <c:v>993</c:v>
                      </c:pt>
                      <c:pt idx="9">
                        <c:v>886</c:v>
                      </c:pt>
                      <c:pt idx="10">
                        <c:v>959</c:v>
                      </c:pt>
                      <c:pt idx="11">
                        <c:v>1187</c:v>
                      </c:pt>
                      <c:pt idx="12">
                        <c:v>1361</c:v>
                      </c:pt>
                      <c:pt idx="13">
                        <c:v>1666</c:v>
                      </c:pt>
                      <c:pt idx="14">
                        <c:v>1407</c:v>
                      </c:pt>
                      <c:pt idx="15">
                        <c:v>1157</c:v>
                      </c:pt>
                      <c:pt idx="16">
                        <c:v>1068</c:v>
                      </c:pt>
                      <c:pt idx="17">
                        <c:v>1117</c:v>
                      </c:pt>
                      <c:pt idx="18">
                        <c:v>1365</c:v>
                      </c:pt>
                    </c:numCache>
                  </c:numRef>
                </c:val>
                <c:extLst xmlns:c15="http://schemas.microsoft.com/office/drawing/2012/chart">
                  <c:ext xmlns:c16="http://schemas.microsoft.com/office/drawing/2014/chart" uri="{C3380CC4-5D6E-409C-BE32-E72D297353CC}">
                    <c16:uniqueId val="{00000011-2E84-4659-83A1-3D584C4CD41A}"/>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'人口ピラミッド(2040)'!$E$27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'人口ピラミッド(2040)'!$F$27:$X$27</c15:sqref>
                        </c15:formulaRef>
                      </c:ext>
                    </c:extLst>
                    <c:numCache>
                      <c:formatCode>#,##0_);[Red]\(#,##0\)</c:formatCode>
                      <c:ptCount val="19"/>
                      <c:pt idx="0">
                        <c:v>1230</c:v>
                      </c:pt>
                      <c:pt idx="1">
                        <c:v>1340</c:v>
                      </c:pt>
                      <c:pt idx="2">
                        <c:v>1378</c:v>
                      </c:pt>
                      <c:pt idx="3">
                        <c:v>1458</c:v>
                      </c:pt>
                      <c:pt idx="4">
                        <c:v>2011</c:v>
                      </c:pt>
                      <c:pt idx="5">
                        <c:v>2072</c:v>
                      </c:pt>
                      <c:pt idx="6">
                        <c:v>2354</c:v>
                      </c:pt>
                      <c:pt idx="7">
                        <c:v>2717</c:v>
                      </c:pt>
                      <c:pt idx="8">
                        <c:v>2848</c:v>
                      </c:pt>
                      <c:pt idx="9">
                        <c:v>2702</c:v>
                      </c:pt>
                      <c:pt idx="10">
                        <c:v>2616</c:v>
                      </c:pt>
                      <c:pt idx="11">
                        <c:v>2653</c:v>
                      </c:pt>
                      <c:pt idx="12">
                        <c:v>3179</c:v>
                      </c:pt>
                      <c:pt idx="13">
                        <c:v>3900</c:v>
                      </c:pt>
                      <c:pt idx="14">
                        <c:v>3201</c:v>
                      </c:pt>
                      <c:pt idx="15">
                        <c:v>2513</c:v>
                      </c:pt>
                      <c:pt idx="16">
                        <c:v>1757</c:v>
                      </c:pt>
                      <c:pt idx="17">
                        <c:v>1336</c:v>
                      </c:pt>
                      <c:pt idx="18">
                        <c:v>1043</c:v>
                      </c:pt>
                    </c:numCache>
                  </c:numRef>
                </c:val>
                <c:extLst xmlns:c15="http://schemas.microsoft.com/office/drawing/2012/chart">
                  <c:ext xmlns:c16="http://schemas.microsoft.com/office/drawing/2014/chart" uri="{C3380CC4-5D6E-409C-BE32-E72D297353CC}">
                    <c16:uniqueId val="{00000012-2E84-4659-83A1-3D584C4CD41A}"/>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'人口ピラミッド(2040)'!$E$28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'人口ピラミッド(2040)'!$F$28:$X$28</c15:sqref>
                        </c15:formulaRef>
                      </c:ext>
                    </c:extLst>
                    <c:numCache>
                      <c:formatCode>#,##0_);[Red]\(#,##0\)</c:formatCode>
                      <c:ptCount val="19"/>
                      <c:pt idx="0">
                        <c:v>1171</c:v>
                      </c:pt>
                      <c:pt idx="1">
                        <c:v>1273</c:v>
                      </c:pt>
                      <c:pt idx="2">
                        <c:v>1319</c:v>
                      </c:pt>
                      <c:pt idx="3">
                        <c:v>1390</c:v>
                      </c:pt>
                      <c:pt idx="4">
                        <c:v>2001</c:v>
                      </c:pt>
                      <c:pt idx="5">
                        <c:v>2252</c:v>
                      </c:pt>
                      <c:pt idx="6">
                        <c:v>2251</c:v>
                      </c:pt>
                      <c:pt idx="7">
                        <c:v>2625</c:v>
                      </c:pt>
                      <c:pt idx="8">
                        <c:v>2882</c:v>
                      </c:pt>
                      <c:pt idx="9">
                        <c:v>2602</c:v>
                      </c:pt>
                      <c:pt idx="10">
                        <c:v>2578</c:v>
                      </c:pt>
                      <c:pt idx="11">
                        <c:v>2689</c:v>
                      </c:pt>
                      <c:pt idx="12">
                        <c:v>3162</c:v>
                      </c:pt>
                      <c:pt idx="13">
                        <c:v>4125</c:v>
                      </c:pt>
                      <c:pt idx="14">
                        <c:v>3630</c:v>
                      </c:pt>
                      <c:pt idx="15">
                        <c:v>3017</c:v>
                      </c:pt>
                      <c:pt idx="16">
                        <c:v>2340</c:v>
                      </c:pt>
                      <c:pt idx="17">
                        <c:v>2204</c:v>
                      </c:pt>
                      <c:pt idx="18">
                        <c:v>2700</c:v>
                      </c:pt>
                    </c:numCache>
                  </c:numRef>
                </c:val>
                <c:extLst xmlns:c15="http://schemas.microsoft.com/office/drawing/2012/chart">
                  <c:ext xmlns:c16="http://schemas.microsoft.com/office/drawing/2014/chart" uri="{C3380CC4-5D6E-409C-BE32-E72D297353CC}">
                    <c16:uniqueId val="{00000013-2E84-4659-83A1-3D584C4CD41A}"/>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'人口ピラミッド(2040)'!$E$29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'人口ピラミッド(2040)'!$F$29:$X$29</c15:sqref>
                        </c15:formulaRef>
                      </c:ext>
                    </c:extLst>
                    <c:numCache>
                      <c:formatCode>#,##0_);[Red]\(#,##0\)</c:formatCode>
                      <c:ptCount val="19"/>
                      <c:pt idx="0">
                        <c:v>156</c:v>
                      </c:pt>
                      <c:pt idx="1">
                        <c:v>166</c:v>
                      </c:pt>
                      <c:pt idx="2">
                        <c:v>171</c:v>
                      </c:pt>
                      <c:pt idx="3">
                        <c:v>213</c:v>
                      </c:pt>
                      <c:pt idx="4">
                        <c:v>269</c:v>
                      </c:pt>
                      <c:pt idx="5">
                        <c:v>213</c:v>
                      </c:pt>
                      <c:pt idx="6">
                        <c:v>241</c:v>
                      </c:pt>
                      <c:pt idx="7">
                        <c:v>239</c:v>
                      </c:pt>
                      <c:pt idx="8">
                        <c:v>261</c:v>
                      </c:pt>
                      <c:pt idx="9">
                        <c:v>236</c:v>
                      </c:pt>
                      <c:pt idx="10">
                        <c:v>208</c:v>
                      </c:pt>
                      <c:pt idx="11">
                        <c:v>209</c:v>
                      </c:pt>
                      <c:pt idx="12">
                        <c:v>253</c:v>
                      </c:pt>
                      <c:pt idx="13">
                        <c:v>290</c:v>
                      </c:pt>
                      <c:pt idx="14">
                        <c:v>236</c:v>
                      </c:pt>
                      <c:pt idx="15">
                        <c:v>184</c:v>
                      </c:pt>
                      <c:pt idx="16">
                        <c:v>124</c:v>
                      </c:pt>
                      <c:pt idx="17">
                        <c:v>94</c:v>
                      </c:pt>
                      <c:pt idx="18">
                        <c:v>96</c:v>
                      </c:pt>
                    </c:numCache>
                  </c:numRef>
                </c:val>
                <c:extLst xmlns:c15="http://schemas.microsoft.com/office/drawing/2012/chart">
                  <c:ext xmlns:c16="http://schemas.microsoft.com/office/drawing/2014/chart" uri="{C3380CC4-5D6E-409C-BE32-E72D297353CC}">
                    <c16:uniqueId val="{00000014-2E84-4659-83A1-3D584C4CD41A}"/>
                  </c:ext>
                </c:extLst>
              </c15:ser>
            </c15:filteredBarSeries>
          </c:ext>
        </c:extLst>
      </c:barChart>
      <c:barChart>
        <c:barDir val="bar"/>
        <c:grouping val="clustered"/>
        <c:varyColors val="0"/>
        <c:ser>
          <c:idx val="27"/>
          <c:order val="27"/>
          <c:tx>
            <c:strRef>
              <c:f>'人口ピラミッド(2040)'!$E$38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'人口ピラミッド(2040)'!$F$38:$X$38</c:f>
              <c:numCache>
                <c:formatCode>#,##0_);[Red]\(#,##0\)</c:formatCode>
                <c:ptCount val="19"/>
                <c:pt idx="0">
                  <c:v>22807</c:v>
                </c:pt>
                <c:pt idx="1">
                  <c:v>24257</c:v>
                </c:pt>
                <c:pt idx="2">
                  <c:v>24579</c:v>
                </c:pt>
                <c:pt idx="3">
                  <c:v>24875</c:v>
                </c:pt>
                <c:pt idx="4">
                  <c:v>29857</c:v>
                </c:pt>
                <c:pt idx="5">
                  <c:v>33850</c:v>
                </c:pt>
                <c:pt idx="6">
                  <c:v>37443</c:v>
                </c:pt>
                <c:pt idx="7">
                  <c:v>40918</c:v>
                </c:pt>
                <c:pt idx="8">
                  <c:v>41668</c:v>
                </c:pt>
                <c:pt idx="9">
                  <c:v>38777</c:v>
                </c:pt>
                <c:pt idx="10">
                  <c:v>39630</c:v>
                </c:pt>
                <c:pt idx="11">
                  <c:v>44162</c:v>
                </c:pt>
                <c:pt idx="12">
                  <c:v>53826</c:v>
                </c:pt>
                <c:pt idx="13">
                  <c:v>68857</c:v>
                </c:pt>
                <c:pt idx="14">
                  <c:v>59502</c:v>
                </c:pt>
                <c:pt idx="15">
                  <c:v>49081</c:v>
                </c:pt>
                <c:pt idx="16">
                  <c:v>38961</c:v>
                </c:pt>
                <c:pt idx="17">
                  <c:v>39349</c:v>
                </c:pt>
                <c:pt idx="18">
                  <c:v>52324</c:v>
                </c:pt>
              </c:numCache>
              <c:extLst/>
            </c:numRef>
          </c:val>
          <c:extLst>
            <c:ext xmlns:c16="http://schemas.microsoft.com/office/drawing/2014/chart" uri="{C3380CC4-5D6E-409C-BE32-E72D297353CC}">
              <c16:uniqueId val="{00000001-2E84-4659-83A1-3D584C4CD41A}"/>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'人口ピラミッド(2040)'!$E$30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'人口ピラミッド(2040)'!$F$30:$X$30</c15:sqref>
                        </c15:formulaRef>
                      </c:ext>
                    </c:extLst>
                    <c:numCache>
                      <c:formatCode>#,##0_);[Red]\(#,##0\)</c:formatCode>
                      <c:ptCount val="19"/>
                      <c:pt idx="0">
                        <c:v>149</c:v>
                      </c:pt>
                      <c:pt idx="1">
                        <c:v>160</c:v>
                      </c:pt>
                      <c:pt idx="2">
                        <c:v>163</c:v>
                      </c:pt>
                      <c:pt idx="3">
                        <c:v>175</c:v>
                      </c:pt>
                      <c:pt idx="4">
                        <c:v>216</c:v>
                      </c:pt>
                      <c:pt idx="5">
                        <c:v>208</c:v>
                      </c:pt>
                      <c:pt idx="6">
                        <c:v>230</c:v>
                      </c:pt>
                      <c:pt idx="7">
                        <c:v>251</c:v>
                      </c:pt>
                      <c:pt idx="8">
                        <c:v>257</c:v>
                      </c:pt>
                      <c:pt idx="9">
                        <c:v>236</c:v>
                      </c:pt>
                      <c:pt idx="10">
                        <c:v>210</c:v>
                      </c:pt>
                      <c:pt idx="11">
                        <c:v>212</c:v>
                      </c:pt>
                      <c:pt idx="12">
                        <c:v>268</c:v>
                      </c:pt>
                      <c:pt idx="13">
                        <c:v>344</c:v>
                      </c:pt>
                      <c:pt idx="14">
                        <c:v>266</c:v>
                      </c:pt>
                      <c:pt idx="15">
                        <c:v>196</c:v>
                      </c:pt>
                      <c:pt idx="16">
                        <c:v>177</c:v>
                      </c:pt>
                      <c:pt idx="17">
                        <c:v>160</c:v>
                      </c:pt>
                      <c:pt idx="18">
                        <c:v>235</c:v>
                      </c:pt>
                    </c:numCache>
                  </c:numRef>
                </c:val>
                <c:extLst>
                  <c:ext xmlns:c16="http://schemas.microsoft.com/office/drawing/2014/chart" uri="{C3380CC4-5D6E-409C-BE32-E72D297353CC}">
                    <c16:uniqueId val="{00000015-2E84-4659-83A1-3D584C4CD41A}"/>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'人口ピラミッド(2040)'!$E$31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'人口ピラミッド(2040)'!$F$31:$X$31</c15:sqref>
                        </c15:formulaRef>
                      </c:ext>
                    </c:extLst>
                    <c:numCache>
                      <c:formatCode>#,##0_);[Red]\(#,##0\)</c:formatCode>
                      <c:ptCount val="19"/>
                      <c:pt idx="0">
                        <c:v>693</c:v>
                      </c:pt>
                      <c:pt idx="1">
                        <c:v>760</c:v>
                      </c:pt>
                      <c:pt idx="2">
                        <c:v>805</c:v>
                      </c:pt>
                      <c:pt idx="3">
                        <c:v>784</c:v>
                      </c:pt>
                      <c:pt idx="4">
                        <c:v>934</c:v>
                      </c:pt>
                      <c:pt idx="5">
                        <c:v>992</c:v>
                      </c:pt>
                      <c:pt idx="6">
                        <c:v>1058</c:v>
                      </c:pt>
                      <c:pt idx="7">
                        <c:v>1198</c:v>
                      </c:pt>
                      <c:pt idx="8">
                        <c:v>1238</c:v>
                      </c:pt>
                      <c:pt idx="9">
                        <c:v>1196</c:v>
                      </c:pt>
                      <c:pt idx="10">
                        <c:v>1206</c:v>
                      </c:pt>
                      <c:pt idx="11">
                        <c:v>1321</c:v>
                      </c:pt>
                      <c:pt idx="12">
                        <c:v>1694</c:v>
                      </c:pt>
                      <c:pt idx="13">
                        <c:v>2144</c:v>
                      </c:pt>
                      <c:pt idx="14">
                        <c:v>1865</c:v>
                      </c:pt>
                      <c:pt idx="15">
                        <c:v>1487</c:v>
                      </c:pt>
                      <c:pt idx="16">
                        <c:v>982</c:v>
                      </c:pt>
                      <c:pt idx="17">
                        <c:v>815</c:v>
                      </c:pt>
                      <c:pt idx="18">
                        <c:v>710</c:v>
                      </c:pt>
                    </c:numCache>
                  </c:numRef>
                </c:val>
                <c:extLst xmlns:c15="http://schemas.microsoft.com/office/drawing/2012/chart">
                  <c:ext xmlns:c16="http://schemas.microsoft.com/office/drawing/2014/chart" uri="{C3380CC4-5D6E-409C-BE32-E72D297353CC}">
                    <c16:uniqueId val="{00000016-2E84-4659-83A1-3D584C4CD41A}"/>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'人口ピラミッド(2040)'!$E$32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'人口ピラミッド(2040)'!$F$32:$X$32</c15:sqref>
                        </c15:formulaRef>
                      </c:ext>
                    </c:extLst>
                    <c:numCache>
                      <c:formatCode>#,##0_);[Red]\(#,##0\)</c:formatCode>
                      <c:ptCount val="19"/>
                      <c:pt idx="0">
                        <c:v>659</c:v>
                      </c:pt>
                      <c:pt idx="1">
                        <c:v>716</c:v>
                      </c:pt>
                      <c:pt idx="2">
                        <c:v>757</c:v>
                      </c:pt>
                      <c:pt idx="3">
                        <c:v>755</c:v>
                      </c:pt>
                      <c:pt idx="4">
                        <c:v>864</c:v>
                      </c:pt>
                      <c:pt idx="5">
                        <c:v>954</c:v>
                      </c:pt>
                      <c:pt idx="6">
                        <c:v>1088</c:v>
                      </c:pt>
                      <c:pt idx="7">
                        <c:v>1258</c:v>
                      </c:pt>
                      <c:pt idx="8">
                        <c:v>1135</c:v>
                      </c:pt>
                      <c:pt idx="9">
                        <c:v>1077</c:v>
                      </c:pt>
                      <c:pt idx="10">
                        <c:v>1285</c:v>
                      </c:pt>
                      <c:pt idx="11">
                        <c:v>1413</c:v>
                      </c:pt>
                      <c:pt idx="12">
                        <c:v>1769</c:v>
                      </c:pt>
                      <c:pt idx="13">
                        <c:v>2429</c:v>
                      </c:pt>
                      <c:pt idx="14">
                        <c:v>1993</c:v>
                      </c:pt>
                      <c:pt idx="15">
                        <c:v>1798</c:v>
                      </c:pt>
                      <c:pt idx="16">
                        <c:v>1373</c:v>
                      </c:pt>
                      <c:pt idx="17">
                        <c:v>1469</c:v>
                      </c:pt>
                      <c:pt idx="18">
                        <c:v>1928</c:v>
                      </c:pt>
                    </c:numCache>
                  </c:numRef>
                </c:val>
                <c:extLst xmlns:c15="http://schemas.microsoft.com/office/drawing/2012/chart">
                  <c:ext xmlns:c16="http://schemas.microsoft.com/office/drawing/2014/chart" uri="{C3380CC4-5D6E-409C-BE32-E72D297353CC}">
                    <c16:uniqueId val="{00000017-2E84-4659-83A1-3D584C4CD41A}"/>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'人口ピラミッド(2040)'!$E$33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'人口ピラミッド(2040)'!$F$33:$X$33</c15:sqref>
                        </c15:formulaRef>
                      </c:ext>
                    </c:extLst>
                    <c:numCache>
                      <c:formatCode>#,##0_);[Red]\(#,##0\)</c:formatCode>
                      <c:ptCount val="19"/>
                      <c:pt idx="0">
                        <c:v>385</c:v>
                      </c:pt>
                      <c:pt idx="1">
                        <c:v>460</c:v>
                      </c:pt>
                      <c:pt idx="2">
                        <c:v>508</c:v>
                      </c:pt>
                      <c:pt idx="3">
                        <c:v>548</c:v>
                      </c:pt>
                      <c:pt idx="4">
                        <c:v>552</c:v>
                      </c:pt>
                      <c:pt idx="5">
                        <c:v>592</c:v>
                      </c:pt>
                      <c:pt idx="6">
                        <c:v>682</c:v>
                      </c:pt>
                      <c:pt idx="7">
                        <c:v>756</c:v>
                      </c:pt>
                      <c:pt idx="8">
                        <c:v>838</c:v>
                      </c:pt>
                      <c:pt idx="9">
                        <c:v>805</c:v>
                      </c:pt>
                      <c:pt idx="10">
                        <c:v>879</c:v>
                      </c:pt>
                      <c:pt idx="11">
                        <c:v>1065</c:v>
                      </c:pt>
                      <c:pt idx="12">
                        <c:v>1419</c:v>
                      </c:pt>
                      <c:pt idx="13">
                        <c:v>1907</c:v>
                      </c:pt>
                      <c:pt idx="14">
                        <c:v>1628</c:v>
                      </c:pt>
                      <c:pt idx="15">
                        <c:v>1225</c:v>
                      </c:pt>
                      <c:pt idx="16">
                        <c:v>962</c:v>
                      </c:pt>
                      <c:pt idx="17">
                        <c:v>841</c:v>
                      </c:pt>
                      <c:pt idx="18">
                        <c:v>811</c:v>
                      </c:pt>
                    </c:numCache>
                  </c:numRef>
                </c:val>
                <c:extLst xmlns:c15="http://schemas.microsoft.com/office/drawing/2012/chart">
                  <c:ext xmlns:c16="http://schemas.microsoft.com/office/drawing/2014/chart" uri="{C3380CC4-5D6E-409C-BE32-E72D297353CC}">
                    <c16:uniqueId val="{00000018-2E84-4659-83A1-3D584C4CD41A}"/>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'人口ピラミッド(2040)'!$E$34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'人口ピラミッド(2040)'!$F$34:$X$34</c15:sqref>
                        </c15:formulaRef>
                      </c:ext>
                    </c:extLst>
                    <c:numCache>
                      <c:formatCode>#,##0_);[Red]\(#,##0\)</c:formatCode>
                      <c:ptCount val="19"/>
                      <c:pt idx="0">
                        <c:v>366</c:v>
                      </c:pt>
                      <c:pt idx="1">
                        <c:v>433</c:v>
                      </c:pt>
                      <c:pt idx="2">
                        <c:v>471</c:v>
                      </c:pt>
                      <c:pt idx="3">
                        <c:v>481</c:v>
                      </c:pt>
                      <c:pt idx="4">
                        <c:v>539</c:v>
                      </c:pt>
                      <c:pt idx="5">
                        <c:v>642</c:v>
                      </c:pt>
                      <c:pt idx="6">
                        <c:v>717</c:v>
                      </c:pt>
                      <c:pt idx="7">
                        <c:v>835</c:v>
                      </c:pt>
                      <c:pt idx="8">
                        <c:v>783</c:v>
                      </c:pt>
                      <c:pt idx="9">
                        <c:v>743</c:v>
                      </c:pt>
                      <c:pt idx="10">
                        <c:v>931</c:v>
                      </c:pt>
                      <c:pt idx="11">
                        <c:v>1117</c:v>
                      </c:pt>
                      <c:pt idx="12">
                        <c:v>1570</c:v>
                      </c:pt>
                      <c:pt idx="13">
                        <c:v>2014</c:v>
                      </c:pt>
                      <c:pt idx="14">
                        <c:v>1728</c:v>
                      </c:pt>
                      <c:pt idx="15">
                        <c:v>1544</c:v>
                      </c:pt>
                      <c:pt idx="16">
                        <c:v>1397</c:v>
                      </c:pt>
                      <c:pt idx="17">
                        <c:v>1470</c:v>
                      </c:pt>
                      <c:pt idx="18">
                        <c:v>1829</c:v>
                      </c:pt>
                    </c:numCache>
                  </c:numRef>
                </c:val>
                <c:extLst xmlns:c15="http://schemas.microsoft.com/office/drawing/2012/chart">
                  <c:ext xmlns:c16="http://schemas.microsoft.com/office/drawing/2014/chart" uri="{C3380CC4-5D6E-409C-BE32-E72D297353CC}">
                    <c16:uniqueId val="{00000019-2E84-4659-83A1-3D584C4CD41A}"/>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'人口ピラミッド(2040)'!$E$35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'人口ピラミッド(2040)'!$F$35:$X$35</c15:sqref>
                        </c15:formulaRef>
                      </c:ext>
                    </c:extLst>
                    <c:numCache>
                      <c:formatCode>#,##0_);[Red]\(#,##0\)</c:formatCode>
                      <c:ptCount val="19"/>
                      <c:pt idx="0">
                        <c:v>72</c:v>
                      </c:pt>
                      <c:pt idx="1">
                        <c:v>91</c:v>
                      </c:pt>
                      <c:pt idx="2">
                        <c:v>108</c:v>
                      </c:pt>
                      <c:pt idx="3">
                        <c:v>120</c:v>
                      </c:pt>
                      <c:pt idx="4">
                        <c:v>126</c:v>
                      </c:pt>
                      <c:pt idx="5">
                        <c:v>117</c:v>
                      </c:pt>
                      <c:pt idx="6">
                        <c:v>124</c:v>
                      </c:pt>
                      <c:pt idx="7">
                        <c:v>170</c:v>
                      </c:pt>
                      <c:pt idx="8">
                        <c:v>184</c:v>
                      </c:pt>
                      <c:pt idx="9">
                        <c:v>180</c:v>
                      </c:pt>
                      <c:pt idx="10">
                        <c:v>234</c:v>
                      </c:pt>
                      <c:pt idx="11">
                        <c:v>287</c:v>
                      </c:pt>
                      <c:pt idx="12">
                        <c:v>356</c:v>
                      </c:pt>
                      <c:pt idx="13">
                        <c:v>506</c:v>
                      </c:pt>
                      <c:pt idx="14">
                        <c:v>471</c:v>
                      </c:pt>
                      <c:pt idx="15">
                        <c:v>437</c:v>
                      </c:pt>
                      <c:pt idx="16">
                        <c:v>302</c:v>
                      </c:pt>
                      <c:pt idx="17">
                        <c:v>256</c:v>
                      </c:pt>
                      <c:pt idx="18">
                        <c:v>241</c:v>
                      </c:pt>
                    </c:numCache>
                  </c:numRef>
                </c:val>
                <c:extLst xmlns:c15="http://schemas.microsoft.com/office/drawing/2012/chart">
                  <c:ext xmlns:c16="http://schemas.microsoft.com/office/drawing/2014/chart" uri="{C3380CC4-5D6E-409C-BE32-E72D297353CC}">
                    <c16:uniqueId val="{0000001A-2E84-4659-83A1-3D584C4CD41A}"/>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'人口ピラミッド(2040)'!$E$36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'人口ピラミッド(2040)'!$F$36:$X$36</c15:sqref>
                        </c15:formulaRef>
                      </c:ext>
                    </c:extLst>
                    <c:numCache>
                      <c:formatCode>#,##0_);[Red]\(#,##0\)</c:formatCode>
                      <c:ptCount val="19"/>
                      <c:pt idx="0">
                        <c:v>68</c:v>
                      </c:pt>
                      <c:pt idx="1">
                        <c:v>84</c:v>
                      </c:pt>
                      <c:pt idx="2">
                        <c:v>101</c:v>
                      </c:pt>
                      <c:pt idx="3">
                        <c:v>115</c:v>
                      </c:pt>
                      <c:pt idx="4">
                        <c:v>116</c:v>
                      </c:pt>
                      <c:pt idx="5">
                        <c:v>121</c:v>
                      </c:pt>
                      <c:pt idx="6">
                        <c:v>118</c:v>
                      </c:pt>
                      <c:pt idx="7">
                        <c:v>184</c:v>
                      </c:pt>
                      <c:pt idx="8">
                        <c:v>202</c:v>
                      </c:pt>
                      <c:pt idx="9">
                        <c:v>162</c:v>
                      </c:pt>
                      <c:pt idx="10">
                        <c:v>219</c:v>
                      </c:pt>
                      <c:pt idx="11">
                        <c:v>285</c:v>
                      </c:pt>
                      <c:pt idx="12">
                        <c:v>390</c:v>
                      </c:pt>
                      <c:pt idx="13">
                        <c:v>528</c:v>
                      </c:pt>
                      <c:pt idx="14">
                        <c:v>518</c:v>
                      </c:pt>
                      <c:pt idx="15">
                        <c:v>475</c:v>
                      </c:pt>
                      <c:pt idx="16">
                        <c:v>431</c:v>
                      </c:pt>
                      <c:pt idx="17">
                        <c:v>448</c:v>
                      </c:pt>
                      <c:pt idx="18">
                        <c:v>614</c:v>
                      </c:pt>
                    </c:numCache>
                  </c:numRef>
                </c:val>
                <c:extLst xmlns:c15="http://schemas.microsoft.com/office/drawing/2012/chart">
                  <c:ext xmlns:c16="http://schemas.microsoft.com/office/drawing/2014/chart" uri="{C3380CC4-5D6E-409C-BE32-E72D297353CC}">
                    <c16:uniqueId val="{0000001B-2E84-4659-83A1-3D584C4CD41A}"/>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90000"/>
          <c:min val="-120000"/>
        </c:scaling>
        <c:delete val="1"/>
        <c:axPos val="b"/>
        <c:majorGridlines>
          <c:spPr>
            <a:ln w="9525" cap="flat" cmpd="sng" algn="ctr">
              <a:noFill/>
              <a:round/>
            </a:ln>
            <a:effectLst/>
          </c:spPr>
        </c:majorGridlines>
        <c:numFmt formatCode="#,##0;" sourceLinked="0"/>
        <c:majorTickMark val="none"/>
        <c:minorTickMark val="none"/>
        <c:tickLblPos val="nextTo"/>
        <c:crossAx val="792123039"/>
        <c:crosses val="autoZero"/>
        <c:crossBetween val="between"/>
      </c:valAx>
      <c:valAx>
        <c:axId val="622549087"/>
        <c:scaling>
          <c:orientation val="minMax"/>
          <c:max val="90000"/>
          <c:min val="-12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layout>
        <c:manualLayout>
          <c:xMode val="edge"/>
          <c:yMode val="edge"/>
          <c:x val="0.40393459425960876"/>
          <c:y val="0.11742460317460318"/>
          <c:w val="0.19213081148078251"/>
          <c:h val="7.514166666666666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大阪府</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0625433818574197"/>
          <c:y val="0.10977007784275183"/>
          <c:w val="0.78929714159568798"/>
          <c:h val="0.76267236009420769"/>
        </c:manualLayout>
      </c:layout>
      <c:barChart>
        <c:barDir val="col"/>
        <c:grouping val="clustered"/>
        <c:varyColors val="0"/>
        <c:ser>
          <c:idx val="0"/>
          <c:order val="0"/>
          <c:tx>
            <c:strRef>
              <c:f>高齢化率・後期高齢化率!$N$4</c:f>
              <c:strCache>
                <c:ptCount val="1"/>
                <c:pt idx="0">
                  <c:v>人口総数(人)</c:v>
                </c:pt>
              </c:strCache>
            </c:strRef>
          </c:tx>
          <c:spPr>
            <a:pattFill prst="pct75">
              <a:fgClr>
                <a:schemeClr val="accent1">
                  <a:lumMod val="60000"/>
                  <a:lumOff val="40000"/>
                </a:schemeClr>
              </a:fgClr>
              <a:bgClr>
                <a:schemeClr val="bg1"/>
              </a:bgClr>
            </a:pattFill>
            <a:ln>
              <a:noFill/>
            </a:ln>
            <a:effectLst/>
          </c:spPr>
          <c:invertIfNegative val="0"/>
          <c:dLbls>
            <c:dLbl>
              <c:idx val="1"/>
              <c:layout>
                <c:manualLayout>
                  <c:x val="1.3156186831527156E-3"/>
                  <c:y val="-2.1350793537826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5-4681-9A43-43262DBF8D7C}"/>
                </c:ext>
              </c:extLst>
            </c:dLbl>
            <c:dLbl>
              <c:idx val="4"/>
              <c:layout>
                <c:manualLayout>
                  <c:x val="3.7277777777777778E-3"/>
                  <c:y val="-2.2282238442822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45-4681-9A43-43262DBF8D7C}"/>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高齢化率・後期高齢化率!$O$4:$U$4</c:f>
              <c:numCache>
                <c:formatCode>#,##0_);[Red]\(#,##0\)</c:formatCode>
                <c:ptCount val="5"/>
                <c:pt idx="0">
                  <c:v>8837685</c:v>
                </c:pt>
                <c:pt idx="1">
                  <c:v>8676202</c:v>
                </c:pt>
                <c:pt idx="2">
                  <c:v>8437625</c:v>
                </c:pt>
                <c:pt idx="3">
                  <c:v>8167191</c:v>
                </c:pt>
                <c:pt idx="4">
                  <c:v>7874440</c:v>
                </c:pt>
              </c:numCache>
              <c:extLst/>
            </c:numRef>
          </c:val>
          <c:extLst>
            <c:ext xmlns:c16="http://schemas.microsoft.com/office/drawing/2014/chart" uri="{C3380CC4-5D6E-409C-BE32-E72D297353CC}">
              <c16:uniqueId val="{00000002-0B45-4681-9A43-43262DBF8D7C}"/>
            </c:ext>
          </c:extLst>
        </c:ser>
        <c:ser>
          <c:idx val="1"/>
          <c:order val="1"/>
          <c:tx>
            <c:strRef>
              <c:f>高齢化率・後期高齢化率!$N$5</c:f>
              <c:strCache>
                <c:ptCount val="1"/>
                <c:pt idx="0">
                  <c:v>65歳以上(人)</c:v>
                </c:pt>
              </c:strCache>
            </c:strRef>
          </c:tx>
          <c:spPr>
            <a:solidFill>
              <a:schemeClr val="accent2">
                <a:lumMod val="40000"/>
                <a:lumOff val="60000"/>
              </a:schemeClr>
            </a:solidFill>
            <a:ln>
              <a:noFill/>
            </a:ln>
            <a:effectLst/>
          </c:spPr>
          <c:invertIfNegative val="0"/>
          <c:dLbls>
            <c:dLbl>
              <c:idx val="0"/>
              <c:layout>
                <c:manualLayout>
                  <c:x val="3.5277777777777734E-2"/>
                  <c:y val="2.5750202757501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45-4681-9A43-43262DBF8D7C}"/>
                </c:ext>
              </c:extLst>
            </c:dLbl>
            <c:dLbl>
              <c:idx val="1"/>
              <c:layout>
                <c:manualLayout>
                  <c:x val="3.086805555555555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45-4681-9A43-43262DBF8D7C}"/>
                </c:ext>
              </c:extLst>
            </c:dLbl>
            <c:dLbl>
              <c:idx val="2"/>
              <c:layout>
                <c:manualLayout>
                  <c:x val="2.6458333333333254E-2"/>
                  <c:y val="1.0300081103000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45-4681-9A43-43262DBF8D7C}"/>
                </c:ext>
              </c:extLst>
            </c:dLbl>
            <c:dLbl>
              <c:idx val="3"/>
              <c:layout>
                <c:manualLayout>
                  <c:x val="2.4679861111111031E-2"/>
                  <c:y val="9.89456609894566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45-4681-9A43-43262DBF8D7C}"/>
                </c:ext>
              </c:extLst>
            </c:dLbl>
            <c:dLbl>
              <c:idx val="4"/>
              <c:layout>
                <c:manualLayout>
                  <c:x val="3.6593402777777777E-2"/>
                  <c:y val="2.597810218978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45-4681-9A43-43262DBF8D7C}"/>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高齢化率・後期高齢化率!$O$5:$U$5</c:f>
              <c:numCache>
                <c:formatCode>#,##0_);[Red]\(#,##0\)</c:formatCode>
                <c:ptCount val="5"/>
                <c:pt idx="0">
                  <c:v>2441984</c:v>
                </c:pt>
                <c:pt idx="1">
                  <c:v>2433999</c:v>
                </c:pt>
                <c:pt idx="2">
                  <c:v>2460200</c:v>
                </c:pt>
                <c:pt idx="3">
                  <c:v>2547620</c:v>
                </c:pt>
                <c:pt idx="4">
                  <c:v>2692756</c:v>
                </c:pt>
              </c:numCache>
              <c:extLst/>
            </c:numRef>
          </c:val>
          <c:extLst>
            <c:ext xmlns:c16="http://schemas.microsoft.com/office/drawing/2014/chart" uri="{C3380CC4-5D6E-409C-BE32-E72D297353CC}">
              <c16:uniqueId val="{00000008-0B45-4681-9A43-43262DBF8D7C}"/>
            </c:ext>
          </c:extLst>
        </c:ser>
        <c:ser>
          <c:idx val="2"/>
          <c:order val="2"/>
          <c:tx>
            <c:strRef>
              <c:f>高齢化率・後期高齢化率!$N$6</c:f>
              <c:strCache>
                <c:ptCount val="1"/>
                <c:pt idx="0">
                  <c:v>75歳以上(人)</c:v>
                </c:pt>
              </c:strCache>
            </c:strRef>
          </c:tx>
          <c:spPr>
            <a:pattFill prst="trellis">
              <a:fgClr>
                <a:schemeClr val="accent4">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高齢化率・後期高齢化率!$O$6:$U$6</c:f>
              <c:numCache>
                <c:formatCode>#,##0_);[Red]\(#,##0\)</c:formatCode>
                <c:ptCount val="5"/>
                <c:pt idx="0">
                  <c:v>1288066</c:v>
                </c:pt>
                <c:pt idx="1">
                  <c:v>1504628</c:v>
                </c:pt>
                <c:pt idx="2">
                  <c:v>1518350</c:v>
                </c:pt>
                <c:pt idx="3">
                  <c:v>1444521</c:v>
                </c:pt>
                <c:pt idx="4">
                  <c:v>1439242</c:v>
                </c:pt>
              </c:numCache>
              <c:extLst/>
            </c:numRef>
          </c:val>
          <c:extLst>
            <c:ext xmlns:c16="http://schemas.microsoft.com/office/drawing/2014/chart" uri="{C3380CC4-5D6E-409C-BE32-E72D297353CC}">
              <c16:uniqueId val="{00000009-0B45-4681-9A43-43262DBF8D7C}"/>
            </c:ext>
          </c:extLst>
        </c:ser>
        <c:dLbls>
          <c:showLegendKey val="0"/>
          <c:showVal val="1"/>
          <c:showCatName val="0"/>
          <c:showSerName val="0"/>
          <c:showPercent val="0"/>
          <c:showBubbleSize val="0"/>
        </c:dLbls>
        <c:gapWidth val="59"/>
        <c:overlap val="-27"/>
        <c:axId val="2022394687"/>
        <c:axId val="2022386367"/>
      </c:barChart>
      <c:lineChart>
        <c:grouping val="standard"/>
        <c:varyColors val="0"/>
        <c:ser>
          <c:idx val="3"/>
          <c:order val="3"/>
          <c:tx>
            <c:strRef>
              <c:f>高齢化率・後期高齢化率!$N$7</c:f>
              <c:strCache>
                <c:ptCount val="1"/>
                <c:pt idx="0">
                  <c:v>高齢化率(％)</c:v>
                </c:pt>
              </c:strCache>
            </c:strRef>
          </c:tx>
          <c:spPr>
            <a:ln w="28575" cap="rnd">
              <a:solidFill>
                <a:schemeClr val="accent2">
                  <a:lumMod val="40000"/>
                  <a:lumOff val="60000"/>
                </a:schemeClr>
              </a:solidFill>
              <a:round/>
            </a:ln>
            <a:effectLst/>
          </c:spPr>
          <c:marker>
            <c:symbol val="square"/>
            <c:size val="7"/>
            <c:spPr>
              <a:solidFill>
                <a:schemeClr val="accent2">
                  <a:lumMod val="40000"/>
                  <a:lumOff val="60000"/>
                </a:schemeClr>
              </a:solidFill>
              <a:ln w="9525">
                <a:solidFill>
                  <a:schemeClr val="accent2">
                    <a:lumMod val="40000"/>
                    <a:lumOff val="60000"/>
                  </a:schemeClr>
                </a:solidFill>
              </a:ln>
              <a:effectLst/>
            </c:spPr>
          </c:marker>
          <c:dLbls>
            <c:dLbl>
              <c:idx val="0"/>
              <c:layout>
                <c:manualLayout>
                  <c:x val="-5.8781597222222225E-2"/>
                  <c:y val="6.1285482562854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B45-4681-9A43-43262DBF8D7C}"/>
                </c:ext>
              </c:extLst>
            </c:dLbl>
            <c:dLbl>
              <c:idx val="1"/>
              <c:layout>
                <c:manualLayout>
                  <c:x val="-7.0290972222222178E-2"/>
                  <c:y val="6.643552311435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B45-4681-9A43-43262DBF8D7C}"/>
                </c:ext>
              </c:extLst>
            </c:dLbl>
            <c:dLbl>
              <c:idx val="2"/>
              <c:layout>
                <c:manualLayout>
                  <c:x val="-6.3191319444444449E-2"/>
                  <c:y val="5.61354420113544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B45-4681-9A43-43262DBF8D7C}"/>
                </c:ext>
              </c:extLst>
            </c:dLbl>
            <c:dLbl>
              <c:idx val="3"/>
              <c:layout>
                <c:manualLayout>
                  <c:x val="-6.1471527777777861E-2"/>
                  <c:y val="8.70356853203568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B45-4681-9A43-43262DBF8D7C}"/>
                </c:ext>
              </c:extLst>
            </c:dLbl>
            <c:dLbl>
              <c:idx val="4"/>
              <c:layout>
                <c:manualLayout>
                  <c:x val="-3.2323263888888891E-2"/>
                  <c:y val="0.1076358475263584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B45-4681-9A43-43262DBF8D7C}"/>
                </c:ext>
              </c:extLst>
            </c:dLbl>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高齢化率・後期高齢化率!$O$7:$U$7</c:f>
              <c:numCache>
                <c:formatCode>0.0%</c:formatCode>
                <c:ptCount val="5"/>
                <c:pt idx="0">
                  <c:v>0.27631489468112974</c:v>
                </c:pt>
                <c:pt idx="1">
                  <c:v>0.28053738260128108</c:v>
                </c:pt>
                <c:pt idx="2">
                  <c:v>0.291574939630524</c:v>
                </c:pt>
                <c:pt idx="3">
                  <c:v>0.31193344198758177</c:v>
                </c:pt>
                <c:pt idx="4">
                  <c:v>0.34196158710968655</c:v>
                </c:pt>
              </c:numCache>
              <c:extLst/>
            </c:numRef>
          </c:val>
          <c:smooth val="0"/>
          <c:extLst>
            <c:ext xmlns:c16="http://schemas.microsoft.com/office/drawing/2014/chart" uri="{C3380CC4-5D6E-409C-BE32-E72D297353CC}">
              <c16:uniqueId val="{0000000F-0B45-4681-9A43-43262DBF8D7C}"/>
            </c:ext>
          </c:extLst>
        </c:ser>
        <c:ser>
          <c:idx val="4"/>
          <c:order val="4"/>
          <c:tx>
            <c:strRef>
              <c:f>高齢化率・後期高齢化率!$N$8</c:f>
              <c:strCache>
                <c:ptCount val="1"/>
                <c:pt idx="0">
                  <c:v>後期高齢化率(％)</c:v>
                </c:pt>
              </c:strCache>
            </c:strRef>
          </c:tx>
          <c:spPr>
            <a:ln w="28575" cap="rnd">
              <a:solidFill>
                <a:schemeClr val="accent2">
                  <a:lumMod val="75000"/>
                </a:schemeClr>
              </a:solidFill>
              <a:round/>
            </a:ln>
            <a:effectLst/>
          </c:spPr>
          <c:marker>
            <c:symbol val="triangle"/>
            <c:size val="7"/>
            <c:spPr>
              <a:solidFill>
                <a:schemeClr val="accent2">
                  <a:lumMod val="75000"/>
                </a:schemeClr>
              </a:solidFill>
              <a:ln w="9525">
                <a:solidFill>
                  <a:schemeClr val="accent2">
                    <a:lumMod val="75000"/>
                  </a:schemeClr>
                </a:solidFill>
              </a:ln>
              <a:effectLst/>
            </c:spPr>
          </c:marker>
          <c:dLbls>
            <c:dLbl>
              <c:idx val="0"/>
              <c:layout>
                <c:manualLayout>
                  <c:x val="-5.7061805555555595E-2"/>
                  <c:y val="-7.6735604217356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B45-4681-9A43-43262DBF8D7C}"/>
                </c:ext>
              </c:extLst>
            </c:dLbl>
            <c:dLbl>
              <c:idx val="1"/>
              <c:layout>
                <c:manualLayout>
                  <c:x val="-6.5881250000000002E-2"/>
                  <c:y val="-6.643552311435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B45-4681-9A43-43262DBF8D7C}"/>
                </c:ext>
              </c:extLst>
            </c:dLbl>
            <c:dLbl>
              <c:idx val="2"/>
              <c:layout>
                <c:manualLayout>
                  <c:x val="-6.5881250000000002E-2"/>
                  <c:y val="-6.643552311435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B45-4681-9A43-43262DBF8D7C}"/>
                </c:ext>
              </c:extLst>
            </c:dLbl>
            <c:dLbl>
              <c:idx val="3"/>
              <c:layout>
                <c:manualLayout>
                  <c:x val="-6.1471527777777861E-2"/>
                  <c:y val="-5.61354420113544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B45-4681-9A43-43262DBF8D7C}"/>
                </c:ext>
              </c:extLst>
            </c:dLbl>
            <c:dLbl>
              <c:idx val="4"/>
              <c:layout>
                <c:manualLayout>
                  <c:x val="-5.7061805555555553E-2"/>
                  <c:y val="-6.1285482562854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B45-4681-9A43-43262DBF8D7C}"/>
                </c:ext>
              </c:extLst>
            </c:dLbl>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高齢化率・後期高齢化率!$O$8:$U$8</c:f>
              <c:numCache>
                <c:formatCode>0.0%</c:formatCode>
                <c:ptCount val="5"/>
                <c:pt idx="0">
                  <c:v>0.14574699143497422</c:v>
                </c:pt>
                <c:pt idx="1">
                  <c:v>0.1734201209238789</c:v>
                </c:pt>
                <c:pt idx="2">
                  <c:v>0.17994992666775306</c:v>
                </c:pt>
                <c:pt idx="3">
                  <c:v>0.17686876675224075</c:v>
                </c:pt>
                <c:pt idx="4">
                  <c:v>0.18277388614301462</c:v>
                </c:pt>
              </c:numCache>
              <c:extLst/>
            </c:numRef>
          </c:val>
          <c:smooth val="0"/>
          <c:extLst>
            <c:ext xmlns:c16="http://schemas.microsoft.com/office/drawing/2014/chart" uri="{C3380CC4-5D6E-409C-BE32-E72D297353CC}">
              <c16:uniqueId val="{00000015-0B45-4681-9A43-43262DBF8D7C}"/>
            </c:ext>
          </c:extLst>
        </c:ser>
        <c:dLbls>
          <c:showLegendKey val="0"/>
          <c:showVal val="1"/>
          <c:showCatName val="0"/>
          <c:showSerName val="0"/>
          <c:showPercent val="0"/>
          <c:showBubbleSize val="0"/>
        </c:dLbls>
        <c:marker val="1"/>
        <c:smooth val="0"/>
        <c:axId val="2022388031"/>
        <c:axId val="2022386783"/>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700" dirty="0"/>
                  <a:t>（単位：千</a:t>
                </a:r>
                <a:r>
                  <a:rPr lang="ja-JP" sz="700" dirty="0"/>
                  <a:t>人</a:t>
                </a:r>
                <a:r>
                  <a:rPr lang="ja-JP" altLang="en-US" sz="700" dirty="0"/>
                  <a:t>）</a:t>
                </a:r>
                <a:endParaRPr lang="ja-JP" sz="700" dirty="0"/>
              </a:p>
            </c:rich>
          </c:tx>
          <c:layout>
            <c:manualLayout>
              <c:xMode val="edge"/>
              <c:yMode val="edge"/>
              <c:x val="2.7977052377752904E-2"/>
              <c:y val="3.1336100854398752E-2"/>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valAx>
        <c:axId val="2022386783"/>
        <c:scaling>
          <c:orientation val="minMax"/>
          <c:max val="0.45"/>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8031"/>
        <c:crosses val="max"/>
        <c:crossBetween val="between"/>
      </c:valAx>
      <c:catAx>
        <c:axId val="2022388031"/>
        <c:scaling>
          <c:orientation val="minMax"/>
        </c:scaling>
        <c:delete val="1"/>
        <c:axPos val="b"/>
        <c:numFmt formatCode="General" sourceLinked="1"/>
        <c:majorTickMark val="none"/>
        <c:minorTickMark val="none"/>
        <c:tickLblPos val="nextTo"/>
        <c:crossAx val="2022386783"/>
        <c:crosses val="autoZero"/>
        <c:auto val="1"/>
        <c:lblAlgn val="ctr"/>
        <c:lblOffset val="100"/>
        <c:noMultiLvlLbl val="0"/>
      </c:cat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100" dirty="0"/>
              <a:t>南河内地域</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36043771043771"/>
          <c:y val="0.12250134649468232"/>
          <c:w val="0.83272264309764299"/>
          <c:h val="0.73514695793204676"/>
        </c:manualLayout>
      </c:layout>
      <c:barChart>
        <c:barDir val="col"/>
        <c:grouping val="stacked"/>
        <c:varyColors val="0"/>
        <c:ser>
          <c:idx val="0"/>
          <c:order val="0"/>
          <c:tx>
            <c:strRef>
              <c:f>'人口（年齢3区分別人口・割合）'!$N$4</c:f>
              <c:strCache>
                <c:ptCount val="1"/>
                <c:pt idx="0">
                  <c:v>0～14歳</c:v>
                </c:pt>
              </c:strCache>
            </c:strRef>
          </c:tx>
          <c:spPr>
            <a:solidFill>
              <a:schemeClr val="accent2">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'人口（年齢3区分別人口・割合）'!$O$4:$U$4</c:f>
              <c:numCache>
                <c:formatCode>#,##0_);[Red]\(#,##0\)</c:formatCode>
                <c:ptCount val="5"/>
                <c:pt idx="0">
                  <c:v>66763</c:v>
                </c:pt>
                <c:pt idx="1">
                  <c:v>58537</c:v>
                </c:pt>
                <c:pt idx="2">
                  <c:v>51415</c:v>
                </c:pt>
                <c:pt idx="3">
                  <c:v>45822</c:v>
                </c:pt>
                <c:pt idx="4">
                  <c:v>42793</c:v>
                </c:pt>
              </c:numCache>
              <c:extLst/>
            </c:numRef>
          </c:val>
          <c:extLst>
            <c:ext xmlns:c16="http://schemas.microsoft.com/office/drawing/2014/chart" uri="{C3380CC4-5D6E-409C-BE32-E72D297353CC}">
              <c16:uniqueId val="{00000000-A1FE-43EE-9DA3-73D006DC1C4A}"/>
            </c:ext>
          </c:extLst>
        </c:ser>
        <c:ser>
          <c:idx val="1"/>
          <c:order val="1"/>
          <c:tx>
            <c:strRef>
              <c:f>'人口（年齢3区分別人口・割合）'!$N$5</c:f>
              <c:strCache>
                <c:ptCount val="1"/>
                <c:pt idx="0">
                  <c:v>15～64歳</c:v>
                </c:pt>
              </c:strCache>
            </c:strRef>
          </c:tx>
          <c:spPr>
            <a:solidFill>
              <a:schemeClr val="accent4">
                <a:lumMod val="40000"/>
                <a:lumOff val="60000"/>
              </a:schemeClr>
            </a:solidFill>
            <a:ln>
              <a:noFill/>
            </a:ln>
            <a:effectLst/>
          </c:spPr>
          <c:invertIfNegative val="0"/>
          <c:dLbls>
            <c:dLbl>
              <c:idx val="2"/>
              <c:layout>
                <c:manualLayout>
                  <c:x val="4.3445539135193514E-3"/>
                  <c:y val="-5.12014191259474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FE-43EE-9DA3-73D006DC1C4A}"/>
                </c:ext>
              </c:extLst>
            </c:dLbl>
            <c:dLbl>
              <c:idx val="3"/>
              <c:layout>
                <c:manualLayout>
                  <c:x val="-7.9649234966430492E-17"/>
                  <c:y val="-1.0240283825189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FE-43EE-9DA3-73D006DC1C4A}"/>
                </c:ext>
              </c:extLst>
            </c:dLbl>
            <c:dLbl>
              <c:idx val="4"/>
              <c:layout>
                <c:manualLayout>
                  <c:x val="-1.5929846993286098E-16"/>
                  <c:y val="-1.5360425737784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FE-43EE-9DA3-73D006DC1C4A}"/>
                </c:ext>
              </c:extLst>
            </c:dLbl>
            <c:numFmt formatCode="#,##0_);[Red]\(#,##0\)" sourceLinked="0"/>
            <c:spPr>
              <a:pattFill prst="pct80">
                <a:fgClr>
                  <a:schemeClr val="accent4">
                    <a:lumMod val="40000"/>
                    <a:lumOff val="60000"/>
                  </a:schemeClr>
                </a:fgClr>
                <a:bgClr>
                  <a:schemeClr val="bg1"/>
                </a:bgClr>
              </a:patt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'人口（年齢3区分別人口・割合）'!$O$5:$U$5</c:f>
              <c:numCache>
                <c:formatCode>#,##0_);[Red]\(#,##0\)</c:formatCode>
                <c:ptCount val="5"/>
                <c:pt idx="0">
                  <c:v>339989</c:v>
                </c:pt>
                <c:pt idx="1">
                  <c:v>318080</c:v>
                </c:pt>
                <c:pt idx="2">
                  <c:v>292659</c:v>
                </c:pt>
                <c:pt idx="3">
                  <c:v>262470</c:v>
                </c:pt>
                <c:pt idx="4">
                  <c:v>226910</c:v>
                </c:pt>
              </c:numCache>
              <c:extLst/>
            </c:numRef>
          </c:val>
          <c:extLst>
            <c:ext xmlns:c16="http://schemas.microsoft.com/office/drawing/2014/chart" uri="{C3380CC4-5D6E-409C-BE32-E72D297353CC}">
              <c16:uniqueId val="{00000004-A1FE-43EE-9DA3-73D006DC1C4A}"/>
            </c:ext>
          </c:extLst>
        </c:ser>
        <c:ser>
          <c:idx val="2"/>
          <c:order val="2"/>
          <c:tx>
            <c:strRef>
              <c:f>'人口（年齢3区分別人口・割合）'!$N$6</c:f>
              <c:strCache>
                <c:ptCount val="1"/>
                <c:pt idx="0">
                  <c:v>65歳以上</c:v>
                </c:pt>
              </c:strCache>
            </c:strRef>
          </c:tx>
          <c:spPr>
            <a:solidFill>
              <a:schemeClr val="accent1">
                <a:lumMod val="40000"/>
                <a:lumOff val="60000"/>
              </a:schemeClr>
            </a:solidFill>
            <a:ln>
              <a:noFill/>
            </a:ln>
            <a:effectLst/>
          </c:spPr>
          <c:invertIfNegative val="0"/>
          <c:dLbls>
            <c:dLbl>
              <c:idx val="2"/>
              <c:layout>
                <c:manualLayout>
                  <c:x val="-7.9649234966430492E-17"/>
                  <c:y val="-1.0240283825189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FE-43EE-9DA3-73D006DC1C4A}"/>
                </c:ext>
              </c:extLst>
            </c:dLbl>
            <c:dLbl>
              <c:idx val="3"/>
              <c:layout>
                <c:manualLayout>
                  <c:x val="-7.9649234966430492E-17"/>
                  <c:y val="-1.0240283825189392E-2"/>
                </c:manualLayout>
              </c:layout>
              <c:showLegendKey val="0"/>
              <c:showVal val="1"/>
              <c:showCatName val="0"/>
              <c:showSerName val="0"/>
              <c:showPercent val="0"/>
              <c:showBubbleSize val="0"/>
              <c:extLst>
                <c:ext xmlns:c15="http://schemas.microsoft.com/office/drawing/2012/chart" uri="{CE6537A1-D6FC-4f65-9D91-7224C49458BB}">
                  <c15:layout>
                    <c:manualLayout>
                      <c:w val="9.1452859879584014E-2"/>
                      <c:h val="6.1953717142396385E-2"/>
                    </c:manualLayout>
                  </c15:layout>
                </c:ext>
                <c:ext xmlns:c16="http://schemas.microsoft.com/office/drawing/2014/chart" uri="{C3380CC4-5D6E-409C-BE32-E72D297353CC}">
                  <c16:uniqueId val="{00000006-A1FE-43EE-9DA3-73D006DC1C4A}"/>
                </c:ext>
              </c:extLst>
            </c:dLbl>
            <c:dLbl>
              <c:idx val="4"/>
              <c:layout>
                <c:manualLayout>
                  <c:x val="-4.3445539135194304E-3"/>
                  <c:y val="-1.5360425737784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FE-43EE-9DA3-73D006DC1C4A}"/>
                </c:ext>
              </c:extLst>
            </c:dLbl>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'人口（年齢3区分別人口・割合）'!$O$6:$U$6</c:f>
              <c:numCache>
                <c:formatCode>#,##0_);[Red]\(#,##0\)</c:formatCode>
                <c:ptCount val="5"/>
                <c:pt idx="0">
                  <c:v>185754</c:v>
                </c:pt>
                <c:pt idx="1">
                  <c:v>186571</c:v>
                </c:pt>
                <c:pt idx="2">
                  <c:v>187399</c:v>
                </c:pt>
                <c:pt idx="3">
                  <c:v>189266</c:v>
                </c:pt>
                <c:pt idx="4">
                  <c:v>193067</c:v>
                </c:pt>
              </c:numCache>
              <c:extLst/>
            </c:numRef>
          </c:val>
          <c:extLst>
            <c:ext xmlns:c16="http://schemas.microsoft.com/office/drawing/2014/chart" uri="{C3380CC4-5D6E-409C-BE32-E72D297353CC}">
              <c16:uniqueId val="{00000008-A1FE-43EE-9DA3-73D006DC1C4A}"/>
            </c:ext>
          </c:extLst>
        </c:ser>
        <c:dLbls>
          <c:showLegendKey val="0"/>
          <c:showVal val="0"/>
          <c:showCatName val="0"/>
          <c:showSerName val="0"/>
          <c:showPercent val="0"/>
          <c:showBubbleSize val="0"/>
        </c:dLbls>
        <c:gapWidth val="50"/>
        <c:overlap val="100"/>
        <c:axId val="2022394687"/>
        <c:axId val="2022386367"/>
      </c:barChart>
      <c:lineChart>
        <c:grouping val="standard"/>
        <c:varyColors val="0"/>
        <c:ser>
          <c:idx val="3"/>
          <c:order val="3"/>
          <c:tx>
            <c:strRef>
              <c:f>'人口（年齢3区分別人口・割合）'!$N$7</c:f>
              <c:strCache>
                <c:ptCount val="1"/>
                <c:pt idx="0">
                  <c:v>合計</c:v>
                </c:pt>
              </c:strCache>
            </c:strRef>
          </c:tx>
          <c:spPr>
            <a:ln w="28575" cap="rnd">
              <a:solidFill>
                <a:schemeClr val="accent1">
                  <a:alpha val="0"/>
                </a:schemeClr>
              </a:solidFill>
              <a:round/>
            </a:ln>
            <a:effectLst/>
          </c:spPr>
          <c:marker>
            <c:symbol val="none"/>
          </c:marker>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'人口（年齢3区分別人口・割合）'!$O$7:$U$7</c:f>
              <c:numCache>
                <c:formatCode>#,##0_);[Red]\(#,##0\)</c:formatCode>
                <c:ptCount val="5"/>
                <c:pt idx="0">
                  <c:v>592506</c:v>
                </c:pt>
                <c:pt idx="1">
                  <c:v>563188</c:v>
                </c:pt>
                <c:pt idx="2">
                  <c:v>531473</c:v>
                </c:pt>
                <c:pt idx="3">
                  <c:v>497558</c:v>
                </c:pt>
                <c:pt idx="4">
                  <c:v>462770</c:v>
                </c:pt>
              </c:numCache>
              <c:extLst/>
            </c:numRef>
          </c:val>
          <c:smooth val="0"/>
          <c:extLst>
            <c:ext xmlns:c16="http://schemas.microsoft.com/office/drawing/2014/chart" uri="{C3380CC4-5D6E-409C-BE32-E72D297353CC}">
              <c16:uniqueId val="{00000009-A1FE-43EE-9DA3-73D006DC1C4A}"/>
            </c:ext>
          </c:extLst>
        </c:ser>
        <c:dLbls>
          <c:showLegendKey val="0"/>
          <c:showVal val="0"/>
          <c:showCatName val="0"/>
          <c:showSerName val="0"/>
          <c:showPercent val="0"/>
          <c:showBubbleSize val="0"/>
        </c:dLbls>
        <c:marker val="1"/>
        <c:smooth val="0"/>
        <c:axId val="2022394687"/>
        <c:axId val="2022386367"/>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max val="30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a:t>（単位：千人）</a:t>
                </a:r>
              </a:p>
            </c:rich>
          </c:tx>
          <c:layout>
            <c:manualLayout>
              <c:xMode val="edge"/>
              <c:yMode val="edge"/>
              <c:x val="2.152080952134839E-2"/>
              <c:y val="2.828964495719119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北大阪（豊能・三島）地域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642743422155187"/>
          <c:y val="0.10977013977964969"/>
          <c:w val="0.74632017764370706"/>
          <c:h val="0.76267236009420769"/>
        </c:manualLayout>
      </c:layout>
      <c:barChart>
        <c:barDir val="col"/>
        <c:grouping val="clustered"/>
        <c:varyColors val="0"/>
        <c:ser>
          <c:idx val="0"/>
          <c:order val="0"/>
          <c:tx>
            <c:strRef>
              <c:f>高齢化率・後期高齢化率!$N$4</c:f>
              <c:strCache>
                <c:ptCount val="1"/>
                <c:pt idx="0">
                  <c:v>人口総数(人)</c:v>
                </c:pt>
              </c:strCache>
            </c:strRef>
          </c:tx>
          <c:spPr>
            <a:pattFill prst="pct75">
              <a:fgClr>
                <a:schemeClr val="accent1">
                  <a:lumMod val="60000"/>
                  <a:lumOff val="40000"/>
                </a:schemeClr>
              </a:fgClr>
              <a:bgClr>
                <a:schemeClr val="bg1"/>
              </a:bgClr>
            </a:pattFill>
            <a:ln>
              <a:noFill/>
            </a:ln>
            <a:effectLst/>
          </c:spPr>
          <c:invertIfNegative val="0"/>
          <c:dLbls>
            <c:dLbl>
              <c:idx val="0"/>
              <c:layout>
                <c:manualLayout>
                  <c:x val="-4.4097222222222428E-3"/>
                  <c:y val="-4.6340480497671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34-4E91-9CBA-1E8483E4414E}"/>
                </c:ext>
              </c:extLst>
            </c:dLbl>
            <c:dLbl>
              <c:idx val="1"/>
              <c:layout>
                <c:manualLayout>
                  <c:x val="0"/>
                  <c:y val="-6.082375478927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34-4E91-9CBA-1E8483E4414E}"/>
                </c:ext>
              </c:extLst>
            </c:dLbl>
            <c:dLbl>
              <c:idx val="2"/>
              <c:layout>
                <c:manualLayout>
                  <c:x val="0"/>
                  <c:y val="-7.4860005894488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34-4E91-9CBA-1E8483E4414E}"/>
                </c:ext>
              </c:extLst>
            </c:dLbl>
            <c:dLbl>
              <c:idx val="3"/>
              <c:layout>
                <c:manualLayout>
                  <c:x val="-8.819444444444444E-3"/>
                  <c:y val="-6.1787307330228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34-4E91-9CBA-1E8483E4414E}"/>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高齢化率・後期高齢化率!$O$4:$U$4</c:f>
              <c:numCache>
                <c:formatCode>#,##0_);[Red]\(#,##0\)</c:formatCode>
                <c:ptCount val="5"/>
                <c:pt idx="0">
                  <c:v>1815155</c:v>
                </c:pt>
                <c:pt idx="1">
                  <c:v>1808988</c:v>
                </c:pt>
                <c:pt idx="2">
                  <c:v>1785964</c:v>
                </c:pt>
                <c:pt idx="3">
                  <c:v>1755481</c:v>
                </c:pt>
                <c:pt idx="4">
                  <c:v>1719181</c:v>
                </c:pt>
              </c:numCache>
              <c:extLst/>
            </c:numRef>
          </c:val>
          <c:extLst>
            <c:ext xmlns:c16="http://schemas.microsoft.com/office/drawing/2014/chart" uri="{C3380CC4-5D6E-409C-BE32-E72D297353CC}">
              <c16:uniqueId val="{00000004-F634-4E91-9CBA-1E8483E4414E}"/>
            </c:ext>
          </c:extLst>
        </c:ser>
        <c:ser>
          <c:idx val="1"/>
          <c:order val="1"/>
          <c:tx>
            <c:strRef>
              <c:f>高齢化率・後期高齢化率!$N$5</c:f>
              <c:strCache>
                <c:ptCount val="1"/>
                <c:pt idx="0">
                  <c:v>65歳以上(人)</c:v>
                </c:pt>
              </c:strCache>
            </c:strRef>
          </c:tx>
          <c:spPr>
            <a:solidFill>
              <a:schemeClr val="accent2">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高齢化率・後期高齢化率!$O$5:$U$5</c:f>
              <c:numCache>
                <c:formatCode>#,##0_);[Red]\(#,##0\)</c:formatCode>
                <c:ptCount val="5"/>
                <c:pt idx="0">
                  <c:v>481146</c:v>
                </c:pt>
                <c:pt idx="1">
                  <c:v>485601</c:v>
                </c:pt>
                <c:pt idx="2">
                  <c:v>495855</c:v>
                </c:pt>
                <c:pt idx="3">
                  <c:v>518520</c:v>
                </c:pt>
                <c:pt idx="4">
                  <c:v>552278</c:v>
                </c:pt>
              </c:numCache>
              <c:extLst/>
            </c:numRef>
          </c:val>
          <c:extLst>
            <c:ext xmlns:c16="http://schemas.microsoft.com/office/drawing/2014/chart" uri="{C3380CC4-5D6E-409C-BE32-E72D297353CC}">
              <c16:uniqueId val="{00000005-F634-4E91-9CBA-1E8483E4414E}"/>
            </c:ext>
          </c:extLst>
        </c:ser>
        <c:ser>
          <c:idx val="2"/>
          <c:order val="2"/>
          <c:tx>
            <c:strRef>
              <c:f>高齢化率・後期高齢化率!$N$6</c:f>
              <c:strCache>
                <c:ptCount val="1"/>
                <c:pt idx="0">
                  <c:v>75歳以上(人)</c:v>
                </c:pt>
              </c:strCache>
            </c:strRef>
          </c:tx>
          <c:spPr>
            <a:pattFill prst="trellis">
              <a:fgClr>
                <a:schemeClr val="accent4">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高齢化率・後期高齢化率!$O$6:$U$6</c:f>
              <c:numCache>
                <c:formatCode>#,##0_);[Red]\(#,##0\)</c:formatCode>
                <c:ptCount val="5"/>
                <c:pt idx="0">
                  <c:v>254135</c:v>
                </c:pt>
                <c:pt idx="1">
                  <c:v>301925</c:v>
                </c:pt>
                <c:pt idx="2">
                  <c:v>309377</c:v>
                </c:pt>
                <c:pt idx="3">
                  <c:v>299287</c:v>
                </c:pt>
                <c:pt idx="4">
                  <c:v>300144</c:v>
                </c:pt>
              </c:numCache>
              <c:extLst/>
            </c:numRef>
          </c:val>
          <c:extLst>
            <c:ext xmlns:c16="http://schemas.microsoft.com/office/drawing/2014/chart" uri="{C3380CC4-5D6E-409C-BE32-E72D297353CC}">
              <c16:uniqueId val="{00000006-F634-4E91-9CBA-1E8483E4414E}"/>
            </c:ext>
          </c:extLst>
        </c:ser>
        <c:dLbls>
          <c:showLegendKey val="0"/>
          <c:showVal val="1"/>
          <c:showCatName val="0"/>
          <c:showSerName val="0"/>
          <c:showPercent val="0"/>
          <c:showBubbleSize val="0"/>
        </c:dLbls>
        <c:gapWidth val="59"/>
        <c:overlap val="-27"/>
        <c:axId val="2022394687"/>
        <c:axId val="2022386367"/>
      </c:barChart>
      <c:lineChart>
        <c:grouping val="standard"/>
        <c:varyColors val="0"/>
        <c:ser>
          <c:idx val="3"/>
          <c:order val="3"/>
          <c:tx>
            <c:strRef>
              <c:f>高齢化率・後期高齢化率!$N$7</c:f>
              <c:strCache>
                <c:ptCount val="1"/>
                <c:pt idx="0">
                  <c:v>高齢化率(％)</c:v>
                </c:pt>
              </c:strCache>
            </c:strRef>
          </c:tx>
          <c:spPr>
            <a:ln w="28575" cap="rnd">
              <a:solidFill>
                <a:schemeClr val="accent2">
                  <a:lumMod val="40000"/>
                  <a:lumOff val="60000"/>
                </a:schemeClr>
              </a:solidFill>
              <a:round/>
            </a:ln>
            <a:effectLst/>
          </c:spPr>
          <c:marker>
            <c:symbol val="square"/>
            <c:size val="7"/>
            <c:spPr>
              <a:solidFill>
                <a:schemeClr val="accent2">
                  <a:lumMod val="40000"/>
                  <a:lumOff val="60000"/>
                </a:schemeClr>
              </a:solidFill>
              <a:ln w="9525">
                <a:solidFill>
                  <a:schemeClr val="accent2">
                    <a:lumMod val="40000"/>
                    <a:lumOff val="60000"/>
                  </a:schemeClr>
                </a:solidFill>
              </a:ln>
              <a:effectLst/>
            </c:spPr>
          </c:marker>
          <c:dLbls>
            <c:dLbl>
              <c:idx val="0"/>
              <c:layout>
                <c:manualLayout>
                  <c:x val="-5.9528125000000001E-2"/>
                  <c:y val="-6.43929964654741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34-4E91-9CBA-1E8483E4414E}"/>
                </c:ext>
              </c:extLst>
            </c:dLbl>
            <c:dLbl>
              <c:idx val="1"/>
              <c:layout>
                <c:manualLayout>
                  <c:x val="-6.0365972222222224E-2"/>
                  <c:y val="-6.5333590645304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34-4E91-9CBA-1E8483E4414E}"/>
                </c:ext>
              </c:extLst>
            </c:dLbl>
            <c:dLbl>
              <c:idx val="2"/>
              <c:layout>
                <c:manualLayout>
                  <c:x val="-3.9155555555555638E-2"/>
                  <c:y val="-0.1659844656006058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34-4E91-9CBA-1E8483E4414E}"/>
                </c:ext>
              </c:extLst>
            </c:dLbl>
            <c:dLbl>
              <c:idx val="3"/>
              <c:layout>
                <c:manualLayout>
                  <c:x val="-5.8144444444444526E-2"/>
                  <c:y val="-0.113485120367675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34-4E91-9CBA-1E8483E4414E}"/>
                </c:ext>
              </c:extLst>
            </c:dLbl>
            <c:dLbl>
              <c:idx val="4"/>
              <c:layout>
                <c:manualLayout>
                  <c:x val="-5.7060416666666829E-2"/>
                  <c:y val="-6.3922699375559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34-4E91-9CBA-1E8483E4414E}"/>
                </c:ext>
              </c:extLst>
            </c:dLbl>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高齢化率・後期高齢化率!$O$7:$U$7</c:f>
              <c:numCache>
                <c:formatCode>0.0%</c:formatCode>
                <c:ptCount val="5"/>
                <c:pt idx="0">
                  <c:v>0.26507157790932456</c:v>
                </c:pt>
                <c:pt idx="1">
                  <c:v>0.26843793325328857</c:v>
                </c:pt>
                <c:pt idx="2">
                  <c:v>0.27763997482592034</c:v>
                </c:pt>
                <c:pt idx="3">
                  <c:v>0.2953720376352692</c:v>
                </c:pt>
                <c:pt idx="4">
                  <c:v>0.32124482529762716</c:v>
                </c:pt>
              </c:numCache>
              <c:extLst/>
            </c:numRef>
          </c:val>
          <c:smooth val="0"/>
          <c:extLst>
            <c:ext xmlns:c16="http://schemas.microsoft.com/office/drawing/2014/chart" uri="{C3380CC4-5D6E-409C-BE32-E72D297353CC}">
              <c16:uniqueId val="{0000000C-F634-4E91-9CBA-1E8483E4414E}"/>
            </c:ext>
          </c:extLst>
        </c:ser>
        <c:ser>
          <c:idx val="4"/>
          <c:order val="4"/>
          <c:tx>
            <c:strRef>
              <c:f>高齢化率・後期高齢化率!$N$8</c:f>
              <c:strCache>
                <c:ptCount val="1"/>
                <c:pt idx="0">
                  <c:v>後期高齢化率(％)</c:v>
                </c:pt>
              </c:strCache>
            </c:strRef>
          </c:tx>
          <c:spPr>
            <a:ln w="28575" cap="rnd">
              <a:solidFill>
                <a:schemeClr val="accent2">
                  <a:lumMod val="75000"/>
                </a:schemeClr>
              </a:solidFill>
              <a:round/>
            </a:ln>
            <a:effectLst/>
          </c:spPr>
          <c:marker>
            <c:symbol val="triangle"/>
            <c:size val="7"/>
            <c:spPr>
              <a:solidFill>
                <a:schemeClr val="accent2">
                  <a:lumMod val="75000"/>
                </a:schemeClr>
              </a:solidFill>
              <a:ln w="9525">
                <a:solidFill>
                  <a:schemeClr val="accent2">
                    <a:lumMod val="75000"/>
                  </a:schemeClr>
                </a:solidFill>
              </a:ln>
              <a:effectLst/>
            </c:spPr>
          </c:marker>
          <c:dLbls>
            <c:dLbl>
              <c:idx val="0"/>
              <c:layout>
                <c:manualLayout>
                  <c:x val="-4.0332662979721802E-2"/>
                  <c:y val="-9.7551945181255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634-4E91-9CBA-1E8483E4414E}"/>
                </c:ext>
              </c:extLst>
            </c:dLbl>
            <c:dLbl>
              <c:idx val="1"/>
              <c:layout>
                <c:manualLayout>
                  <c:x val="-5.6149305555555598E-2"/>
                  <c:y val="-6.9009205660106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634-4E91-9CBA-1E8483E4414E}"/>
                </c:ext>
              </c:extLst>
            </c:dLbl>
            <c:dLbl>
              <c:idx val="2"/>
              <c:layout>
                <c:manualLayout>
                  <c:x val="-6.4057291666666669E-2"/>
                  <c:y val="-6.2472886967337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634-4E91-9CBA-1E8483E4414E}"/>
                </c:ext>
              </c:extLst>
            </c:dLbl>
            <c:dLbl>
              <c:idx val="3"/>
              <c:layout>
                <c:manualLayout>
                  <c:x val="-4.9990277777777856E-2"/>
                  <c:y val="-0.105498989266685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634-4E91-9CBA-1E8483E4414E}"/>
                </c:ext>
              </c:extLst>
            </c:dLbl>
            <c:dLbl>
              <c:idx val="4"/>
              <c:layout>
                <c:manualLayout>
                  <c:x val="-3.5011731188201778E-2"/>
                  <c:y val="-0.1115881962864721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634-4E91-9CBA-1E8483E4414E}"/>
                </c:ext>
              </c:extLst>
            </c:dLbl>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高齢化率・後期高齢化率!$O$8:$U$8</c:f>
              <c:numCache>
                <c:formatCode>0.0%</c:formatCode>
                <c:ptCount val="5"/>
                <c:pt idx="0">
                  <c:v>0.14000732719795278</c:v>
                </c:pt>
                <c:pt idx="1">
                  <c:v>0.16690271024462297</c:v>
                </c:pt>
                <c:pt idx="2">
                  <c:v>0.17322689595087024</c:v>
                </c:pt>
                <c:pt idx="3">
                  <c:v>0.17048717701872024</c:v>
                </c:pt>
                <c:pt idx="4">
                  <c:v>0.17458545667966316</c:v>
                </c:pt>
              </c:numCache>
              <c:extLst/>
            </c:numRef>
          </c:val>
          <c:smooth val="0"/>
          <c:extLst>
            <c:ext xmlns:c16="http://schemas.microsoft.com/office/drawing/2014/chart" uri="{C3380CC4-5D6E-409C-BE32-E72D297353CC}">
              <c16:uniqueId val="{00000012-F634-4E91-9CBA-1E8483E4414E}"/>
            </c:ext>
          </c:extLst>
        </c:ser>
        <c:dLbls>
          <c:showLegendKey val="0"/>
          <c:showVal val="1"/>
          <c:showCatName val="0"/>
          <c:showSerName val="0"/>
          <c:showPercent val="0"/>
          <c:showBubbleSize val="0"/>
        </c:dLbls>
        <c:marker val="1"/>
        <c:smooth val="0"/>
        <c:axId val="2022388031"/>
        <c:axId val="2022386783"/>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max val="3000000"/>
        </c:scaling>
        <c:delete val="0"/>
        <c:axPos val="l"/>
        <c:majorGridlines>
          <c:spPr>
            <a:ln w="9525" cap="flat" cmpd="sng" algn="ctr">
              <a:noFill/>
              <a:round/>
            </a:ln>
            <a:effectLst/>
          </c:spPr>
        </c:majorGridlines>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700" dirty="0"/>
                  <a:t>（単位：千</a:t>
                </a:r>
                <a:r>
                  <a:rPr lang="ja-JP" sz="700" dirty="0"/>
                  <a:t>人</a:t>
                </a:r>
                <a:r>
                  <a:rPr lang="ja-JP" altLang="en-US" sz="700" dirty="0"/>
                  <a:t>）</a:t>
                </a:r>
                <a:endParaRPr lang="ja-JP" sz="700" dirty="0"/>
              </a:p>
            </c:rich>
          </c:tx>
          <c:layout>
            <c:manualLayout>
              <c:xMode val="edge"/>
              <c:yMode val="edge"/>
              <c:x val="2.7977033405954973E-2"/>
              <c:y val="2.6267560664112389E-2"/>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valAx>
        <c:axId val="2022386783"/>
        <c:scaling>
          <c:orientation val="minMax"/>
          <c:max val="0.45"/>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8031"/>
        <c:crosses val="max"/>
        <c:crossBetween val="between"/>
      </c:valAx>
      <c:catAx>
        <c:axId val="2022388031"/>
        <c:scaling>
          <c:orientation val="minMax"/>
        </c:scaling>
        <c:delete val="1"/>
        <c:axPos val="b"/>
        <c:numFmt formatCode="General" sourceLinked="1"/>
        <c:majorTickMark val="none"/>
        <c:minorTickMark val="none"/>
        <c:tickLblPos val="nextTo"/>
        <c:crossAx val="2022386783"/>
        <c:crosses val="autoZero"/>
        <c:auto val="1"/>
        <c:lblAlgn val="ctr"/>
        <c:lblOffset val="100"/>
        <c:noMultiLvlLbl val="0"/>
      </c:cat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050" dirty="0"/>
              <a:t>南河内地域</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3174836601307188"/>
          <c:y val="0.10977013977964969"/>
          <c:w val="0.74099924585218702"/>
          <c:h val="0.76267236009420769"/>
        </c:manualLayout>
      </c:layout>
      <c:barChart>
        <c:barDir val="col"/>
        <c:grouping val="clustered"/>
        <c:varyColors val="0"/>
        <c:ser>
          <c:idx val="0"/>
          <c:order val="0"/>
          <c:tx>
            <c:strRef>
              <c:f>高齢化率・後期高齢化率!$N$4</c:f>
              <c:strCache>
                <c:ptCount val="1"/>
                <c:pt idx="0">
                  <c:v>人口総数(人)</c:v>
                </c:pt>
              </c:strCache>
            </c:strRef>
          </c:tx>
          <c:spPr>
            <a:pattFill prst="pct75">
              <a:fgClr>
                <a:schemeClr val="accent1">
                  <a:lumMod val="60000"/>
                  <a:lumOff val="4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高齢化率・後期高齢化率!$O$4:$U$4</c:f>
              <c:numCache>
                <c:formatCode>#,##0_);[Red]\(#,##0\)</c:formatCode>
                <c:ptCount val="5"/>
                <c:pt idx="0">
                  <c:v>592506</c:v>
                </c:pt>
                <c:pt idx="1">
                  <c:v>563188</c:v>
                </c:pt>
                <c:pt idx="2">
                  <c:v>531473</c:v>
                </c:pt>
                <c:pt idx="3">
                  <c:v>497558</c:v>
                </c:pt>
                <c:pt idx="4">
                  <c:v>462770</c:v>
                </c:pt>
              </c:numCache>
              <c:extLst/>
            </c:numRef>
          </c:val>
          <c:extLst>
            <c:ext xmlns:c16="http://schemas.microsoft.com/office/drawing/2014/chart" uri="{C3380CC4-5D6E-409C-BE32-E72D297353CC}">
              <c16:uniqueId val="{00000000-B9A3-4283-9010-6919CA3057A1}"/>
            </c:ext>
          </c:extLst>
        </c:ser>
        <c:ser>
          <c:idx val="1"/>
          <c:order val="1"/>
          <c:tx>
            <c:strRef>
              <c:f>高齢化率・後期高齢化率!$N$5</c:f>
              <c:strCache>
                <c:ptCount val="1"/>
                <c:pt idx="0">
                  <c:v>65歳以上(人)</c:v>
                </c:pt>
              </c:strCache>
            </c:strRef>
          </c:tx>
          <c:spPr>
            <a:solidFill>
              <a:schemeClr val="accent2">
                <a:lumMod val="40000"/>
                <a:lumOff val="60000"/>
              </a:schemeClr>
            </a:solidFill>
            <a:ln>
              <a:noFill/>
            </a:ln>
            <a:effectLst/>
          </c:spPr>
          <c:invertIfNegative val="0"/>
          <c:dLbls>
            <c:dLbl>
              <c:idx val="1"/>
              <c:layout>
                <c:manualLayout>
                  <c:x val="-4.4097222222222628E-3"/>
                  <c:y val="-1.5446826832557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A3-4283-9010-6919CA3057A1}"/>
                </c:ext>
              </c:extLst>
            </c:dLbl>
            <c:dLbl>
              <c:idx val="2"/>
              <c:layout>
                <c:manualLayout>
                  <c:x val="8.819444444444444E-3"/>
                  <c:y val="-3.0893653665114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A3-4283-9010-6919CA3057A1}"/>
                </c:ext>
              </c:extLst>
            </c:dLbl>
            <c:dLbl>
              <c:idx val="3"/>
              <c:layout>
                <c:manualLayout>
                  <c:x val="1.7638888888888808E-2"/>
                  <c:y val="-1.5446826832557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A3-4283-9010-6919CA3057A1}"/>
                </c:ext>
              </c:extLst>
            </c:dLbl>
            <c:dLbl>
              <c:idx val="4"/>
              <c:layout>
                <c:manualLayout>
                  <c:x val="-1.6168794698185392E-16"/>
                  <c:y val="-2.05957691100763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A3-4283-9010-6919CA3057A1}"/>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高齢化率・後期高齢化率!$O$5:$U$5</c:f>
              <c:numCache>
                <c:formatCode>#,##0_);[Red]\(#,##0\)</c:formatCode>
                <c:ptCount val="5"/>
                <c:pt idx="0">
                  <c:v>185754</c:v>
                </c:pt>
                <c:pt idx="1">
                  <c:v>186571</c:v>
                </c:pt>
                <c:pt idx="2">
                  <c:v>187399</c:v>
                </c:pt>
                <c:pt idx="3">
                  <c:v>189266</c:v>
                </c:pt>
                <c:pt idx="4">
                  <c:v>193067</c:v>
                </c:pt>
              </c:numCache>
              <c:extLst/>
            </c:numRef>
          </c:val>
          <c:extLst>
            <c:ext xmlns:c16="http://schemas.microsoft.com/office/drawing/2014/chart" uri="{C3380CC4-5D6E-409C-BE32-E72D297353CC}">
              <c16:uniqueId val="{00000005-B9A3-4283-9010-6919CA3057A1}"/>
            </c:ext>
          </c:extLst>
        </c:ser>
        <c:ser>
          <c:idx val="2"/>
          <c:order val="2"/>
          <c:tx>
            <c:strRef>
              <c:f>高齢化率・後期高齢化率!$N$6</c:f>
              <c:strCache>
                <c:ptCount val="1"/>
                <c:pt idx="0">
                  <c:v>75歳以上(人)</c:v>
                </c:pt>
              </c:strCache>
            </c:strRef>
          </c:tx>
          <c:spPr>
            <a:pattFill prst="trellis">
              <a:fgClr>
                <a:schemeClr val="accent4">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高齢化率・後期高齢化率!$O$6:$U$6</c:f>
              <c:numCache>
                <c:formatCode>#,##0_);[Red]\(#,##0\)</c:formatCode>
                <c:ptCount val="5"/>
                <c:pt idx="0">
                  <c:v>97872</c:v>
                </c:pt>
                <c:pt idx="1">
                  <c:v>115742</c:v>
                </c:pt>
                <c:pt idx="2">
                  <c:v>118131</c:v>
                </c:pt>
                <c:pt idx="3">
                  <c:v>112974</c:v>
                </c:pt>
                <c:pt idx="4">
                  <c:v>110756</c:v>
                </c:pt>
              </c:numCache>
              <c:extLst/>
            </c:numRef>
          </c:val>
          <c:extLst>
            <c:ext xmlns:c16="http://schemas.microsoft.com/office/drawing/2014/chart" uri="{C3380CC4-5D6E-409C-BE32-E72D297353CC}">
              <c16:uniqueId val="{00000006-B9A3-4283-9010-6919CA3057A1}"/>
            </c:ext>
          </c:extLst>
        </c:ser>
        <c:dLbls>
          <c:showLegendKey val="0"/>
          <c:showVal val="1"/>
          <c:showCatName val="0"/>
          <c:showSerName val="0"/>
          <c:showPercent val="0"/>
          <c:showBubbleSize val="0"/>
        </c:dLbls>
        <c:gapWidth val="59"/>
        <c:overlap val="-27"/>
        <c:axId val="2022394687"/>
        <c:axId val="2022386367"/>
      </c:barChart>
      <c:lineChart>
        <c:grouping val="standard"/>
        <c:varyColors val="0"/>
        <c:ser>
          <c:idx val="3"/>
          <c:order val="3"/>
          <c:tx>
            <c:strRef>
              <c:f>高齢化率・後期高齢化率!$N$7</c:f>
              <c:strCache>
                <c:ptCount val="1"/>
                <c:pt idx="0">
                  <c:v>高齢化率(％)</c:v>
                </c:pt>
              </c:strCache>
            </c:strRef>
          </c:tx>
          <c:spPr>
            <a:ln w="28575" cap="rnd">
              <a:solidFill>
                <a:schemeClr val="accent2">
                  <a:lumMod val="40000"/>
                  <a:lumOff val="60000"/>
                </a:schemeClr>
              </a:solidFill>
              <a:round/>
            </a:ln>
            <a:effectLst/>
          </c:spPr>
          <c:marker>
            <c:symbol val="square"/>
            <c:size val="7"/>
            <c:spPr>
              <a:solidFill>
                <a:schemeClr val="accent2">
                  <a:lumMod val="40000"/>
                  <a:lumOff val="60000"/>
                </a:schemeClr>
              </a:solidFill>
              <a:ln w="9525">
                <a:solidFill>
                  <a:schemeClr val="accent2">
                    <a:lumMod val="40000"/>
                    <a:lumOff val="60000"/>
                  </a:schemeClr>
                </a:solidFill>
              </a:ln>
              <a:effectLst/>
            </c:spPr>
          </c:marker>
          <c:dLbls>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高齢化率・後期高齢化率!$O$7:$U$7</c:f>
              <c:numCache>
                <c:formatCode>0.0%</c:formatCode>
                <c:ptCount val="5"/>
                <c:pt idx="0">
                  <c:v>0.31350568601836942</c:v>
                </c:pt>
                <c:pt idx="1">
                  <c:v>0.33127658970006463</c:v>
                </c:pt>
                <c:pt idx="2">
                  <c:v>0.35260304850857899</c:v>
                </c:pt>
                <c:pt idx="3">
                  <c:v>0.38038982389992726</c:v>
                </c:pt>
                <c:pt idx="4">
                  <c:v>0.41719860837997275</c:v>
                </c:pt>
              </c:numCache>
              <c:extLst/>
            </c:numRef>
          </c:val>
          <c:smooth val="0"/>
          <c:extLst>
            <c:ext xmlns:c16="http://schemas.microsoft.com/office/drawing/2014/chart" uri="{C3380CC4-5D6E-409C-BE32-E72D297353CC}">
              <c16:uniqueId val="{00000007-B9A3-4283-9010-6919CA3057A1}"/>
            </c:ext>
          </c:extLst>
        </c:ser>
        <c:ser>
          <c:idx val="4"/>
          <c:order val="4"/>
          <c:tx>
            <c:strRef>
              <c:f>高齢化率・後期高齢化率!$N$8</c:f>
              <c:strCache>
                <c:ptCount val="1"/>
                <c:pt idx="0">
                  <c:v>後期高齢化率(％)</c:v>
                </c:pt>
              </c:strCache>
            </c:strRef>
          </c:tx>
          <c:spPr>
            <a:ln w="28575" cap="rnd">
              <a:solidFill>
                <a:schemeClr val="accent2">
                  <a:lumMod val="75000"/>
                </a:schemeClr>
              </a:solidFill>
              <a:round/>
            </a:ln>
            <a:effectLst/>
          </c:spPr>
          <c:marker>
            <c:symbol val="triangle"/>
            <c:size val="7"/>
            <c:spPr>
              <a:solidFill>
                <a:schemeClr val="accent2">
                  <a:lumMod val="75000"/>
                </a:schemeClr>
              </a:solidFill>
              <a:ln w="9525">
                <a:solidFill>
                  <a:schemeClr val="accent2">
                    <a:lumMod val="75000"/>
                  </a:schemeClr>
                </a:solidFill>
              </a:ln>
              <a:effectLst/>
            </c:spPr>
          </c:marker>
          <c:dLbls>
            <c:dLbl>
              <c:idx val="4"/>
              <c:layout>
                <c:manualLayout>
                  <c:x val="-6.7095625420396057E-2"/>
                  <c:y val="-9.2166066767591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A3-4283-9010-6919CA3057A1}"/>
                </c:ext>
              </c:extLst>
            </c:dLbl>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高齢化率・後期高齢化率!$O$8:$U$8</c:f>
              <c:numCache>
                <c:formatCode>0.0%</c:formatCode>
                <c:ptCount val="5"/>
                <c:pt idx="0">
                  <c:v>0.16518313738595053</c:v>
                </c:pt>
                <c:pt idx="1">
                  <c:v>0.2055121913108944</c:v>
                </c:pt>
                <c:pt idx="2">
                  <c:v>0.22227093380096449</c:v>
                </c:pt>
                <c:pt idx="3">
                  <c:v>0.22705694612487387</c:v>
                </c:pt>
                <c:pt idx="4">
                  <c:v>0.23933271387514315</c:v>
                </c:pt>
              </c:numCache>
              <c:extLst/>
            </c:numRef>
          </c:val>
          <c:smooth val="0"/>
          <c:extLst>
            <c:ext xmlns:c16="http://schemas.microsoft.com/office/drawing/2014/chart" uri="{C3380CC4-5D6E-409C-BE32-E72D297353CC}">
              <c16:uniqueId val="{00000009-B9A3-4283-9010-6919CA3057A1}"/>
            </c:ext>
          </c:extLst>
        </c:ser>
        <c:dLbls>
          <c:showLegendKey val="0"/>
          <c:showVal val="1"/>
          <c:showCatName val="0"/>
          <c:showSerName val="0"/>
          <c:showPercent val="0"/>
          <c:showBubbleSize val="0"/>
        </c:dLbls>
        <c:marker val="1"/>
        <c:smooth val="0"/>
        <c:axId val="2022388031"/>
        <c:axId val="2022386783"/>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max val="3000000"/>
        </c:scaling>
        <c:delete val="0"/>
        <c:axPos val="l"/>
        <c:majorGridlines>
          <c:spPr>
            <a:ln w="9525" cap="flat" cmpd="sng" algn="ctr">
              <a:noFill/>
              <a:round/>
            </a:ln>
            <a:effectLst/>
          </c:spPr>
        </c:majorGridlines>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700"/>
                  <a:t>（単位：千人）</a:t>
                </a:r>
              </a:p>
            </c:rich>
          </c:tx>
          <c:layout>
            <c:manualLayout>
              <c:xMode val="edge"/>
              <c:yMode val="edge"/>
              <c:x val="2.221269063180828E-2"/>
              <c:y val="5.992975734355044E-3"/>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valAx>
        <c:axId val="20223867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8031"/>
        <c:crosses val="max"/>
        <c:crossBetween val="between"/>
      </c:valAx>
      <c:catAx>
        <c:axId val="2022388031"/>
        <c:scaling>
          <c:orientation val="minMax"/>
        </c:scaling>
        <c:delete val="1"/>
        <c:axPos val="b"/>
        <c:numFmt formatCode="General" sourceLinked="1"/>
        <c:majorTickMark val="none"/>
        <c:minorTickMark val="none"/>
        <c:tickLblPos val="nextTo"/>
        <c:crossAx val="2022386783"/>
        <c:crosses val="autoZero"/>
        <c:auto val="1"/>
        <c:lblAlgn val="ctr"/>
        <c:lblOffset val="100"/>
        <c:noMultiLvlLbl val="0"/>
      </c:catAx>
      <c:spPr>
        <a:noFill/>
        <a:ln>
          <a:noFill/>
        </a:ln>
        <a:effectLst/>
      </c:spPr>
    </c:plotArea>
    <c:plotVisOnly val="1"/>
    <c:dispBlanksAs val="gap"/>
    <c:showDLblsOverMax val="0"/>
  </c:chart>
  <c:spPr>
    <a:noFill/>
    <a:ln>
      <a:solidFill>
        <a:schemeClr val="tx1"/>
      </a:solid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大阪市</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6640023868315689E-2"/>
          <c:y val="0.10977013977964969"/>
          <c:w val="0.77610742623579465"/>
          <c:h val="0.76267236009420769"/>
        </c:manualLayout>
      </c:layout>
      <c:barChart>
        <c:barDir val="col"/>
        <c:grouping val="clustered"/>
        <c:varyColors val="0"/>
        <c:ser>
          <c:idx val="0"/>
          <c:order val="0"/>
          <c:tx>
            <c:strRef>
              <c:f>高齢化率・後期高齢化率!$A$4</c:f>
              <c:strCache>
                <c:ptCount val="1"/>
                <c:pt idx="0">
                  <c:v>人口総数(人)</c:v>
                </c:pt>
              </c:strCache>
            </c:strRef>
          </c:tx>
          <c:spPr>
            <a:pattFill prst="pct75">
              <a:fgClr>
                <a:schemeClr val="accent1">
                  <a:lumMod val="60000"/>
                  <a:lumOff val="4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高齢化率・後期高齢化率!$B$3:$F$3</c:f>
              <c:strCache>
                <c:ptCount val="5"/>
                <c:pt idx="0">
                  <c:v>2020年</c:v>
                </c:pt>
                <c:pt idx="1">
                  <c:v>2025年</c:v>
                </c:pt>
                <c:pt idx="2">
                  <c:v>2030年</c:v>
                </c:pt>
                <c:pt idx="3">
                  <c:v>2035年</c:v>
                </c:pt>
                <c:pt idx="4">
                  <c:v>2040年</c:v>
                </c:pt>
              </c:strCache>
              <c:extLst/>
            </c:strRef>
          </c:cat>
          <c:val>
            <c:numRef>
              <c:f>高齢化率・後期高齢化率!$B$4:$F$4</c:f>
              <c:numCache>
                <c:formatCode>#,##0_);[Red]\(#,##0\)</c:formatCode>
                <c:ptCount val="5"/>
                <c:pt idx="0">
                  <c:v>2752412</c:v>
                </c:pt>
                <c:pt idx="1">
                  <c:v>2751501</c:v>
                </c:pt>
                <c:pt idx="2">
                  <c:v>2705793</c:v>
                </c:pt>
                <c:pt idx="3">
                  <c:v>2650440</c:v>
                </c:pt>
                <c:pt idx="4">
                  <c:v>2585355</c:v>
                </c:pt>
              </c:numCache>
              <c:extLst/>
            </c:numRef>
          </c:val>
          <c:extLst>
            <c:ext xmlns:c16="http://schemas.microsoft.com/office/drawing/2014/chart" uri="{C3380CC4-5D6E-409C-BE32-E72D297353CC}">
              <c16:uniqueId val="{00000000-47A9-4C3C-8965-A40F6C95E349}"/>
            </c:ext>
          </c:extLst>
        </c:ser>
        <c:ser>
          <c:idx val="1"/>
          <c:order val="1"/>
          <c:tx>
            <c:strRef>
              <c:f>高齢化率・後期高齢化率!$A$5</c:f>
              <c:strCache>
                <c:ptCount val="1"/>
                <c:pt idx="0">
                  <c:v>65歳以上(人)</c:v>
                </c:pt>
              </c:strCache>
            </c:strRef>
          </c:tx>
          <c:spPr>
            <a:solidFill>
              <a:schemeClr val="accent2">
                <a:lumMod val="40000"/>
                <a:lumOff val="60000"/>
              </a:schemeClr>
            </a:solidFill>
            <a:ln>
              <a:noFill/>
            </a:ln>
            <a:effectLst/>
          </c:spPr>
          <c:invertIfNegative val="0"/>
          <c:dLbls>
            <c:dLbl>
              <c:idx val="0"/>
              <c:layout>
                <c:manualLayout>
                  <c:x val="-4.4097222222222428E-3"/>
                  <c:y val="4.635036496350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A9-4C3C-8965-A40F6C95E349}"/>
                </c:ext>
              </c:extLst>
            </c:dLbl>
            <c:dLbl>
              <c:idx val="1"/>
              <c:layout>
                <c:manualLayout>
                  <c:x val="-4.409722222222222E-3"/>
                  <c:y val="4.1200324412003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A9-4C3C-8965-A40F6C95E349}"/>
                </c:ext>
              </c:extLst>
            </c:dLbl>
            <c:dLbl>
              <c:idx val="2"/>
              <c:layout>
                <c:manualLayout>
                  <c:x val="0"/>
                  <c:y val="3.09002433090025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A9-4C3C-8965-A40F6C95E349}"/>
                </c:ext>
              </c:extLst>
            </c:dLbl>
            <c:dLbl>
              <c:idx val="3"/>
              <c:layout>
                <c:manualLayout>
                  <c:x val="1.3229166666666667E-2"/>
                  <c:y val="2.575020275750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A9-4C3C-8965-A40F6C95E349}"/>
                </c:ext>
              </c:extLst>
            </c:dLbl>
            <c:dLbl>
              <c:idx val="4"/>
              <c:layout>
                <c:manualLayout>
                  <c:x val="2.2048611111111113E-2"/>
                  <c:y val="2.0600162206001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A9-4C3C-8965-A40F6C95E349}"/>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高齢化率・後期高齢化率!$B$3:$F$3</c:f>
              <c:strCache>
                <c:ptCount val="5"/>
                <c:pt idx="0">
                  <c:v>2020年</c:v>
                </c:pt>
                <c:pt idx="1">
                  <c:v>2025年</c:v>
                </c:pt>
                <c:pt idx="2">
                  <c:v>2030年</c:v>
                </c:pt>
                <c:pt idx="3">
                  <c:v>2035年</c:v>
                </c:pt>
                <c:pt idx="4">
                  <c:v>2040年</c:v>
                </c:pt>
              </c:strCache>
              <c:extLst/>
            </c:strRef>
          </c:cat>
          <c:val>
            <c:numRef>
              <c:f>高齢化率・後期高齢化率!$B$5:$F$5</c:f>
              <c:numCache>
                <c:formatCode>#,##0_);[Red]\(#,##0\)</c:formatCode>
                <c:ptCount val="5"/>
                <c:pt idx="0">
                  <c:v>707489</c:v>
                </c:pt>
                <c:pt idx="1">
                  <c:v>700779</c:v>
                </c:pt>
                <c:pt idx="2">
                  <c:v>709184</c:v>
                </c:pt>
                <c:pt idx="3">
                  <c:v>738919</c:v>
                </c:pt>
                <c:pt idx="4">
                  <c:v>788297</c:v>
                </c:pt>
              </c:numCache>
              <c:extLst/>
            </c:numRef>
          </c:val>
          <c:extLst>
            <c:ext xmlns:c16="http://schemas.microsoft.com/office/drawing/2014/chart" uri="{C3380CC4-5D6E-409C-BE32-E72D297353CC}">
              <c16:uniqueId val="{00000006-47A9-4C3C-8965-A40F6C95E349}"/>
            </c:ext>
          </c:extLst>
        </c:ser>
        <c:ser>
          <c:idx val="2"/>
          <c:order val="2"/>
          <c:tx>
            <c:strRef>
              <c:f>高齢化率・後期高齢化率!$A$6</c:f>
              <c:strCache>
                <c:ptCount val="1"/>
                <c:pt idx="0">
                  <c:v>75歳以上(人)</c:v>
                </c:pt>
              </c:strCache>
            </c:strRef>
          </c:tx>
          <c:spPr>
            <a:pattFill prst="trellis">
              <a:fgClr>
                <a:schemeClr val="accent4">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高齢化率・後期高齢化率!$B$3:$F$3</c:f>
              <c:strCache>
                <c:ptCount val="5"/>
                <c:pt idx="0">
                  <c:v>2020年</c:v>
                </c:pt>
                <c:pt idx="1">
                  <c:v>2025年</c:v>
                </c:pt>
                <c:pt idx="2">
                  <c:v>2030年</c:v>
                </c:pt>
                <c:pt idx="3">
                  <c:v>2035年</c:v>
                </c:pt>
                <c:pt idx="4">
                  <c:v>2040年</c:v>
                </c:pt>
              </c:strCache>
              <c:extLst/>
            </c:strRef>
          </c:cat>
          <c:val>
            <c:numRef>
              <c:f>高齢化率・後期高齢化率!$B$6:$F$6</c:f>
              <c:numCache>
                <c:formatCode>#,##0_);[Red]\(#,##0\)</c:formatCode>
                <c:ptCount val="5"/>
                <c:pt idx="0">
                  <c:v>376454</c:v>
                </c:pt>
                <c:pt idx="1">
                  <c:v>425109</c:v>
                </c:pt>
                <c:pt idx="2">
                  <c:v>422748</c:v>
                </c:pt>
                <c:pt idx="3">
                  <c:v>403163</c:v>
                </c:pt>
                <c:pt idx="4">
                  <c:v>407503</c:v>
                </c:pt>
              </c:numCache>
              <c:extLst/>
            </c:numRef>
          </c:val>
          <c:extLst>
            <c:ext xmlns:c16="http://schemas.microsoft.com/office/drawing/2014/chart" uri="{C3380CC4-5D6E-409C-BE32-E72D297353CC}">
              <c16:uniqueId val="{00000007-47A9-4C3C-8965-A40F6C95E349}"/>
            </c:ext>
          </c:extLst>
        </c:ser>
        <c:dLbls>
          <c:showLegendKey val="0"/>
          <c:showVal val="1"/>
          <c:showCatName val="0"/>
          <c:showSerName val="0"/>
          <c:showPercent val="0"/>
          <c:showBubbleSize val="0"/>
        </c:dLbls>
        <c:gapWidth val="59"/>
        <c:overlap val="-27"/>
        <c:axId val="2022394687"/>
        <c:axId val="2022386367"/>
      </c:barChart>
      <c:lineChart>
        <c:grouping val="standard"/>
        <c:varyColors val="0"/>
        <c:ser>
          <c:idx val="3"/>
          <c:order val="3"/>
          <c:tx>
            <c:strRef>
              <c:f>高齢化率・後期高齢化率!$A$7</c:f>
              <c:strCache>
                <c:ptCount val="1"/>
                <c:pt idx="0">
                  <c:v>高齢化率(％)</c:v>
                </c:pt>
              </c:strCache>
            </c:strRef>
          </c:tx>
          <c:spPr>
            <a:ln w="28575" cap="rnd">
              <a:solidFill>
                <a:schemeClr val="accent2">
                  <a:lumMod val="40000"/>
                  <a:lumOff val="60000"/>
                </a:schemeClr>
              </a:solidFill>
              <a:round/>
            </a:ln>
            <a:effectLst/>
          </c:spPr>
          <c:marker>
            <c:symbol val="square"/>
            <c:size val="7"/>
            <c:spPr>
              <a:solidFill>
                <a:schemeClr val="accent2">
                  <a:lumMod val="40000"/>
                  <a:lumOff val="60000"/>
                </a:schemeClr>
              </a:solidFill>
              <a:ln w="9525">
                <a:solidFill>
                  <a:schemeClr val="accent2">
                    <a:lumMod val="40000"/>
                    <a:lumOff val="60000"/>
                  </a:schemeClr>
                </a:solidFill>
              </a:ln>
              <a:effectLst/>
            </c:spPr>
          </c:marker>
          <c:dLbls>
            <c:dLbl>
              <c:idx val="0"/>
              <c:layout>
                <c:manualLayout>
                  <c:x val="-6.3191319444444449E-2"/>
                  <c:y val="-7.2615571776155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A9-4C3C-8965-A40F6C95E349}"/>
                </c:ext>
              </c:extLst>
            </c:dLbl>
            <c:dLbl>
              <c:idx val="1"/>
              <c:layout>
                <c:manualLayout>
                  <c:x val="-6.7601041666666709E-2"/>
                  <c:y val="-5.7165450121654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A9-4C3C-8965-A40F6C95E349}"/>
                </c:ext>
              </c:extLst>
            </c:dLbl>
            <c:dLbl>
              <c:idx val="2"/>
              <c:layout>
                <c:manualLayout>
                  <c:x val="-4.5552430555555634E-2"/>
                  <c:y val="-7.7765612327656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A9-4C3C-8965-A40F6C95E349}"/>
                </c:ext>
              </c:extLst>
            </c:dLbl>
            <c:dLbl>
              <c:idx val="3"/>
              <c:layout>
                <c:manualLayout>
                  <c:x val="-7.6420486111111116E-2"/>
                  <c:y val="-7.7765612327656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A9-4C3C-8965-A40F6C95E349}"/>
                </c:ext>
              </c:extLst>
            </c:dLbl>
            <c:dLbl>
              <c:idx val="4"/>
              <c:layout>
                <c:manualLayout>
                  <c:x val="-3.2323263888888891E-2"/>
                  <c:y val="-3.6565287915652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A9-4C3C-8965-A40F6C95E349}"/>
                </c:ext>
              </c:extLst>
            </c:dLbl>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高齢化率・後期高齢化率!$B$3:$F$3</c:f>
              <c:strCache>
                <c:ptCount val="5"/>
                <c:pt idx="0">
                  <c:v>2020年</c:v>
                </c:pt>
                <c:pt idx="1">
                  <c:v>2025年</c:v>
                </c:pt>
                <c:pt idx="2">
                  <c:v>2030年</c:v>
                </c:pt>
                <c:pt idx="3">
                  <c:v>2035年</c:v>
                </c:pt>
                <c:pt idx="4">
                  <c:v>2040年</c:v>
                </c:pt>
              </c:strCache>
              <c:extLst/>
            </c:strRef>
          </c:cat>
          <c:val>
            <c:numRef>
              <c:f>高齢化率・後期高齢化率!$B$7:$F$7</c:f>
              <c:numCache>
                <c:formatCode>0.0%</c:formatCode>
                <c:ptCount val="5"/>
                <c:pt idx="0">
                  <c:v>0.25704327695127038</c:v>
                </c:pt>
                <c:pt idx="1">
                  <c:v>0.25468971299665166</c:v>
                </c:pt>
                <c:pt idx="2">
                  <c:v>0.26209839407523045</c:v>
                </c:pt>
                <c:pt idx="3">
                  <c:v>0.27879106865275199</c:v>
                </c:pt>
                <c:pt idx="4">
                  <c:v>0.30490861022954296</c:v>
                </c:pt>
              </c:numCache>
              <c:extLst/>
            </c:numRef>
          </c:val>
          <c:smooth val="0"/>
          <c:extLst>
            <c:ext xmlns:c16="http://schemas.microsoft.com/office/drawing/2014/chart" uri="{C3380CC4-5D6E-409C-BE32-E72D297353CC}">
              <c16:uniqueId val="{0000000D-47A9-4C3C-8965-A40F6C95E349}"/>
            </c:ext>
          </c:extLst>
        </c:ser>
        <c:ser>
          <c:idx val="4"/>
          <c:order val="4"/>
          <c:tx>
            <c:strRef>
              <c:f>高齢化率・後期高齢化率!$A$8</c:f>
              <c:strCache>
                <c:ptCount val="1"/>
                <c:pt idx="0">
                  <c:v>後期高齢化率(％)</c:v>
                </c:pt>
              </c:strCache>
            </c:strRef>
          </c:tx>
          <c:spPr>
            <a:ln w="28575" cap="rnd">
              <a:solidFill>
                <a:schemeClr val="accent2">
                  <a:lumMod val="75000"/>
                </a:schemeClr>
              </a:solidFill>
              <a:round/>
            </a:ln>
            <a:effectLst/>
          </c:spPr>
          <c:marker>
            <c:symbol val="triangle"/>
            <c:size val="7"/>
            <c:spPr>
              <a:solidFill>
                <a:schemeClr val="accent2">
                  <a:lumMod val="75000"/>
                </a:schemeClr>
              </a:solidFill>
              <a:ln w="9525">
                <a:solidFill>
                  <a:schemeClr val="accent2">
                    <a:lumMod val="75000"/>
                  </a:schemeClr>
                </a:solidFill>
              </a:ln>
              <a:effectLst/>
            </c:spPr>
          </c:marker>
          <c:dLbls>
            <c:dLbl>
              <c:idx val="0"/>
              <c:layout>
                <c:manualLayout>
                  <c:x val="-4.8242361111111111E-2"/>
                  <c:y val="-9.21857258718573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A9-4C3C-8965-A40F6C95E349}"/>
                </c:ext>
              </c:extLst>
            </c:dLbl>
            <c:dLbl>
              <c:idx val="1"/>
              <c:layout>
                <c:manualLayout>
                  <c:x val="-6.5881250000000044E-2"/>
                  <c:y val="-3.5535279805352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A9-4C3C-8965-A40F6C95E349}"/>
                </c:ext>
              </c:extLst>
            </c:dLbl>
            <c:dLbl>
              <c:idx val="2"/>
              <c:layout>
                <c:manualLayout>
                  <c:x val="-4.8242361111111194E-2"/>
                  <c:y val="-6.1285482562854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7A9-4C3C-8965-A40F6C95E349}"/>
                </c:ext>
              </c:extLst>
            </c:dLbl>
            <c:dLbl>
              <c:idx val="3"/>
              <c:layout>
                <c:manualLayout>
                  <c:x val="-5.2652083333333412E-2"/>
                  <c:y val="-8.1885644768856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7A9-4C3C-8965-A40F6C95E349}"/>
                </c:ext>
              </c:extLst>
            </c:dLbl>
            <c:dLbl>
              <c:idx val="4"/>
              <c:layout>
                <c:manualLayout>
                  <c:x val="-5.2652083333333335E-2"/>
                  <c:y val="-6.1285482562854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7A9-4C3C-8965-A40F6C95E349}"/>
                </c:ext>
              </c:extLst>
            </c:dLbl>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高齢化率・後期高齢化率!$B$3:$F$3</c:f>
              <c:strCache>
                <c:ptCount val="5"/>
                <c:pt idx="0">
                  <c:v>2020年</c:v>
                </c:pt>
                <c:pt idx="1">
                  <c:v>2025年</c:v>
                </c:pt>
                <c:pt idx="2">
                  <c:v>2030年</c:v>
                </c:pt>
                <c:pt idx="3">
                  <c:v>2035年</c:v>
                </c:pt>
                <c:pt idx="4">
                  <c:v>2040年</c:v>
                </c:pt>
              </c:strCache>
              <c:extLst/>
            </c:strRef>
          </c:cat>
          <c:val>
            <c:numRef>
              <c:f>高齢化率・後期高齢化率!$B$8:$F$8</c:f>
              <c:numCache>
                <c:formatCode>0.0%</c:formatCode>
                <c:ptCount val="5"/>
                <c:pt idx="0">
                  <c:v>0.13677240180612496</c:v>
                </c:pt>
                <c:pt idx="1">
                  <c:v>0.15450076158431345</c:v>
                </c:pt>
                <c:pt idx="2">
                  <c:v>0.15623811577604052</c:v>
                </c:pt>
                <c:pt idx="3">
                  <c:v>0.152111724845686</c:v>
                </c:pt>
                <c:pt idx="4">
                  <c:v>0.1576197466112004</c:v>
                </c:pt>
              </c:numCache>
              <c:extLst/>
            </c:numRef>
          </c:val>
          <c:smooth val="0"/>
          <c:extLst>
            <c:ext xmlns:c16="http://schemas.microsoft.com/office/drawing/2014/chart" uri="{C3380CC4-5D6E-409C-BE32-E72D297353CC}">
              <c16:uniqueId val="{00000013-47A9-4C3C-8965-A40F6C95E349}"/>
            </c:ext>
          </c:extLst>
        </c:ser>
        <c:dLbls>
          <c:showLegendKey val="0"/>
          <c:showVal val="1"/>
          <c:showCatName val="0"/>
          <c:showSerName val="0"/>
          <c:showPercent val="0"/>
          <c:showBubbleSize val="0"/>
        </c:dLbls>
        <c:marker val="1"/>
        <c:smooth val="0"/>
        <c:axId val="2022388031"/>
        <c:axId val="2022386783"/>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scaling>
        <c:delete val="0"/>
        <c:axPos val="l"/>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700" dirty="0"/>
                  <a:t>（単位：千</a:t>
                </a:r>
                <a:r>
                  <a:rPr lang="ja-JP" sz="700" dirty="0"/>
                  <a:t>人</a:t>
                </a:r>
                <a:r>
                  <a:rPr lang="ja-JP" altLang="en-US" sz="700" dirty="0"/>
                  <a:t>）</a:t>
                </a:r>
                <a:endParaRPr lang="ja-JP" sz="700" dirty="0"/>
              </a:p>
            </c:rich>
          </c:tx>
          <c:layout>
            <c:manualLayout>
              <c:xMode val="edge"/>
              <c:yMode val="edge"/>
              <c:x val="2.7977052377752904E-2"/>
              <c:y val="3.1336100854398752E-2"/>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valAx>
        <c:axId val="2022386783"/>
        <c:scaling>
          <c:orientation val="minMax"/>
          <c:max val="0.45"/>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8031"/>
        <c:crosses val="max"/>
        <c:crossBetween val="between"/>
      </c:valAx>
      <c:catAx>
        <c:axId val="2022388031"/>
        <c:scaling>
          <c:orientation val="minMax"/>
        </c:scaling>
        <c:delete val="1"/>
        <c:axPos val="b"/>
        <c:numFmt formatCode="General" sourceLinked="1"/>
        <c:majorTickMark val="none"/>
        <c:minorTickMark val="none"/>
        <c:tickLblPos val="nextTo"/>
        <c:crossAx val="2022386783"/>
        <c:crosses val="autoZero"/>
        <c:auto val="1"/>
        <c:lblAlgn val="ctr"/>
        <c:lblOffset val="100"/>
        <c:noMultiLvlLbl val="0"/>
      </c:cat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東大阪（北河内・中河内）地域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3440883190883188"/>
          <c:y val="0.10977013977964969"/>
          <c:w val="0.73833877995642705"/>
          <c:h val="0.76267236009420769"/>
        </c:manualLayout>
      </c:layout>
      <c:barChart>
        <c:barDir val="col"/>
        <c:grouping val="clustered"/>
        <c:varyColors val="0"/>
        <c:ser>
          <c:idx val="0"/>
          <c:order val="0"/>
          <c:tx>
            <c:strRef>
              <c:f>高齢化率・後期高齢化率!$N$4</c:f>
              <c:strCache>
                <c:ptCount val="1"/>
                <c:pt idx="0">
                  <c:v>人口総数(人)</c:v>
                </c:pt>
              </c:strCache>
            </c:strRef>
          </c:tx>
          <c:spPr>
            <a:pattFill prst="pct75">
              <a:fgClr>
                <a:schemeClr val="accent1">
                  <a:lumMod val="60000"/>
                  <a:lumOff val="40000"/>
                </a:schemeClr>
              </a:fgClr>
              <a:bgClr>
                <a:schemeClr val="bg1"/>
              </a:bgClr>
            </a:pattFill>
            <a:ln>
              <a:noFill/>
            </a:ln>
            <a:effectLst/>
          </c:spPr>
          <c:invertIfNegative val="0"/>
          <c:dLbls>
            <c:dLbl>
              <c:idx val="1"/>
              <c:layout>
                <c:manualLayout>
                  <c:x val="-1.3229166666666667E-2"/>
                  <c:y val="7.7234134162786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E9-4A7E-A0E9-DB1744C3F6C6}"/>
                </c:ext>
              </c:extLst>
            </c:dLbl>
            <c:dLbl>
              <c:idx val="2"/>
              <c:layout>
                <c:manualLayout>
                  <c:x val="-1.1479861111111111E-2"/>
                  <c:y val="2.5767820813565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E9-4A7E-A0E9-DB1744C3F6C6}"/>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高齢化率・後期高齢化率!$O$4:$U$4</c:f>
              <c:numCache>
                <c:formatCode>#,##0_);[Red]\(#,##0\)</c:formatCode>
                <c:ptCount val="5"/>
                <c:pt idx="0">
                  <c:v>1966816</c:v>
                </c:pt>
                <c:pt idx="1">
                  <c:v>1904813</c:v>
                </c:pt>
                <c:pt idx="2">
                  <c:v>1828622</c:v>
                </c:pt>
                <c:pt idx="3">
                  <c:v>1745434</c:v>
                </c:pt>
                <c:pt idx="4">
                  <c:v>1659009</c:v>
                </c:pt>
              </c:numCache>
              <c:extLst/>
            </c:numRef>
          </c:val>
          <c:extLst>
            <c:ext xmlns:c16="http://schemas.microsoft.com/office/drawing/2014/chart" uri="{C3380CC4-5D6E-409C-BE32-E72D297353CC}">
              <c16:uniqueId val="{00000002-C3E9-4A7E-A0E9-DB1744C3F6C6}"/>
            </c:ext>
          </c:extLst>
        </c:ser>
        <c:ser>
          <c:idx val="1"/>
          <c:order val="1"/>
          <c:tx>
            <c:strRef>
              <c:f>高齢化率・後期高齢化率!$N$5</c:f>
              <c:strCache>
                <c:ptCount val="1"/>
                <c:pt idx="0">
                  <c:v>65歳以上(人)</c:v>
                </c:pt>
              </c:strCache>
            </c:strRef>
          </c:tx>
          <c:spPr>
            <a:solidFill>
              <a:schemeClr val="accent2">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高齢化率・後期高齢化率!$O$5:$U$5</c:f>
              <c:numCache>
                <c:formatCode>#,##0_);[Red]\(#,##0\)</c:formatCode>
                <c:ptCount val="5"/>
                <c:pt idx="0">
                  <c:v>579085</c:v>
                </c:pt>
                <c:pt idx="1">
                  <c:v>571266</c:v>
                </c:pt>
                <c:pt idx="2">
                  <c:v>574577</c:v>
                </c:pt>
                <c:pt idx="3">
                  <c:v>593736</c:v>
                </c:pt>
                <c:pt idx="4">
                  <c:v>625354</c:v>
                </c:pt>
              </c:numCache>
              <c:extLst/>
            </c:numRef>
          </c:val>
          <c:extLst>
            <c:ext xmlns:c16="http://schemas.microsoft.com/office/drawing/2014/chart" uri="{C3380CC4-5D6E-409C-BE32-E72D297353CC}">
              <c16:uniqueId val="{00000003-C3E9-4A7E-A0E9-DB1744C3F6C6}"/>
            </c:ext>
          </c:extLst>
        </c:ser>
        <c:ser>
          <c:idx val="2"/>
          <c:order val="2"/>
          <c:tx>
            <c:strRef>
              <c:f>高齢化率・後期高齢化率!$N$6</c:f>
              <c:strCache>
                <c:ptCount val="1"/>
                <c:pt idx="0">
                  <c:v>75歳以上(人)</c:v>
                </c:pt>
              </c:strCache>
            </c:strRef>
          </c:tx>
          <c:spPr>
            <a:pattFill prst="trellis">
              <a:fgClr>
                <a:schemeClr val="accent4">
                  <a:lumMod val="40000"/>
                  <a:lumOff val="60000"/>
                </a:schemeClr>
              </a:fgClr>
              <a:bgClr>
                <a:schemeClr val="bg1"/>
              </a:bgClr>
            </a:pattFill>
            <a:ln>
              <a:noFill/>
            </a:ln>
            <a:effectLst/>
          </c:spPr>
          <c:invertIfNegative val="0"/>
          <c:dLbls>
            <c:dLbl>
              <c:idx val="1"/>
              <c:layout>
                <c:manualLayout>
                  <c:x val="0"/>
                  <c:y val="-3.0893653665114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E9-4A7E-A0E9-DB1744C3F6C6}"/>
                </c:ext>
              </c:extLst>
            </c:dLbl>
            <c:dLbl>
              <c:idx val="2"/>
              <c:layout>
                <c:manualLayout>
                  <c:x val="3.0047302024360082E-3"/>
                  <c:y val="-4.1191538220152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E9-4A7E-A0E9-DB1744C3F6C6}"/>
                </c:ext>
              </c:extLst>
            </c:dLbl>
            <c:dLbl>
              <c:idx val="3"/>
              <c:layout>
                <c:manualLayout>
                  <c:x val="-3.0047302024360082E-3"/>
                  <c:y val="-4.1191538220152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E9-4A7E-A0E9-DB1744C3F6C6}"/>
                </c:ext>
              </c:extLst>
            </c:dLbl>
            <c:dLbl>
              <c:idx val="4"/>
              <c:layout>
                <c:manualLayout>
                  <c:x val="-6.0094604048720164E-3"/>
                  <c:y val="-4.1191538220152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E9-4A7E-A0E9-DB1744C3F6C6}"/>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高齢化率・後期高齢化率!$O$6:$U$6</c:f>
              <c:numCache>
                <c:formatCode>#,##0_);[Red]\(#,##0\)</c:formatCode>
                <c:ptCount val="5"/>
                <c:pt idx="0">
                  <c:v>305043</c:v>
                </c:pt>
                <c:pt idx="1">
                  <c:v>358448</c:v>
                </c:pt>
                <c:pt idx="2">
                  <c:v>358979</c:v>
                </c:pt>
                <c:pt idx="3">
                  <c:v>335486</c:v>
                </c:pt>
                <c:pt idx="4">
                  <c:v>331345</c:v>
                </c:pt>
              </c:numCache>
              <c:extLst/>
            </c:numRef>
          </c:val>
          <c:extLst>
            <c:ext xmlns:c16="http://schemas.microsoft.com/office/drawing/2014/chart" uri="{C3380CC4-5D6E-409C-BE32-E72D297353CC}">
              <c16:uniqueId val="{00000008-C3E9-4A7E-A0E9-DB1744C3F6C6}"/>
            </c:ext>
          </c:extLst>
        </c:ser>
        <c:dLbls>
          <c:showLegendKey val="0"/>
          <c:showVal val="1"/>
          <c:showCatName val="0"/>
          <c:showSerName val="0"/>
          <c:showPercent val="0"/>
          <c:showBubbleSize val="0"/>
        </c:dLbls>
        <c:gapWidth val="59"/>
        <c:overlap val="-27"/>
        <c:axId val="2022394687"/>
        <c:axId val="2022386367"/>
      </c:barChart>
      <c:lineChart>
        <c:grouping val="standard"/>
        <c:varyColors val="0"/>
        <c:ser>
          <c:idx val="3"/>
          <c:order val="3"/>
          <c:tx>
            <c:strRef>
              <c:f>高齢化率・後期高齢化率!$N$7</c:f>
              <c:strCache>
                <c:ptCount val="1"/>
                <c:pt idx="0">
                  <c:v>高齢化率(％)</c:v>
                </c:pt>
              </c:strCache>
            </c:strRef>
          </c:tx>
          <c:spPr>
            <a:ln w="28575" cap="rnd">
              <a:solidFill>
                <a:schemeClr val="accent2">
                  <a:lumMod val="40000"/>
                  <a:lumOff val="60000"/>
                </a:schemeClr>
              </a:solidFill>
              <a:round/>
            </a:ln>
            <a:effectLst/>
          </c:spPr>
          <c:marker>
            <c:symbol val="square"/>
            <c:size val="7"/>
            <c:spPr>
              <a:solidFill>
                <a:schemeClr val="accent2">
                  <a:lumMod val="40000"/>
                  <a:lumOff val="60000"/>
                </a:schemeClr>
              </a:solidFill>
              <a:ln w="9525">
                <a:solidFill>
                  <a:schemeClr val="accent2">
                    <a:lumMod val="40000"/>
                    <a:lumOff val="60000"/>
                  </a:schemeClr>
                </a:solidFill>
              </a:ln>
              <a:effectLst/>
            </c:spPr>
          </c:marker>
          <c:dLbls>
            <c:dLbl>
              <c:idx val="0"/>
              <c:layout>
                <c:manualLayout>
                  <c:x val="-3.481909722222222E-2"/>
                  <c:y val="-9.4816353040673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E9-4A7E-A0E9-DB1744C3F6C6}"/>
                </c:ext>
              </c:extLst>
            </c:dLbl>
            <c:dLbl>
              <c:idx val="1"/>
              <c:layout>
                <c:manualLayout>
                  <c:x val="-5.4280208333333337E-2"/>
                  <c:y val="-8.4518468485635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E9-4A7E-A0E9-DB1744C3F6C6}"/>
                </c:ext>
              </c:extLst>
            </c:dLbl>
            <c:dLbl>
              <c:idx val="2"/>
              <c:layout>
                <c:manualLayout>
                  <c:x val="-6.4130555555555552E-2"/>
                  <c:y val="-9.06080049429845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3E9-4A7E-A0E9-DB1744C3F6C6}"/>
                </c:ext>
              </c:extLst>
            </c:dLbl>
            <c:dLbl>
              <c:idx val="3"/>
              <c:layout>
                <c:manualLayout>
                  <c:x val="-5.5703472222222224E-2"/>
                  <c:y val="-0.1041278299924671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E9-4A7E-A0E9-DB1744C3F6C6}"/>
                </c:ext>
              </c:extLst>
            </c:dLbl>
            <c:dLbl>
              <c:idx val="4"/>
              <c:layout>
                <c:manualLayout>
                  <c:x val="-5.253100385453336E-2"/>
                  <c:y val="6.48006926024167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E9-4A7E-A0E9-DB1744C3F6C6}"/>
                </c:ext>
              </c:extLst>
            </c:dLbl>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高齢化率・後期高齢化率!$O$7:$U$7</c:f>
              <c:numCache>
                <c:formatCode>0.0%</c:formatCode>
                <c:ptCount val="5"/>
                <c:pt idx="0">
                  <c:v>0.29442764346029321</c:v>
                </c:pt>
                <c:pt idx="1">
                  <c:v>0.29990660500532074</c:v>
                </c:pt>
                <c:pt idx="2">
                  <c:v>0.31421310691876175</c:v>
                </c:pt>
                <c:pt idx="3">
                  <c:v>0.34016525402851094</c:v>
                </c:pt>
                <c:pt idx="4">
                  <c:v>0.3769443083190025</c:v>
                </c:pt>
              </c:numCache>
              <c:extLst/>
            </c:numRef>
          </c:val>
          <c:smooth val="0"/>
          <c:extLst>
            <c:ext xmlns:c16="http://schemas.microsoft.com/office/drawing/2014/chart" uri="{C3380CC4-5D6E-409C-BE32-E72D297353CC}">
              <c16:uniqueId val="{0000000E-C3E9-4A7E-A0E9-DB1744C3F6C6}"/>
            </c:ext>
          </c:extLst>
        </c:ser>
        <c:ser>
          <c:idx val="4"/>
          <c:order val="4"/>
          <c:tx>
            <c:strRef>
              <c:f>高齢化率・後期高齢化率!$N$8</c:f>
              <c:strCache>
                <c:ptCount val="1"/>
                <c:pt idx="0">
                  <c:v>後期高齢化率(％)</c:v>
                </c:pt>
              </c:strCache>
            </c:strRef>
          </c:tx>
          <c:spPr>
            <a:ln w="28575" cap="rnd">
              <a:solidFill>
                <a:schemeClr val="accent2">
                  <a:lumMod val="75000"/>
                </a:schemeClr>
              </a:solidFill>
              <a:round/>
            </a:ln>
            <a:effectLst/>
          </c:spPr>
          <c:marker>
            <c:symbol val="triangle"/>
            <c:size val="7"/>
            <c:spPr>
              <a:solidFill>
                <a:schemeClr val="accent2">
                  <a:lumMod val="75000"/>
                </a:schemeClr>
              </a:solidFill>
              <a:ln w="9525">
                <a:solidFill>
                  <a:schemeClr val="accent2">
                    <a:lumMod val="75000"/>
                  </a:schemeClr>
                </a:solidFill>
              </a:ln>
              <a:effectLst/>
            </c:spPr>
          </c:marker>
          <c:dLbls>
            <c:dLbl>
              <c:idx val="0"/>
              <c:layout>
                <c:manualLayout>
                  <c:x val="-2.9265124853360146E-2"/>
                  <c:y val="-7.95387562628941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3E9-4A7E-A0E9-DB1744C3F6C6}"/>
                </c:ext>
              </c:extLst>
            </c:dLbl>
            <c:dLbl>
              <c:idx val="1"/>
              <c:layout>
                <c:manualLayout>
                  <c:x val="-6.7203472222222269E-2"/>
                  <c:y val="-6.9711002438247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3E9-4A7E-A0E9-DB1744C3F6C6}"/>
                </c:ext>
              </c:extLst>
            </c:dLbl>
            <c:dLbl>
              <c:idx val="2"/>
              <c:layout>
                <c:manualLayout>
                  <c:x val="-6.1955555555555555E-2"/>
                  <c:y val="-7.1121488279466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3E9-4A7E-A0E9-DB1744C3F6C6}"/>
                </c:ext>
              </c:extLst>
            </c:dLbl>
            <c:dLbl>
              <c:idx val="3"/>
              <c:layout>
                <c:manualLayout>
                  <c:x val="-6.3631597222222142E-2"/>
                  <c:y val="-8.4664422754919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3E9-4A7E-A0E9-DB1744C3F6C6}"/>
                </c:ext>
              </c:extLst>
            </c:dLbl>
            <c:dLbl>
              <c:idx val="4"/>
              <c:layout>
                <c:manualLayout>
                  <c:x val="-4.7815277777777776E-2"/>
                  <c:y val="-7.1568675943411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3E9-4A7E-A0E9-DB1744C3F6C6}"/>
                </c:ext>
              </c:extLst>
            </c:dLbl>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高齢化率・後期高齢化率!$O$8:$U$8</c:f>
              <c:numCache>
                <c:formatCode>0.0%</c:formatCode>
                <c:ptCount val="5"/>
                <c:pt idx="0">
                  <c:v>0.15509483347705125</c:v>
                </c:pt>
                <c:pt idx="1">
                  <c:v>0.18818015206742078</c:v>
                </c:pt>
                <c:pt idx="2">
                  <c:v>0.1963112113930599</c:v>
                </c:pt>
                <c:pt idx="3">
                  <c:v>0.19220778327911567</c:v>
                </c:pt>
                <c:pt idx="4">
                  <c:v>0.19972465489940078</c:v>
                </c:pt>
              </c:numCache>
              <c:extLst/>
            </c:numRef>
          </c:val>
          <c:smooth val="0"/>
          <c:extLst>
            <c:ext xmlns:c16="http://schemas.microsoft.com/office/drawing/2014/chart" uri="{C3380CC4-5D6E-409C-BE32-E72D297353CC}">
              <c16:uniqueId val="{00000014-C3E9-4A7E-A0E9-DB1744C3F6C6}"/>
            </c:ext>
          </c:extLst>
        </c:ser>
        <c:dLbls>
          <c:showLegendKey val="0"/>
          <c:showVal val="1"/>
          <c:showCatName val="0"/>
          <c:showSerName val="0"/>
          <c:showPercent val="0"/>
          <c:showBubbleSize val="0"/>
        </c:dLbls>
        <c:marker val="1"/>
        <c:smooth val="0"/>
        <c:axId val="2022388031"/>
        <c:axId val="2022386783"/>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max val="3000000"/>
        </c:scaling>
        <c:delete val="0"/>
        <c:axPos val="l"/>
        <c:majorGridlines>
          <c:spPr>
            <a:ln w="9525" cap="flat" cmpd="sng" algn="ctr">
              <a:noFill/>
              <a:round/>
            </a:ln>
            <a:effectLst/>
          </c:spPr>
        </c:majorGridlines>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700" dirty="0"/>
                  <a:t>（単位：千</a:t>
                </a:r>
                <a:r>
                  <a:rPr lang="ja-JP" sz="700" dirty="0"/>
                  <a:t>人</a:t>
                </a:r>
                <a:r>
                  <a:rPr lang="ja-JP" altLang="en-US" sz="700" dirty="0"/>
                  <a:t>）</a:t>
                </a:r>
                <a:endParaRPr lang="ja-JP" sz="700" dirty="0"/>
              </a:p>
            </c:rich>
          </c:tx>
          <c:layout>
            <c:manualLayout>
              <c:xMode val="edge"/>
              <c:yMode val="edge"/>
              <c:x val="2.7977033405954973E-2"/>
              <c:y val="2.6267560664112389E-2"/>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valAx>
        <c:axId val="2022386783"/>
        <c:scaling>
          <c:orientation val="minMax"/>
          <c:max val="0.45"/>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8031"/>
        <c:crosses val="max"/>
        <c:crossBetween val="between"/>
      </c:valAx>
      <c:catAx>
        <c:axId val="2022388031"/>
        <c:scaling>
          <c:orientation val="minMax"/>
        </c:scaling>
        <c:delete val="1"/>
        <c:axPos val="b"/>
        <c:numFmt formatCode="General" sourceLinked="1"/>
        <c:majorTickMark val="none"/>
        <c:minorTickMark val="none"/>
        <c:tickLblPos val="nextTo"/>
        <c:crossAx val="2022386783"/>
        <c:crosses val="autoZero"/>
        <c:auto val="1"/>
        <c:lblAlgn val="ctr"/>
        <c:lblOffset val="100"/>
        <c:noMultiLvlLbl val="0"/>
      </c:cat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泉州（泉北・泉南）地域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3440883190883188"/>
          <c:y val="0.10977013977964969"/>
          <c:w val="0.73833877995642705"/>
          <c:h val="0.76267236009420769"/>
        </c:manualLayout>
      </c:layout>
      <c:barChart>
        <c:barDir val="col"/>
        <c:grouping val="clustered"/>
        <c:varyColors val="0"/>
        <c:ser>
          <c:idx val="0"/>
          <c:order val="0"/>
          <c:tx>
            <c:strRef>
              <c:f>高齢化率・後期高齢化率!$N$4</c:f>
              <c:strCache>
                <c:ptCount val="1"/>
                <c:pt idx="0">
                  <c:v>人口総数(人)</c:v>
                </c:pt>
              </c:strCache>
            </c:strRef>
          </c:tx>
          <c:spPr>
            <a:pattFill prst="pct75">
              <a:fgClr>
                <a:schemeClr val="accent1">
                  <a:lumMod val="60000"/>
                  <a:lumOff val="40000"/>
                </a:schemeClr>
              </a:fgClr>
              <a:bgClr>
                <a:schemeClr val="bg1"/>
              </a:bgClr>
            </a:pattFill>
            <a:ln>
              <a:noFill/>
            </a:ln>
            <a:effectLst/>
          </c:spPr>
          <c:invertIfNegative val="0"/>
          <c:dLbls>
            <c:dLbl>
              <c:idx val="0"/>
              <c:layout>
                <c:manualLayout>
                  <c:x val="-3.5277777777777776E-2"/>
                  <c:y val="1.0297884555038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56-43CE-94DF-38735555F6F5}"/>
                </c:ext>
              </c:extLst>
            </c:dLbl>
            <c:dLbl>
              <c:idx val="1"/>
              <c:layout>
                <c:manualLayout>
                  <c:x val="9.0141906073080251E-3"/>
                  <c:y val="1.5446826832557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56-43CE-94DF-38735555F6F5}"/>
                </c:ext>
              </c:extLst>
            </c:dLbl>
            <c:dLbl>
              <c:idx val="4"/>
              <c:layout>
                <c:manualLayout>
                  <c:x val="1.7638888888888888E-2"/>
                  <c:y val="-2.0595769110076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56-43CE-94DF-38735555F6F5}"/>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高齢化率・後期高齢化率!$O$4:$U$4</c:f>
              <c:numCache>
                <c:formatCode>#,##0_);[Red]\(#,##0\)</c:formatCode>
                <c:ptCount val="5"/>
                <c:pt idx="0">
                  <c:v>1710796</c:v>
                </c:pt>
                <c:pt idx="1">
                  <c:v>1647712</c:v>
                </c:pt>
                <c:pt idx="2">
                  <c:v>1585773</c:v>
                </c:pt>
                <c:pt idx="3">
                  <c:v>1518278</c:v>
                </c:pt>
                <c:pt idx="4">
                  <c:v>1448125</c:v>
                </c:pt>
              </c:numCache>
              <c:extLst/>
            </c:numRef>
          </c:val>
          <c:extLst>
            <c:ext xmlns:c16="http://schemas.microsoft.com/office/drawing/2014/chart" uri="{C3380CC4-5D6E-409C-BE32-E72D297353CC}">
              <c16:uniqueId val="{00000003-0E56-43CE-94DF-38735555F6F5}"/>
            </c:ext>
          </c:extLst>
        </c:ser>
        <c:ser>
          <c:idx val="1"/>
          <c:order val="1"/>
          <c:tx>
            <c:strRef>
              <c:f>高齢化率・後期高齢化率!$N$5</c:f>
              <c:strCache>
                <c:ptCount val="1"/>
                <c:pt idx="0">
                  <c:v>65歳以上(人)</c:v>
                </c:pt>
              </c:strCache>
            </c:strRef>
          </c:tx>
          <c:spPr>
            <a:solidFill>
              <a:schemeClr val="accent2">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高齢化率・後期高齢化率!$O$5:$U$5</c:f>
              <c:numCache>
                <c:formatCode>#,##0_);[Red]\(#,##0\)</c:formatCode>
                <c:ptCount val="5"/>
                <c:pt idx="0">
                  <c:v>488510</c:v>
                </c:pt>
                <c:pt idx="1">
                  <c:v>489782</c:v>
                </c:pt>
                <c:pt idx="2">
                  <c:v>493185</c:v>
                </c:pt>
                <c:pt idx="3">
                  <c:v>507179</c:v>
                </c:pt>
                <c:pt idx="4">
                  <c:v>533760</c:v>
                </c:pt>
              </c:numCache>
              <c:extLst/>
            </c:numRef>
          </c:val>
          <c:extLst>
            <c:ext xmlns:c16="http://schemas.microsoft.com/office/drawing/2014/chart" uri="{C3380CC4-5D6E-409C-BE32-E72D297353CC}">
              <c16:uniqueId val="{00000004-0E56-43CE-94DF-38735555F6F5}"/>
            </c:ext>
          </c:extLst>
        </c:ser>
        <c:ser>
          <c:idx val="2"/>
          <c:order val="2"/>
          <c:tx>
            <c:strRef>
              <c:f>高齢化率・後期高齢化率!$N$6</c:f>
              <c:strCache>
                <c:ptCount val="1"/>
                <c:pt idx="0">
                  <c:v>75歳以上(人)</c:v>
                </c:pt>
              </c:strCache>
            </c:strRef>
          </c:tx>
          <c:spPr>
            <a:pattFill prst="trellis">
              <a:fgClr>
                <a:schemeClr val="accent4">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高齢化率・後期高齢化率!$O$6:$U$6</c:f>
              <c:numCache>
                <c:formatCode>#,##0_);[Red]\(#,##0\)</c:formatCode>
                <c:ptCount val="5"/>
                <c:pt idx="0">
                  <c:v>254562</c:v>
                </c:pt>
                <c:pt idx="1">
                  <c:v>303404</c:v>
                </c:pt>
                <c:pt idx="2">
                  <c:v>309115</c:v>
                </c:pt>
                <c:pt idx="3">
                  <c:v>293611</c:v>
                </c:pt>
                <c:pt idx="4">
                  <c:v>289494</c:v>
                </c:pt>
              </c:numCache>
              <c:extLst/>
            </c:numRef>
          </c:val>
          <c:extLst>
            <c:ext xmlns:c16="http://schemas.microsoft.com/office/drawing/2014/chart" uri="{C3380CC4-5D6E-409C-BE32-E72D297353CC}">
              <c16:uniqueId val="{00000005-0E56-43CE-94DF-38735555F6F5}"/>
            </c:ext>
          </c:extLst>
        </c:ser>
        <c:dLbls>
          <c:showLegendKey val="0"/>
          <c:showVal val="1"/>
          <c:showCatName val="0"/>
          <c:showSerName val="0"/>
          <c:showPercent val="0"/>
          <c:showBubbleSize val="0"/>
        </c:dLbls>
        <c:gapWidth val="59"/>
        <c:overlap val="-27"/>
        <c:axId val="2022394687"/>
        <c:axId val="2022386367"/>
      </c:barChart>
      <c:lineChart>
        <c:grouping val="standard"/>
        <c:varyColors val="0"/>
        <c:ser>
          <c:idx val="3"/>
          <c:order val="3"/>
          <c:tx>
            <c:strRef>
              <c:f>高齢化率・後期高齢化率!$N$7</c:f>
              <c:strCache>
                <c:ptCount val="1"/>
                <c:pt idx="0">
                  <c:v>高齢化率(％)</c:v>
                </c:pt>
              </c:strCache>
            </c:strRef>
          </c:tx>
          <c:spPr>
            <a:ln w="28575" cap="rnd">
              <a:solidFill>
                <a:schemeClr val="accent2">
                  <a:lumMod val="40000"/>
                  <a:lumOff val="60000"/>
                </a:schemeClr>
              </a:solidFill>
              <a:round/>
            </a:ln>
            <a:effectLst/>
          </c:spPr>
          <c:marker>
            <c:symbol val="square"/>
            <c:size val="7"/>
            <c:spPr>
              <a:solidFill>
                <a:schemeClr val="accent2">
                  <a:lumMod val="40000"/>
                  <a:lumOff val="60000"/>
                </a:schemeClr>
              </a:solidFill>
              <a:ln w="9525">
                <a:solidFill>
                  <a:schemeClr val="accent2">
                    <a:lumMod val="40000"/>
                    <a:lumOff val="60000"/>
                  </a:schemeClr>
                </a:solidFill>
              </a:ln>
              <a:effectLst/>
            </c:spPr>
          </c:marker>
          <c:dLbls>
            <c:dLbl>
              <c:idx val="0"/>
              <c:layout>
                <c:manualLayout>
                  <c:x val="-4.7210072063013218E-2"/>
                  <c:y val="-0.1162669466548776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56-43CE-94DF-38735555F6F5}"/>
                </c:ext>
              </c:extLst>
            </c:dLbl>
            <c:dLbl>
              <c:idx val="1"/>
              <c:layout>
                <c:manualLayout>
                  <c:x val="-4.4549606167253224E-2"/>
                  <c:y val="-8.8194444444444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56-43CE-94DF-38735555F6F5}"/>
                </c:ext>
              </c:extLst>
            </c:dLbl>
            <c:dLbl>
              <c:idx val="2"/>
              <c:layout>
                <c:manualLayout>
                  <c:x val="-5.7399656443774094E-2"/>
                  <c:y val="-9.2873194812850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56-43CE-94DF-38735555F6F5}"/>
                </c:ext>
              </c:extLst>
            </c:dLbl>
            <c:dLbl>
              <c:idx val="3"/>
              <c:layout>
                <c:manualLayout>
                  <c:x val="-6.3172867437573318E-2"/>
                  <c:y val="-7.4158193339227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56-43CE-94DF-38735555F6F5}"/>
                </c:ext>
              </c:extLst>
            </c:dLbl>
            <c:dLbl>
              <c:idx val="4"/>
              <c:layout>
                <c:manualLayout>
                  <c:x val="-6.9258680555555716E-2"/>
                  <c:y val="-5.2691518354154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56-43CE-94DF-38735555F6F5}"/>
                </c:ext>
              </c:extLst>
            </c:dLbl>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高齢化率・後期高齢化率!$O$7:$U$7</c:f>
              <c:numCache>
                <c:formatCode>0.0%</c:formatCode>
                <c:ptCount val="5"/>
                <c:pt idx="0">
                  <c:v>0.28554544200477439</c:v>
                </c:pt>
                <c:pt idx="1">
                  <c:v>0.29724976209434656</c:v>
                </c:pt>
                <c:pt idx="2">
                  <c:v>0.3110060519380769</c:v>
                </c:pt>
                <c:pt idx="3">
                  <c:v>0.33404883690602116</c:v>
                </c:pt>
                <c:pt idx="4">
                  <c:v>0.36858696590418644</c:v>
                </c:pt>
              </c:numCache>
              <c:extLst/>
            </c:numRef>
          </c:val>
          <c:smooth val="0"/>
          <c:extLst>
            <c:ext xmlns:c16="http://schemas.microsoft.com/office/drawing/2014/chart" uri="{C3380CC4-5D6E-409C-BE32-E72D297353CC}">
              <c16:uniqueId val="{0000000B-0E56-43CE-94DF-38735555F6F5}"/>
            </c:ext>
          </c:extLst>
        </c:ser>
        <c:ser>
          <c:idx val="4"/>
          <c:order val="4"/>
          <c:tx>
            <c:strRef>
              <c:f>高齢化率・後期高齢化率!$N$8</c:f>
              <c:strCache>
                <c:ptCount val="1"/>
                <c:pt idx="0">
                  <c:v>後期高齢化率(％)</c:v>
                </c:pt>
              </c:strCache>
            </c:strRef>
          </c:tx>
          <c:spPr>
            <a:ln w="28575" cap="rnd">
              <a:solidFill>
                <a:schemeClr val="accent2">
                  <a:lumMod val="75000"/>
                </a:schemeClr>
              </a:solidFill>
              <a:round/>
            </a:ln>
            <a:effectLst/>
          </c:spPr>
          <c:marker>
            <c:symbol val="triangle"/>
            <c:size val="7"/>
            <c:spPr>
              <a:solidFill>
                <a:schemeClr val="accent2">
                  <a:lumMod val="75000"/>
                </a:schemeClr>
              </a:solidFill>
              <a:ln w="9525">
                <a:solidFill>
                  <a:schemeClr val="accent2">
                    <a:lumMod val="75000"/>
                  </a:schemeClr>
                </a:solidFill>
              </a:ln>
              <a:effectLst/>
            </c:spPr>
          </c:marker>
          <c:dLbls>
            <c:dLbl>
              <c:idx val="0"/>
              <c:layout>
                <c:manualLayout>
                  <c:x val="-5.2650694444444444E-2"/>
                  <c:y val="-7.60158214427904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E56-43CE-94DF-38735555F6F5}"/>
                </c:ext>
              </c:extLst>
            </c:dLbl>
            <c:dLbl>
              <c:idx val="1"/>
              <c:layout>
                <c:manualLayout>
                  <c:x val="-6.0631944444444488E-2"/>
                  <c:y val="-7.8836793125229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E56-43CE-94DF-38735555F6F5}"/>
                </c:ext>
              </c:extLst>
            </c:dLbl>
            <c:dLbl>
              <c:idx val="2"/>
              <c:layout>
                <c:manualLayout>
                  <c:x val="-6.4130555555555552E-2"/>
                  <c:y val="-6.4800857562417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E56-43CE-94DF-38735555F6F5}"/>
                </c:ext>
              </c:extLst>
            </c:dLbl>
            <c:dLbl>
              <c:idx val="3"/>
              <c:layout>
                <c:manualLayout>
                  <c:x val="-5.7898263888888968E-2"/>
                  <c:y val="-6.4800857562417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E56-43CE-94DF-38735555F6F5}"/>
                </c:ext>
              </c:extLst>
            </c:dLbl>
            <c:dLbl>
              <c:idx val="4"/>
              <c:layout>
                <c:manualLayout>
                  <c:x val="-3.6568208479973281E-2"/>
                  <c:y val="4.281056587091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E56-43CE-94DF-38735555F6F5}"/>
                </c:ext>
              </c:extLst>
            </c:dLbl>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5"/>
                <c:pt idx="0">
                  <c:v>2020年</c:v>
                </c:pt>
                <c:pt idx="1">
                  <c:v>2025年</c:v>
                </c:pt>
                <c:pt idx="2">
                  <c:v>2030年</c:v>
                </c:pt>
                <c:pt idx="3">
                  <c:v>2035年</c:v>
                </c:pt>
                <c:pt idx="4">
                  <c:v>2040年</c:v>
                </c:pt>
              </c:strCache>
              <c:extLst/>
            </c:strRef>
          </c:cat>
          <c:val>
            <c:numRef>
              <c:f>高齢化率・後期高齢化率!$O$8:$U$8</c:f>
              <c:numCache>
                <c:formatCode>0.0%</c:formatCode>
                <c:ptCount val="5"/>
                <c:pt idx="0">
                  <c:v>0.14879740191115715</c:v>
                </c:pt>
                <c:pt idx="1">
                  <c:v>0.18413654813462546</c:v>
                </c:pt>
                <c:pt idx="2">
                  <c:v>0.19493016970272542</c:v>
                </c:pt>
                <c:pt idx="3">
                  <c:v>0.19338421553891974</c:v>
                </c:pt>
                <c:pt idx="4">
                  <c:v>0.19990953819594304</c:v>
                </c:pt>
              </c:numCache>
              <c:extLst/>
            </c:numRef>
          </c:val>
          <c:smooth val="0"/>
          <c:extLst>
            <c:ext xmlns:c16="http://schemas.microsoft.com/office/drawing/2014/chart" uri="{C3380CC4-5D6E-409C-BE32-E72D297353CC}">
              <c16:uniqueId val="{00000011-0E56-43CE-94DF-38735555F6F5}"/>
            </c:ext>
          </c:extLst>
        </c:ser>
        <c:dLbls>
          <c:showLegendKey val="0"/>
          <c:showVal val="1"/>
          <c:showCatName val="0"/>
          <c:showSerName val="0"/>
          <c:showPercent val="0"/>
          <c:showBubbleSize val="0"/>
        </c:dLbls>
        <c:marker val="1"/>
        <c:smooth val="0"/>
        <c:axId val="2022388031"/>
        <c:axId val="2022386783"/>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max val="3000000"/>
        </c:scaling>
        <c:delete val="0"/>
        <c:axPos val="l"/>
        <c:majorGridlines>
          <c:spPr>
            <a:ln w="9525" cap="flat" cmpd="sng" algn="ctr">
              <a:noFill/>
              <a:round/>
            </a:ln>
            <a:effectLst/>
          </c:spPr>
        </c:majorGridlines>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700" dirty="0"/>
                  <a:t>（単位：千</a:t>
                </a:r>
                <a:r>
                  <a:rPr lang="ja-JP" sz="700" dirty="0"/>
                  <a:t>人</a:t>
                </a:r>
                <a:r>
                  <a:rPr lang="ja-JP" altLang="en-US" sz="700" dirty="0"/>
                  <a:t>）</a:t>
                </a:r>
                <a:endParaRPr lang="ja-JP" sz="700" dirty="0"/>
              </a:p>
            </c:rich>
          </c:tx>
          <c:layout>
            <c:manualLayout>
              <c:xMode val="edge"/>
              <c:yMode val="edge"/>
              <c:x val="2.7977033405954973E-2"/>
              <c:y val="1.6130268199233716E-2"/>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valAx>
        <c:axId val="2022386783"/>
        <c:scaling>
          <c:orientation val="minMax"/>
          <c:max val="0.45"/>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8031"/>
        <c:crosses val="max"/>
        <c:crossBetween val="between"/>
      </c:valAx>
      <c:catAx>
        <c:axId val="2022388031"/>
        <c:scaling>
          <c:orientation val="minMax"/>
        </c:scaling>
        <c:delete val="1"/>
        <c:axPos val="b"/>
        <c:numFmt formatCode="General" sourceLinked="1"/>
        <c:majorTickMark val="none"/>
        <c:minorTickMark val="none"/>
        <c:tickLblPos val="nextTo"/>
        <c:crossAx val="2022386783"/>
        <c:crosses val="autoZero"/>
        <c:auto val="1"/>
        <c:lblAlgn val="ctr"/>
        <c:lblOffset val="100"/>
        <c:noMultiLvlLbl val="0"/>
      </c:cat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北大阪（豊能・三島）地域</a:t>
            </a:r>
            <a:endParaRPr lang="ja-JP" sz="1050"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1485788113695107E-2"/>
          <c:y val="9.858060509805229E-2"/>
          <c:w val="0.89430232558139555"/>
          <c:h val="0.78686460274743097"/>
        </c:manualLayout>
      </c:layout>
      <c:lineChart>
        <c:grouping val="standard"/>
        <c:varyColors val="0"/>
        <c:ser>
          <c:idx val="5"/>
          <c:order val="5"/>
          <c:tx>
            <c:strRef>
              <c:f>児童・生徒数!$C$78</c:f>
              <c:strCache>
                <c:ptCount val="1"/>
                <c:pt idx="0">
                  <c:v>0～5歳（未就学児童数）</c:v>
                </c:pt>
              </c:strCache>
            </c:strRef>
          </c:tx>
          <c:spPr>
            <a:ln w="28575" cap="rnd">
              <a:solidFill>
                <a:schemeClr val="accent6"/>
              </a:solidFill>
              <a:round/>
            </a:ln>
            <a:effectLst/>
          </c:spPr>
          <c:marker>
            <c:symbol val="triangle"/>
            <c:size val="6"/>
            <c:spPr>
              <a:solidFill>
                <a:schemeClr val="accent6"/>
              </a:solidFill>
              <a:ln w="9525">
                <a:solidFill>
                  <a:schemeClr val="accent6"/>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児童・生徒数!$D$78:$H$78</c:f>
              <c:numCache>
                <c:formatCode>#,##0_);[Red]\(#,##0\)</c:formatCode>
                <c:ptCount val="5"/>
                <c:pt idx="0">
                  <c:v>90891.095242951924</c:v>
                </c:pt>
                <c:pt idx="1">
                  <c:v>82377.88923191691</c:v>
                </c:pt>
                <c:pt idx="2">
                  <c:v>81162.103728039219</c:v>
                </c:pt>
                <c:pt idx="3">
                  <c:v>82060.09878880925</c:v>
                </c:pt>
                <c:pt idx="4">
                  <c:v>80350.030491904487</c:v>
                </c:pt>
              </c:numCache>
            </c:numRef>
          </c:val>
          <c:smooth val="0"/>
          <c:extLst>
            <c:ext xmlns:c16="http://schemas.microsoft.com/office/drawing/2014/chart" uri="{C3380CC4-5D6E-409C-BE32-E72D297353CC}">
              <c16:uniqueId val="{00000000-706B-45DF-849A-37752C3A479D}"/>
            </c:ext>
          </c:extLst>
        </c:ser>
        <c:ser>
          <c:idx val="6"/>
          <c:order val="6"/>
          <c:tx>
            <c:strRef>
              <c:f>児童・生徒数!$C$79</c:f>
              <c:strCache>
                <c:ptCount val="1"/>
                <c:pt idx="0">
                  <c:v>6～11歳（小学校児童数）</c:v>
                </c:pt>
              </c:strCache>
            </c:strRef>
          </c:tx>
          <c:spPr>
            <a:ln w="28575" cap="rnd">
              <a:solidFill>
                <a:schemeClr val="accent1">
                  <a:lumMod val="60000"/>
                </a:schemeClr>
              </a:solidFill>
              <a:round/>
            </a:ln>
            <a:effectLst/>
          </c:spPr>
          <c:marker>
            <c:symbol val="square"/>
            <c:size val="6"/>
            <c:spPr>
              <a:solidFill>
                <a:schemeClr val="accent1">
                  <a:lumMod val="60000"/>
                </a:schemeClr>
              </a:solidFill>
              <a:ln w="9525">
                <a:solidFill>
                  <a:schemeClr val="accent1">
                    <a:lumMod val="60000"/>
                  </a:schemeClr>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児童・生徒数!$D$79:$H$79</c:f>
              <c:numCache>
                <c:formatCode>#,##0_);[Red]\(#,##0\)</c:formatCode>
                <c:ptCount val="5"/>
                <c:pt idx="0">
                  <c:v>98817.894994147893</c:v>
                </c:pt>
                <c:pt idx="1">
                  <c:v>93810.938993123811</c:v>
                </c:pt>
                <c:pt idx="2">
                  <c:v>85084.848090194355</c:v>
                </c:pt>
                <c:pt idx="3">
                  <c:v>82210.485900732077</c:v>
                </c:pt>
                <c:pt idx="4">
                  <c:v>82927.533967884374</c:v>
                </c:pt>
              </c:numCache>
            </c:numRef>
          </c:val>
          <c:smooth val="0"/>
          <c:extLst>
            <c:ext xmlns:c16="http://schemas.microsoft.com/office/drawing/2014/chart" uri="{C3380CC4-5D6E-409C-BE32-E72D297353CC}">
              <c16:uniqueId val="{00000001-706B-45DF-849A-37752C3A479D}"/>
            </c:ext>
          </c:extLst>
        </c:ser>
        <c:ser>
          <c:idx val="7"/>
          <c:order val="7"/>
          <c:tx>
            <c:strRef>
              <c:f>児童・生徒数!$C$80</c:f>
              <c:strCache>
                <c:ptCount val="1"/>
                <c:pt idx="0">
                  <c:v>12～14歳（中学校生徒数）</c:v>
                </c:pt>
              </c:strCache>
            </c:strRef>
          </c:tx>
          <c:spPr>
            <a:ln w="28575" cap="rnd">
              <a:solidFill>
                <a:schemeClr val="accent2">
                  <a:lumMod val="60000"/>
                </a:schemeClr>
              </a:solidFill>
              <a:round/>
            </a:ln>
            <a:effectLst/>
          </c:spPr>
          <c:marker>
            <c:symbol val="circle"/>
            <c:size val="6"/>
            <c:spPr>
              <a:solidFill>
                <a:schemeClr val="accent2">
                  <a:lumMod val="60000"/>
                </a:schemeClr>
              </a:solidFill>
              <a:ln w="9525">
                <a:solidFill>
                  <a:schemeClr val="accent2">
                    <a:lumMod val="60000"/>
                  </a:schemeClr>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児童・生徒数!$D$80:$H$80</c:f>
              <c:numCache>
                <c:formatCode>#,##0_);[Red]\(#,##0\)</c:formatCode>
                <c:ptCount val="5"/>
                <c:pt idx="0">
                  <c:v>50200.009762900161</c:v>
                </c:pt>
                <c:pt idx="1">
                  <c:v>50073.171774959279</c:v>
                </c:pt>
                <c:pt idx="2">
                  <c:v>46079.048181766397</c:v>
                </c:pt>
                <c:pt idx="3">
                  <c:v>41431.41531045868</c:v>
                </c:pt>
                <c:pt idx="4">
                  <c:v>41528.43554021114</c:v>
                </c:pt>
              </c:numCache>
            </c:numRef>
          </c:val>
          <c:smooth val="0"/>
          <c:extLst>
            <c:ext xmlns:c16="http://schemas.microsoft.com/office/drawing/2014/chart" uri="{C3380CC4-5D6E-409C-BE32-E72D297353CC}">
              <c16:uniqueId val="{00000002-706B-45DF-849A-37752C3A479D}"/>
            </c:ext>
          </c:extLst>
        </c:ser>
        <c:dLbls>
          <c:dLblPos val="t"/>
          <c:showLegendKey val="0"/>
          <c:showVal val="1"/>
          <c:showCatName val="0"/>
          <c:showSerName val="0"/>
          <c:showPercent val="0"/>
          <c:showBubbleSize val="0"/>
        </c:dLbls>
        <c:marker val="1"/>
        <c:smooth val="0"/>
        <c:axId val="1251442287"/>
        <c:axId val="1251444367"/>
        <c:extLst>
          <c:ext xmlns:c15="http://schemas.microsoft.com/office/drawing/2012/chart" uri="{02D57815-91ED-43cb-92C2-25804820EDAC}">
            <c15:filteredLineSeries>
              <c15:ser>
                <c:idx val="0"/>
                <c:order val="0"/>
                <c:tx>
                  <c:strRef>
                    <c:extLst>
                      <c:ext uri="{02D57815-91ED-43cb-92C2-25804820EDAC}">
                        <c15:formulaRef>
                          <c15:sqref>児童・生徒数!$C$73</c15:sqref>
                        </c15:formulaRef>
                      </c:ext>
                    </c:extLst>
                    <c:strCache>
                      <c:ptCount val="1"/>
                      <c:pt idx="0">
                        <c:v>0～4歳</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児童・生徒数!$D$73:$H$73</c15:sqref>
                        </c15:formulaRef>
                      </c:ext>
                    </c:extLst>
                    <c:numCache>
                      <c:formatCode>#,##0_);[Red]\(#,##0\)</c:formatCode>
                      <c:ptCount val="5"/>
                      <c:pt idx="0">
                        <c:v>74398</c:v>
                      </c:pt>
                      <c:pt idx="1">
                        <c:v>67123</c:v>
                      </c:pt>
                      <c:pt idx="2">
                        <c:v>67434</c:v>
                      </c:pt>
                      <c:pt idx="3">
                        <c:v>68285</c:v>
                      </c:pt>
                      <c:pt idx="4">
                        <c:v>66411</c:v>
                      </c:pt>
                    </c:numCache>
                  </c:numRef>
                </c:val>
                <c:smooth val="0"/>
                <c:extLst>
                  <c:ext xmlns:c16="http://schemas.microsoft.com/office/drawing/2014/chart" uri="{C3380CC4-5D6E-409C-BE32-E72D297353CC}">
                    <c16:uniqueId val="{00000003-706B-45DF-849A-37752C3A479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児童・生徒数!$C$74</c15:sqref>
                        </c15:formulaRef>
                      </c:ext>
                    </c:extLst>
                    <c:strCache>
                      <c:ptCount val="1"/>
                      <c:pt idx="0">
                        <c:v>5～9歳</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児童・生徒数!$D$74:$H$74</c15:sqref>
                        </c15:formulaRef>
                      </c:ext>
                    </c:extLst>
                    <c:numCache>
                      <c:formatCode>#,##0_);[Red]\(#,##0\)</c:formatCode>
                      <c:ptCount val="5"/>
                      <c:pt idx="0">
                        <c:v>82234</c:v>
                      </c:pt>
                      <c:pt idx="1">
                        <c:v>76034</c:v>
                      </c:pt>
                      <c:pt idx="2">
                        <c:v>68407</c:v>
                      </c:pt>
                      <c:pt idx="3">
                        <c:v>68636</c:v>
                      </c:pt>
                      <c:pt idx="4">
                        <c:v>69449</c:v>
                      </c:pt>
                    </c:numCache>
                  </c:numRef>
                </c:val>
                <c:smooth val="0"/>
                <c:extLst xmlns:c15="http://schemas.microsoft.com/office/drawing/2012/chart">
                  <c:ext xmlns:c16="http://schemas.microsoft.com/office/drawing/2014/chart" uri="{C3380CC4-5D6E-409C-BE32-E72D297353CC}">
                    <c16:uniqueId val="{00000004-706B-45DF-849A-37752C3A479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児童・生徒数!$C$75</c15:sqref>
                        </c15:formulaRef>
                      </c:ext>
                    </c:extLst>
                    <c:strCache>
                      <c:ptCount val="1"/>
                      <c:pt idx="0">
                        <c:v>10～14歳</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児童・生徒数!$D$75:$H$75</c15:sqref>
                        </c15:formulaRef>
                      </c:ext>
                    </c:extLst>
                    <c:numCache>
                      <c:formatCode>#,##0_);[Red]\(#,##0\)</c:formatCode>
                      <c:ptCount val="5"/>
                      <c:pt idx="0">
                        <c:v>83277</c:v>
                      </c:pt>
                      <c:pt idx="1">
                        <c:v>83105</c:v>
                      </c:pt>
                      <c:pt idx="2">
                        <c:v>76485</c:v>
                      </c:pt>
                      <c:pt idx="3">
                        <c:v>68781</c:v>
                      </c:pt>
                      <c:pt idx="4">
                        <c:v>68946</c:v>
                      </c:pt>
                    </c:numCache>
                  </c:numRef>
                </c:val>
                <c:smooth val="0"/>
                <c:extLst xmlns:c15="http://schemas.microsoft.com/office/drawing/2012/chart">
                  <c:ext xmlns:c16="http://schemas.microsoft.com/office/drawing/2014/chart" uri="{C3380CC4-5D6E-409C-BE32-E72D297353CC}">
                    <c16:uniqueId val="{00000005-706B-45DF-849A-37752C3A479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児童・生徒数!$C$76</c15:sqref>
                        </c15:formulaRef>
                      </c:ext>
                    </c:extLst>
                    <c:strCache>
                      <c:ptCount val="1"/>
                      <c:pt idx="0">
                        <c:v>5歳児数</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児童・生徒数!$D$76:$H$76</c15:sqref>
                        </c15:formulaRef>
                      </c:ext>
                    </c:extLst>
                    <c:numCache>
                      <c:formatCode>#,##0_);[Red]\(#,##0\)</c:formatCode>
                      <c:ptCount val="5"/>
                      <c:pt idx="0">
                        <c:v>16493.095242951928</c:v>
                      </c:pt>
                      <c:pt idx="1">
                        <c:v>15254.889231916908</c:v>
                      </c:pt>
                      <c:pt idx="2">
                        <c:v>13728.103728039239</c:v>
                      </c:pt>
                      <c:pt idx="3">
                        <c:v>13775.098788809244</c:v>
                      </c:pt>
                      <c:pt idx="4">
                        <c:v>13939.030491904501</c:v>
                      </c:pt>
                    </c:numCache>
                  </c:numRef>
                </c:val>
                <c:smooth val="0"/>
                <c:extLst xmlns:c15="http://schemas.microsoft.com/office/drawing/2012/chart">
                  <c:ext xmlns:c16="http://schemas.microsoft.com/office/drawing/2014/chart" uri="{C3380CC4-5D6E-409C-BE32-E72D297353CC}">
                    <c16:uniqueId val="{00000006-706B-45DF-849A-37752C3A479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児童・生徒数!$C$77</c15:sqref>
                        </c15:formulaRef>
                      </c:ext>
                    </c:extLst>
                    <c:strCache>
                      <c:ptCount val="1"/>
                      <c:pt idx="0">
                        <c:v>10,11歳児数</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児童・生徒数!$D$77:$H$77</c15:sqref>
                        </c15:formulaRef>
                      </c:ext>
                    </c:extLst>
                    <c:numCache>
                      <c:formatCode>#,##0_);[Red]\(#,##0\)</c:formatCode>
                      <c:ptCount val="5"/>
                      <c:pt idx="0">
                        <c:v>33076.990237099832</c:v>
                      </c:pt>
                      <c:pt idx="1">
                        <c:v>33031.828225040714</c:v>
                      </c:pt>
                      <c:pt idx="2">
                        <c:v>30405.951818233614</c:v>
                      </c:pt>
                      <c:pt idx="3">
                        <c:v>27349.58468954132</c:v>
                      </c:pt>
                      <c:pt idx="4">
                        <c:v>27417.564459788857</c:v>
                      </c:pt>
                    </c:numCache>
                  </c:numRef>
                </c:val>
                <c:smooth val="0"/>
                <c:extLst xmlns:c15="http://schemas.microsoft.com/office/drawing/2012/chart">
                  <c:ext xmlns:c16="http://schemas.microsoft.com/office/drawing/2014/chart" uri="{C3380CC4-5D6E-409C-BE32-E72D297353CC}">
                    <c16:uniqueId val="{00000007-706B-45DF-849A-37752C3A479D}"/>
                  </c:ext>
                </c:extLst>
              </c15:ser>
            </c15:filteredLineSeries>
          </c:ext>
        </c:extLst>
      </c:lineChart>
      <c:catAx>
        <c:axId val="125144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4367"/>
        <c:crosses val="autoZero"/>
        <c:auto val="1"/>
        <c:lblAlgn val="ctr"/>
        <c:lblOffset val="100"/>
        <c:noMultiLvlLbl val="0"/>
      </c:catAx>
      <c:valAx>
        <c:axId val="1251444367"/>
        <c:scaling>
          <c:orientation val="minMax"/>
          <c:max val="140000"/>
        </c:scaling>
        <c:delete val="0"/>
        <c:axPos val="l"/>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（単位：千人）</a:t>
                </a:r>
                <a:endParaRPr lang="ja-JP" sz="600" dirty="0"/>
              </a:p>
            </c:rich>
          </c:tx>
          <c:layout>
            <c:manualLayout>
              <c:xMode val="edge"/>
              <c:yMode val="edge"/>
              <c:x val="1.6795865633074936E-2"/>
              <c:y val="3.00775087315179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228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東大阪（北河内・中河内）地域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1485788113695107E-2"/>
          <c:y val="9.858060509805229E-2"/>
          <c:w val="0.89430232558139555"/>
          <c:h val="0.78686460274743097"/>
        </c:manualLayout>
      </c:layout>
      <c:lineChart>
        <c:grouping val="standard"/>
        <c:varyColors val="0"/>
        <c:ser>
          <c:idx val="5"/>
          <c:order val="5"/>
          <c:tx>
            <c:strRef>
              <c:f>児童・生徒数!$C$78</c:f>
              <c:strCache>
                <c:ptCount val="1"/>
                <c:pt idx="0">
                  <c:v>0～5歳（未就学児童数）</c:v>
                </c:pt>
              </c:strCache>
            </c:strRef>
          </c:tx>
          <c:spPr>
            <a:ln w="28575" cap="rnd">
              <a:solidFill>
                <a:schemeClr val="accent6"/>
              </a:solidFill>
              <a:round/>
            </a:ln>
            <a:effectLst/>
          </c:spPr>
          <c:marker>
            <c:symbol val="triangle"/>
            <c:size val="6"/>
            <c:spPr>
              <a:solidFill>
                <a:schemeClr val="accent6"/>
              </a:solidFill>
              <a:ln w="9525">
                <a:solidFill>
                  <a:schemeClr val="accent6"/>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児童・生徒数!$D$78:$H$78</c:f>
              <c:numCache>
                <c:formatCode>#,##0_);[Red]\(#,##0\)</c:formatCode>
                <c:ptCount val="5"/>
                <c:pt idx="0">
                  <c:v>80228.876930050683</c:v>
                </c:pt>
                <c:pt idx="1">
                  <c:v>69197.342735675338</c:v>
                </c:pt>
                <c:pt idx="2">
                  <c:v>65912.77151498702</c:v>
                </c:pt>
                <c:pt idx="3">
                  <c:v>63831.374470701536</c:v>
                </c:pt>
                <c:pt idx="4">
                  <c:v>59621.252977388402</c:v>
                </c:pt>
              </c:numCache>
            </c:numRef>
          </c:val>
          <c:smooth val="0"/>
          <c:extLst>
            <c:ext xmlns:c16="http://schemas.microsoft.com/office/drawing/2014/chart" uri="{C3380CC4-5D6E-409C-BE32-E72D297353CC}">
              <c16:uniqueId val="{00000000-DFE0-47A3-ACBC-7FD023983A0F}"/>
            </c:ext>
          </c:extLst>
        </c:ser>
        <c:ser>
          <c:idx val="6"/>
          <c:order val="6"/>
          <c:tx>
            <c:strRef>
              <c:f>児童・生徒数!$C$79</c:f>
              <c:strCache>
                <c:ptCount val="1"/>
                <c:pt idx="0">
                  <c:v>6～11歳（小学校児童数）</c:v>
                </c:pt>
              </c:strCache>
            </c:strRef>
          </c:tx>
          <c:spPr>
            <a:ln w="28575" cap="rnd">
              <a:solidFill>
                <a:schemeClr val="accent1">
                  <a:lumMod val="60000"/>
                </a:schemeClr>
              </a:solidFill>
              <a:round/>
            </a:ln>
            <a:effectLst/>
          </c:spPr>
          <c:marker>
            <c:symbol val="square"/>
            <c:size val="6"/>
            <c:spPr>
              <a:solidFill>
                <a:schemeClr val="accent1">
                  <a:lumMod val="60000"/>
                </a:schemeClr>
              </a:solidFill>
              <a:ln w="9525">
                <a:solidFill>
                  <a:schemeClr val="accent1">
                    <a:lumMod val="60000"/>
                  </a:schemeClr>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児童・生徒数!$D$79:$H$79</c:f>
              <c:numCache>
                <c:formatCode>#,##0_);[Red]\(#,##0\)</c:formatCode>
                <c:ptCount val="5"/>
                <c:pt idx="0">
                  <c:v>91467.490115092529</c:v>
                </c:pt>
                <c:pt idx="1">
                  <c:v>81700.510303238261</c:v>
                </c:pt>
                <c:pt idx="2">
                  <c:v>71195.656570170409</c:v>
                </c:pt>
                <c:pt idx="3">
                  <c:v>66510.17333918222</c:v>
                </c:pt>
                <c:pt idx="4">
                  <c:v>64542.949967428438</c:v>
                </c:pt>
              </c:numCache>
            </c:numRef>
          </c:val>
          <c:smooth val="0"/>
          <c:extLst>
            <c:ext xmlns:c16="http://schemas.microsoft.com/office/drawing/2014/chart" uri="{C3380CC4-5D6E-409C-BE32-E72D297353CC}">
              <c16:uniqueId val="{00000001-DFE0-47A3-ACBC-7FD023983A0F}"/>
            </c:ext>
          </c:extLst>
        </c:ser>
        <c:ser>
          <c:idx val="7"/>
          <c:order val="7"/>
          <c:tx>
            <c:strRef>
              <c:f>児童・生徒数!$C$80</c:f>
              <c:strCache>
                <c:ptCount val="1"/>
                <c:pt idx="0">
                  <c:v>12～14歳（中学校生徒数）</c:v>
                </c:pt>
              </c:strCache>
            </c:strRef>
          </c:tx>
          <c:spPr>
            <a:ln w="28575" cap="rnd">
              <a:solidFill>
                <a:schemeClr val="accent2">
                  <a:lumMod val="60000"/>
                </a:schemeClr>
              </a:solidFill>
              <a:round/>
            </a:ln>
            <a:effectLst/>
          </c:spPr>
          <c:marker>
            <c:symbol val="circle"/>
            <c:size val="6"/>
            <c:spPr>
              <a:solidFill>
                <a:schemeClr val="accent2">
                  <a:lumMod val="60000"/>
                </a:schemeClr>
              </a:solidFill>
              <a:ln w="9525">
                <a:solidFill>
                  <a:schemeClr val="accent2">
                    <a:lumMod val="60000"/>
                  </a:schemeClr>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児童・生徒数!$D$80:$H$80</c:f>
              <c:numCache>
                <c:formatCode>#,##0_);[Red]\(#,##0\)</c:formatCode>
                <c:ptCount val="5"/>
                <c:pt idx="0">
                  <c:v>50789.632954856803</c:v>
                </c:pt>
                <c:pt idx="1">
                  <c:v>45691.146961086393</c:v>
                </c:pt>
                <c:pt idx="2">
                  <c:v>40738.571914842556</c:v>
                </c:pt>
                <c:pt idx="3">
                  <c:v>35084.452190116252</c:v>
                </c:pt>
                <c:pt idx="4">
                  <c:v>34189.79705518316</c:v>
                </c:pt>
              </c:numCache>
            </c:numRef>
          </c:val>
          <c:smooth val="0"/>
          <c:extLst>
            <c:ext xmlns:c16="http://schemas.microsoft.com/office/drawing/2014/chart" uri="{C3380CC4-5D6E-409C-BE32-E72D297353CC}">
              <c16:uniqueId val="{00000002-DFE0-47A3-ACBC-7FD023983A0F}"/>
            </c:ext>
          </c:extLst>
        </c:ser>
        <c:dLbls>
          <c:dLblPos val="t"/>
          <c:showLegendKey val="0"/>
          <c:showVal val="1"/>
          <c:showCatName val="0"/>
          <c:showSerName val="0"/>
          <c:showPercent val="0"/>
          <c:showBubbleSize val="0"/>
        </c:dLbls>
        <c:marker val="1"/>
        <c:smooth val="0"/>
        <c:axId val="1251442287"/>
        <c:axId val="1251444367"/>
        <c:extLst>
          <c:ext xmlns:c15="http://schemas.microsoft.com/office/drawing/2012/chart" uri="{02D57815-91ED-43cb-92C2-25804820EDAC}">
            <c15:filteredLineSeries>
              <c15:ser>
                <c:idx val="0"/>
                <c:order val="0"/>
                <c:tx>
                  <c:strRef>
                    <c:extLst>
                      <c:ext uri="{02D57815-91ED-43cb-92C2-25804820EDAC}">
                        <c15:formulaRef>
                          <c15:sqref>児童・生徒数!$C$73</c15:sqref>
                        </c15:formulaRef>
                      </c:ext>
                    </c:extLst>
                    <c:strCache>
                      <c:ptCount val="1"/>
                      <c:pt idx="0">
                        <c:v>0～4歳</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児童・生徒数!$D$73:$H$73</c15:sqref>
                        </c15:formulaRef>
                      </c:ext>
                    </c:extLst>
                    <c:numCache>
                      <c:formatCode>#,##0_);[Red]\(#,##0\)</c:formatCode>
                      <c:ptCount val="5"/>
                      <c:pt idx="0">
                        <c:v>66067</c:v>
                      </c:pt>
                      <c:pt idx="1">
                        <c:v>56579</c:v>
                      </c:pt>
                      <c:pt idx="2">
                        <c:v>55050</c:v>
                      </c:pt>
                      <c:pt idx="3">
                        <c:v>53247</c:v>
                      </c:pt>
                      <c:pt idx="4">
                        <c:v>49371</c:v>
                      </c:pt>
                    </c:numCache>
                  </c:numRef>
                </c:val>
                <c:smooth val="0"/>
                <c:extLst>
                  <c:ext xmlns:c16="http://schemas.microsoft.com/office/drawing/2014/chart" uri="{C3380CC4-5D6E-409C-BE32-E72D297353CC}">
                    <c16:uniqueId val="{00000003-DFE0-47A3-ACBC-7FD023983A0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児童・生徒数!$C$74</c15:sqref>
                        </c15:formulaRef>
                      </c:ext>
                    </c:extLst>
                    <c:strCache>
                      <c:ptCount val="1"/>
                      <c:pt idx="0">
                        <c:v>5～9歳</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児童・生徒数!$D$74:$H$74</c15:sqref>
                        </c15:formulaRef>
                      </c:ext>
                    </c:extLst>
                    <c:numCache>
                      <c:formatCode>#,##0_);[Red]\(#,##0\)</c:formatCode>
                      <c:ptCount val="5"/>
                      <c:pt idx="0">
                        <c:v>74059</c:v>
                      </c:pt>
                      <c:pt idx="1">
                        <c:v>65916</c:v>
                      </c:pt>
                      <c:pt idx="2">
                        <c:v>56738</c:v>
                      </c:pt>
                      <c:pt idx="3">
                        <c:v>55279</c:v>
                      </c:pt>
                      <c:pt idx="4">
                        <c:v>53532</c:v>
                      </c:pt>
                    </c:numCache>
                  </c:numRef>
                </c:val>
                <c:smooth val="0"/>
                <c:extLst xmlns:c15="http://schemas.microsoft.com/office/drawing/2012/chart">
                  <c:ext xmlns:c16="http://schemas.microsoft.com/office/drawing/2014/chart" uri="{C3380CC4-5D6E-409C-BE32-E72D297353CC}">
                    <c16:uniqueId val="{00000004-DFE0-47A3-ACBC-7FD023983A0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児童・生徒数!$C$75</c15:sqref>
                        </c15:formulaRef>
                      </c:ext>
                    </c:extLst>
                    <c:strCache>
                      <c:ptCount val="1"/>
                      <c:pt idx="0">
                        <c:v>10～14歳</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児童・生徒数!$D$75:$H$75</c15:sqref>
                        </c15:formulaRef>
                      </c:ext>
                    </c:extLst>
                    <c:numCache>
                      <c:formatCode>#,##0_);[Red]\(#,##0\)</c:formatCode>
                      <c:ptCount val="5"/>
                      <c:pt idx="0">
                        <c:v>82360</c:v>
                      </c:pt>
                      <c:pt idx="1">
                        <c:v>74094</c:v>
                      </c:pt>
                      <c:pt idx="2">
                        <c:v>66059</c:v>
                      </c:pt>
                      <c:pt idx="3">
                        <c:v>56900</c:v>
                      </c:pt>
                      <c:pt idx="4">
                        <c:v>55451</c:v>
                      </c:pt>
                    </c:numCache>
                  </c:numRef>
                </c:val>
                <c:smooth val="0"/>
                <c:extLst xmlns:c15="http://schemas.microsoft.com/office/drawing/2012/chart">
                  <c:ext xmlns:c16="http://schemas.microsoft.com/office/drawing/2014/chart" uri="{C3380CC4-5D6E-409C-BE32-E72D297353CC}">
                    <c16:uniqueId val="{00000005-DFE0-47A3-ACBC-7FD023983A0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児童・生徒数!$C$76</c15:sqref>
                        </c15:formulaRef>
                      </c:ext>
                    </c:extLst>
                    <c:strCache>
                      <c:ptCount val="1"/>
                      <c:pt idx="0">
                        <c:v>5歳児数</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児童・生徒数!$D$76:$H$76</c15:sqref>
                        </c15:formulaRef>
                      </c:ext>
                    </c:extLst>
                    <c:numCache>
                      <c:formatCode>#,##0_);[Red]\(#,##0\)</c:formatCode>
                      <c:ptCount val="5"/>
                      <c:pt idx="0">
                        <c:v>14161.876930050676</c:v>
                      </c:pt>
                      <c:pt idx="1">
                        <c:v>12618.342735675353</c:v>
                      </c:pt>
                      <c:pt idx="2">
                        <c:v>10862.77151498702</c:v>
                      </c:pt>
                      <c:pt idx="3">
                        <c:v>10584.374470701528</c:v>
                      </c:pt>
                      <c:pt idx="4">
                        <c:v>10250.252977388402</c:v>
                      </c:pt>
                    </c:numCache>
                  </c:numRef>
                </c:val>
                <c:smooth val="0"/>
                <c:extLst xmlns:c15="http://schemas.microsoft.com/office/drawing/2012/chart">
                  <c:ext xmlns:c16="http://schemas.microsoft.com/office/drawing/2014/chart" uri="{C3380CC4-5D6E-409C-BE32-E72D297353CC}">
                    <c16:uniqueId val="{00000006-DFE0-47A3-ACBC-7FD023983A0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児童・生徒数!$C$77</c15:sqref>
                        </c15:formulaRef>
                      </c:ext>
                    </c:extLst>
                    <c:strCache>
                      <c:ptCount val="1"/>
                      <c:pt idx="0">
                        <c:v>10,11歳児数</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児童・生徒数!$D$77:$H$77</c15:sqref>
                        </c15:formulaRef>
                      </c:ext>
                    </c:extLst>
                    <c:numCache>
                      <c:formatCode>#,##0_);[Red]\(#,##0\)</c:formatCode>
                      <c:ptCount val="5"/>
                      <c:pt idx="0">
                        <c:v>31570.367045143204</c:v>
                      </c:pt>
                      <c:pt idx="1">
                        <c:v>28402.853038913603</c:v>
                      </c:pt>
                      <c:pt idx="2">
                        <c:v>25320.42808515744</c:v>
                      </c:pt>
                      <c:pt idx="3">
                        <c:v>21815.547809883756</c:v>
                      </c:pt>
                      <c:pt idx="4">
                        <c:v>21261.20294481684</c:v>
                      </c:pt>
                    </c:numCache>
                  </c:numRef>
                </c:val>
                <c:smooth val="0"/>
                <c:extLst xmlns:c15="http://schemas.microsoft.com/office/drawing/2012/chart">
                  <c:ext xmlns:c16="http://schemas.microsoft.com/office/drawing/2014/chart" uri="{C3380CC4-5D6E-409C-BE32-E72D297353CC}">
                    <c16:uniqueId val="{00000007-DFE0-47A3-ACBC-7FD023983A0F}"/>
                  </c:ext>
                </c:extLst>
              </c15:ser>
            </c15:filteredLineSeries>
          </c:ext>
        </c:extLst>
      </c:lineChart>
      <c:catAx>
        <c:axId val="125144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4367"/>
        <c:crosses val="autoZero"/>
        <c:auto val="1"/>
        <c:lblAlgn val="ctr"/>
        <c:lblOffset val="100"/>
        <c:noMultiLvlLbl val="0"/>
      </c:catAx>
      <c:valAx>
        <c:axId val="1251444367"/>
        <c:scaling>
          <c:orientation val="minMax"/>
          <c:max val="140000"/>
        </c:scaling>
        <c:delete val="0"/>
        <c:axPos val="l"/>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（単位：千人）</a:t>
                </a:r>
                <a:endParaRPr lang="ja-JP" sz="600" dirty="0"/>
              </a:p>
            </c:rich>
          </c:tx>
          <c:layout>
            <c:manualLayout>
              <c:xMode val="edge"/>
              <c:yMode val="edge"/>
              <c:x val="1.6795865633074936E-2"/>
              <c:y val="3.00775087315179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228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南河内地域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0776631944444444"/>
          <c:y val="9.9383340817557994E-2"/>
          <c:w val="0.8878239583333335"/>
          <c:h val="0.78466350808997898"/>
        </c:manualLayout>
      </c:layout>
      <c:lineChart>
        <c:grouping val="standard"/>
        <c:varyColors val="0"/>
        <c:ser>
          <c:idx val="5"/>
          <c:order val="5"/>
          <c:tx>
            <c:strRef>
              <c:f>児童・生徒数!$C$78</c:f>
              <c:strCache>
                <c:ptCount val="1"/>
                <c:pt idx="0">
                  <c:v>0～5歳（未就学児童数）</c:v>
                </c:pt>
              </c:strCache>
            </c:strRef>
          </c:tx>
          <c:spPr>
            <a:ln w="28575" cap="rnd">
              <a:solidFill>
                <a:schemeClr val="accent6"/>
              </a:solidFill>
              <a:round/>
            </a:ln>
            <a:effectLst/>
          </c:spPr>
          <c:marker>
            <c:symbol val="triangle"/>
            <c:size val="6"/>
            <c:spPr>
              <a:solidFill>
                <a:schemeClr val="accent6"/>
              </a:solidFill>
              <a:ln w="9525">
                <a:solidFill>
                  <a:schemeClr val="accent6"/>
                </a:solidFill>
              </a:ln>
              <a:effectLst/>
            </c:spPr>
          </c:marker>
          <c:dLbls>
            <c:dLbl>
              <c:idx val="0"/>
              <c:layout>
                <c:manualLayout>
                  <c:x val="-0.12153194444444444"/>
                  <c:y val="-4.612884326630376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E8-47F3-9240-0C00DF14E222}"/>
                </c:ext>
              </c:extLst>
            </c:dLbl>
            <c:dLbl>
              <c:idx val="1"/>
              <c:layout>
                <c:manualLayout>
                  <c:x val="-9.9483333333333326E-2"/>
                  <c:y val="-6.4543105625798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E8-47F3-9240-0C00DF14E222}"/>
                </c:ext>
              </c:extLst>
            </c:dLbl>
            <c:dLbl>
              <c:idx val="2"/>
              <c:layout>
                <c:manualLayout>
                  <c:x val="-8.0124652777777777E-2"/>
                  <c:y val="-6.6131895426671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E8-47F3-9240-0C00DF14E222}"/>
                </c:ext>
              </c:extLst>
            </c:dLbl>
            <c:dLbl>
              <c:idx val="3"/>
              <c:layout>
                <c:manualLayout>
                  <c:x val="-0.10658298611111111"/>
                  <c:y val="-7.1171468264548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E8-47F3-9240-0C00DF14E222}"/>
                </c:ext>
              </c:extLst>
            </c:dLbl>
            <c:dLbl>
              <c:idx val="4"/>
              <c:layout>
                <c:manualLayout>
                  <c:x val="-8.8944097222222226E-2"/>
                  <c:y val="-6.3227080731395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E8-47F3-9240-0C00DF14E222}"/>
                </c:ext>
              </c:extLst>
            </c:dLbl>
            <c:dLbl>
              <c:idx val="5"/>
              <c:layout>
                <c:manualLayout>
                  <c:x val="-5.1593749999999999E-3"/>
                  <c:y val="4.73730158730157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E8-47F3-9240-0C00DF14E222}"/>
                </c:ext>
              </c:extLst>
            </c:dLbl>
            <c:dLbl>
              <c:idx val="6"/>
              <c:layout>
                <c:manualLayout>
                  <c:x val="-9.1156250000001618E-3"/>
                  <c:y val="-3.02380952380952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BE8-47F3-9240-0C00DF14E222}"/>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児童・生徒数!$D$78:$H$78</c:f>
              <c:numCache>
                <c:formatCode>#,##0_);[Red]\(#,##0\)</c:formatCode>
                <c:ptCount val="5"/>
                <c:pt idx="0">
                  <c:v>23556.45659501011</c:v>
                </c:pt>
                <c:pt idx="1">
                  <c:v>19526.046557863585</c:v>
                </c:pt>
                <c:pt idx="2">
                  <c:v>17870.442613662693</c:v>
                </c:pt>
                <c:pt idx="3">
                  <c:v>16872.755589503846</c:v>
                </c:pt>
                <c:pt idx="4">
                  <c:v>15508.717069554821</c:v>
                </c:pt>
              </c:numCache>
            </c:numRef>
          </c:val>
          <c:smooth val="0"/>
          <c:extLst>
            <c:ext xmlns:c16="http://schemas.microsoft.com/office/drawing/2014/chart" uri="{C3380CC4-5D6E-409C-BE32-E72D297353CC}">
              <c16:uniqueId val="{00000000-4FFE-4618-8C74-9817EC1924D0}"/>
            </c:ext>
          </c:extLst>
        </c:ser>
        <c:ser>
          <c:idx val="6"/>
          <c:order val="6"/>
          <c:tx>
            <c:strRef>
              <c:f>児童・生徒数!$C$79</c:f>
              <c:strCache>
                <c:ptCount val="1"/>
                <c:pt idx="0">
                  <c:v>6～11歳（小学校児童数）</c:v>
                </c:pt>
              </c:strCache>
            </c:strRef>
          </c:tx>
          <c:spPr>
            <a:ln w="28575" cap="rnd">
              <a:solidFill>
                <a:schemeClr val="accent1">
                  <a:lumMod val="60000"/>
                </a:schemeClr>
              </a:solidFill>
              <a:round/>
            </a:ln>
            <a:effectLst/>
          </c:spPr>
          <c:marker>
            <c:symbol val="square"/>
            <c:size val="6"/>
            <c:spPr>
              <a:solidFill>
                <a:schemeClr val="accent1">
                  <a:lumMod val="60000"/>
                </a:schemeClr>
              </a:solidFill>
              <a:ln w="9525">
                <a:solidFill>
                  <a:schemeClr val="accent1">
                    <a:lumMod val="60000"/>
                  </a:schemeClr>
                </a:solidFill>
              </a:ln>
              <a:effectLst/>
            </c:spPr>
          </c:marker>
          <c:dLbls>
            <c:dLbl>
              <c:idx val="1"/>
              <c:layout>
                <c:manualLayout>
                  <c:x val="-2.4694444444444442E-3"/>
                  <c:y val="-6.349019800451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C8-43FF-A42B-3DF6E5E5BF26}"/>
                </c:ext>
              </c:extLst>
            </c:dLbl>
            <c:dLbl>
              <c:idx val="2"/>
              <c:layout>
                <c:manualLayout>
                  <c:x val="-2.2798263888888969E-2"/>
                  <c:y val="-0.1024754073055387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C8-43FF-A42B-3DF6E5E5BF26}"/>
                </c:ext>
              </c:extLst>
            </c:dLbl>
            <c:dLbl>
              <c:idx val="3"/>
              <c:layout>
                <c:manualLayout>
                  <c:x val="-9.5690972222222219E-3"/>
                  <c:y val="-9.69060916911074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C8-43FF-A42B-3DF6E5E5BF26}"/>
                </c:ext>
              </c:extLst>
            </c:dLbl>
            <c:dLbl>
              <c:idx val="4"/>
              <c:layout>
                <c:manualLayout>
                  <c:x val="-3.1147222222222385E-2"/>
                  <c:y val="-8.0198144847812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C8-43FF-A42B-3DF6E5E5BF26}"/>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児童・生徒数!$D$79:$H$79</c:f>
              <c:numCache>
                <c:formatCode>#,##0_);[Red]\(#,##0\)</c:formatCode>
                <c:ptCount val="5"/>
                <c:pt idx="0">
                  <c:v>27658.448323158322</c:v>
                </c:pt>
                <c:pt idx="1">
                  <c:v>24876.522721729631</c:v>
                </c:pt>
                <c:pt idx="2">
                  <c:v>20918.470913811703</c:v>
                </c:pt>
                <c:pt idx="3">
                  <c:v>18693.049271094267</c:v>
                </c:pt>
                <c:pt idx="4">
                  <c:v>17635.840496163182</c:v>
                </c:pt>
              </c:numCache>
            </c:numRef>
          </c:val>
          <c:smooth val="0"/>
          <c:extLst>
            <c:ext xmlns:c16="http://schemas.microsoft.com/office/drawing/2014/chart" uri="{C3380CC4-5D6E-409C-BE32-E72D297353CC}">
              <c16:uniqueId val="{00000001-4FFE-4618-8C74-9817EC1924D0}"/>
            </c:ext>
          </c:extLst>
        </c:ser>
        <c:ser>
          <c:idx val="7"/>
          <c:order val="7"/>
          <c:tx>
            <c:strRef>
              <c:f>児童・生徒数!$C$80</c:f>
              <c:strCache>
                <c:ptCount val="1"/>
                <c:pt idx="0">
                  <c:v>12～14歳（中学校生徒数）</c:v>
                </c:pt>
              </c:strCache>
            </c:strRef>
          </c:tx>
          <c:spPr>
            <a:ln w="28575" cap="rnd">
              <a:solidFill>
                <a:schemeClr val="accent2">
                  <a:lumMod val="60000"/>
                </a:schemeClr>
              </a:solidFill>
              <a:round/>
            </a:ln>
            <a:effectLst/>
          </c:spPr>
          <c:marker>
            <c:symbol val="circle"/>
            <c:size val="6"/>
            <c:spPr>
              <a:solidFill>
                <a:schemeClr val="accent2">
                  <a:lumMod val="60000"/>
                </a:schemeClr>
              </a:solidFill>
              <a:ln w="9525">
                <a:solidFill>
                  <a:schemeClr val="accent2">
                    <a:lumMod val="60000"/>
                  </a:schemeClr>
                </a:solidFill>
              </a:ln>
              <a:effectLst/>
            </c:spPr>
          </c:marker>
          <c:dLbls>
            <c:dLbl>
              <c:idx val="0"/>
              <c:layout>
                <c:manualLayout>
                  <c:x val="-9.3353819444444444E-2"/>
                  <c:y val="4.6313902415065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E8-47F3-9240-0C00DF14E222}"/>
                </c:ext>
              </c:extLst>
            </c:dLbl>
            <c:dLbl>
              <c:idx val="1"/>
              <c:layout>
                <c:manualLayout>
                  <c:x val="-9.7763541666666662E-2"/>
                  <c:y val="5.2412522277262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E8-47F3-9240-0C00DF14E222}"/>
                </c:ext>
              </c:extLst>
            </c:dLbl>
            <c:dLbl>
              <c:idx val="2"/>
              <c:layout>
                <c:manualLayout>
                  <c:x val="-7.1305208333333328E-2"/>
                  <c:y val="4.2333333333333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E8-47F3-9240-0C00DF14E222}"/>
                </c:ext>
              </c:extLst>
            </c:dLbl>
            <c:dLbl>
              <c:idx val="3"/>
              <c:layout>
                <c:manualLayout>
                  <c:x val="-9.3353819444444444E-2"/>
                  <c:y val="3.22539682539682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E8-47F3-9240-0C00DF14E222}"/>
                </c:ext>
              </c:extLst>
            </c:dLbl>
            <c:dLbl>
              <c:idx val="4"/>
              <c:layout>
                <c:manualLayout>
                  <c:x val="-8.894409722222231E-2"/>
                  <c:y val="2.7214285714285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E8-47F3-9240-0C00DF14E222}"/>
                </c:ext>
              </c:extLst>
            </c:dLbl>
            <c:dLbl>
              <c:idx val="5"/>
              <c:layout>
                <c:manualLayout>
                  <c:x val="-7.6200000000000004E-2"/>
                  <c:y val="2.2174603174603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BE8-47F3-9240-0C00DF14E222}"/>
                </c:ext>
              </c:extLst>
            </c:dLbl>
            <c:dLbl>
              <c:idx val="6"/>
              <c:layout>
                <c:manualLayout>
                  <c:x val="-7.4776388888888892E-2"/>
                  <c:y val="2.7214285714285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BE8-47F3-9240-0C00DF14E222}"/>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児童・生徒数!$D$80:$H$80</c:f>
              <c:numCache>
                <c:formatCode>#,##0_);[Red]\(#,##0\)</c:formatCode>
                <c:ptCount val="5"/>
                <c:pt idx="0">
                  <c:v>15548.095081831565</c:v>
                </c:pt>
                <c:pt idx="1">
                  <c:v>14134.430720406794</c:v>
                </c:pt>
                <c:pt idx="2">
                  <c:v>12626.086472525601</c:v>
                </c:pt>
                <c:pt idx="3">
                  <c:v>10256.19513940188</c:v>
                </c:pt>
                <c:pt idx="4">
                  <c:v>9648.4424342820039</c:v>
                </c:pt>
              </c:numCache>
            </c:numRef>
          </c:val>
          <c:smooth val="0"/>
          <c:extLst>
            <c:ext xmlns:c16="http://schemas.microsoft.com/office/drawing/2014/chart" uri="{C3380CC4-5D6E-409C-BE32-E72D297353CC}">
              <c16:uniqueId val="{00000002-4FFE-4618-8C74-9817EC1924D0}"/>
            </c:ext>
          </c:extLst>
        </c:ser>
        <c:dLbls>
          <c:dLblPos val="t"/>
          <c:showLegendKey val="0"/>
          <c:showVal val="1"/>
          <c:showCatName val="0"/>
          <c:showSerName val="0"/>
          <c:showPercent val="0"/>
          <c:showBubbleSize val="0"/>
        </c:dLbls>
        <c:marker val="1"/>
        <c:smooth val="0"/>
        <c:axId val="1251442287"/>
        <c:axId val="1251444367"/>
        <c:extLst>
          <c:ext xmlns:c15="http://schemas.microsoft.com/office/drawing/2012/chart" uri="{02D57815-91ED-43cb-92C2-25804820EDAC}">
            <c15:filteredLineSeries>
              <c15:ser>
                <c:idx val="0"/>
                <c:order val="0"/>
                <c:tx>
                  <c:strRef>
                    <c:extLst>
                      <c:ext uri="{02D57815-91ED-43cb-92C2-25804820EDAC}">
                        <c15:formulaRef>
                          <c15:sqref>児童・生徒数!$C$73</c15:sqref>
                        </c15:formulaRef>
                      </c:ext>
                    </c:extLst>
                    <c:strCache>
                      <c:ptCount val="1"/>
                      <c:pt idx="0">
                        <c:v>0～4歳</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児童・生徒数!$D$73:$H$73</c15:sqref>
                        </c15:formulaRef>
                      </c:ext>
                    </c:extLst>
                    <c:numCache>
                      <c:formatCode>#,##0_);[Red]\(#,##0\)</c:formatCode>
                      <c:ptCount val="5"/>
                      <c:pt idx="0">
                        <c:v>19237</c:v>
                      </c:pt>
                      <c:pt idx="1">
                        <c:v>15663</c:v>
                      </c:pt>
                      <c:pt idx="2">
                        <c:v>14730</c:v>
                      </c:pt>
                      <c:pt idx="3">
                        <c:v>13918</c:v>
                      </c:pt>
                      <c:pt idx="4">
                        <c:v>12718</c:v>
                      </c:pt>
                    </c:numCache>
                  </c:numRef>
                </c:val>
                <c:smooth val="0"/>
                <c:extLst>
                  <c:ext xmlns:c16="http://schemas.microsoft.com/office/drawing/2014/chart" uri="{C3380CC4-5D6E-409C-BE32-E72D297353CC}">
                    <c16:uniqueId val="{00000003-4FFE-4618-8C74-9817EC1924D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児童・生徒数!$C$74</c15:sqref>
                        </c15:formulaRef>
                      </c:ext>
                    </c:extLst>
                    <c:strCache>
                      <c:ptCount val="1"/>
                      <c:pt idx="0">
                        <c:v>5～9歳</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児童・生徒数!$D$74:$H$74</c15:sqref>
                        </c15:formulaRef>
                      </c:ext>
                    </c:extLst>
                    <c:numCache>
                      <c:formatCode>#,##0_);[Red]\(#,##0\)</c:formatCode>
                      <c:ptCount val="5"/>
                      <c:pt idx="0">
                        <c:v>22436</c:v>
                      </c:pt>
                      <c:pt idx="1">
                        <c:v>20064</c:v>
                      </c:pt>
                      <c:pt idx="2">
                        <c:v>16306</c:v>
                      </c:pt>
                      <c:pt idx="3">
                        <c:v>15345</c:v>
                      </c:pt>
                      <c:pt idx="4">
                        <c:v>14493</c:v>
                      </c:pt>
                    </c:numCache>
                  </c:numRef>
                </c:val>
                <c:smooth val="0"/>
                <c:extLst xmlns:c15="http://schemas.microsoft.com/office/drawing/2012/chart">
                  <c:ext xmlns:c16="http://schemas.microsoft.com/office/drawing/2014/chart" uri="{C3380CC4-5D6E-409C-BE32-E72D297353CC}">
                    <c16:uniqueId val="{00000004-4FFE-4618-8C74-9817EC1924D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児童・生徒数!$C$75</c15:sqref>
                        </c15:formulaRef>
                      </c:ext>
                    </c:extLst>
                    <c:strCache>
                      <c:ptCount val="1"/>
                      <c:pt idx="0">
                        <c:v>10～14歳</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児童・生徒数!$D$75:$H$75</c15:sqref>
                        </c15:formulaRef>
                      </c:ext>
                    </c:extLst>
                    <c:numCache>
                      <c:formatCode>#,##0_);[Red]\(#,##0\)</c:formatCode>
                      <c:ptCount val="5"/>
                      <c:pt idx="0">
                        <c:v>25090</c:v>
                      </c:pt>
                      <c:pt idx="1">
                        <c:v>22810</c:v>
                      </c:pt>
                      <c:pt idx="2">
                        <c:v>20379</c:v>
                      </c:pt>
                      <c:pt idx="3">
                        <c:v>16559</c:v>
                      </c:pt>
                      <c:pt idx="4">
                        <c:v>15582</c:v>
                      </c:pt>
                    </c:numCache>
                  </c:numRef>
                </c:val>
                <c:smooth val="0"/>
                <c:extLst xmlns:c15="http://schemas.microsoft.com/office/drawing/2012/chart">
                  <c:ext xmlns:c16="http://schemas.microsoft.com/office/drawing/2014/chart" uri="{C3380CC4-5D6E-409C-BE32-E72D297353CC}">
                    <c16:uniqueId val="{00000005-4FFE-4618-8C74-9817EC1924D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児童・生徒数!$C$76</c15:sqref>
                        </c15:formulaRef>
                      </c:ext>
                    </c:extLst>
                    <c:strCache>
                      <c:ptCount val="1"/>
                      <c:pt idx="0">
                        <c:v>5歳児数</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児童・生徒数!$D$76:$H$76</c15:sqref>
                        </c15:formulaRef>
                      </c:ext>
                    </c:extLst>
                    <c:numCache>
                      <c:formatCode>#,##0_);[Red]\(#,##0\)</c:formatCode>
                      <c:ptCount val="5"/>
                      <c:pt idx="0">
                        <c:v>4319.4565950101087</c:v>
                      </c:pt>
                      <c:pt idx="1">
                        <c:v>3863.0465578635822</c:v>
                      </c:pt>
                      <c:pt idx="2">
                        <c:v>3140.4426136626953</c:v>
                      </c:pt>
                      <c:pt idx="3">
                        <c:v>2954.7555895038499</c:v>
                      </c:pt>
                      <c:pt idx="4">
                        <c:v>2790.7170695548198</c:v>
                      </c:pt>
                    </c:numCache>
                  </c:numRef>
                </c:val>
                <c:smooth val="0"/>
                <c:extLst xmlns:c15="http://schemas.microsoft.com/office/drawing/2012/chart">
                  <c:ext xmlns:c16="http://schemas.microsoft.com/office/drawing/2014/chart" uri="{C3380CC4-5D6E-409C-BE32-E72D297353CC}">
                    <c16:uniqueId val="{00000006-4FFE-4618-8C74-9817EC1924D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児童・生徒数!$C$77</c15:sqref>
                        </c15:formulaRef>
                      </c:ext>
                    </c:extLst>
                    <c:strCache>
                      <c:ptCount val="1"/>
                      <c:pt idx="0">
                        <c:v>10,11歳児数</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児童・生徒数!$D$77:$H$77</c15:sqref>
                        </c15:formulaRef>
                      </c:ext>
                    </c:extLst>
                    <c:numCache>
                      <c:formatCode>#,##0_);[Red]\(#,##0\)</c:formatCode>
                      <c:ptCount val="5"/>
                      <c:pt idx="0">
                        <c:v>9541.9049181684313</c:v>
                      </c:pt>
                      <c:pt idx="1">
                        <c:v>8675.5692795932064</c:v>
                      </c:pt>
                      <c:pt idx="2">
                        <c:v>7752.9135274743994</c:v>
                      </c:pt>
                      <c:pt idx="3">
                        <c:v>6302.8048605981194</c:v>
                      </c:pt>
                      <c:pt idx="4">
                        <c:v>5933.5575657179979</c:v>
                      </c:pt>
                    </c:numCache>
                  </c:numRef>
                </c:val>
                <c:smooth val="0"/>
                <c:extLst xmlns:c15="http://schemas.microsoft.com/office/drawing/2012/chart">
                  <c:ext xmlns:c16="http://schemas.microsoft.com/office/drawing/2014/chart" uri="{C3380CC4-5D6E-409C-BE32-E72D297353CC}">
                    <c16:uniqueId val="{00000007-4FFE-4618-8C74-9817EC1924D0}"/>
                  </c:ext>
                </c:extLst>
              </c15:ser>
            </c15:filteredLineSeries>
          </c:ext>
        </c:extLst>
      </c:lineChart>
      <c:catAx>
        <c:axId val="125144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4367"/>
        <c:crosses val="autoZero"/>
        <c:auto val="1"/>
        <c:lblAlgn val="ctr"/>
        <c:lblOffset val="100"/>
        <c:noMultiLvlLbl val="0"/>
      </c:catAx>
      <c:valAx>
        <c:axId val="1251444367"/>
        <c:scaling>
          <c:orientation val="minMax"/>
          <c:max val="140000"/>
        </c:scaling>
        <c:delete val="0"/>
        <c:axPos val="l"/>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（単位：千人）</a:t>
                </a:r>
                <a:endParaRPr lang="ja-JP" sz="600" dirty="0"/>
              </a:p>
            </c:rich>
          </c:tx>
          <c:layout>
            <c:manualLayout>
              <c:xMode val="edge"/>
              <c:yMode val="edge"/>
              <c:x val="1.6795865633074936E-2"/>
              <c:y val="3.00775087315179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228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泉州（泉北・泉南）地域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1485788113695107E-2"/>
          <c:y val="9.858060509805229E-2"/>
          <c:w val="0.89430232558139555"/>
          <c:h val="0.78686460274743097"/>
        </c:manualLayout>
      </c:layout>
      <c:lineChart>
        <c:grouping val="standard"/>
        <c:varyColors val="0"/>
        <c:ser>
          <c:idx val="5"/>
          <c:order val="5"/>
          <c:tx>
            <c:strRef>
              <c:f>児童・生徒数!$C$78</c:f>
              <c:strCache>
                <c:ptCount val="1"/>
                <c:pt idx="0">
                  <c:v>0～5歳（未就学児童数）</c:v>
                </c:pt>
              </c:strCache>
            </c:strRef>
          </c:tx>
          <c:spPr>
            <a:ln w="28575" cap="rnd">
              <a:solidFill>
                <a:schemeClr val="accent6"/>
              </a:solidFill>
              <a:round/>
            </a:ln>
            <a:effectLst/>
          </c:spPr>
          <c:marker>
            <c:symbol val="triangle"/>
            <c:size val="6"/>
            <c:spPr>
              <a:solidFill>
                <a:schemeClr val="accent6"/>
              </a:solidFill>
              <a:ln w="9525">
                <a:solidFill>
                  <a:schemeClr val="accent6"/>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児童・生徒数!$D$78:$H$78</c:f>
              <c:numCache>
                <c:formatCode>#,##0_);[Red]\(#,##0\)</c:formatCode>
                <c:ptCount val="5"/>
                <c:pt idx="0">
                  <c:v>75304.15424196703</c:v>
                </c:pt>
                <c:pt idx="1">
                  <c:v>62589.616428000685</c:v>
                </c:pt>
                <c:pt idx="2">
                  <c:v>60017.880155497645</c:v>
                </c:pt>
                <c:pt idx="3">
                  <c:v>59259.198721969289</c:v>
                </c:pt>
                <c:pt idx="4">
                  <c:v>56467.066216801424</c:v>
                </c:pt>
              </c:numCache>
            </c:numRef>
          </c:val>
          <c:smooth val="0"/>
          <c:extLst>
            <c:ext xmlns:c16="http://schemas.microsoft.com/office/drawing/2014/chart" uri="{C3380CC4-5D6E-409C-BE32-E72D297353CC}">
              <c16:uniqueId val="{00000000-EAB2-4E95-BD91-A5AC7B05A34A}"/>
            </c:ext>
          </c:extLst>
        </c:ser>
        <c:ser>
          <c:idx val="6"/>
          <c:order val="6"/>
          <c:tx>
            <c:strRef>
              <c:f>児童・生徒数!$C$79</c:f>
              <c:strCache>
                <c:ptCount val="1"/>
                <c:pt idx="0">
                  <c:v>6～11歳（小学校児童数）</c:v>
                </c:pt>
              </c:strCache>
            </c:strRef>
          </c:tx>
          <c:spPr>
            <a:ln w="28575" cap="rnd">
              <a:solidFill>
                <a:schemeClr val="accent1">
                  <a:lumMod val="60000"/>
                </a:schemeClr>
              </a:solidFill>
              <a:round/>
            </a:ln>
            <a:effectLst/>
          </c:spPr>
          <c:marker>
            <c:symbol val="square"/>
            <c:size val="6"/>
            <c:spPr>
              <a:solidFill>
                <a:schemeClr val="accent1">
                  <a:lumMod val="60000"/>
                </a:schemeClr>
              </a:solidFill>
              <a:ln w="9525">
                <a:solidFill>
                  <a:schemeClr val="accent1">
                    <a:lumMod val="60000"/>
                  </a:schemeClr>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児童・生徒数!$D$79:$H$79</c:f>
              <c:numCache>
                <c:formatCode>#,##0_);[Red]\(#,##0\)</c:formatCode>
                <c:ptCount val="5"/>
                <c:pt idx="0">
                  <c:v>88149.924219820678</c:v>
                </c:pt>
                <c:pt idx="1">
                  <c:v>76701.96722094476</c:v>
                </c:pt>
                <c:pt idx="2">
                  <c:v>64884.097319302316</c:v>
                </c:pt>
                <c:pt idx="3">
                  <c:v>60505.003474367681</c:v>
                </c:pt>
                <c:pt idx="4">
                  <c:v>59741.464276247782</c:v>
                </c:pt>
              </c:numCache>
            </c:numRef>
          </c:val>
          <c:smooth val="0"/>
          <c:extLst>
            <c:ext xmlns:c16="http://schemas.microsoft.com/office/drawing/2014/chart" uri="{C3380CC4-5D6E-409C-BE32-E72D297353CC}">
              <c16:uniqueId val="{00000001-EAB2-4E95-BD91-A5AC7B05A34A}"/>
            </c:ext>
          </c:extLst>
        </c:ser>
        <c:ser>
          <c:idx val="7"/>
          <c:order val="7"/>
          <c:tx>
            <c:strRef>
              <c:f>児童・生徒数!$C$80</c:f>
              <c:strCache>
                <c:ptCount val="1"/>
                <c:pt idx="0">
                  <c:v>12～14歳（中学校生徒数）</c:v>
                </c:pt>
              </c:strCache>
            </c:strRef>
          </c:tx>
          <c:spPr>
            <a:ln w="28575" cap="rnd">
              <a:solidFill>
                <a:schemeClr val="accent2">
                  <a:lumMod val="60000"/>
                </a:schemeClr>
              </a:solidFill>
              <a:round/>
            </a:ln>
            <a:effectLst/>
          </c:spPr>
          <c:marker>
            <c:symbol val="circle"/>
            <c:size val="6"/>
            <c:spPr>
              <a:solidFill>
                <a:schemeClr val="accent2">
                  <a:lumMod val="60000"/>
                </a:schemeClr>
              </a:solidFill>
              <a:ln w="9525">
                <a:solidFill>
                  <a:schemeClr val="accent2">
                    <a:lumMod val="60000"/>
                  </a:schemeClr>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児童・生徒数!$D$72:$H$72</c:f>
              <c:strCache>
                <c:ptCount val="5"/>
                <c:pt idx="0">
                  <c:v>2020年</c:v>
                </c:pt>
                <c:pt idx="1">
                  <c:v>2025年</c:v>
                </c:pt>
                <c:pt idx="2">
                  <c:v>2030年</c:v>
                </c:pt>
                <c:pt idx="3">
                  <c:v>2035年</c:v>
                </c:pt>
                <c:pt idx="4">
                  <c:v>2040年</c:v>
                </c:pt>
              </c:strCache>
            </c:strRef>
          </c:cat>
          <c:val>
            <c:numRef>
              <c:f>児童・生徒数!$D$80:$H$80</c:f>
              <c:numCache>
                <c:formatCode>#,##0_);[Red]\(#,##0\)</c:formatCode>
                <c:ptCount val="5"/>
                <c:pt idx="0">
                  <c:v>48723.9215382123</c:v>
                </c:pt>
                <c:pt idx="1">
                  <c:v>43403.416351054548</c:v>
                </c:pt>
                <c:pt idx="2">
                  <c:v>37424.022525200038</c:v>
                </c:pt>
                <c:pt idx="3">
                  <c:v>31308.79780366303</c:v>
                </c:pt>
                <c:pt idx="4">
                  <c:v>30907.469506950802</c:v>
                </c:pt>
              </c:numCache>
            </c:numRef>
          </c:val>
          <c:smooth val="0"/>
          <c:extLst>
            <c:ext xmlns:c16="http://schemas.microsoft.com/office/drawing/2014/chart" uri="{C3380CC4-5D6E-409C-BE32-E72D297353CC}">
              <c16:uniqueId val="{00000002-EAB2-4E95-BD91-A5AC7B05A34A}"/>
            </c:ext>
          </c:extLst>
        </c:ser>
        <c:dLbls>
          <c:dLblPos val="t"/>
          <c:showLegendKey val="0"/>
          <c:showVal val="1"/>
          <c:showCatName val="0"/>
          <c:showSerName val="0"/>
          <c:showPercent val="0"/>
          <c:showBubbleSize val="0"/>
        </c:dLbls>
        <c:marker val="1"/>
        <c:smooth val="0"/>
        <c:axId val="1251442287"/>
        <c:axId val="1251444367"/>
        <c:extLst>
          <c:ext xmlns:c15="http://schemas.microsoft.com/office/drawing/2012/chart" uri="{02D57815-91ED-43cb-92C2-25804820EDAC}">
            <c15:filteredLineSeries>
              <c15:ser>
                <c:idx val="0"/>
                <c:order val="0"/>
                <c:tx>
                  <c:strRef>
                    <c:extLst>
                      <c:ext uri="{02D57815-91ED-43cb-92C2-25804820EDAC}">
                        <c15:formulaRef>
                          <c15:sqref>児童・生徒数!$C$73</c15:sqref>
                        </c15:formulaRef>
                      </c:ext>
                    </c:extLst>
                    <c:strCache>
                      <c:ptCount val="1"/>
                      <c:pt idx="0">
                        <c:v>0～4歳</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児童・生徒数!$D$73:$H$73</c15:sqref>
                        </c15:formulaRef>
                      </c:ext>
                    </c:extLst>
                    <c:numCache>
                      <c:formatCode>#,##0_);[Red]\(#,##0\)</c:formatCode>
                      <c:ptCount val="5"/>
                      <c:pt idx="0">
                        <c:v>61507</c:v>
                      </c:pt>
                      <c:pt idx="1">
                        <c:v>50731</c:v>
                      </c:pt>
                      <c:pt idx="2">
                        <c:v>50090</c:v>
                      </c:pt>
                      <c:pt idx="3">
                        <c:v>49454</c:v>
                      </c:pt>
                      <c:pt idx="4">
                        <c:v>46783</c:v>
                      </c:pt>
                    </c:numCache>
                  </c:numRef>
                </c:val>
                <c:smooth val="0"/>
                <c:extLst>
                  <c:ext xmlns:c16="http://schemas.microsoft.com/office/drawing/2014/chart" uri="{C3380CC4-5D6E-409C-BE32-E72D297353CC}">
                    <c16:uniqueId val="{00000003-EAB2-4E95-BD91-A5AC7B05A34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児童・生徒数!$C$74</c15:sqref>
                        </c15:formulaRef>
                      </c:ext>
                    </c:extLst>
                    <c:strCache>
                      <c:ptCount val="1"/>
                      <c:pt idx="0">
                        <c:v>5～9歳</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児童・生徒数!$D$74:$H$74</c15:sqref>
                        </c15:formulaRef>
                      </c:ext>
                    </c:extLst>
                    <c:numCache>
                      <c:formatCode>#,##0_);[Red]\(#,##0\)</c:formatCode>
                      <c:ptCount val="5"/>
                      <c:pt idx="0">
                        <c:v>71143</c:v>
                      </c:pt>
                      <c:pt idx="1">
                        <c:v>61120</c:v>
                      </c:pt>
                      <c:pt idx="2">
                        <c:v>51153</c:v>
                      </c:pt>
                      <c:pt idx="3">
                        <c:v>50505</c:v>
                      </c:pt>
                      <c:pt idx="4">
                        <c:v>49867</c:v>
                      </c:pt>
                    </c:numCache>
                  </c:numRef>
                </c:val>
                <c:smooth val="0"/>
                <c:extLst xmlns:c15="http://schemas.microsoft.com/office/drawing/2012/chart">
                  <c:ext xmlns:c16="http://schemas.microsoft.com/office/drawing/2014/chart" uri="{C3380CC4-5D6E-409C-BE32-E72D297353CC}">
                    <c16:uniqueId val="{00000004-EAB2-4E95-BD91-A5AC7B05A34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児童・生徒数!$C$75</c15:sqref>
                        </c15:formulaRef>
                      </c:ext>
                    </c:extLst>
                    <c:strCache>
                      <c:ptCount val="1"/>
                      <c:pt idx="0">
                        <c:v>10～14歳</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児童・生徒数!$D$75:$H$75</c15:sqref>
                        </c15:formulaRef>
                      </c:ext>
                    </c:extLst>
                    <c:numCache>
                      <c:formatCode>#,##0_);[Red]\(#,##0\)</c:formatCode>
                      <c:ptCount val="5"/>
                      <c:pt idx="0">
                        <c:v>79528</c:v>
                      </c:pt>
                      <c:pt idx="1">
                        <c:v>70844</c:v>
                      </c:pt>
                      <c:pt idx="2">
                        <c:v>61083</c:v>
                      </c:pt>
                      <c:pt idx="3">
                        <c:v>51114</c:v>
                      </c:pt>
                      <c:pt idx="4">
                        <c:v>50466</c:v>
                      </c:pt>
                    </c:numCache>
                  </c:numRef>
                </c:val>
                <c:smooth val="0"/>
                <c:extLst xmlns:c15="http://schemas.microsoft.com/office/drawing/2012/chart">
                  <c:ext xmlns:c16="http://schemas.microsoft.com/office/drawing/2014/chart" uri="{C3380CC4-5D6E-409C-BE32-E72D297353CC}">
                    <c16:uniqueId val="{00000005-EAB2-4E95-BD91-A5AC7B05A34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児童・生徒数!$C$76</c15:sqref>
                        </c15:formulaRef>
                      </c:ext>
                    </c:extLst>
                    <c:strCache>
                      <c:ptCount val="1"/>
                      <c:pt idx="0">
                        <c:v>5歳児数</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児童・生徒数!$D$76:$H$76</c15:sqref>
                        </c15:formulaRef>
                      </c:ext>
                    </c:extLst>
                    <c:numCache>
                      <c:formatCode>#,##0_);[Red]\(#,##0\)</c:formatCode>
                      <c:ptCount val="5"/>
                      <c:pt idx="0">
                        <c:v>13797.154241967039</c:v>
                      </c:pt>
                      <c:pt idx="1">
                        <c:v>11858.616428000689</c:v>
                      </c:pt>
                      <c:pt idx="2">
                        <c:v>9927.8801554976544</c:v>
                      </c:pt>
                      <c:pt idx="3">
                        <c:v>9805.1987219692928</c:v>
                      </c:pt>
                      <c:pt idx="4">
                        <c:v>9684.0662168014242</c:v>
                      </c:pt>
                    </c:numCache>
                  </c:numRef>
                </c:val>
                <c:smooth val="0"/>
                <c:extLst xmlns:c15="http://schemas.microsoft.com/office/drawing/2012/chart">
                  <c:ext xmlns:c16="http://schemas.microsoft.com/office/drawing/2014/chart" uri="{C3380CC4-5D6E-409C-BE32-E72D297353CC}">
                    <c16:uniqueId val="{00000006-EAB2-4E95-BD91-A5AC7B05A34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児童・生徒数!$C$77</c15:sqref>
                        </c15:formulaRef>
                      </c:ext>
                    </c:extLst>
                    <c:strCache>
                      <c:ptCount val="1"/>
                      <c:pt idx="0">
                        <c:v>10,11歳児数</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児童・生徒数!$D$72:$H$72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児童・生徒数!$D$77:$H$77</c15:sqref>
                        </c15:formulaRef>
                      </c:ext>
                    </c:extLst>
                    <c:numCache>
                      <c:formatCode>#,##0_);[Red]\(#,##0\)</c:formatCode>
                      <c:ptCount val="5"/>
                      <c:pt idx="0">
                        <c:v>30804.078461787703</c:v>
                      </c:pt>
                      <c:pt idx="1">
                        <c:v>27440.583648945456</c:v>
                      </c:pt>
                      <c:pt idx="2">
                        <c:v>23658.977474799973</c:v>
                      </c:pt>
                      <c:pt idx="3">
                        <c:v>19805.20219633697</c:v>
                      </c:pt>
                      <c:pt idx="4">
                        <c:v>19558.530493049198</c:v>
                      </c:pt>
                    </c:numCache>
                  </c:numRef>
                </c:val>
                <c:smooth val="0"/>
                <c:extLst xmlns:c15="http://schemas.microsoft.com/office/drawing/2012/chart">
                  <c:ext xmlns:c16="http://schemas.microsoft.com/office/drawing/2014/chart" uri="{C3380CC4-5D6E-409C-BE32-E72D297353CC}">
                    <c16:uniqueId val="{00000007-EAB2-4E95-BD91-A5AC7B05A34A}"/>
                  </c:ext>
                </c:extLst>
              </c15:ser>
            </c15:filteredLineSeries>
          </c:ext>
        </c:extLst>
      </c:lineChart>
      <c:catAx>
        <c:axId val="125144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4367"/>
        <c:crosses val="autoZero"/>
        <c:auto val="1"/>
        <c:lblAlgn val="ctr"/>
        <c:lblOffset val="100"/>
        <c:noMultiLvlLbl val="0"/>
      </c:catAx>
      <c:valAx>
        <c:axId val="1251444367"/>
        <c:scaling>
          <c:orientation val="minMax"/>
          <c:max val="140000"/>
        </c:scaling>
        <c:delete val="0"/>
        <c:axPos val="l"/>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（単位：千人）</a:t>
                </a:r>
                <a:endParaRPr lang="ja-JP" sz="600" dirty="0"/>
              </a:p>
            </c:rich>
          </c:tx>
          <c:layout>
            <c:manualLayout>
              <c:xMode val="edge"/>
              <c:yMode val="edge"/>
              <c:x val="1.6795865633074936E-2"/>
              <c:y val="3.00775087315179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228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大阪府</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1485788113695107E-2"/>
          <c:y val="9.858060509805229E-2"/>
          <c:w val="0.89430232558139555"/>
          <c:h val="0.78686460274743097"/>
        </c:manualLayout>
      </c:layout>
      <c:lineChart>
        <c:grouping val="standard"/>
        <c:varyColors val="0"/>
        <c:ser>
          <c:idx val="5"/>
          <c:order val="5"/>
          <c:tx>
            <c:strRef>
              <c:f>児童・生徒数!$C$78</c:f>
              <c:strCache>
                <c:ptCount val="1"/>
                <c:pt idx="0">
                  <c:v>0～5歳（未就学児童数）</c:v>
                </c:pt>
              </c:strCache>
            </c:strRef>
          </c:tx>
          <c:spPr>
            <a:ln w="28575" cap="rnd">
              <a:solidFill>
                <a:schemeClr val="accent6"/>
              </a:solidFill>
              <a:round/>
            </a:ln>
            <a:effectLst/>
          </c:spPr>
          <c:marker>
            <c:symbol val="triangle"/>
            <c:size val="6"/>
            <c:spPr>
              <a:solidFill>
                <a:schemeClr val="accent6"/>
              </a:solidFill>
              <a:ln w="9525">
                <a:solidFill>
                  <a:schemeClr val="accent6"/>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児童・生徒数!$D$72:$J$72</c:f>
              <c:strCache>
                <c:ptCount val="5"/>
                <c:pt idx="0">
                  <c:v>2020年</c:v>
                </c:pt>
                <c:pt idx="1">
                  <c:v>2025年</c:v>
                </c:pt>
                <c:pt idx="2">
                  <c:v>2030年</c:v>
                </c:pt>
                <c:pt idx="3">
                  <c:v>2035年</c:v>
                </c:pt>
                <c:pt idx="4">
                  <c:v>2040年</c:v>
                </c:pt>
              </c:strCache>
              <c:extLst/>
            </c:strRef>
          </c:cat>
          <c:val>
            <c:numRef>
              <c:f>児童・生徒数!$D$78:$J$78</c:f>
              <c:numCache>
                <c:formatCode>#,##0_);[Red]\(#,##0\)</c:formatCode>
                <c:ptCount val="5"/>
                <c:pt idx="0">
                  <c:v>386570.0306896313</c:v>
                </c:pt>
                <c:pt idx="1">
                  <c:v>340466.48918547982</c:v>
                </c:pt>
                <c:pt idx="2">
                  <c:v>328662.52190910606</c:v>
                </c:pt>
                <c:pt idx="3">
                  <c:v>324491.21356635448</c:v>
                </c:pt>
                <c:pt idx="4">
                  <c:v>309922.9142348757</c:v>
                </c:pt>
              </c:numCache>
              <c:extLst/>
            </c:numRef>
          </c:val>
          <c:smooth val="0"/>
          <c:extLst>
            <c:ext xmlns:c16="http://schemas.microsoft.com/office/drawing/2014/chart" uri="{C3380CC4-5D6E-409C-BE32-E72D297353CC}">
              <c16:uniqueId val="{00000000-BC36-49B4-A2FD-BDD8CB6C588F}"/>
            </c:ext>
          </c:extLst>
        </c:ser>
        <c:ser>
          <c:idx val="6"/>
          <c:order val="6"/>
          <c:tx>
            <c:strRef>
              <c:f>児童・生徒数!$C$79</c:f>
              <c:strCache>
                <c:ptCount val="1"/>
                <c:pt idx="0">
                  <c:v>6～11歳（小学校児童数）</c:v>
                </c:pt>
              </c:strCache>
            </c:strRef>
          </c:tx>
          <c:spPr>
            <a:ln w="28575" cap="rnd">
              <a:solidFill>
                <a:schemeClr val="accent1">
                  <a:lumMod val="60000"/>
                </a:schemeClr>
              </a:solidFill>
              <a:round/>
            </a:ln>
            <a:effectLst/>
          </c:spPr>
          <c:marker>
            <c:symbol val="square"/>
            <c:size val="6"/>
            <c:spPr>
              <a:solidFill>
                <a:schemeClr val="accent1">
                  <a:lumMod val="60000"/>
                </a:schemeClr>
              </a:solidFill>
              <a:ln w="9525">
                <a:solidFill>
                  <a:schemeClr val="accent1">
                    <a:lumMod val="60000"/>
                  </a:schemeClr>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児童・生徒数!$D$72:$J$72</c:f>
              <c:strCache>
                <c:ptCount val="5"/>
                <c:pt idx="0">
                  <c:v>2020年</c:v>
                </c:pt>
                <c:pt idx="1">
                  <c:v>2025年</c:v>
                </c:pt>
                <c:pt idx="2">
                  <c:v>2030年</c:v>
                </c:pt>
                <c:pt idx="3">
                  <c:v>2035年</c:v>
                </c:pt>
                <c:pt idx="4">
                  <c:v>2040年</c:v>
                </c:pt>
              </c:strCache>
              <c:extLst/>
            </c:strRef>
          </c:cat>
          <c:val>
            <c:numRef>
              <c:f>児童・生徒数!$D$79:$J$79</c:f>
              <c:numCache>
                <c:formatCode>#,##0_);[Red]\(#,##0\)</c:formatCode>
                <c:ptCount val="5"/>
                <c:pt idx="0">
                  <c:v>421494.42922605062</c:v>
                </c:pt>
                <c:pt idx="1">
                  <c:v>387808.41900163062</c:v>
                </c:pt>
                <c:pt idx="2">
                  <c:v>342771.18299414194</c:v>
                </c:pt>
                <c:pt idx="3">
                  <c:v>324127.85122410988</c:v>
                </c:pt>
                <c:pt idx="4">
                  <c:v>319943.32930769713</c:v>
                </c:pt>
              </c:numCache>
              <c:extLst/>
            </c:numRef>
          </c:val>
          <c:smooth val="0"/>
          <c:extLst>
            <c:ext xmlns:c16="http://schemas.microsoft.com/office/drawing/2014/chart" uri="{C3380CC4-5D6E-409C-BE32-E72D297353CC}">
              <c16:uniqueId val="{00000001-BC36-49B4-A2FD-BDD8CB6C588F}"/>
            </c:ext>
          </c:extLst>
        </c:ser>
        <c:ser>
          <c:idx val="7"/>
          <c:order val="7"/>
          <c:tx>
            <c:strRef>
              <c:f>児童・生徒数!$C$80</c:f>
              <c:strCache>
                <c:ptCount val="1"/>
                <c:pt idx="0">
                  <c:v>12～14歳（中学校生徒数）</c:v>
                </c:pt>
              </c:strCache>
            </c:strRef>
          </c:tx>
          <c:spPr>
            <a:ln w="28575" cap="rnd">
              <a:solidFill>
                <a:schemeClr val="accent2">
                  <a:lumMod val="60000"/>
                </a:schemeClr>
              </a:solidFill>
              <a:round/>
            </a:ln>
            <a:effectLst/>
          </c:spPr>
          <c:marker>
            <c:symbol val="circle"/>
            <c:size val="6"/>
            <c:spPr>
              <a:solidFill>
                <a:schemeClr val="accent2">
                  <a:lumMod val="60000"/>
                </a:schemeClr>
              </a:solidFill>
              <a:ln w="9525">
                <a:solidFill>
                  <a:schemeClr val="accent2">
                    <a:lumMod val="60000"/>
                  </a:schemeClr>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児童・生徒数!$D$72:$J$72</c:f>
              <c:strCache>
                <c:ptCount val="5"/>
                <c:pt idx="0">
                  <c:v>2020年</c:v>
                </c:pt>
                <c:pt idx="1">
                  <c:v>2025年</c:v>
                </c:pt>
                <c:pt idx="2">
                  <c:v>2030年</c:v>
                </c:pt>
                <c:pt idx="3">
                  <c:v>2035年</c:v>
                </c:pt>
                <c:pt idx="4">
                  <c:v>2040年</c:v>
                </c:pt>
              </c:strCache>
              <c:extLst/>
            </c:strRef>
          </c:cat>
          <c:val>
            <c:numRef>
              <c:f>児童・生徒数!$D$80:$J$80</c:f>
              <c:numCache>
                <c:formatCode>#,##0_);[Red]\(#,##0\)</c:formatCode>
                <c:ptCount val="5"/>
                <c:pt idx="0">
                  <c:v>224310.54008431808</c:v>
                </c:pt>
                <c:pt idx="1">
                  <c:v>212510.09181288953</c:v>
                </c:pt>
                <c:pt idx="2">
                  <c:v>192071.29509675197</c:v>
                </c:pt>
                <c:pt idx="3">
                  <c:v>167660.93520953567</c:v>
                </c:pt>
                <c:pt idx="4">
                  <c:v>165266.75645742714</c:v>
                </c:pt>
              </c:numCache>
              <c:extLst/>
            </c:numRef>
          </c:val>
          <c:smooth val="0"/>
          <c:extLst>
            <c:ext xmlns:c16="http://schemas.microsoft.com/office/drawing/2014/chart" uri="{C3380CC4-5D6E-409C-BE32-E72D297353CC}">
              <c16:uniqueId val="{00000002-BC36-49B4-A2FD-BDD8CB6C588F}"/>
            </c:ext>
          </c:extLst>
        </c:ser>
        <c:dLbls>
          <c:dLblPos val="t"/>
          <c:showLegendKey val="0"/>
          <c:showVal val="1"/>
          <c:showCatName val="0"/>
          <c:showSerName val="0"/>
          <c:showPercent val="0"/>
          <c:showBubbleSize val="0"/>
        </c:dLbls>
        <c:marker val="1"/>
        <c:smooth val="0"/>
        <c:axId val="1251442287"/>
        <c:axId val="1251444367"/>
        <c:extLst>
          <c:ext xmlns:c15="http://schemas.microsoft.com/office/drawing/2012/chart" uri="{02D57815-91ED-43cb-92C2-25804820EDAC}">
            <c15:filteredLineSeries>
              <c15:ser>
                <c:idx val="0"/>
                <c:order val="0"/>
                <c:tx>
                  <c:strRef>
                    <c:extLst>
                      <c:ext uri="{02D57815-91ED-43cb-92C2-25804820EDAC}">
                        <c15:formulaRef>
                          <c15:sqref>児童・生徒数!$C$73</c15:sqref>
                        </c15:formulaRef>
                      </c:ext>
                    </c:extLst>
                    <c:strCache>
                      <c:ptCount val="1"/>
                      <c:pt idx="0">
                        <c:v>0～4歳</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児童・生徒数!$D$72:$J$72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児童・生徒数!$D$73:$J$73</c15:sqref>
                        </c15:formulaRef>
                      </c:ext>
                    </c:extLst>
                    <c:numCache>
                      <c:formatCode>#,##0_);[Red]\(#,##0\)</c:formatCode>
                      <c:ptCount val="5"/>
                      <c:pt idx="0">
                        <c:v>318339</c:v>
                      </c:pt>
                      <c:pt idx="1">
                        <c:v>278644</c:v>
                      </c:pt>
                      <c:pt idx="2">
                        <c:v>274681</c:v>
                      </c:pt>
                      <c:pt idx="3">
                        <c:v>271268</c:v>
                      </c:pt>
                      <c:pt idx="4">
                        <c:v>257351</c:v>
                      </c:pt>
                    </c:numCache>
                  </c:numRef>
                </c:val>
                <c:smooth val="0"/>
                <c:extLst>
                  <c:ext xmlns:c16="http://schemas.microsoft.com/office/drawing/2014/chart" uri="{C3380CC4-5D6E-409C-BE32-E72D297353CC}">
                    <c16:uniqueId val="{00000003-BC36-49B4-A2FD-BDD8CB6C588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児童・生徒数!$C$74</c15:sqref>
                        </c15:formulaRef>
                      </c:ext>
                    </c:extLst>
                    <c:strCache>
                      <c:ptCount val="1"/>
                      <c:pt idx="0">
                        <c:v>5～9歳</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児童・生徒数!$D$72:$J$72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児童・生徒数!$D$74:$J$74</c15:sqref>
                        </c15:formulaRef>
                      </c:ext>
                    </c:extLst>
                    <c:numCache>
                      <c:formatCode>#,##0_);[Red]\(#,##0\)</c:formatCode>
                      <c:ptCount val="5"/>
                      <c:pt idx="0">
                        <c:v>346865</c:v>
                      </c:pt>
                      <c:pt idx="1">
                        <c:v>314286</c:v>
                      </c:pt>
                      <c:pt idx="2">
                        <c:v>274425</c:v>
                      </c:pt>
                      <c:pt idx="3">
                        <c:v>270570</c:v>
                      </c:pt>
                      <c:pt idx="4">
                        <c:v>267259</c:v>
                      </c:pt>
                    </c:numCache>
                  </c:numRef>
                </c:val>
                <c:smooth val="0"/>
                <c:extLst xmlns:c15="http://schemas.microsoft.com/office/drawing/2012/chart">
                  <c:ext xmlns:c16="http://schemas.microsoft.com/office/drawing/2014/chart" uri="{C3380CC4-5D6E-409C-BE32-E72D297353CC}">
                    <c16:uniqueId val="{00000004-BC36-49B4-A2FD-BDD8CB6C588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児童・生徒数!$C$75</c15:sqref>
                        </c15:formulaRef>
                      </c:ext>
                    </c:extLst>
                    <c:strCache>
                      <c:ptCount val="1"/>
                      <c:pt idx="0">
                        <c:v>10～14歳</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児童・生徒数!$D$72:$J$72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児童・生徒数!$D$75:$J$75</c15:sqref>
                        </c15:formulaRef>
                      </c:ext>
                    </c:extLst>
                    <c:numCache>
                      <c:formatCode>#,##0_);[Red]\(#,##0\)</c:formatCode>
                      <c:ptCount val="5"/>
                      <c:pt idx="0">
                        <c:v>367171</c:v>
                      </c:pt>
                      <c:pt idx="1">
                        <c:v>347855</c:v>
                      </c:pt>
                      <c:pt idx="2">
                        <c:v>314399</c:v>
                      </c:pt>
                      <c:pt idx="3">
                        <c:v>274442</c:v>
                      </c:pt>
                      <c:pt idx="4">
                        <c:v>270523</c:v>
                      </c:pt>
                    </c:numCache>
                  </c:numRef>
                </c:val>
                <c:smooth val="0"/>
                <c:extLst xmlns:c15="http://schemas.microsoft.com/office/drawing/2012/chart">
                  <c:ext xmlns:c16="http://schemas.microsoft.com/office/drawing/2014/chart" uri="{C3380CC4-5D6E-409C-BE32-E72D297353CC}">
                    <c16:uniqueId val="{00000005-BC36-49B4-A2FD-BDD8CB6C588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児童・生徒数!$C$76</c15:sqref>
                        </c15:formulaRef>
                      </c:ext>
                    </c:extLst>
                    <c:strCache>
                      <c:ptCount val="1"/>
                      <c:pt idx="0">
                        <c:v>5歳児数</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児童・生徒数!$D$72:$J$72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児童・生徒数!$D$76:$J$76</c15:sqref>
                        </c15:formulaRef>
                      </c:ext>
                    </c:extLst>
                    <c:numCache>
                      <c:formatCode>#,##0_);[Red]\(#,##0\)</c:formatCode>
                      <c:ptCount val="5"/>
                      <c:pt idx="0">
                        <c:v>68231.030689631283</c:v>
                      </c:pt>
                      <c:pt idx="1">
                        <c:v>61822.489185479826</c:v>
                      </c:pt>
                      <c:pt idx="2">
                        <c:v>53981.521909106043</c:v>
                      </c:pt>
                      <c:pt idx="3">
                        <c:v>53223.213566354454</c:v>
                      </c:pt>
                      <c:pt idx="4">
                        <c:v>52571.91423487573</c:v>
                      </c:pt>
                    </c:numCache>
                  </c:numRef>
                </c:val>
                <c:smooth val="0"/>
                <c:extLst xmlns:c15="http://schemas.microsoft.com/office/drawing/2012/chart">
                  <c:ext xmlns:c16="http://schemas.microsoft.com/office/drawing/2014/chart" uri="{C3380CC4-5D6E-409C-BE32-E72D297353CC}">
                    <c16:uniqueId val="{00000006-BC36-49B4-A2FD-BDD8CB6C588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児童・生徒数!$C$77</c15:sqref>
                        </c15:formulaRef>
                      </c:ext>
                    </c:extLst>
                    <c:strCache>
                      <c:ptCount val="1"/>
                      <c:pt idx="0">
                        <c:v>10,11歳児数</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児童・生徒数!$D$72:$J$72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児童・生徒数!$D$77:$J$77</c15:sqref>
                        </c15:formulaRef>
                      </c:ext>
                    </c:extLst>
                    <c:numCache>
                      <c:formatCode>#,##0_);[Red]\(#,##0\)</c:formatCode>
                      <c:ptCount val="5"/>
                      <c:pt idx="0">
                        <c:v>142860.45991568192</c:v>
                      </c:pt>
                      <c:pt idx="1">
                        <c:v>135344.90818711047</c:v>
                      </c:pt>
                      <c:pt idx="2">
                        <c:v>122327.70490324803</c:v>
                      </c:pt>
                      <c:pt idx="3">
                        <c:v>106781.06479046433</c:v>
                      </c:pt>
                      <c:pt idx="4">
                        <c:v>105256.24354257286</c:v>
                      </c:pt>
                    </c:numCache>
                  </c:numRef>
                </c:val>
                <c:smooth val="0"/>
                <c:extLst xmlns:c15="http://schemas.microsoft.com/office/drawing/2012/chart">
                  <c:ext xmlns:c16="http://schemas.microsoft.com/office/drawing/2014/chart" uri="{C3380CC4-5D6E-409C-BE32-E72D297353CC}">
                    <c16:uniqueId val="{00000007-BC36-49B4-A2FD-BDD8CB6C588F}"/>
                  </c:ext>
                </c:extLst>
              </c15:ser>
            </c15:filteredLineSeries>
          </c:ext>
        </c:extLst>
      </c:lineChart>
      <c:catAx>
        <c:axId val="125144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4367"/>
        <c:crosses val="autoZero"/>
        <c:auto val="1"/>
        <c:lblAlgn val="ctr"/>
        <c:lblOffset val="100"/>
        <c:noMultiLvlLbl val="0"/>
      </c:catAx>
      <c:valAx>
        <c:axId val="1251444367"/>
        <c:scaling>
          <c:orientation val="minMax"/>
        </c:scaling>
        <c:delete val="0"/>
        <c:axPos val="l"/>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（単位：千人）</a:t>
                </a:r>
                <a:endParaRPr lang="ja-JP" sz="600" dirty="0"/>
              </a:p>
            </c:rich>
          </c:tx>
          <c:layout>
            <c:manualLayout>
              <c:xMode val="edge"/>
              <c:yMode val="edge"/>
              <c:x val="1.6795865633074936E-2"/>
              <c:y val="3.00775087315179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228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100" dirty="0"/>
              <a:t>大阪府</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0495973740665444E-2"/>
          <c:y val="0.12250134649468232"/>
          <c:w val="0.89583107373234683"/>
          <c:h val="0.73514695793204676"/>
        </c:manualLayout>
      </c:layout>
      <c:barChart>
        <c:barDir val="col"/>
        <c:grouping val="stacked"/>
        <c:varyColors val="0"/>
        <c:ser>
          <c:idx val="0"/>
          <c:order val="0"/>
          <c:tx>
            <c:strRef>
              <c:f>'人口（年齢3区分別人口・割合）'!$N$4</c:f>
              <c:strCache>
                <c:ptCount val="1"/>
                <c:pt idx="0">
                  <c:v>0～14歳</c:v>
                </c:pt>
              </c:strCache>
            </c:strRef>
          </c:tx>
          <c:spPr>
            <a:solidFill>
              <a:schemeClr val="accent2">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'人口（年齢3区分別人口・割合）'!$O$4:$U$4</c:f>
              <c:numCache>
                <c:formatCode>#,##0_);[Red]\(#,##0\)</c:formatCode>
                <c:ptCount val="5"/>
                <c:pt idx="0">
                  <c:v>1032375</c:v>
                </c:pt>
                <c:pt idx="1">
                  <c:v>940785</c:v>
                </c:pt>
                <c:pt idx="2">
                  <c:v>863505</c:v>
                </c:pt>
                <c:pt idx="3">
                  <c:v>816280</c:v>
                </c:pt>
                <c:pt idx="4">
                  <c:v>795133</c:v>
                </c:pt>
              </c:numCache>
              <c:extLst/>
            </c:numRef>
          </c:val>
          <c:extLst>
            <c:ext xmlns:c16="http://schemas.microsoft.com/office/drawing/2014/chart" uri="{C3380CC4-5D6E-409C-BE32-E72D297353CC}">
              <c16:uniqueId val="{00000000-7D41-435F-A341-6B617F0AE008}"/>
            </c:ext>
          </c:extLst>
        </c:ser>
        <c:ser>
          <c:idx val="1"/>
          <c:order val="1"/>
          <c:tx>
            <c:strRef>
              <c:f>'人口（年齢3区分別人口・割合）'!$N$5</c:f>
              <c:strCache>
                <c:ptCount val="1"/>
                <c:pt idx="0">
                  <c:v>15～64歳</c:v>
                </c:pt>
              </c:strCache>
            </c:strRef>
          </c:tx>
          <c:spPr>
            <a:pattFill prst="pct80">
              <a:fgClr>
                <a:schemeClr val="accent4">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'人口（年齢3区分別人口・割合）'!$O$5:$U$5</c:f>
              <c:numCache>
                <c:formatCode>#,##0_);[Red]\(#,##0\)</c:formatCode>
                <c:ptCount val="5"/>
                <c:pt idx="0">
                  <c:v>5363326</c:v>
                </c:pt>
                <c:pt idx="1">
                  <c:v>5301418</c:v>
                </c:pt>
                <c:pt idx="2">
                  <c:v>5113920</c:v>
                </c:pt>
                <c:pt idx="3">
                  <c:v>4803291</c:v>
                </c:pt>
                <c:pt idx="4">
                  <c:v>4386551</c:v>
                </c:pt>
              </c:numCache>
              <c:extLst/>
            </c:numRef>
          </c:val>
          <c:extLst>
            <c:ext xmlns:c16="http://schemas.microsoft.com/office/drawing/2014/chart" uri="{C3380CC4-5D6E-409C-BE32-E72D297353CC}">
              <c16:uniqueId val="{00000001-7D41-435F-A341-6B617F0AE008}"/>
            </c:ext>
          </c:extLst>
        </c:ser>
        <c:ser>
          <c:idx val="2"/>
          <c:order val="2"/>
          <c:tx>
            <c:strRef>
              <c:f>'人口（年齢3区分別人口・割合）'!$N$6</c:f>
              <c:strCache>
                <c:ptCount val="1"/>
                <c:pt idx="0">
                  <c:v>65歳以上</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'人口（年齢3区分別人口・割合）'!$O$6:$U$6</c:f>
              <c:numCache>
                <c:formatCode>#,##0_);[Red]\(#,##0\)</c:formatCode>
                <c:ptCount val="5"/>
                <c:pt idx="0">
                  <c:v>2441984</c:v>
                </c:pt>
                <c:pt idx="1">
                  <c:v>2433999</c:v>
                </c:pt>
                <c:pt idx="2">
                  <c:v>2460200</c:v>
                </c:pt>
                <c:pt idx="3">
                  <c:v>2547620</c:v>
                </c:pt>
                <c:pt idx="4">
                  <c:v>2692756</c:v>
                </c:pt>
              </c:numCache>
              <c:extLst/>
            </c:numRef>
          </c:val>
          <c:extLst>
            <c:ext xmlns:c16="http://schemas.microsoft.com/office/drawing/2014/chart" uri="{C3380CC4-5D6E-409C-BE32-E72D297353CC}">
              <c16:uniqueId val="{00000002-7D41-435F-A341-6B617F0AE008}"/>
            </c:ext>
          </c:extLst>
        </c:ser>
        <c:dLbls>
          <c:showLegendKey val="0"/>
          <c:showVal val="0"/>
          <c:showCatName val="0"/>
          <c:showSerName val="0"/>
          <c:showPercent val="0"/>
          <c:showBubbleSize val="0"/>
        </c:dLbls>
        <c:gapWidth val="50"/>
        <c:overlap val="100"/>
        <c:axId val="2022394687"/>
        <c:axId val="2022386367"/>
      </c:barChart>
      <c:lineChart>
        <c:grouping val="standard"/>
        <c:varyColors val="0"/>
        <c:ser>
          <c:idx val="3"/>
          <c:order val="3"/>
          <c:tx>
            <c:strRef>
              <c:f>'人口（年齢3区分別人口・割合）'!$N$7</c:f>
              <c:strCache>
                <c:ptCount val="1"/>
                <c:pt idx="0">
                  <c:v>合計</c:v>
                </c:pt>
              </c:strCache>
            </c:strRef>
          </c:tx>
          <c:spPr>
            <a:ln w="28575" cap="rnd">
              <a:solidFill>
                <a:schemeClr val="accent1">
                  <a:alpha val="0"/>
                </a:schemeClr>
              </a:solidFill>
              <a:round/>
            </a:ln>
            <a:effectLst/>
          </c:spPr>
          <c:marker>
            <c:symbol val="none"/>
          </c:marker>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'人口（年齢3区分別人口・割合）'!$O$7:$U$7</c:f>
              <c:numCache>
                <c:formatCode>#,##0_);[Red]\(#,##0\)</c:formatCode>
                <c:ptCount val="5"/>
                <c:pt idx="0">
                  <c:v>8837685</c:v>
                </c:pt>
                <c:pt idx="1">
                  <c:v>8676202</c:v>
                </c:pt>
                <c:pt idx="2">
                  <c:v>8437625</c:v>
                </c:pt>
                <c:pt idx="3">
                  <c:v>8167191</c:v>
                </c:pt>
                <c:pt idx="4">
                  <c:v>7874440</c:v>
                </c:pt>
              </c:numCache>
              <c:extLst/>
            </c:numRef>
          </c:val>
          <c:smooth val="0"/>
          <c:extLst>
            <c:ext xmlns:c16="http://schemas.microsoft.com/office/drawing/2014/chart" uri="{C3380CC4-5D6E-409C-BE32-E72D297353CC}">
              <c16:uniqueId val="{00000003-7D41-435F-A341-6B617F0AE008}"/>
            </c:ext>
          </c:extLst>
        </c:ser>
        <c:dLbls>
          <c:showLegendKey val="0"/>
          <c:showVal val="0"/>
          <c:showCatName val="0"/>
          <c:showSerName val="0"/>
          <c:showPercent val="0"/>
          <c:showBubbleSize val="0"/>
        </c:dLbls>
        <c:marker val="1"/>
        <c:smooth val="0"/>
        <c:axId val="2022394687"/>
        <c:axId val="2022386367"/>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dirty="0"/>
                  <a:t>（単位：千人）</a:t>
                </a:r>
              </a:p>
            </c:rich>
          </c:tx>
          <c:layout>
            <c:manualLayout>
              <c:xMode val="edge"/>
              <c:yMode val="edge"/>
              <c:x val="2.152080952134839E-2"/>
              <c:y val="2.828964495719119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大阪市</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1485788113695107E-2"/>
          <c:y val="9.858060509805229E-2"/>
          <c:w val="0.89430232558139555"/>
          <c:h val="0.78686460274743097"/>
        </c:manualLayout>
      </c:layout>
      <c:lineChart>
        <c:grouping val="standard"/>
        <c:varyColors val="0"/>
        <c:ser>
          <c:idx val="5"/>
          <c:order val="5"/>
          <c:tx>
            <c:strRef>
              <c:f>児童・生徒数!$C$78</c:f>
              <c:strCache>
                <c:ptCount val="1"/>
                <c:pt idx="0">
                  <c:v>0～5歳（未就学児童数）</c:v>
                </c:pt>
              </c:strCache>
            </c:strRef>
          </c:tx>
          <c:spPr>
            <a:ln w="28575" cap="rnd">
              <a:solidFill>
                <a:schemeClr val="accent6"/>
              </a:solidFill>
              <a:round/>
            </a:ln>
            <a:effectLst/>
          </c:spPr>
          <c:marker>
            <c:symbol val="triangle"/>
            <c:size val="6"/>
            <c:spPr>
              <a:solidFill>
                <a:schemeClr val="accent6"/>
              </a:solidFill>
              <a:ln w="9525">
                <a:solidFill>
                  <a:schemeClr val="accent6"/>
                </a:solidFill>
              </a:ln>
              <a:effectLst/>
            </c:spPr>
          </c:marker>
          <c:dLbls>
            <c:dLbl>
              <c:idx val="1"/>
              <c:layout>
                <c:manualLayout>
                  <c:x val="-0.12545659722222222"/>
                  <c:y val="8.13119723130585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91E-496B-980B-6BDAFD7508D6}"/>
                </c:ext>
              </c:extLst>
            </c:dLbl>
            <c:dLbl>
              <c:idx val="2"/>
              <c:layout>
                <c:manualLayout>
                  <c:x val="-3.2852430555555555E-2"/>
                  <c:y val="-9.13367360228877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85-4984-94DC-6E4AA43357D7}"/>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児童・生徒数!$D$72:$J$72</c:f>
              <c:strCache>
                <c:ptCount val="5"/>
                <c:pt idx="0">
                  <c:v>2020年</c:v>
                </c:pt>
                <c:pt idx="1">
                  <c:v>2025年</c:v>
                </c:pt>
                <c:pt idx="2">
                  <c:v>2030年</c:v>
                </c:pt>
                <c:pt idx="3">
                  <c:v>2035年</c:v>
                </c:pt>
                <c:pt idx="4">
                  <c:v>2040年</c:v>
                </c:pt>
              </c:strCache>
              <c:extLst/>
            </c:strRef>
          </c:cat>
          <c:val>
            <c:numRef>
              <c:f>児童・生徒数!$D$78:$J$78</c:f>
              <c:numCache>
                <c:formatCode>#,##0_);[Red]\(#,##0\)</c:formatCode>
                <c:ptCount val="5"/>
                <c:pt idx="0">
                  <c:v>116640.04677674919</c:v>
                </c:pt>
                <c:pt idx="1">
                  <c:v>106883.13535816237</c:v>
                </c:pt>
                <c:pt idx="2">
                  <c:v>103835.21386409736</c:v>
                </c:pt>
                <c:pt idx="3">
                  <c:v>102617.84646103551</c:v>
                </c:pt>
                <c:pt idx="4">
                  <c:v>98143.427281393931</c:v>
                </c:pt>
              </c:numCache>
              <c:extLst/>
            </c:numRef>
          </c:val>
          <c:smooth val="0"/>
          <c:extLst>
            <c:ext xmlns:c16="http://schemas.microsoft.com/office/drawing/2014/chart" uri="{C3380CC4-5D6E-409C-BE32-E72D297353CC}">
              <c16:uniqueId val="{00000000-391E-496B-980B-6BDAFD7508D6}"/>
            </c:ext>
          </c:extLst>
        </c:ser>
        <c:ser>
          <c:idx val="6"/>
          <c:order val="6"/>
          <c:tx>
            <c:strRef>
              <c:f>児童・生徒数!$C$79</c:f>
              <c:strCache>
                <c:ptCount val="1"/>
                <c:pt idx="0">
                  <c:v>6～11歳（小学校児童数）</c:v>
                </c:pt>
              </c:strCache>
            </c:strRef>
          </c:tx>
          <c:spPr>
            <a:ln w="28575" cap="rnd">
              <a:solidFill>
                <a:schemeClr val="accent1">
                  <a:lumMod val="60000"/>
                </a:schemeClr>
              </a:solidFill>
              <a:round/>
            </a:ln>
            <a:effectLst/>
          </c:spPr>
          <c:marker>
            <c:symbol val="square"/>
            <c:size val="6"/>
            <c:spPr>
              <a:solidFill>
                <a:schemeClr val="accent1">
                  <a:lumMod val="60000"/>
                </a:schemeClr>
              </a:solidFill>
              <a:ln w="9525">
                <a:solidFill>
                  <a:schemeClr val="accent1">
                    <a:lumMod val="60000"/>
                  </a:schemeClr>
                </a:solidFill>
              </a:ln>
              <a:effectLst/>
            </c:spPr>
          </c:marker>
          <c:dLbls>
            <c:dLbl>
              <c:idx val="1"/>
              <c:layout>
                <c:manualLayout>
                  <c:x val="-2.9545138888888889E-3"/>
                  <c:y val="-8.6881285485185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91E-496B-980B-6BDAFD7508D6}"/>
                </c:ext>
              </c:extLst>
            </c:dLbl>
            <c:dLbl>
              <c:idx val="2"/>
              <c:layout>
                <c:manualLayout>
                  <c:x val="-0.15901458333333332"/>
                  <c:y val="7.46287965065057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85-4984-94DC-6E4AA43357D7}"/>
                </c:ext>
              </c:extLst>
            </c:dLbl>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児童・生徒数!$D$72:$J$72</c:f>
              <c:strCache>
                <c:ptCount val="5"/>
                <c:pt idx="0">
                  <c:v>2020年</c:v>
                </c:pt>
                <c:pt idx="1">
                  <c:v>2025年</c:v>
                </c:pt>
                <c:pt idx="2">
                  <c:v>2030年</c:v>
                </c:pt>
                <c:pt idx="3">
                  <c:v>2035年</c:v>
                </c:pt>
                <c:pt idx="4">
                  <c:v>2040年</c:v>
                </c:pt>
              </c:strCache>
              <c:extLst/>
            </c:strRef>
          </c:cat>
          <c:val>
            <c:numRef>
              <c:f>児童・生徒数!$D$79:$J$79</c:f>
              <c:numCache>
                <c:formatCode>#,##0_);[Red]\(#,##0\)</c:formatCode>
                <c:ptCount val="5"/>
                <c:pt idx="0">
                  <c:v>115415.25928847303</c:v>
                </c:pt>
                <c:pt idx="1">
                  <c:v>110782.83056014511</c:v>
                </c:pt>
                <c:pt idx="2">
                  <c:v>100742.03148397348</c:v>
                </c:pt>
                <c:pt idx="3">
                  <c:v>96288.48106194046</c:v>
                </c:pt>
                <c:pt idx="4">
                  <c:v>95184.592664650743</c:v>
                </c:pt>
              </c:numCache>
              <c:extLst/>
            </c:numRef>
          </c:val>
          <c:smooth val="0"/>
          <c:extLst>
            <c:ext xmlns:c16="http://schemas.microsoft.com/office/drawing/2014/chart" uri="{C3380CC4-5D6E-409C-BE32-E72D297353CC}">
              <c16:uniqueId val="{00000001-391E-496B-980B-6BDAFD7508D6}"/>
            </c:ext>
          </c:extLst>
        </c:ser>
        <c:ser>
          <c:idx val="7"/>
          <c:order val="7"/>
          <c:tx>
            <c:strRef>
              <c:f>児童・生徒数!$C$80</c:f>
              <c:strCache>
                <c:ptCount val="1"/>
                <c:pt idx="0">
                  <c:v>12～14歳（中学校生徒数）</c:v>
                </c:pt>
              </c:strCache>
            </c:strRef>
          </c:tx>
          <c:spPr>
            <a:ln w="28575" cap="rnd">
              <a:solidFill>
                <a:schemeClr val="accent2">
                  <a:lumMod val="60000"/>
                </a:schemeClr>
              </a:solidFill>
              <a:round/>
            </a:ln>
            <a:effectLst/>
          </c:spPr>
          <c:marker>
            <c:symbol val="circle"/>
            <c:size val="6"/>
            <c:spPr>
              <a:solidFill>
                <a:schemeClr val="accent2">
                  <a:lumMod val="60000"/>
                </a:schemeClr>
              </a:solidFill>
              <a:ln w="9525">
                <a:solidFill>
                  <a:schemeClr val="accent2">
                    <a:lumMod val="60000"/>
                  </a:schemeClr>
                </a:solidFill>
              </a:ln>
              <a:effectLst/>
            </c:spPr>
          </c:marker>
          <c:dLbls>
            <c:numFmt formatCode="#,##0_);[Red]\(#,##0\)" sourceLinked="0"/>
            <c:spPr>
              <a:noFill/>
              <a:ln>
                <a:noFill/>
              </a:ln>
              <a:effectLst/>
            </c:spPr>
            <c:txPr>
              <a:bodyPr rot="0" spcFirstLastPara="1" vertOverflow="ellipsis" vert="horz" wrap="square" anchor="ctr" anchorCtr="1"/>
              <a:lstStyle/>
              <a:p>
                <a:pPr>
                  <a:defRPr sz="6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児童・生徒数!$D$72:$J$72</c:f>
              <c:strCache>
                <c:ptCount val="5"/>
                <c:pt idx="0">
                  <c:v>2020年</c:v>
                </c:pt>
                <c:pt idx="1">
                  <c:v>2025年</c:v>
                </c:pt>
                <c:pt idx="2">
                  <c:v>2030年</c:v>
                </c:pt>
                <c:pt idx="3">
                  <c:v>2035年</c:v>
                </c:pt>
                <c:pt idx="4">
                  <c:v>2040年</c:v>
                </c:pt>
              </c:strCache>
              <c:extLst/>
            </c:strRef>
          </c:cat>
          <c:val>
            <c:numRef>
              <c:f>児童・生徒数!$D$80:$J$80</c:f>
              <c:numCache>
                <c:formatCode>#,##0_);[Red]\(#,##0\)</c:formatCode>
                <c:ptCount val="5"/>
                <c:pt idx="0">
                  <c:v>58983.693934777773</c:v>
                </c:pt>
                <c:pt idx="1">
                  <c:v>59036.034081692531</c:v>
                </c:pt>
                <c:pt idx="2">
                  <c:v>55013.754651929165</c:v>
                </c:pt>
                <c:pt idx="3">
                  <c:v>49350.672477024025</c:v>
                </c:pt>
                <c:pt idx="4">
                  <c:v>48735.980053955325</c:v>
                </c:pt>
              </c:numCache>
              <c:extLst/>
            </c:numRef>
          </c:val>
          <c:smooth val="0"/>
          <c:extLst>
            <c:ext xmlns:c16="http://schemas.microsoft.com/office/drawing/2014/chart" uri="{C3380CC4-5D6E-409C-BE32-E72D297353CC}">
              <c16:uniqueId val="{00000002-391E-496B-980B-6BDAFD7508D6}"/>
            </c:ext>
          </c:extLst>
        </c:ser>
        <c:dLbls>
          <c:dLblPos val="t"/>
          <c:showLegendKey val="0"/>
          <c:showVal val="1"/>
          <c:showCatName val="0"/>
          <c:showSerName val="0"/>
          <c:showPercent val="0"/>
          <c:showBubbleSize val="0"/>
        </c:dLbls>
        <c:marker val="1"/>
        <c:smooth val="0"/>
        <c:axId val="1251442287"/>
        <c:axId val="1251444367"/>
        <c:extLst>
          <c:ext xmlns:c15="http://schemas.microsoft.com/office/drawing/2012/chart" uri="{02D57815-91ED-43cb-92C2-25804820EDAC}">
            <c15:filteredLineSeries>
              <c15:ser>
                <c:idx val="0"/>
                <c:order val="0"/>
                <c:tx>
                  <c:strRef>
                    <c:extLst>
                      <c:ext uri="{02D57815-91ED-43cb-92C2-25804820EDAC}">
                        <c15:formulaRef>
                          <c15:sqref>児童・生徒数!$C$73</c15:sqref>
                        </c15:formulaRef>
                      </c:ext>
                    </c:extLst>
                    <c:strCache>
                      <c:ptCount val="1"/>
                      <c:pt idx="0">
                        <c:v>0～4歳</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児童・生徒数!$D$72:$J$72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児童・生徒数!$D$73:$J$73</c15:sqref>
                        </c15:formulaRef>
                      </c:ext>
                    </c:extLst>
                    <c:numCache>
                      <c:formatCode>#,##0_);[Red]\(#,##0\)</c:formatCode>
                      <c:ptCount val="5"/>
                      <c:pt idx="0">
                        <c:v>97130</c:v>
                      </c:pt>
                      <c:pt idx="1">
                        <c:v>88548</c:v>
                      </c:pt>
                      <c:pt idx="2">
                        <c:v>87377</c:v>
                      </c:pt>
                      <c:pt idx="3">
                        <c:v>86364</c:v>
                      </c:pt>
                      <c:pt idx="4">
                        <c:v>82068</c:v>
                      </c:pt>
                    </c:numCache>
                  </c:numRef>
                </c:val>
                <c:smooth val="0"/>
                <c:extLst>
                  <c:ext xmlns:c16="http://schemas.microsoft.com/office/drawing/2014/chart" uri="{C3380CC4-5D6E-409C-BE32-E72D297353CC}">
                    <c16:uniqueId val="{00000003-391E-496B-980B-6BDAFD7508D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児童・生徒数!$C$74</c15:sqref>
                        </c15:formulaRef>
                      </c:ext>
                    </c:extLst>
                    <c:strCache>
                      <c:ptCount val="1"/>
                      <c:pt idx="0">
                        <c:v>5～9歳</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児童・生徒数!$D$72:$J$72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児童・生徒数!$D$74:$J$74</c15:sqref>
                        </c15:formulaRef>
                      </c:ext>
                    </c:extLst>
                    <c:numCache>
                      <c:formatCode>#,##0_);[Red]\(#,##0\)</c:formatCode>
                      <c:ptCount val="5"/>
                      <c:pt idx="0">
                        <c:v>96993</c:v>
                      </c:pt>
                      <c:pt idx="1">
                        <c:v>91152</c:v>
                      </c:pt>
                      <c:pt idx="2">
                        <c:v>81821</c:v>
                      </c:pt>
                      <c:pt idx="3">
                        <c:v>80805</c:v>
                      </c:pt>
                      <c:pt idx="4">
                        <c:v>79918</c:v>
                      </c:pt>
                    </c:numCache>
                  </c:numRef>
                </c:val>
                <c:smooth val="0"/>
                <c:extLst xmlns:c15="http://schemas.microsoft.com/office/drawing/2012/chart">
                  <c:ext xmlns:c16="http://schemas.microsoft.com/office/drawing/2014/chart" uri="{C3380CC4-5D6E-409C-BE32-E72D297353CC}">
                    <c16:uniqueId val="{00000004-391E-496B-980B-6BDAFD7508D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児童・生徒数!$C$75</c15:sqref>
                        </c15:formulaRef>
                      </c:ext>
                    </c:extLst>
                    <c:strCache>
                      <c:ptCount val="1"/>
                      <c:pt idx="0">
                        <c:v>10～14歳</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児童・生徒数!$D$72:$J$72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児童・生徒数!$D$75:$J$75</c15:sqref>
                        </c15:formulaRef>
                      </c:ext>
                    </c:extLst>
                    <c:numCache>
                      <c:formatCode>#,##0_);[Red]\(#,##0\)</c:formatCode>
                      <c:ptCount val="5"/>
                      <c:pt idx="0">
                        <c:v>96916</c:v>
                      </c:pt>
                      <c:pt idx="1">
                        <c:v>97002</c:v>
                      </c:pt>
                      <c:pt idx="2">
                        <c:v>90393</c:v>
                      </c:pt>
                      <c:pt idx="3">
                        <c:v>81088</c:v>
                      </c:pt>
                      <c:pt idx="4">
                        <c:v>80078</c:v>
                      </c:pt>
                    </c:numCache>
                  </c:numRef>
                </c:val>
                <c:smooth val="0"/>
                <c:extLst xmlns:c15="http://schemas.microsoft.com/office/drawing/2012/chart">
                  <c:ext xmlns:c16="http://schemas.microsoft.com/office/drawing/2014/chart" uri="{C3380CC4-5D6E-409C-BE32-E72D297353CC}">
                    <c16:uniqueId val="{00000005-391E-496B-980B-6BDAFD7508D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児童・生徒数!$C$76</c15:sqref>
                        </c15:formulaRef>
                      </c:ext>
                    </c:extLst>
                    <c:strCache>
                      <c:ptCount val="1"/>
                      <c:pt idx="0">
                        <c:v>5歳児数</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児童・生徒数!$D$72:$J$72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児童・生徒数!$D$76:$J$76</c15:sqref>
                        </c15:formulaRef>
                      </c:ext>
                    </c:extLst>
                    <c:numCache>
                      <c:formatCode>#,##0_);[Red]\(#,##0\)</c:formatCode>
                      <c:ptCount val="5"/>
                      <c:pt idx="0">
                        <c:v>19510.04677674919</c:v>
                      </c:pt>
                      <c:pt idx="1">
                        <c:v>18335.135358162363</c:v>
                      </c:pt>
                      <c:pt idx="2">
                        <c:v>16458.213864097361</c:v>
                      </c:pt>
                      <c:pt idx="3">
                        <c:v>16253.84646103552</c:v>
                      </c:pt>
                      <c:pt idx="4">
                        <c:v>16075.427281393933</c:v>
                      </c:pt>
                    </c:numCache>
                  </c:numRef>
                </c:val>
                <c:smooth val="0"/>
                <c:extLst xmlns:c15="http://schemas.microsoft.com/office/drawing/2012/chart">
                  <c:ext xmlns:c16="http://schemas.microsoft.com/office/drawing/2014/chart" uri="{C3380CC4-5D6E-409C-BE32-E72D297353CC}">
                    <c16:uniqueId val="{00000006-391E-496B-980B-6BDAFD7508D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児童・生徒数!$C$77</c15:sqref>
                        </c15:formulaRef>
                      </c:ext>
                    </c:extLst>
                    <c:strCache>
                      <c:ptCount val="1"/>
                      <c:pt idx="0">
                        <c:v>10,11歳児数</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児童・生徒数!$D$72:$J$72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児童・生徒数!$D$77:$J$77</c15:sqref>
                        </c15:formulaRef>
                      </c:ext>
                    </c:extLst>
                    <c:numCache>
                      <c:formatCode>#,##0_);[Red]\(#,##0\)</c:formatCode>
                      <c:ptCount val="5"/>
                      <c:pt idx="0">
                        <c:v>37932.306065222227</c:v>
                      </c:pt>
                      <c:pt idx="1">
                        <c:v>37965.965918307469</c:v>
                      </c:pt>
                      <c:pt idx="2">
                        <c:v>35379.245348070835</c:v>
                      </c:pt>
                      <c:pt idx="3">
                        <c:v>31737.327522975978</c:v>
                      </c:pt>
                      <c:pt idx="4">
                        <c:v>31342.019946044675</c:v>
                      </c:pt>
                    </c:numCache>
                  </c:numRef>
                </c:val>
                <c:smooth val="0"/>
                <c:extLst xmlns:c15="http://schemas.microsoft.com/office/drawing/2012/chart">
                  <c:ext xmlns:c16="http://schemas.microsoft.com/office/drawing/2014/chart" uri="{C3380CC4-5D6E-409C-BE32-E72D297353CC}">
                    <c16:uniqueId val="{00000007-391E-496B-980B-6BDAFD7508D6}"/>
                  </c:ext>
                </c:extLst>
              </c15:ser>
            </c15:filteredLineSeries>
          </c:ext>
        </c:extLst>
      </c:lineChart>
      <c:catAx>
        <c:axId val="125144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4367"/>
        <c:crosses val="autoZero"/>
        <c:auto val="1"/>
        <c:lblAlgn val="ctr"/>
        <c:lblOffset val="100"/>
        <c:noMultiLvlLbl val="0"/>
      </c:catAx>
      <c:valAx>
        <c:axId val="1251444367"/>
        <c:scaling>
          <c:orientation val="minMax"/>
        </c:scaling>
        <c:delete val="0"/>
        <c:axPos val="l"/>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（単位：千人）</a:t>
                </a:r>
                <a:endParaRPr lang="ja-JP" sz="600" dirty="0"/>
              </a:p>
            </c:rich>
          </c:tx>
          <c:layout>
            <c:manualLayout>
              <c:xMode val="edge"/>
              <c:yMode val="edge"/>
              <c:x val="1.6795865633074936E-2"/>
              <c:y val="3.00775087315179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228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dirty="0"/>
              <a:t>大阪市</a:t>
            </a:r>
            <a:endParaRPr lang="ja-JP"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20941815251327675"/>
          <c:y val="0.17943997682169874"/>
          <c:w val="0.75493626422358762"/>
          <c:h val="0.69710372212137384"/>
        </c:manualLayout>
      </c:layout>
      <c:barChart>
        <c:barDir val="col"/>
        <c:grouping val="clustered"/>
        <c:varyColors val="0"/>
        <c:ser>
          <c:idx val="0"/>
          <c:order val="0"/>
          <c:tx>
            <c:strRef>
              <c:f>Sheet1!$A$2</c:f>
              <c:strCache>
                <c:ptCount val="1"/>
                <c:pt idx="0">
                  <c:v>消防団員数</c:v>
                </c:pt>
              </c:strCache>
            </c:strRef>
          </c:tx>
          <c:spPr>
            <a:solidFill>
              <a:schemeClr val="accent1"/>
            </a:solidFill>
            <a:ln>
              <a:noFill/>
            </a:ln>
            <a:effectLst/>
          </c:spPr>
          <c:invertIfNegative val="0"/>
          <c:cat>
            <c:strRef>
              <c:f>Sheet1!$B$1:$G$1</c:f>
              <c:strCache>
                <c:ptCount val="6"/>
                <c:pt idx="0">
                  <c:v>2018年</c:v>
                </c:pt>
                <c:pt idx="1">
                  <c:v>2019年</c:v>
                </c:pt>
                <c:pt idx="2">
                  <c:v>2020年</c:v>
                </c:pt>
                <c:pt idx="3">
                  <c:v>2021年</c:v>
                </c:pt>
                <c:pt idx="4">
                  <c:v>2022年</c:v>
                </c:pt>
                <c:pt idx="5">
                  <c:v>2023年</c:v>
                </c:pt>
              </c:strCache>
            </c:strRef>
          </c:cat>
          <c:val>
            <c:numRef>
              <c:f>Sheet1!$B$2:$G$2</c:f>
              <c:numCache>
                <c:formatCode>General</c:formatCode>
                <c:ptCount val="6"/>
                <c:pt idx="0">
                  <c:v>682</c:v>
                </c:pt>
                <c:pt idx="1">
                  <c:v>672</c:v>
                </c:pt>
                <c:pt idx="2">
                  <c:v>672</c:v>
                </c:pt>
                <c:pt idx="3">
                  <c:v>650</c:v>
                </c:pt>
                <c:pt idx="4">
                  <c:v>641</c:v>
                </c:pt>
                <c:pt idx="5">
                  <c:v>662</c:v>
                </c:pt>
              </c:numCache>
            </c:numRef>
          </c:val>
          <c:extLst>
            <c:ext xmlns:c16="http://schemas.microsoft.com/office/drawing/2014/chart" uri="{C3380CC4-5D6E-409C-BE32-E72D297353CC}">
              <c16:uniqueId val="{00000000-D2E2-4909-BECC-91E6F026D1A7}"/>
            </c:ext>
          </c:extLst>
        </c:ser>
        <c:dLbls>
          <c:showLegendKey val="0"/>
          <c:showVal val="0"/>
          <c:showCatName val="0"/>
          <c:showSerName val="0"/>
          <c:showPercent val="0"/>
          <c:showBubbleSize val="0"/>
        </c:dLbls>
        <c:gapWidth val="150"/>
        <c:axId val="1329980976"/>
        <c:axId val="1329979312"/>
      </c:barChart>
      <c:lineChart>
        <c:grouping val="standard"/>
        <c:varyColors val="0"/>
        <c:ser>
          <c:idx val="1"/>
          <c:order val="1"/>
          <c:tx>
            <c:strRef>
              <c:f>Sheet1!$A$3</c:f>
              <c:strCache>
                <c:ptCount val="1"/>
                <c:pt idx="0">
                  <c:v>充足率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3367093723675859E-2"/>
                  <c:y val="-4.4853994948725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E2-4909-BECC-91E6F026D1A7}"/>
                </c:ext>
              </c:extLst>
            </c:dLbl>
            <c:dLbl>
              <c:idx val="1"/>
              <c:delete val="1"/>
              <c:extLst>
                <c:ext xmlns:c15="http://schemas.microsoft.com/office/drawing/2012/chart" uri="{CE6537A1-D6FC-4f65-9D91-7224C49458BB}"/>
                <c:ext xmlns:c16="http://schemas.microsoft.com/office/drawing/2014/chart" uri="{C3380CC4-5D6E-409C-BE32-E72D297353CC}">
                  <c16:uniqueId val="{0000000C-D2E2-4909-BECC-91E6F026D1A7}"/>
                </c:ext>
              </c:extLst>
            </c:dLbl>
            <c:dLbl>
              <c:idx val="2"/>
              <c:delete val="1"/>
              <c:extLst>
                <c:ext xmlns:c15="http://schemas.microsoft.com/office/drawing/2012/chart" uri="{CE6537A1-D6FC-4f65-9D91-7224C49458BB}"/>
                <c:ext xmlns:c16="http://schemas.microsoft.com/office/drawing/2014/chart" uri="{C3380CC4-5D6E-409C-BE32-E72D297353CC}">
                  <c16:uniqueId val="{0000000B-D2E2-4909-BECC-91E6F026D1A7}"/>
                </c:ext>
              </c:extLst>
            </c:dLbl>
            <c:dLbl>
              <c:idx val="3"/>
              <c:delete val="1"/>
              <c:extLst>
                <c:ext xmlns:c15="http://schemas.microsoft.com/office/drawing/2012/chart" uri="{CE6537A1-D6FC-4f65-9D91-7224C49458BB}"/>
                <c:ext xmlns:c16="http://schemas.microsoft.com/office/drawing/2014/chart" uri="{C3380CC4-5D6E-409C-BE32-E72D297353CC}">
                  <c16:uniqueId val="{0000000A-D2E2-4909-BECC-91E6F026D1A7}"/>
                </c:ext>
              </c:extLst>
            </c:dLbl>
            <c:dLbl>
              <c:idx val="4"/>
              <c:delete val="1"/>
              <c:extLst>
                <c:ext xmlns:c15="http://schemas.microsoft.com/office/drawing/2012/chart" uri="{CE6537A1-D6FC-4f65-9D91-7224C49458BB}"/>
                <c:ext xmlns:c16="http://schemas.microsoft.com/office/drawing/2014/chart" uri="{C3380CC4-5D6E-409C-BE32-E72D297353CC}">
                  <c16:uniqueId val="{00000009-D2E2-4909-BECC-91E6F026D1A7}"/>
                </c:ext>
              </c:extLst>
            </c:dLbl>
            <c:dLbl>
              <c:idx val="5"/>
              <c:layout>
                <c:manualLayout>
                  <c:x val="-0.10693674978940687"/>
                  <c:y val="-9.4691767113977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2E2-4909-BECC-91E6F026D1A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2018年</c:v>
                </c:pt>
                <c:pt idx="1">
                  <c:v>2019年</c:v>
                </c:pt>
                <c:pt idx="2">
                  <c:v>2020年</c:v>
                </c:pt>
                <c:pt idx="3">
                  <c:v>2021年</c:v>
                </c:pt>
                <c:pt idx="4">
                  <c:v>2022年</c:v>
                </c:pt>
                <c:pt idx="5">
                  <c:v>2023年</c:v>
                </c:pt>
              </c:strCache>
            </c:strRef>
          </c:cat>
          <c:val>
            <c:numRef>
              <c:f>Sheet1!$B$3:$G$3</c:f>
              <c:numCache>
                <c:formatCode>#,##0.0_ </c:formatCode>
                <c:ptCount val="6"/>
                <c:pt idx="0">
                  <c:v>97.4</c:v>
                </c:pt>
                <c:pt idx="1">
                  <c:v>96</c:v>
                </c:pt>
                <c:pt idx="2">
                  <c:v>96</c:v>
                </c:pt>
                <c:pt idx="3">
                  <c:v>92.9</c:v>
                </c:pt>
                <c:pt idx="4">
                  <c:v>91.6</c:v>
                </c:pt>
                <c:pt idx="5">
                  <c:v>94.6</c:v>
                </c:pt>
              </c:numCache>
            </c:numRef>
          </c:val>
          <c:smooth val="0"/>
          <c:extLst>
            <c:ext xmlns:c16="http://schemas.microsoft.com/office/drawing/2014/chart" uri="{C3380CC4-5D6E-409C-BE32-E72D297353CC}">
              <c16:uniqueId val="{00000001-D2E2-4909-BECC-91E6F026D1A7}"/>
            </c:ext>
          </c:extLst>
        </c:ser>
        <c:dLbls>
          <c:showLegendKey val="0"/>
          <c:showVal val="0"/>
          <c:showCatName val="0"/>
          <c:showSerName val="0"/>
          <c:showPercent val="0"/>
          <c:showBubbleSize val="0"/>
        </c:dLbls>
        <c:marker val="1"/>
        <c:smooth val="0"/>
        <c:axId val="790731408"/>
        <c:axId val="790726000"/>
      </c:lineChart>
      <c:catAx>
        <c:axId val="132998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79312"/>
        <c:crosses val="autoZero"/>
        <c:auto val="1"/>
        <c:lblAlgn val="ctr"/>
        <c:lblOffset val="100"/>
        <c:noMultiLvlLbl val="0"/>
      </c:catAx>
      <c:valAx>
        <c:axId val="1329979312"/>
        <c:scaling>
          <c:orientation val="minMax"/>
          <c:max val="4500"/>
          <c:min val="0"/>
        </c:scaling>
        <c:delete val="0"/>
        <c:axPos val="l"/>
        <c:majorGridlines>
          <c:spPr>
            <a:ln w="9525" cap="flat" cmpd="sng" algn="ctr">
              <a:noFill/>
              <a:round/>
            </a:ln>
            <a:effectLst/>
          </c:spPr>
        </c:majorGridlines>
        <c:minorGridlines>
          <c:spPr>
            <a:ln w="9525" cap="flat" cmpd="sng" algn="ctr">
              <a:noFill/>
              <a:round/>
            </a:ln>
            <a:effectLst/>
          </c:spPr>
        </c:min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80976"/>
        <c:crosses val="autoZero"/>
        <c:crossBetween val="between"/>
      </c:valAx>
      <c:valAx>
        <c:axId val="790726000"/>
        <c:scaling>
          <c:orientation val="minMax"/>
          <c:max val="98"/>
          <c:min val="83"/>
        </c:scaling>
        <c:delete val="0"/>
        <c:axPos val="r"/>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0731408"/>
        <c:crosses val="max"/>
        <c:crossBetween val="between"/>
      </c:valAx>
      <c:catAx>
        <c:axId val="790731408"/>
        <c:scaling>
          <c:orientation val="minMax"/>
        </c:scaling>
        <c:delete val="1"/>
        <c:axPos val="b"/>
        <c:numFmt formatCode="General" sourceLinked="1"/>
        <c:majorTickMark val="out"/>
        <c:minorTickMark val="none"/>
        <c:tickLblPos val="nextTo"/>
        <c:crossAx val="7907260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sz="105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dirty="0"/>
              <a:t>大阪府</a:t>
            </a:r>
            <a:endParaRPr lang="ja-JP"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20941815251327675"/>
          <c:y val="0.17943997682169874"/>
          <c:w val="0.75493626422358762"/>
          <c:h val="0.69710372212137384"/>
        </c:manualLayout>
      </c:layout>
      <c:barChart>
        <c:barDir val="col"/>
        <c:grouping val="clustered"/>
        <c:varyColors val="0"/>
        <c:ser>
          <c:idx val="0"/>
          <c:order val="0"/>
          <c:tx>
            <c:strRef>
              <c:f>Sheet1!$A$2</c:f>
              <c:strCache>
                <c:ptCount val="1"/>
                <c:pt idx="0">
                  <c:v>消防団員数</c:v>
                </c:pt>
              </c:strCache>
            </c:strRef>
          </c:tx>
          <c:spPr>
            <a:solidFill>
              <a:schemeClr val="accent1"/>
            </a:solidFill>
            <a:ln>
              <a:noFill/>
            </a:ln>
            <a:effectLst/>
          </c:spPr>
          <c:invertIfNegative val="0"/>
          <c:cat>
            <c:strRef>
              <c:f>Sheet1!$B$1:$G$1</c:f>
              <c:strCache>
                <c:ptCount val="6"/>
                <c:pt idx="0">
                  <c:v>2018年</c:v>
                </c:pt>
                <c:pt idx="1">
                  <c:v>2019年</c:v>
                </c:pt>
                <c:pt idx="2">
                  <c:v>2020年</c:v>
                </c:pt>
                <c:pt idx="3">
                  <c:v>2021年</c:v>
                </c:pt>
                <c:pt idx="4">
                  <c:v>2022年</c:v>
                </c:pt>
                <c:pt idx="5">
                  <c:v>2023年</c:v>
                </c:pt>
              </c:strCache>
            </c:strRef>
          </c:cat>
          <c:val>
            <c:numRef>
              <c:f>Sheet1!$B$2:$G$2</c:f>
              <c:numCache>
                <c:formatCode>General</c:formatCode>
                <c:ptCount val="6"/>
                <c:pt idx="0">
                  <c:v>10522</c:v>
                </c:pt>
                <c:pt idx="1">
                  <c:v>10445</c:v>
                </c:pt>
                <c:pt idx="2">
                  <c:v>10340</c:v>
                </c:pt>
                <c:pt idx="3">
                  <c:v>10259</c:v>
                </c:pt>
                <c:pt idx="4">
                  <c:v>10097</c:v>
                </c:pt>
                <c:pt idx="5">
                  <c:v>10001</c:v>
                </c:pt>
              </c:numCache>
            </c:numRef>
          </c:val>
          <c:extLst>
            <c:ext xmlns:c16="http://schemas.microsoft.com/office/drawing/2014/chart" uri="{C3380CC4-5D6E-409C-BE32-E72D297353CC}">
              <c16:uniqueId val="{00000000-5E49-43E0-934B-A60916E1D360}"/>
            </c:ext>
          </c:extLst>
        </c:ser>
        <c:dLbls>
          <c:showLegendKey val="0"/>
          <c:showVal val="0"/>
          <c:showCatName val="0"/>
          <c:showSerName val="0"/>
          <c:showPercent val="0"/>
          <c:showBubbleSize val="0"/>
        </c:dLbls>
        <c:gapWidth val="150"/>
        <c:axId val="1329980976"/>
        <c:axId val="1329979312"/>
      </c:barChart>
      <c:lineChart>
        <c:grouping val="standard"/>
        <c:varyColors val="0"/>
        <c:ser>
          <c:idx val="1"/>
          <c:order val="1"/>
          <c:tx>
            <c:strRef>
              <c:f>Sheet1!$A$3</c:f>
              <c:strCache>
                <c:ptCount val="1"/>
                <c:pt idx="0">
                  <c:v>充足率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9113958157839068E-2"/>
                  <c:y val="-0.189383534227954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49-43E0-934B-A60916E1D360}"/>
                </c:ext>
              </c:extLst>
            </c:dLbl>
            <c:dLbl>
              <c:idx val="1"/>
              <c:delete val="1"/>
              <c:extLst>
                <c:ext xmlns:c15="http://schemas.microsoft.com/office/drawing/2012/chart" uri="{CE6537A1-D6FC-4f65-9D91-7224C49458BB}"/>
                <c:ext xmlns:c16="http://schemas.microsoft.com/office/drawing/2014/chart" uri="{C3380CC4-5D6E-409C-BE32-E72D297353CC}">
                  <c16:uniqueId val="{00000005-5E49-43E0-934B-A60916E1D360}"/>
                </c:ext>
              </c:extLst>
            </c:dLbl>
            <c:dLbl>
              <c:idx val="2"/>
              <c:delete val="1"/>
              <c:extLst>
                <c:ext xmlns:c15="http://schemas.microsoft.com/office/drawing/2012/chart" uri="{CE6537A1-D6FC-4f65-9D91-7224C49458BB}"/>
                <c:ext xmlns:c16="http://schemas.microsoft.com/office/drawing/2014/chart" uri="{C3380CC4-5D6E-409C-BE32-E72D297353CC}">
                  <c16:uniqueId val="{00000006-5E49-43E0-934B-A60916E1D360}"/>
                </c:ext>
              </c:extLst>
            </c:dLbl>
            <c:dLbl>
              <c:idx val="3"/>
              <c:delete val="1"/>
              <c:extLst>
                <c:ext xmlns:c15="http://schemas.microsoft.com/office/drawing/2012/chart" uri="{CE6537A1-D6FC-4f65-9D91-7224C49458BB}"/>
                <c:ext xmlns:c16="http://schemas.microsoft.com/office/drawing/2014/chart" uri="{C3380CC4-5D6E-409C-BE32-E72D297353CC}">
                  <c16:uniqueId val="{00000007-5E49-43E0-934B-A60916E1D360}"/>
                </c:ext>
              </c:extLst>
            </c:dLbl>
            <c:dLbl>
              <c:idx val="4"/>
              <c:delete val="1"/>
              <c:extLst>
                <c:ext xmlns:c15="http://schemas.microsoft.com/office/drawing/2012/chart" uri="{CE6537A1-D6FC-4f65-9D91-7224C49458BB}"/>
                <c:ext xmlns:c16="http://schemas.microsoft.com/office/drawing/2014/chart" uri="{C3380CC4-5D6E-409C-BE32-E72D297353CC}">
                  <c16:uniqueId val="{00000008-5E49-43E0-934B-A60916E1D360}"/>
                </c:ext>
              </c:extLst>
            </c:dLbl>
            <c:dLbl>
              <c:idx val="5"/>
              <c:layout>
                <c:manualLayout>
                  <c:x val="-9.802535397362297E-2"/>
                  <c:y val="-0.37876706845590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49-43E0-934B-A60916E1D36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2018年</c:v>
                </c:pt>
                <c:pt idx="1">
                  <c:v>2019年</c:v>
                </c:pt>
                <c:pt idx="2">
                  <c:v>2020年</c:v>
                </c:pt>
                <c:pt idx="3">
                  <c:v>2021年</c:v>
                </c:pt>
                <c:pt idx="4">
                  <c:v>2022年</c:v>
                </c:pt>
                <c:pt idx="5">
                  <c:v>2023年</c:v>
                </c:pt>
              </c:strCache>
            </c:strRef>
          </c:cat>
          <c:val>
            <c:numRef>
              <c:f>Sheet1!$B$3:$G$3</c:f>
              <c:numCache>
                <c:formatCode>#,##0.0_ </c:formatCode>
                <c:ptCount val="6"/>
                <c:pt idx="0">
                  <c:v>92.9</c:v>
                </c:pt>
                <c:pt idx="1">
                  <c:v>92.2</c:v>
                </c:pt>
                <c:pt idx="2">
                  <c:v>91.4</c:v>
                </c:pt>
                <c:pt idx="3">
                  <c:v>90.6</c:v>
                </c:pt>
                <c:pt idx="4">
                  <c:v>89</c:v>
                </c:pt>
                <c:pt idx="5">
                  <c:v>88.2</c:v>
                </c:pt>
              </c:numCache>
            </c:numRef>
          </c:val>
          <c:smooth val="0"/>
          <c:extLst>
            <c:ext xmlns:c16="http://schemas.microsoft.com/office/drawing/2014/chart" uri="{C3380CC4-5D6E-409C-BE32-E72D297353CC}">
              <c16:uniqueId val="{00000001-5E49-43E0-934B-A60916E1D360}"/>
            </c:ext>
          </c:extLst>
        </c:ser>
        <c:dLbls>
          <c:showLegendKey val="0"/>
          <c:showVal val="0"/>
          <c:showCatName val="0"/>
          <c:showSerName val="0"/>
          <c:showPercent val="0"/>
          <c:showBubbleSize val="0"/>
        </c:dLbls>
        <c:marker val="1"/>
        <c:smooth val="0"/>
        <c:axId val="790731408"/>
        <c:axId val="790726000"/>
      </c:lineChart>
      <c:catAx>
        <c:axId val="1329980976"/>
        <c:scaling>
          <c:orientation val="minMax"/>
        </c:scaling>
        <c:delete val="0"/>
        <c:axPos val="b"/>
        <c:numFmt formatCode="#,##0_);\(#,##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79312"/>
        <c:crosses val="autoZero"/>
        <c:auto val="1"/>
        <c:lblAlgn val="ctr"/>
        <c:lblOffset val="100"/>
        <c:noMultiLvlLbl val="0"/>
      </c:catAx>
      <c:valAx>
        <c:axId val="1329979312"/>
        <c:scaling>
          <c:orientation val="minMax"/>
          <c:min val="0"/>
        </c:scaling>
        <c:delete val="0"/>
        <c:axPos val="l"/>
        <c:majorGridlines>
          <c:spPr>
            <a:ln w="9525" cap="flat" cmpd="sng" algn="ctr">
              <a:noFill/>
              <a:round/>
            </a:ln>
            <a:effectLst/>
          </c:spPr>
        </c:majorGridlines>
        <c:minorGridlines>
          <c:spPr>
            <a:ln w="9525" cap="flat" cmpd="sng" algn="ctr">
              <a:noFill/>
              <a:round/>
            </a:ln>
            <a:effectLst/>
          </c:spPr>
        </c:min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80976"/>
        <c:crosses val="autoZero"/>
        <c:crossBetween val="between"/>
      </c:valAx>
      <c:valAx>
        <c:axId val="790726000"/>
        <c:scaling>
          <c:orientation val="minMax"/>
          <c:max val="98"/>
          <c:min val="82"/>
        </c:scaling>
        <c:delete val="0"/>
        <c:axPos val="r"/>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0731408"/>
        <c:crosses val="max"/>
        <c:crossBetween val="between"/>
      </c:valAx>
      <c:catAx>
        <c:axId val="790731408"/>
        <c:scaling>
          <c:orientation val="minMax"/>
        </c:scaling>
        <c:delete val="1"/>
        <c:axPos val="b"/>
        <c:numFmt formatCode="General" sourceLinked="1"/>
        <c:majorTickMark val="out"/>
        <c:minorTickMark val="none"/>
        <c:tickLblPos val="nextTo"/>
        <c:crossAx val="7907260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sz="105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dirty="0"/>
              <a:t>北大阪（豊能・三島）地域</a:t>
            </a:r>
            <a:endParaRPr lang="ja-JP"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20941815251327675"/>
          <c:y val="0.17943997682169874"/>
          <c:w val="0.75493626422358762"/>
          <c:h val="0.69710372212137384"/>
        </c:manualLayout>
      </c:layout>
      <c:barChart>
        <c:barDir val="col"/>
        <c:grouping val="clustered"/>
        <c:varyColors val="0"/>
        <c:ser>
          <c:idx val="0"/>
          <c:order val="0"/>
          <c:tx>
            <c:strRef>
              <c:f>Sheet1!$A$2</c:f>
              <c:strCache>
                <c:ptCount val="1"/>
                <c:pt idx="0">
                  <c:v>消防団員数</c:v>
                </c:pt>
              </c:strCache>
            </c:strRef>
          </c:tx>
          <c:spPr>
            <a:solidFill>
              <a:schemeClr val="accent1"/>
            </a:solidFill>
            <a:ln>
              <a:noFill/>
            </a:ln>
            <a:effectLst/>
          </c:spPr>
          <c:invertIfNegative val="0"/>
          <c:cat>
            <c:strRef>
              <c:f>Sheet1!$B$1:$G$1</c:f>
              <c:strCache>
                <c:ptCount val="6"/>
                <c:pt idx="0">
                  <c:v>2018年</c:v>
                </c:pt>
                <c:pt idx="1">
                  <c:v>2019年</c:v>
                </c:pt>
                <c:pt idx="2">
                  <c:v>2020年</c:v>
                </c:pt>
                <c:pt idx="3">
                  <c:v>2021年</c:v>
                </c:pt>
                <c:pt idx="4">
                  <c:v>2022年</c:v>
                </c:pt>
                <c:pt idx="5">
                  <c:v>2023年</c:v>
                </c:pt>
              </c:strCache>
            </c:strRef>
          </c:cat>
          <c:val>
            <c:numRef>
              <c:f>Sheet1!$B$2:$G$2</c:f>
              <c:numCache>
                <c:formatCode>General</c:formatCode>
                <c:ptCount val="6"/>
                <c:pt idx="0">
                  <c:v>3947</c:v>
                </c:pt>
                <c:pt idx="1">
                  <c:v>3932</c:v>
                </c:pt>
                <c:pt idx="2">
                  <c:v>3829</c:v>
                </c:pt>
                <c:pt idx="3">
                  <c:v>3804</c:v>
                </c:pt>
                <c:pt idx="4">
                  <c:v>3727</c:v>
                </c:pt>
                <c:pt idx="5">
                  <c:v>3648</c:v>
                </c:pt>
              </c:numCache>
            </c:numRef>
          </c:val>
          <c:extLst>
            <c:ext xmlns:c16="http://schemas.microsoft.com/office/drawing/2014/chart" uri="{C3380CC4-5D6E-409C-BE32-E72D297353CC}">
              <c16:uniqueId val="{00000000-58CD-4484-BDF1-19EE6873AC08}"/>
            </c:ext>
          </c:extLst>
        </c:ser>
        <c:dLbls>
          <c:showLegendKey val="0"/>
          <c:showVal val="0"/>
          <c:showCatName val="0"/>
          <c:showSerName val="0"/>
          <c:showPercent val="0"/>
          <c:showBubbleSize val="0"/>
        </c:dLbls>
        <c:gapWidth val="150"/>
        <c:axId val="1329980976"/>
        <c:axId val="1329979312"/>
      </c:barChart>
      <c:lineChart>
        <c:grouping val="standard"/>
        <c:varyColors val="0"/>
        <c:ser>
          <c:idx val="1"/>
          <c:order val="1"/>
          <c:tx>
            <c:strRef>
              <c:f>Sheet1!$A$3</c:f>
              <c:strCache>
                <c:ptCount val="1"/>
                <c:pt idx="0">
                  <c:v>充足率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1336709372367586"/>
                  <c:y val="-0.25915641525930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CD-4484-BDF1-19EE6873AC08}"/>
                </c:ext>
              </c:extLst>
            </c:dLbl>
            <c:dLbl>
              <c:idx val="1"/>
              <c:delete val="1"/>
              <c:extLst>
                <c:ext xmlns:c15="http://schemas.microsoft.com/office/drawing/2012/chart" uri="{CE6537A1-D6FC-4f65-9D91-7224C49458BB}"/>
                <c:ext xmlns:c16="http://schemas.microsoft.com/office/drawing/2014/chart" uri="{C3380CC4-5D6E-409C-BE32-E72D297353CC}">
                  <c16:uniqueId val="{00000008-58CD-4484-BDF1-19EE6873AC08}"/>
                </c:ext>
              </c:extLst>
            </c:dLbl>
            <c:dLbl>
              <c:idx val="2"/>
              <c:delete val="1"/>
              <c:extLst>
                <c:ext xmlns:c15="http://schemas.microsoft.com/office/drawing/2012/chart" uri="{CE6537A1-D6FC-4f65-9D91-7224C49458BB}"/>
                <c:ext xmlns:c16="http://schemas.microsoft.com/office/drawing/2014/chart" uri="{C3380CC4-5D6E-409C-BE32-E72D297353CC}">
                  <c16:uniqueId val="{00000007-58CD-4484-BDF1-19EE6873AC08}"/>
                </c:ext>
              </c:extLst>
            </c:dLbl>
            <c:dLbl>
              <c:idx val="3"/>
              <c:delete val="1"/>
              <c:extLst>
                <c:ext xmlns:c15="http://schemas.microsoft.com/office/drawing/2012/chart" uri="{CE6537A1-D6FC-4f65-9D91-7224C49458BB}"/>
                <c:ext xmlns:c16="http://schemas.microsoft.com/office/drawing/2014/chart" uri="{C3380CC4-5D6E-409C-BE32-E72D297353CC}">
                  <c16:uniqueId val="{00000006-58CD-4484-BDF1-19EE6873AC08}"/>
                </c:ext>
              </c:extLst>
            </c:dLbl>
            <c:dLbl>
              <c:idx val="4"/>
              <c:delete val="1"/>
              <c:extLst>
                <c:ext xmlns:c15="http://schemas.microsoft.com/office/drawing/2012/chart" uri="{CE6537A1-D6FC-4f65-9D91-7224C49458BB}"/>
                <c:ext xmlns:c16="http://schemas.microsoft.com/office/drawing/2014/chart" uri="{C3380CC4-5D6E-409C-BE32-E72D297353CC}">
                  <c16:uniqueId val="{00000005-58CD-4484-BDF1-19EE6873AC08}"/>
                </c:ext>
              </c:extLst>
            </c:dLbl>
            <c:dLbl>
              <c:idx val="5"/>
              <c:layout>
                <c:manualLayout>
                  <c:x val="-7.5746864434163369E-2"/>
                  <c:y val="-0.53326416216818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CD-4484-BDF1-19EE6873AC0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2018年</c:v>
                </c:pt>
                <c:pt idx="1">
                  <c:v>2019年</c:v>
                </c:pt>
                <c:pt idx="2">
                  <c:v>2020年</c:v>
                </c:pt>
                <c:pt idx="3">
                  <c:v>2021年</c:v>
                </c:pt>
                <c:pt idx="4">
                  <c:v>2022年</c:v>
                </c:pt>
                <c:pt idx="5">
                  <c:v>2023年</c:v>
                </c:pt>
              </c:strCache>
            </c:strRef>
          </c:cat>
          <c:val>
            <c:numRef>
              <c:f>Sheet1!$B$3:$G$3</c:f>
              <c:numCache>
                <c:formatCode>#,##0.0_ </c:formatCode>
                <c:ptCount val="6"/>
                <c:pt idx="0">
                  <c:v>91.7</c:v>
                </c:pt>
                <c:pt idx="1">
                  <c:v>91.4</c:v>
                </c:pt>
                <c:pt idx="2">
                  <c:v>89.7</c:v>
                </c:pt>
                <c:pt idx="3">
                  <c:v>89.1</c:v>
                </c:pt>
                <c:pt idx="4">
                  <c:v>86.9</c:v>
                </c:pt>
                <c:pt idx="5">
                  <c:v>85.1</c:v>
                </c:pt>
              </c:numCache>
            </c:numRef>
          </c:val>
          <c:smooth val="0"/>
          <c:extLst>
            <c:ext xmlns:c16="http://schemas.microsoft.com/office/drawing/2014/chart" uri="{C3380CC4-5D6E-409C-BE32-E72D297353CC}">
              <c16:uniqueId val="{00000001-58CD-4484-BDF1-19EE6873AC08}"/>
            </c:ext>
          </c:extLst>
        </c:ser>
        <c:dLbls>
          <c:showLegendKey val="0"/>
          <c:showVal val="0"/>
          <c:showCatName val="0"/>
          <c:showSerName val="0"/>
          <c:showPercent val="0"/>
          <c:showBubbleSize val="0"/>
        </c:dLbls>
        <c:marker val="1"/>
        <c:smooth val="0"/>
        <c:axId val="790731408"/>
        <c:axId val="790726000"/>
      </c:lineChart>
      <c:catAx>
        <c:axId val="132998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79312"/>
        <c:crosses val="autoZero"/>
        <c:auto val="1"/>
        <c:lblAlgn val="ctr"/>
        <c:lblOffset val="100"/>
        <c:noMultiLvlLbl val="0"/>
      </c:catAx>
      <c:valAx>
        <c:axId val="1329979312"/>
        <c:scaling>
          <c:orientation val="minMax"/>
          <c:min val="0"/>
        </c:scaling>
        <c:delete val="0"/>
        <c:axPos val="l"/>
        <c:majorGridlines>
          <c:spPr>
            <a:ln w="9525" cap="flat" cmpd="sng" algn="ctr">
              <a:noFill/>
              <a:round/>
            </a:ln>
            <a:effectLst/>
          </c:spPr>
        </c:majorGridlines>
        <c:minorGridlines>
          <c:spPr>
            <a:ln w="9525" cap="flat" cmpd="sng" algn="ctr">
              <a:noFill/>
              <a:round/>
            </a:ln>
            <a:effectLst/>
          </c:spPr>
        </c:min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80976"/>
        <c:crosses val="autoZero"/>
        <c:crossBetween val="between"/>
      </c:valAx>
      <c:valAx>
        <c:axId val="790726000"/>
        <c:scaling>
          <c:orientation val="minMax"/>
          <c:max val="98"/>
          <c:min val="83"/>
        </c:scaling>
        <c:delete val="0"/>
        <c:axPos val="r"/>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0731408"/>
        <c:crosses val="max"/>
        <c:crossBetween val="between"/>
      </c:valAx>
      <c:catAx>
        <c:axId val="790731408"/>
        <c:scaling>
          <c:orientation val="minMax"/>
        </c:scaling>
        <c:delete val="1"/>
        <c:axPos val="b"/>
        <c:numFmt formatCode="General" sourceLinked="1"/>
        <c:majorTickMark val="out"/>
        <c:minorTickMark val="none"/>
        <c:tickLblPos val="nextTo"/>
        <c:crossAx val="7907260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sz="105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dirty="0"/>
              <a:t>東大阪（北河内・中河内）地域</a:t>
            </a:r>
            <a:endParaRPr lang="ja-JP" dirty="0"/>
          </a:p>
        </c:rich>
      </c:tx>
      <c:layout>
        <c:manualLayout>
          <c:xMode val="edge"/>
          <c:yMode val="edge"/>
          <c:x val="0.16248070805600709"/>
          <c:y val="2.9902663299150638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20941815251327675"/>
          <c:y val="0.17943997682169874"/>
          <c:w val="0.75493626422358762"/>
          <c:h val="0.69710372212137384"/>
        </c:manualLayout>
      </c:layout>
      <c:barChart>
        <c:barDir val="col"/>
        <c:grouping val="clustered"/>
        <c:varyColors val="0"/>
        <c:ser>
          <c:idx val="0"/>
          <c:order val="0"/>
          <c:tx>
            <c:strRef>
              <c:f>Sheet1!$A$2</c:f>
              <c:strCache>
                <c:ptCount val="1"/>
                <c:pt idx="0">
                  <c:v>消防団員数</c:v>
                </c:pt>
              </c:strCache>
            </c:strRef>
          </c:tx>
          <c:spPr>
            <a:solidFill>
              <a:schemeClr val="accent1"/>
            </a:solidFill>
            <a:ln>
              <a:noFill/>
            </a:ln>
            <a:effectLst/>
          </c:spPr>
          <c:invertIfNegative val="0"/>
          <c:cat>
            <c:strRef>
              <c:f>Sheet1!$B$1:$G$1</c:f>
              <c:strCache>
                <c:ptCount val="6"/>
                <c:pt idx="0">
                  <c:v>2018年</c:v>
                </c:pt>
                <c:pt idx="1">
                  <c:v>2019年</c:v>
                </c:pt>
                <c:pt idx="2">
                  <c:v>2020年</c:v>
                </c:pt>
                <c:pt idx="3">
                  <c:v>2021年</c:v>
                </c:pt>
                <c:pt idx="4">
                  <c:v>2022年</c:v>
                </c:pt>
                <c:pt idx="5">
                  <c:v>2023年</c:v>
                </c:pt>
              </c:strCache>
            </c:strRef>
          </c:cat>
          <c:val>
            <c:numRef>
              <c:f>Sheet1!$B$2:$G$2</c:f>
              <c:numCache>
                <c:formatCode>General</c:formatCode>
                <c:ptCount val="6"/>
                <c:pt idx="0">
                  <c:v>3002</c:v>
                </c:pt>
                <c:pt idx="1">
                  <c:v>2963</c:v>
                </c:pt>
                <c:pt idx="2">
                  <c:v>2975</c:v>
                </c:pt>
                <c:pt idx="3">
                  <c:v>2947</c:v>
                </c:pt>
                <c:pt idx="4">
                  <c:v>2882</c:v>
                </c:pt>
                <c:pt idx="5">
                  <c:v>2846</c:v>
                </c:pt>
              </c:numCache>
            </c:numRef>
          </c:val>
          <c:extLst>
            <c:ext xmlns:c16="http://schemas.microsoft.com/office/drawing/2014/chart" uri="{C3380CC4-5D6E-409C-BE32-E72D297353CC}">
              <c16:uniqueId val="{00000000-35BC-4278-BE0A-EABB6C52AB49}"/>
            </c:ext>
          </c:extLst>
        </c:ser>
        <c:dLbls>
          <c:showLegendKey val="0"/>
          <c:showVal val="0"/>
          <c:showCatName val="0"/>
          <c:showSerName val="0"/>
          <c:showPercent val="0"/>
          <c:showBubbleSize val="0"/>
        </c:dLbls>
        <c:gapWidth val="150"/>
        <c:axId val="1329980976"/>
        <c:axId val="1329979312"/>
      </c:barChart>
      <c:lineChart>
        <c:grouping val="standard"/>
        <c:varyColors val="0"/>
        <c:ser>
          <c:idx val="1"/>
          <c:order val="1"/>
          <c:tx>
            <c:strRef>
              <c:f>Sheet1!$A$3</c:f>
              <c:strCache>
                <c:ptCount val="1"/>
                <c:pt idx="0">
                  <c:v>充足率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0202562342055153E-2"/>
                  <c:y val="-9.967554433050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BC-4278-BE0A-EABB6C52AB49}"/>
                </c:ext>
              </c:extLst>
            </c:dLbl>
            <c:dLbl>
              <c:idx val="1"/>
              <c:delete val="1"/>
              <c:extLst>
                <c:ext xmlns:c15="http://schemas.microsoft.com/office/drawing/2012/chart" uri="{CE6537A1-D6FC-4f65-9D91-7224C49458BB}"/>
                <c:ext xmlns:c16="http://schemas.microsoft.com/office/drawing/2014/chart" uri="{C3380CC4-5D6E-409C-BE32-E72D297353CC}">
                  <c16:uniqueId val="{00000004-35BC-4278-BE0A-EABB6C52AB49}"/>
                </c:ext>
              </c:extLst>
            </c:dLbl>
            <c:dLbl>
              <c:idx val="2"/>
              <c:delete val="1"/>
              <c:extLst>
                <c:ext xmlns:c15="http://schemas.microsoft.com/office/drawing/2012/chart" uri="{CE6537A1-D6FC-4f65-9D91-7224C49458BB}"/>
                <c:ext xmlns:c16="http://schemas.microsoft.com/office/drawing/2014/chart" uri="{C3380CC4-5D6E-409C-BE32-E72D297353CC}">
                  <c16:uniqueId val="{00000005-35BC-4278-BE0A-EABB6C52AB49}"/>
                </c:ext>
              </c:extLst>
            </c:dLbl>
            <c:dLbl>
              <c:idx val="3"/>
              <c:delete val="1"/>
              <c:extLst>
                <c:ext xmlns:c15="http://schemas.microsoft.com/office/drawing/2012/chart" uri="{CE6537A1-D6FC-4f65-9D91-7224C49458BB}"/>
                <c:ext xmlns:c16="http://schemas.microsoft.com/office/drawing/2014/chart" uri="{C3380CC4-5D6E-409C-BE32-E72D297353CC}">
                  <c16:uniqueId val="{00000006-35BC-4278-BE0A-EABB6C52AB49}"/>
                </c:ext>
              </c:extLst>
            </c:dLbl>
            <c:dLbl>
              <c:idx val="4"/>
              <c:delete val="1"/>
              <c:extLst>
                <c:ext xmlns:c15="http://schemas.microsoft.com/office/drawing/2012/chart" uri="{CE6537A1-D6FC-4f65-9D91-7224C49458BB}"/>
                <c:ext xmlns:c16="http://schemas.microsoft.com/office/drawing/2014/chart" uri="{C3380CC4-5D6E-409C-BE32-E72D297353CC}">
                  <c16:uniqueId val="{00000007-35BC-4278-BE0A-EABB6C52AB49}"/>
                </c:ext>
              </c:extLst>
            </c:dLbl>
            <c:dLbl>
              <c:idx val="5"/>
              <c:layout>
                <c:manualLayout>
                  <c:x val="-0.18713931213146204"/>
                  <c:y val="-0.299026632991506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BC-4278-BE0A-EABB6C52AB4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2018年</c:v>
                </c:pt>
                <c:pt idx="1">
                  <c:v>2019年</c:v>
                </c:pt>
                <c:pt idx="2">
                  <c:v>2020年</c:v>
                </c:pt>
                <c:pt idx="3">
                  <c:v>2021年</c:v>
                </c:pt>
                <c:pt idx="4">
                  <c:v>2022年</c:v>
                </c:pt>
                <c:pt idx="5">
                  <c:v>2023年</c:v>
                </c:pt>
              </c:strCache>
            </c:strRef>
          </c:cat>
          <c:val>
            <c:numRef>
              <c:f>Sheet1!$B$3:$G$3</c:f>
              <c:numCache>
                <c:formatCode>#,##0.0_ </c:formatCode>
                <c:ptCount val="6"/>
                <c:pt idx="0">
                  <c:v>94.6</c:v>
                </c:pt>
                <c:pt idx="1">
                  <c:v>93.4</c:v>
                </c:pt>
                <c:pt idx="2">
                  <c:v>93.1</c:v>
                </c:pt>
                <c:pt idx="3">
                  <c:v>92.3</c:v>
                </c:pt>
                <c:pt idx="4">
                  <c:v>90.2</c:v>
                </c:pt>
                <c:pt idx="5">
                  <c:v>89.1</c:v>
                </c:pt>
              </c:numCache>
            </c:numRef>
          </c:val>
          <c:smooth val="0"/>
          <c:extLst>
            <c:ext xmlns:c16="http://schemas.microsoft.com/office/drawing/2014/chart" uri="{C3380CC4-5D6E-409C-BE32-E72D297353CC}">
              <c16:uniqueId val="{00000001-35BC-4278-BE0A-EABB6C52AB49}"/>
            </c:ext>
          </c:extLst>
        </c:ser>
        <c:dLbls>
          <c:showLegendKey val="0"/>
          <c:showVal val="0"/>
          <c:showCatName val="0"/>
          <c:showSerName val="0"/>
          <c:showPercent val="0"/>
          <c:showBubbleSize val="0"/>
        </c:dLbls>
        <c:marker val="1"/>
        <c:smooth val="0"/>
        <c:axId val="790731408"/>
        <c:axId val="790726000"/>
      </c:lineChart>
      <c:catAx>
        <c:axId val="132998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79312"/>
        <c:crosses val="autoZero"/>
        <c:auto val="1"/>
        <c:lblAlgn val="ctr"/>
        <c:lblOffset val="100"/>
        <c:noMultiLvlLbl val="0"/>
      </c:catAx>
      <c:valAx>
        <c:axId val="1329979312"/>
        <c:scaling>
          <c:orientation val="minMax"/>
          <c:max val="4500"/>
          <c:min val="0"/>
        </c:scaling>
        <c:delete val="0"/>
        <c:axPos val="l"/>
        <c:majorGridlines>
          <c:spPr>
            <a:ln w="9525" cap="flat" cmpd="sng" algn="ctr">
              <a:noFill/>
              <a:round/>
            </a:ln>
            <a:effectLst/>
          </c:spPr>
        </c:majorGridlines>
        <c:minorGridlines>
          <c:spPr>
            <a:ln w="9525" cap="flat" cmpd="sng" algn="ctr">
              <a:noFill/>
              <a:round/>
            </a:ln>
            <a:effectLst/>
          </c:spPr>
        </c:min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80976"/>
        <c:crosses val="autoZero"/>
        <c:crossBetween val="between"/>
      </c:valAx>
      <c:valAx>
        <c:axId val="790726000"/>
        <c:scaling>
          <c:orientation val="minMax"/>
          <c:max val="98"/>
          <c:min val="83"/>
        </c:scaling>
        <c:delete val="0"/>
        <c:axPos val="r"/>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0731408"/>
        <c:crosses val="max"/>
        <c:crossBetween val="between"/>
      </c:valAx>
      <c:catAx>
        <c:axId val="790731408"/>
        <c:scaling>
          <c:orientation val="minMax"/>
        </c:scaling>
        <c:delete val="1"/>
        <c:axPos val="b"/>
        <c:numFmt formatCode="General" sourceLinked="1"/>
        <c:majorTickMark val="out"/>
        <c:minorTickMark val="none"/>
        <c:tickLblPos val="nextTo"/>
        <c:crossAx val="7907260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sz="105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dirty="0"/>
              <a:t>南河内地域</a:t>
            </a:r>
            <a:endParaRPr lang="ja-JP"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20941815251327675"/>
          <c:y val="0.17943997682169874"/>
          <c:w val="0.75493626422358762"/>
          <c:h val="0.69710372212137384"/>
        </c:manualLayout>
      </c:layout>
      <c:barChart>
        <c:barDir val="col"/>
        <c:grouping val="clustered"/>
        <c:varyColors val="0"/>
        <c:ser>
          <c:idx val="0"/>
          <c:order val="0"/>
          <c:tx>
            <c:strRef>
              <c:f>Sheet1!$A$2</c:f>
              <c:strCache>
                <c:ptCount val="1"/>
                <c:pt idx="0">
                  <c:v>消防団員数</c:v>
                </c:pt>
              </c:strCache>
            </c:strRef>
          </c:tx>
          <c:spPr>
            <a:solidFill>
              <a:schemeClr val="accent1"/>
            </a:solidFill>
            <a:ln>
              <a:noFill/>
            </a:ln>
            <a:effectLst/>
          </c:spPr>
          <c:invertIfNegative val="0"/>
          <c:cat>
            <c:strRef>
              <c:f>Sheet1!$B$1:$G$1</c:f>
              <c:strCache>
                <c:ptCount val="6"/>
                <c:pt idx="0">
                  <c:v>2018年</c:v>
                </c:pt>
                <c:pt idx="1">
                  <c:v>2019年</c:v>
                </c:pt>
                <c:pt idx="2">
                  <c:v>2020年</c:v>
                </c:pt>
                <c:pt idx="3">
                  <c:v>2021年</c:v>
                </c:pt>
                <c:pt idx="4">
                  <c:v>2022年</c:v>
                </c:pt>
                <c:pt idx="5">
                  <c:v>2023年</c:v>
                </c:pt>
              </c:strCache>
            </c:strRef>
          </c:cat>
          <c:val>
            <c:numRef>
              <c:f>Sheet1!$B$2:$G$2</c:f>
              <c:numCache>
                <c:formatCode>General</c:formatCode>
                <c:ptCount val="6"/>
                <c:pt idx="0">
                  <c:v>1384</c:v>
                </c:pt>
                <c:pt idx="1">
                  <c:v>1367</c:v>
                </c:pt>
                <c:pt idx="2">
                  <c:v>1349</c:v>
                </c:pt>
                <c:pt idx="3">
                  <c:v>1342</c:v>
                </c:pt>
                <c:pt idx="4">
                  <c:v>1342</c:v>
                </c:pt>
                <c:pt idx="5">
                  <c:v>1341</c:v>
                </c:pt>
              </c:numCache>
            </c:numRef>
          </c:val>
          <c:extLst>
            <c:ext xmlns:c16="http://schemas.microsoft.com/office/drawing/2014/chart" uri="{C3380CC4-5D6E-409C-BE32-E72D297353CC}">
              <c16:uniqueId val="{00000000-842D-4B22-AB84-E262599FB286}"/>
            </c:ext>
          </c:extLst>
        </c:ser>
        <c:dLbls>
          <c:showLegendKey val="0"/>
          <c:showVal val="0"/>
          <c:showCatName val="0"/>
          <c:showSerName val="0"/>
          <c:showPercent val="0"/>
          <c:showBubbleSize val="0"/>
        </c:dLbls>
        <c:gapWidth val="150"/>
        <c:axId val="1329980976"/>
        <c:axId val="1329979312"/>
      </c:barChart>
      <c:lineChart>
        <c:grouping val="standard"/>
        <c:varyColors val="0"/>
        <c:ser>
          <c:idx val="1"/>
          <c:order val="1"/>
          <c:tx>
            <c:strRef>
              <c:f>Sheet1!$A$3</c:f>
              <c:strCache>
                <c:ptCount val="1"/>
                <c:pt idx="0">
                  <c:v>充足率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7924072802595393E-2"/>
                  <c:y val="-5.482154938177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2D-4B22-AB84-E262599FB286}"/>
                </c:ext>
              </c:extLst>
            </c:dLbl>
            <c:dLbl>
              <c:idx val="1"/>
              <c:delete val="1"/>
              <c:extLst>
                <c:ext xmlns:c15="http://schemas.microsoft.com/office/drawing/2012/chart" uri="{CE6537A1-D6FC-4f65-9D91-7224C49458BB}"/>
                <c:ext xmlns:c16="http://schemas.microsoft.com/office/drawing/2014/chart" uri="{C3380CC4-5D6E-409C-BE32-E72D297353CC}">
                  <c16:uniqueId val="{00000008-842D-4B22-AB84-E262599FB286}"/>
                </c:ext>
              </c:extLst>
            </c:dLbl>
            <c:dLbl>
              <c:idx val="2"/>
              <c:delete val="1"/>
              <c:extLst>
                <c:ext xmlns:c15="http://schemas.microsoft.com/office/drawing/2012/chart" uri="{CE6537A1-D6FC-4f65-9D91-7224C49458BB}"/>
                <c:ext xmlns:c16="http://schemas.microsoft.com/office/drawing/2014/chart" uri="{C3380CC4-5D6E-409C-BE32-E72D297353CC}">
                  <c16:uniqueId val="{00000007-842D-4B22-AB84-E262599FB286}"/>
                </c:ext>
              </c:extLst>
            </c:dLbl>
            <c:dLbl>
              <c:idx val="3"/>
              <c:delete val="1"/>
              <c:extLst>
                <c:ext xmlns:c15="http://schemas.microsoft.com/office/drawing/2012/chart" uri="{CE6537A1-D6FC-4f65-9D91-7224C49458BB}"/>
                <c:ext xmlns:c16="http://schemas.microsoft.com/office/drawing/2014/chart" uri="{C3380CC4-5D6E-409C-BE32-E72D297353CC}">
                  <c16:uniqueId val="{00000006-842D-4B22-AB84-E262599FB286}"/>
                </c:ext>
              </c:extLst>
            </c:dLbl>
            <c:dLbl>
              <c:idx val="4"/>
              <c:delete val="1"/>
              <c:extLst>
                <c:ext xmlns:c15="http://schemas.microsoft.com/office/drawing/2012/chart" uri="{CE6537A1-D6FC-4f65-9D91-7224C49458BB}"/>
                <c:ext xmlns:c16="http://schemas.microsoft.com/office/drawing/2014/chart" uri="{C3380CC4-5D6E-409C-BE32-E72D297353CC}">
                  <c16:uniqueId val="{00000005-842D-4B22-AB84-E262599FB286}"/>
                </c:ext>
              </c:extLst>
            </c:dLbl>
            <c:dLbl>
              <c:idx val="5"/>
              <c:layout>
                <c:manualLayout>
                  <c:x val="-0.11584814560519087"/>
                  <c:y val="-7.47566582478766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2D-4B22-AB84-E262599FB28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2018年</c:v>
                </c:pt>
                <c:pt idx="1">
                  <c:v>2019年</c:v>
                </c:pt>
                <c:pt idx="2">
                  <c:v>2020年</c:v>
                </c:pt>
                <c:pt idx="3">
                  <c:v>2021年</c:v>
                </c:pt>
                <c:pt idx="4">
                  <c:v>2022年</c:v>
                </c:pt>
                <c:pt idx="5">
                  <c:v>2023年</c:v>
                </c:pt>
              </c:strCache>
            </c:strRef>
          </c:cat>
          <c:val>
            <c:numRef>
              <c:f>Sheet1!$B$3:$G$3</c:f>
              <c:numCache>
                <c:formatCode>#,##0.0_ </c:formatCode>
                <c:ptCount val="6"/>
                <c:pt idx="0">
                  <c:v>93</c:v>
                </c:pt>
                <c:pt idx="1">
                  <c:v>91.9</c:v>
                </c:pt>
                <c:pt idx="2">
                  <c:v>90.7</c:v>
                </c:pt>
                <c:pt idx="3">
                  <c:v>90.2</c:v>
                </c:pt>
                <c:pt idx="4">
                  <c:v>89.9</c:v>
                </c:pt>
                <c:pt idx="5">
                  <c:v>89.8</c:v>
                </c:pt>
              </c:numCache>
            </c:numRef>
          </c:val>
          <c:smooth val="0"/>
          <c:extLst>
            <c:ext xmlns:c16="http://schemas.microsoft.com/office/drawing/2014/chart" uri="{C3380CC4-5D6E-409C-BE32-E72D297353CC}">
              <c16:uniqueId val="{00000001-842D-4B22-AB84-E262599FB286}"/>
            </c:ext>
          </c:extLst>
        </c:ser>
        <c:dLbls>
          <c:showLegendKey val="0"/>
          <c:showVal val="0"/>
          <c:showCatName val="0"/>
          <c:showSerName val="0"/>
          <c:showPercent val="0"/>
          <c:showBubbleSize val="0"/>
        </c:dLbls>
        <c:marker val="1"/>
        <c:smooth val="0"/>
        <c:axId val="790731408"/>
        <c:axId val="790726000"/>
      </c:lineChart>
      <c:catAx>
        <c:axId val="132998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79312"/>
        <c:crosses val="autoZero"/>
        <c:auto val="1"/>
        <c:lblAlgn val="ctr"/>
        <c:lblOffset val="100"/>
        <c:noMultiLvlLbl val="0"/>
      </c:catAx>
      <c:valAx>
        <c:axId val="1329979312"/>
        <c:scaling>
          <c:orientation val="minMax"/>
          <c:max val="4500"/>
          <c:min val="0"/>
        </c:scaling>
        <c:delete val="0"/>
        <c:axPos val="l"/>
        <c:majorGridlines>
          <c:spPr>
            <a:ln w="9525" cap="flat" cmpd="sng" algn="ctr">
              <a:noFill/>
              <a:round/>
            </a:ln>
            <a:effectLst/>
          </c:spPr>
        </c:majorGridlines>
        <c:minorGridlines>
          <c:spPr>
            <a:ln w="9525" cap="flat" cmpd="sng" algn="ctr">
              <a:noFill/>
              <a:round/>
            </a:ln>
            <a:effectLst/>
          </c:spPr>
        </c:min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80976"/>
        <c:crosses val="autoZero"/>
        <c:crossBetween val="between"/>
      </c:valAx>
      <c:valAx>
        <c:axId val="790726000"/>
        <c:scaling>
          <c:orientation val="minMax"/>
          <c:max val="98"/>
          <c:min val="83"/>
        </c:scaling>
        <c:delete val="0"/>
        <c:axPos val="r"/>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0731408"/>
        <c:crosses val="max"/>
        <c:crossBetween val="between"/>
      </c:valAx>
      <c:catAx>
        <c:axId val="790731408"/>
        <c:scaling>
          <c:orientation val="minMax"/>
        </c:scaling>
        <c:delete val="1"/>
        <c:axPos val="b"/>
        <c:numFmt formatCode="General" sourceLinked="1"/>
        <c:majorTickMark val="out"/>
        <c:minorTickMark val="none"/>
        <c:tickLblPos val="nextTo"/>
        <c:crossAx val="7907260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sz="105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dirty="0"/>
              <a:t>泉州（泉北・泉南）地域</a:t>
            </a:r>
            <a:endParaRPr lang="ja-JP"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20941815251327675"/>
          <c:y val="0.17943997682169874"/>
          <c:w val="0.75493626422358762"/>
          <c:h val="0.69710372212137384"/>
        </c:manualLayout>
      </c:layout>
      <c:barChart>
        <c:barDir val="col"/>
        <c:grouping val="clustered"/>
        <c:varyColors val="0"/>
        <c:ser>
          <c:idx val="0"/>
          <c:order val="0"/>
          <c:tx>
            <c:strRef>
              <c:f>Sheet1!$A$2</c:f>
              <c:strCache>
                <c:ptCount val="1"/>
                <c:pt idx="0">
                  <c:v>消防団員数</c:v>
                </c:pt>
              </c:strCache>
            </c:strRef>
          </c:tx>
          <c:spPr>
            <a:solidFill>
              <a:schemeClr val="accent1"/>
            </a:solidFill>
            <a:ln>
              <a:noFill/>
            </a:ln>
            <a:effectLst/>
          </c:spPr>
          <c:invertIfNegative val="0"/>
          <c:cat>
            <c:strRef>
              <c:f>Sheet1!$B$1:$G$1</c:f>
              <c:strCache>
                <c:ptCount val="6"/>
                <c:pt idx="0">
                  <c:v>2018年</c:v>
                </c:pt>
                <c:pt idx="1">
                  <c:v>2019年</c:v>
                </c:pt>
                <c:pt idx="2">
                  <c:v>2020年</c:v>
                </c:pt>
                <c:pt idx="3">
                  <c:v>2021年</c:v>
                </c:pt>
                <c:pt idx="4">
                  <c:v>2022年</c:v>
                </c:pt>
                <c:pt idx="5">
                  <c:v>2023年</c:v>
                </c:pt>
              </c:strCache>
            </c:strRef>
          </c:cat>
          <c:val>
            <c:numRef>
              <c:f>Sheet1!$B$2:$G$2</c:f>
              <c:numCache>
                <c:formatCode>General</c:formatCode>
                <c:ptCount val="6"/>
                <c:pt idx="0">
                  <c:v>1507</c:v>
                </c:pt>
                <c:pt idx="1">
                  <c:v>1511</c:v>
                </c:pt>
                <c:pt idx="2">
                  <c:v>1515</c:v>
                </c:pt>
                <c:pt idx="3">
                  <c:v>1516</c:v>
                </c:pt>
                <c:pt idx="4">
                  <c:v>1505</c:v>
                </c:pt>
                <c:pt idx="5">
                  <c:v>1504</c:v>
                </c:pt>
              </c:numCache>
            </c:numRef>
          </c:val>
          <c:extLst>
            <c:ext xmlns:c16="http://schemas.microsoft.com/office/drawing/2014/chart" uri="{C3380CC4-5D6E-409C-BE32-E72D297353CC}">
              <c16:uniqueId val="{00000000-A4C5-4BE5-8D3D-1CAFC63F94C6}"/>
            </c:ext>
          </c:extLst>
        </c:ser>
        <c:dLbls>
          <c:showLegendKey val="0"/>
          <c:showVal val="0"/>
          <c:showCatName val="0"/>
          <c:showSerName val="0"/>
          <c:showPercent val="0"/>
          <c:showBubbleSize val="0"/>
        </c:dLbls>
        <c:gapWidth val="150"/>
        <c:axId val="1329980976"/>
        <c:axId val="1329979312"/>
      </c:barChart>
      <c:lineChart>
        <c:grouping val="standard"/>
        <c:varyColors val="0"/>
        <c:ser>
          <c:idx val="1"/>
          <c:order val="1"/>
          <c:tx>
            <c:strRef>
              <c:f>Sheet1!$A$3</c:f>
              <c:strCache>
                <c:ptCount val="1"/>
                <c:pt idx="0">
                  <c:v>充足率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10693674978940687"/>
                  <c:y val="-7.4756658247876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C5-4BE5-8D3D-1CAFC63F94C6}"/>
                </c:ext>
              </c:extLst>
            </c:dLbl>
            <c:dLbl>
              <c:idx val="1"/>
              <c:delete val="1"/>
              <c:extLst>
                <c:ext xmlns:c15="http://schemas.microsoft.com/office/drawing/2012/chart" uri="{CE6537A1-D6FC-4f65-9D91-7224C49458BB}"/>
                <c:ext xmlns:c16="http://schemas.microsoft.com/office/drawing/2014/chart" uri="{C3380CC4-5D6E-409C-BE32-E72D297353CC}">
                  <c16:uniqueId val="{00000008-A4C5-4BE5-8D3D-1CAFC63F94C6}"/>
                </c:ext>
              </c:extLst>
            </c:dLbl>
            <c:dLbl>
              <c:idx val="2"/>
              <c:delete val="1"/>
              <c:extLst>
                <c:ext xmlns:c15="http://schemas.microsoft.com/office/drawing/2012/chart" uri="{CE6537A1-D6FC-4f65-9D91-7224C49458BB}"/>
                <c:ext xmlns:c16="http://schemas.microsoft.com/office/drawing/2014/chart" uri="{C3380CC4-5D6E-409C-BE32-E72D297353CC}">
                  <c16:uniqueId val="{00000007-A4C5-4BE5-8D3D-1CAFC63F94C6}"/>
                </c:ext>
              </c:extLst>
            </c:dLbl>
            <c:dLbl>
              <c:idx val="3"/>
              <c:delete val="1"/>
              <c:extLst>
                <c:ext xmlns:c15="http://schemas.microsoft.com/office/drawing/2012/chart" uri="{CE6537A1-D6FC-4f65-9D91-7224C49458BB}"/>
                <c:ext xmlns:c16="http://schemas.microsoft.com/office/drawing/2014/chart" uri="{C3380CC4-5D6E-409C-BE32-E72D297353CC}">
                  <c16:uniqueId val="{00000006-A4C5-4BE5-8D3D-1CAFC63F94C6}"/>
                </c:ext>
              </c:extLst>
            </c:dLbl>
            <c:dLbl>
              <c:idx val="4"/>
              <c:delete val="1"/>
              <c:extLst>
                <c:ext xmlns:c15="http://schemas.microsoft.com/office/drawing/2012/chart" uri="{CE6537A1-D6FC-4f65-9D91-7224C49458BB}"/>
                <c:ext xmlns:c16="http://schemas.microsoft.com/office/drawing/2014/chart" uri="{C3380CC4-5D6E-409C-BE32-E72D297353CC}">
                  <c16:uniqueId val="{00000005-A4C5-4BE5-8D3D-1CAFC63F94C6}"/>
                </c:ext>
              </c:extLst>
            </c:dLbl>
            <c:dLbl>
              <c:idx val="5"/>
              <c:layout>
                <c:manualLayout>
                  <c:x val="-8.4658260249947104E-2"/>
                  <c:y val="-6.9772881031351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C5-4BE5-8D3D-1CAFC63F94C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2018年</c:v>
                </c:pt>
                <c:pt idx="1">
                  <c:v>2019年</c:v>
                </c:pt>
                <c:pt idx="2">
                  <c:v>2020年</c:v>
                </c:pt>
                <c:pt idx="3">
                  <c:v>2021年</c:v>
                </c:pt>
                <c:pt idx="4">
                  <c:v>2022年</c:v>
                </c:pt>
                <c:pt idx="5">
                  <c:v>2023年</c:v>
                </c:pt>
              </c:strCache>
            </c:strRef>
          </c:cat>
          <c:val>
            <c:numRef>
              <c:f>Sheet1!$B$3:$G$3</c:f>
              <c:numCache>
                <c:formatCode>#,##0.0_ </c:formatCode>
                <c:ptCount val="6"/>
                <c:pt idx="0">
                  <c:v>90.8</c:v>
                </c:pt>
                <c:pt idx="1">
                  <c:v>91.1</c:v>
                </c:pt>
                <c:pt idx="2">
                  <c:v>90.8</c:v>
                </c:pt>
                <c:pt idx="3">
                  <c:v>90.8</c:v>
                </c:pt>
                <c:pt idx="4">
                  <c:v>90.1</c:v>
                </c:pt>
                <c:pt idx="5">
                  <c:v>90.1</c:v>
                </c:pt>
              </c:numCache>
            </c:numRef>
          </c:val>
          <c:smooth val="0"/>
          <c:extLst>
            <c:ext xmlns:c16="http://schemas.microsoft.com/office/drawing/2014/chart" uri="{C3380CC4-5D6E-409C-BE32-E72D297353CC}">
              <c16:uniqueId val="{00000001-A4C5-4BE5-8D3D-1CAFC63F94C6}"/>
            </c:ext>
          </c:extLst>
        </c:ser>
        <c:dLbls>
          <c:showLegendKey val="0"/>
          <c:showVal val="0"/>
          <c:showCatName val="0"/>
          <c:showSerName val="0"/>
          <c:showPercent val="0"/>
          <c:showBubbleSize val="0"/>
        </c:dLbls>
        <c:marker val="1"/>
        <c:smooth val="0"/>
        <c:axId val="790731408"/>
        <c:axId val="790726000"/>
      </c:lineChart>
      <c:catAx>
        <c:axId val="132998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79312"/>
        <c:crosses val="autoZero"/>
        <c:auto val="1"/>
        <c:lblAlgn val="ctr"/>
        <c:lblOffset val="100"/>
        <c:noMultiLvlLbl val="0"/>
      </c:catAx>
      <c:valAx>
        <c:axId val="1329979312"/>
        <c:scaling>
          <c:orientation val="minMax"/>
          <c:max val="4500"/>
          <c:min val="500"/>
        </c:scaling>
        <c:delete val="0"/>
        <c:axPos val="l"/>
        <c:majorGridlines>
          <c:spPr>
            <a:ln w="9525" cap="flat" cmpd="sng" algn="ctr">
              <a:noFill/>
              <a:round/>
            </a:ln>
            <a:effectLst/>
          </c:spPr>
        </c:majorGridlines>
        <c:minorGridlines>
          <c:spPr>
            <a:ln w="9525" cap="flat" cmpd="sng" algn="ctr">
              <a:noFill/>
              <a:round/>
            </a:ln>
            <a:effectLst/>
          </c:spPr>
        </c:min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80976"/>
        <c:crosses val="autoZero"/>
        <c:crossBetween val="between"/>
      </c:valAx>
      <c:valAx>
        <c:axId val="790726000"/>
        <c:scaling>
          <c:orientation val="minMax"/>
          <c:max val="98"/>
          <c:min val="83"/>
        </c:scaling>
        <c:delete val="0"/>
        <c:axPos val="r"/>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0731408"/>
        <c:crosses val="max"/>
        <c:crossBetween val="between"/>
      </c:valAx>
      <c:catAx>
        <c:axId val="790731408"/>
        <c:scaling>
          <c:orientation val="minMax"/>
        </c:scaling>
        <c:delete val="1"/>
        <c:axPos val="b"/>
        <c:numFmt formatCode="General" sourceLinked="1"/>
        <c:majorTickMark val="out"/>
        <c:minorTickMark val="none"/>
        <c:tickLblPos val="nextTo"/>
        <c:crossAx val="7907260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sz="105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92701187626971E-2"/>
          <c:y val="0.14239035178469028"/>
          <c:w val="0.89844007445500407"/>
          <c:h val="0.71571750977315607"/>
        </c:manualLayout>
      </c:layout>
      <c:lineChart>
        <c:grouping val="standard"/>
        <c:varyColors val="0"/>
        <c:ser>
          <c:idx val="0"/>
          <c:order val="0"/>
          <c:tx>
            <c:strRef>
              <c:f>【地域】自治会加入率!$S$14</c:f>
              <c:strCache>
                <c:ptCount val="1"/>
                <c:pt idx="0">
                  <c:v>大阪府</c:v>
                </c:pt>
              </c:strCache>
            </c:strRef>
          </c:tx>
          <c:spPr>
            <a:ln w="28575" cap="rnd">
              <a:solidFill>
                <a:schemeClr val="accent1"/>
              </a:solidFill>
              <a:round/>
            </a:ln>
            <a:effectLst/>
          </c:spPr>
          <c:marker>
            <c:symbol val="square"/>
            <c:size val="9"/>
            <c:spPr>
              <a:solidFill>
                <a:schemeClr val="accent1"/>
              </a:solidFill>
              <a:ln w="9525">
                <a:solidFill>
                  <a:schemeClr val="tx1"/>
                </a:solidFill>
              </a:ln>
              <a:effectLst/>
            </c:spPr>
          </c:marker>
          <c:dLbls>
            <c:dLbl>
              <c:idx val="0"/>
              <c:layout>
                <c:manualLayout>
                  <c:x val="-5.3474990537774519E-2"/>
                  <c:y val="-6.4476838277788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659E-4E85-B86D-68A8E276E236}"/>
                </c:ext>
              </c:extLst>
            </c:dLbl>
            <c:dLbl>
              <c:idx val="1"/>
              <c:delete val="1"/>
              <c:extLst>
                <c:ext xmlns:c15="http://schemas.microsoft.com/office/drawing/2012/chart" uri="{CE6537A1-D6FC-4f65-9D91-7224C49458BB}"/>
                <c:ext xmlns:c16="http://schemas.microsoft.com/office/drawing/2014/chart" uri="{C3380CC4-5D6E-409C-BE32-E72D297353CC}">
                  <c16:uniqueId val="{00000024-659E-4E85-B86D-68A8E276E236}"/>
                </c:ext>
              </c:extLst>
            </c:dLbl>
            <c:dLbl>
              <c:idx val="2"/>
              <c:delete val="1"/>
              <c:extLst>
                <c:ext xmlns:c15="http://schemas.microsoft.com/office/drawing/2012/chart" uri="{CE6537A1-D6FC-4f65-9D91-7224C49458BB}"/>
                <c:ext xmlns:c16="http://schemas.microsoft.com/office/drawing/2014/chart" uri="{C3380CC4-5D6E-409C-BE32-E72D297353CC}">
                  <c16:uniqueId val="{00000025-659E-4E85-B86D-68A8E276E236}"/>
                </c:ext>
              </c:extLst>
            </c:dLbl>
            <c:dLbl>
              <c:idx val="3"/>
              <c:delete val="1"/>
              <c:extLst>
                <c:ext xmlns:c15="http://schemas.microsoft.com/office/drawing/2012/chart" uri="{CE6537A1-D6FC-4f65-9D91-7224C49458BB}"/>
                <c:ext xmlns:c16="http://schemas.microsoft.com/office/drawing/2014/chart" uri="{C3380CC4-5D6E-409C-BE32-E72D297353CC}">
                  <c16:uniqueId val="{00000026-659E-4E85-B86D-68A8E276E236}"/>
                </c:ext>
              </c:extLst>
            </c:dLbl>
            <c:dLbl>
              <c:idx val="4"/>
              <c:delete val="1"/>
              <c:extLst>
                <c:ext xmlns:c15="http://schemas.microsoft.com/office/drawing/2012/chart" uri="{CE6537A1-D6FC-4f65-9D91-7224C49458BB}"/>
                <c:ext xmlns:c16="http://schemas.microsoft.com/office/drawing/2014/chart" uri="{C3380CC4-5D6E-409C-BE32-E72D297353CC}">
                  <c16:uniqueId val="{00000027-659E-4E85-B86D-68A8E276E236}"/>
                </c:ext>
              </c:extLst>
            </c:dLbl>
            <c:dLbl>
              <c:idx val="5"/>
              <c:delete val="1"/>
              <c:extLst>
                <c:ext xmlns:c15="http://schemas.microsoft.com/office/drawing/2012/chart" uri="{CE6537A1-D6FC-4f65-9D91-7224C49458BB}"/>
                <c:ext xmlns:c16="http://schemas.microsoft.com/office/drawing/2014/chart" uri="{C3380CC4-5D6E-409C-BE32-E72D297353CC}">
                  <c16:uniqueId val="{00000028-659E-4E85-B86D-68A8E276E236}"/>
                </c:ext>
              </c:extLst>
            </c:dLbl>
            <c:dLbl>
              <c:idx val="6"/>
              <c:delete val="1"/>
              <c:extLst>
                <c:ext xmlns:c15="http://schemas.microsoft.com/office/drawing/2012/chart" uri="{CE6537A1-D6FC-4f65-9D91-7224C49458BB}"/>
                <c:ext xmlns:c16="http://schemas.microsoft.com/office/drawing/2014/chart" uri="{C3380CC4-5D6E-409C-BE32-E72D297353CC}">
                  <c16:uniqueId val="{00000029-659E-4E85-B86D-68A8E276E236}"/>
                </c:ext>
              </c:extLst>
            </c:dLbl>
            <c:dLbl>
              <c:idx val="7"/>
              <c:delete val="1"/>
              <c:extLst>
                <c:ext xmlns:c15="http://schemas.microsoft.com/office/drawing/2012/chart" uri="{CE6537A1-D6FC-4f65-9D91-7224C49458BB}"/>
                <c:ext xmlns:c16="http://schemas.microsoft.com/office/drawing/2014/chart" uri="{C3380CC4-5D6E-409C-BE32-E72D297353CC}">
                  <c16:uniqueId val="{0000002A-659E-4E85-B86D-68A8E276E236}"/>
                </c:ext>
              </c:extLst>
            </c:dLbl>
            <c:dLbl>
              <c:idx val="8"/>
              <c:delete val="1"/>
              <c:extLst>
                <c:ext xmlns:c15="http://schemas.microsoft.com/office/drawing/2012/chart" uri="{CE6537A1-D6FC-4f65-9D91-7224C49458BB}"/>
                <c:ext xmlns:c16="http://schemas.microsoft.com/office/drawing/2014/chart" uri="{C3380CC4-5D6E-409C-BE32-E72D297353CC}">
                  <c16:uniqueId val="{0000002B-659E-4E85-B86D-68A8E276E236}"/>
                </c:ext>
              </c:extLst>
            </c:dLbl>
            <c:dLbl>
              <c:idx val="9"/>
              <c:delete val="1"/>
              <c:extLst>
                <c:ext xmlns:c15="http://schemas.microsoft.com/office/drawing/2012/chart" uri="{CE6537A1-D6FC-4f65-9D91-7224C49458BB}"/>
                <c:ext xmlns:c16="http://schemas.microsoft.com/office/drawing/2014/chart" uri="{C3380CC4-5D6E-409C-BE32-E72D297353CC}">
                  <c16:uniqueId val="{0000002C-659E-4E85-B86D-68A8E276E236}"/>
                </c:ext>
              </c:extLst>
            </c:dLbl>
            <c:dLbl>
              <c:idx val="10"/>
              <c:delete val="1"/>
              <c:extLst>
                <c:ext xmlns:c15="http://schemas.microsoft.com/office/drawing/2012/chart" uri="{CE6537A1-D6FC-4f65-9D91-7224C49458BB}"/>
                <c:ext xmlns:c16="http://schemas.microsoft.com/office/drawing/2014/chart" uri="{C3380CC4-5D6E-409C-BE32-E72D297353CC}">
                  <c16:uniqueId val="{0000002D-659E-4E85-B86D-68A8E276E236}"/>
                </c:ext>
              </c:extLst>
            </c:dLbl>
            <c:dLbl>
              <c:idx val="11"/>
              <c:layout>
                <c:manualLayout>
                  <c:x val="-2.3692047399629795E-3"/>
                  <c:y val="-7.2243584738771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659E-4E85-B86D-68A8E276E23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【地域】自治会加入率!$T$13:$AE$13</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【地域】自治会加入率!$T$14:$AE$14</c:f>
              <c:numCache>
                <c:formatCode>0.0</c:formatCode>
                <c:ptCount val="12"/>
                <c:pt idx="0">
                  <c:v>73.054999999999993</c:v>
                </c:pt>
                <c:pt idx="1">
                  <c:v>72.329444444444448</c:v>
                </c:pt>
                <c:pt idx="2">
                  <c:v>72.129473684210524</c:v>
                </c:pt>
                <c:pt idx="3">
                  <c:v>71.952727272727259</c:v>
                </c:pt>
                <c:pt idx="4">
                  <c:v>70.879523809523818</c:v>
                </c:pt>
                <c:pt idx="5">
                  <c:v>70.155200000000008</c:v>
                </c:pt>
                <c:pt idx="6">
                  <c:v>68.452727272727273</c:v>
                </c:pt>
                <c:pt idx="7">
                  <c:v>67.689583333333317</c:v>
                </c:pt>
                <c:pt idx="8">
                  <c:v>66.934799999999981</c:v>
                </c:pt>
                <c:pt idx="9">
                  <c:v>65.751200000000011</c:v>
                </c:pt>
                <c:pt idx="10">
                  <c:v>65.836666666666645</c:v>
                </c:pt>
                <c:pt idx="11">
                  <c:v>64.50800000000001</c:v>
                </c:pt>
              </c:numCache>
            </c:numRef>
          </c:val>
          <c:smooth val="0"/>
          <c:extLst>
            <c:ext xmlns:c16="http://schemas.microsoft.com/office/drawing/2014/chart" uri="{C3380CC4-5D6E-409C-BE32-E72D297353CC}">
              <c16:uniqueId val="{00000000-659E-4E85-B86D-68A8E276E236}"/>
            </c:ext>
          </c:extLst>
        </c:ser>
        <c:ser>
          <c:idx val="1"/>
          <c:order val="1"/>
          <c:tx>
            <c:strRef>
              <c:f>【地域】自治会加入率!$S$15</c:f>
              <c:strCache>
                <c:ptCount val="1"/>
                <c:pt idx="0">
                  <c:v>北大阪（豊能・三島）</c:v>
                </c:pt>
              </c:strCache>
            </c:strRef>
          </c:tx>
          <c:spPr>
            <a:ln w="28575" cap="rnd">
              <a:solidFill>
                <a:schemeClr val="accent3"/>
              </a:solidFill>
              <a:round/>
            </a:ln>
            <a:effectLst/>
          </c:spPr>
          <c:marker>
            <c:symbol val="square"/>
            <c:size val="7"/>
            <c:spPr>
              <a:solidFill>
                <a:schemeClr val="accent3"/>
              </a:solidFill>
              <a:ln w="9525">
                <a:solidFill>
                  <a:schemeClr val="accent3"/>
                </a:solidFill>
              </a:ln>
              <a:effectLst/>
            </c:spPr>
          </c:marker>
          <c:dLbls>
            <c:dLbl>
              <c:idx val="0"/>
              <c:layout>
                <c:manualLayout>
                  <c:x val="-5.4969645557273294E-2"/>
                  <c:y val="4.9435443149964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659E-4E85-B86D-68A8E276E236}"/>
                </c:ext>
              </c:extLst>
            </c:dLbl>
            <c:dLbl>
              <c:idx val="1"/>
              <c:delete val="1"/>
              <c:extLst>
                <c:ext xmlns:c15="http://schemas.microsoft.com/office/drawing/2012/chart" uri="{CE6537A1-D6FC-4f65-9D91-7224C49458BB}"/>
                <c:ext xmlns:c16="http://schemas.microsoft.com/office/drawing/2014/chart" uri="{C3380CC4-5D6E-409C-BE32-E72D297353CC}">
                  <c16:uniqueId val="{00000006-659E-4E85-B86D-68A8E276E236}"/>
                </c:ext>
              </c:extLst>
            </c:dLbl>
            <c:dLbl>
              <c:idx val="2"/>
              <c:delete val="1"/>
              <c:extLst>
                <c:ext xmlns:c15="http://schemas.microsoft.com/office/drawing/2012/chart" uri="{CE6537A1-D6FC-4f65-9D91-7224C49458BB}"/>
                <c:ext xmlns:c16="http://schemas.microsoft.com/office/drawing/2014/chart" uri="{C3380CC4-5D6E-409C-BE32-E72D297353CC}">
                  <c16:uniqueId val="{00000007-659E-4E85-B86D-68A8E276E236}"/>
                </c:ext>
              </c:extLst>
            </c:dLbl>
            <c:dLbl>
              <c:idx val="3"/>
              <c:delete val="1"/>
              <c:extLst>
                <c:ext xmlns:c15="http://schemas.microsoft.com/office/drawing/2012/chart" uri="{CE6537A1-D6FC-4f65-9D91-7224C49458BB}"/>
                <c:ext xmlns:c16="http://schemas.microsoft.com/office/drawing/2014/chart" uri="{C3380CC4-5D6E-409C-BE32-E72D297353CC}">
                  <c16:uniqueId val="{00000008-659E-4E85-B86D-68A8E276E236}"/>
                </c:ext>
              </c:extLst>
            </c:dLbl>
            <c:dLbl>
              <c:idx val="4"/>
              <c:delete val="1"/>
              <c:extLst>
                <c:ext xmlns:c15="http://schemas.microsoft.com/office/drawing/2012/chart" uri="{CE6537A1-D6FC-4f65-9D91-7224C49458BB}"/>
                <c:ext xmlns:c16="http://schemas.microsoft.com/office/drawing/2014/chart" uri="{C3380CC4-5D6E-409C-BE32-E72D297353CC}">
                  <c16:uniqueId val="{00000009-659E-4E85-B86D-68A8E276E236}"/>
                </c:ext>
              </c:extLst>
            </c:dLbl>
            <c:dLbl>
              <c:idx val="5"/>
              <c:delete val="1"/>
              <c:extLst>
                <c:ext xmlns:c15="http://schemas.microsoft.com/office/drawing/2012/chart" uri="{CE6537A1-D6FC-4f65-9D91-7224C49458BB}"/>
                <c:ext xmlns:c16="http://schemas.microsoft.com/office/drawing/2014/chart" uri="{C3380CC4-5D6E-409C-BE32-E72D297353CC}">
                  <c16:uniqueId val="{0000000A-659E-4E85-B86D-68A8E276E236}"/>
                </c:ext>
              </c:extLst>
            </c:dLbl>
            <c:dLbl>
              <c:idx val="6"/>
              <c:delete val="1"/>
              <c:extLst>
                <c:ext xmlns:c15="http://schemas.microsoft.com/office/drawing/2012/chart" uri="{CE6537A1-D6FC-4f65-9D91-7224C49458BB}"/>
                <c:ext xmlns:c16="http://schemas.microsoft.com/office/drawing/2014/chart" uri="{C3380CC4-5D6E-409C-BE32-E72D297353CC}">
                  <c16:uniqueId val="{0000000B-659E-4E85-B86D-68A8E276E236}"/>
                </c:ext>
              </c:extLst>
            </c:dLbl>
            <c:dLbl>
              <c:idx val="7"/>
              <c:delete val="1"/>
              <c:extLst>
                <c:ext xmlns:c15="http://schemas.microsoft.com/office/drawing/2012/chart" uri="{CE6537A1-D6FC-4f65-9D91-7224C49458BB}"/>
                <c:ext xmlns:c16="http://schemas.microsoft.com/office/drawing/2014/chart" uri="{C3380CC4-5D6E-409C-BE32-E72D297353CC}">
                  <c16:uniqueId val="{0000000C-659E-4E85-B86D-68A8E276E236}"/>
                </c:ext>
              </c:extLst>
            </c:dLbl>
            <c:dLbl>
              <c:idx val="8"/>
              <c:delete val="1"/>
              <c:extLst>
                <c:ext xmlns:c15="http://schemas.microsoft.com/office/drawing/2012/chart" uri="{CE6537A1-D6FC-4f65-9D91-7224C49458BB}"/>
                <c:ext xmlns:c16="http://schemas.microsoft.com/office/drawing/2014/chart" uri="{C3380CC4-5D6E-409C-BE32-E72D297353CC}">
                  <c16:uniqueId val="{0000000D-659E-4E85-B86D-68A8E276E236}"/>
                </c:ext>
              </c:extLst>
            </c:dLbl>
            <c:dLbl>
              <c:idx val="9"/>
              <c:delete val="1"/>
              <c:extLst>
                <c:ext xmlns:c15="http://schemas.microsoft.com/office/drawing/2012/chart" uri="{CE6537A1-D6FC-4f65-9D91-7224C49458BB}"/>
                <c:ext xmlns:c16="http://schemas.microsoft.com/office/drawing/2014/chart" uri="{C3380CC4-5D6E-409C-BE32-E72D297353CC}">
                  <c16:uniqueId val="{0000000E-659E-4E85-B86D-68A8E276E236}"/>
                </c:ext>
              </c:extLst>
            </c:dLbl>
            <c:dLbl>
              <c:idx val="10"/>
              <c:delete val="1"/>
              <c:extLst>
                <c:ext xmlns:c15="http://schemas.microsoft.com/office/drawing/2012/chart" uri="{CE6537A1-D6FC-4f65-9D91-7224C49458BB}"/>
                <c:ext xmlns:c16="http://schemas.microsoft.com/office/drawing/2014/chart" uri="{C3380CC4-5D6E-409C-BE32-E72D297353CC}">
                  <c16:uniqueId val="{0000000F-659E-4E85-B86D-68A8E276E236}"/>
                </c:ext>
              </c:extLst>
            </c:dLbl>
            <c:dLbl>
              <c:idx val="11"/>
              <c:layout>
                <c:manualLayout>
                  <c:x val="-8.7454972046442376E-4"/>
                  <c:y val="3.131303474100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659E-4E85-B86D-68A8E276E23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【地域】自治会加入率!$T$13:$AE$13</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【地域】自治会加入率!$T$15:$AE$15</c:f>
              <c:numCache>
                <c:formatCode>0.0_ </c:formatCode>
                <c:ptCount val="12"/>
                <c:pt idx="0">
                  <c:v>58.707433972338713</c:v>
                </c:pt>
                <c:pt idx="1">
                  <c:v>57.681497395242751</c:v>
                </c:pt>
                <c:pt idx="2">
                  <c:v>56.684478035259616</c:v>
                </c:pt>
                <c:pt idx="3">
                  <c:v>56.213361343462211</c:v>
                </c:pt>
                <c:pt idx="4">
                  <c:v>55.462502391734176</c:v>
                </c:pt>
                <c:pt idx="5">
                  <c:v>54.958936500183945</c:v>
                </c:pt>
                <c:pt idx="6">
                  <c:v>54.065555219231037</c:v>
                </c:pt>
                <c:pt idx="7">
                  <c:v>52.864830777051203</c:v>
                </c:pt>
                <c:pt idx="8">
                  <c:v>54.455650255286599</c:v>
                </c:pt>
                <c:pt idx="9">
                  <c:v>52.752774145520007</c:v>
                </c:pt>
                <c:pt idx="10">
                  <c:v>51.726886433607149</c:v>
                </c:pt>
                <c:pt idx="11">
                  <c:v>54.966666666666661</c:v>
                </c:pt>
              </c:numCache>
            </c:numRef>
          </c:val>
          <c:smooth val="0"/>
          <c:extLst>
            <c:ext xmlns:c16="http://schemas.microsoft.com/office/drawing/2014/chart" uri="{C3380CC4-5D6E-409C-BE32-E72D297353CC}">
              <c16:uniqueId val="{00000001-659E-4E85-B86D-68A8E276E236}"/>
            </c:ext>
          </c:extLst>
        </c:ser>
        <c:ser>
          <c:idx val="2"/>
          <c:order val="2"/>
          <c:tx>
            <c:strRef>
              <c:f>【地域】自治会加入率!$S$16</c:f>
              <c:strCache>
                <c:ptCount val="1"/>
                <c:pt idx="0">
                  <c:v>東大阪（北河内・中河内）</c:v>
                </c:pt>
              </c:strCache>
            </c:strRef>
          </c:tx>
          <c:spPr>
            <a:ln w="28575" cap="rnd">
              <a:solidFill>
                <a:schemeClr val="accent4"/>
              </a:solidFill>
              <a:round/>
            </a:ln>
            <a:effectLst/>
          </c:spPr>
          <c:marker>
            <c:symbol val="diamond"/>
            <c:size val="7"/>
            <c:spPr>
              <a:solidFill>
                <a:schemeClr val="accent4"/>
              </a:solidFill>
              <a:ln w="9525">
                <a:solidFill>
                  <a:schemeClr val="accent4"/>
                </a:solidFill>
              </a:ln>
              <a:effectLst/>
            </c:spPr>
          </c:marker>
          <c:dLbls>
            <c:dLbl>
              <c:idx val="0"/>
              <c:layout>
                <c:manualLayout>
                  <c:x val="-5.1980335518275744E-2"/>
                  <c:y val="-5.1532260842816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659E-4E85-B86D-68A8E276E236}"/>
                </c:ext>
              </c:extLst>
            </c:dLbl>
            <c:dLbl>
              <c:idx val="1"/>
              <c:delete val="1"/>
              <c:extLst>
                <c:ext xmlns:c15="http://schemas.microsoft.com/office/drawing/2012/chart" uri="{CE6537A1-D6FC-4f65-9D91-7224C49458BB}"/>
                <c:ext xmlns:c16="http://schemas.microsoft.com/office/drawing/2014/chart" uri="{C3380CC4-5D6E-409C-BE32-E72D297353CC}">
                  <c16:uniqueId val="{0000002E-659E-4E85-B86D-68A8E276E236}"/>
                </c:ext>
              </c:extLst>
            </c:dLbl>
            <c:dLbl>
              <c:idx val="2"/>
              <c:delete val="1"/>
              <c:extLst>
                <c:ext xmlns:c15="http://schemas.microsoft.com/office/drawing/2012/chart" uri="{CE6537A1-D6FC-4f65-9D91-7224C49458BB}"/>
                <c:ext xmlns:c16="http://schemas.microsoft.com/office/drawing/2014/chart" uri="{C3380CC4-5D6E-409C-BE32-E72D297353CC}">
                  <c16:uniqueId val="{0000002F-659E-4E85-B86D-68A8E276E236}"/>
                </c:ext>
              </c:extLst>
            </c:dLbl>
            <c:dLbl>
              <c:idx val="3"/>
              <c:delete val="1"/>
              <c:extLst>
                <c:ext xmlns:c15="http://schemas.microsoft.com/office/drawing/2012/chart" uri="{CE6537A1-D6FC-4f65-9D91-7224C49458BB}"/>
                <c:ext xmlns:c16="http://schemas.microsoft.com/office/drawing/2014/chart" uri="{C3380CC4-5D6E-409C-BE32-E72D297353CC}">
                  <c16:uniqueId val="{00000030-659E-4E85-B86D-68A8E276E236}"/>
                </c:ext>
              </c:extLst>
            </c:dLbl>
            <c:dLbl>
              <c:idx val="4"/>
              <c:delete val="1"/>
              <c:extLst>
                <c:ext xmlns:c15="http://schemas.microsoft.com/office/drawing/2012/chart" uri="{CE6537A1-D6FC-4f65-9D91-7224C49458BB}"/>
                <c:ext xmlns:c16="http://schemas.microsoft.com/office/drawing/2014/chart" uri="{C3380CC4-5D6E-409C-BE32-E72D297353CC}">
                  <c16:uniqueId val="{00000031-659E-4E85-B86D-68A8E276E236}"/>
                </c:ext>
              </c:extLst>
            </c:dLbl>
            <c:dLbl>
              <c:idx val="5"/>
              <c:delete val="1"/>
              <c:extLst>
                <c:ext xmlns:c15="http://schemas.microsoft.com/office/drawing/2012/chart" uri="{CE6537A1-D6FC-4f65-9D91-7224C49458BB}"/>
                <c:ext xmlns:c16="http://schemas.microsoft.com/office/drawing/2014/chart" uri="{C3380CC4-5D6E-409C-BE32-E72D297353CC}">
                  <c16:uniqueId val="{00000032-659E-4E85-B86D-68A8E276E236}"/>
                </c:ext>
              </c:extLst>
            </c:dLbl>
            <c:dLbl>
              <c:idx val="6"/>
              <c:delete val="1"/>
              <c:extLst>
                <c:ext xmlns:c15="http://schemas.microsoft.com/office/drawing/2012/chart" uri="{CE6537A1-D6FC-4f65-9D91-7224C49458BB}"/>
                <c:ext xmlns:c16="http://schemas.microsoft.com/office/drawing/2014/chart" uri="{C3380CC4-5D6E-409C-BE32-E72D297353CC}">
                  <c16:uniqueId val="{00000033-659E-4E85-B86D-68A8E276E236}"/>
                </c:ext>
              </c:extLst>
            </c:dLbl>
            <c:dLbl>
              <c:idx val="7"/>
              <c:delete val="1"/>
              <c:extLst>
                <c:ext xmlns:c15="http://schemas.microsoft.com/office/drawing/2012/chart" uri="{CE6537A1-D6FC-4f65-9D91-7224C49458BB}"/>
                <c:ext xmlns:c16="http://schemas.microsoft.com/office/drawing/2014/chart" uri="{C3380CC4-5D6E-409C-BE32-E72D297353CC}">
                  <c16:uniqueId val="{00000034-659E-4E85-B86D-68A8E276E236}"/>
                </c:ext>
              </c:extLst>
            </c:dLbl>
            <c:dLbl>
              <c:idx val="8"/>
              <c:delete val="1"/>
              <c:extLst>
                <c:ext xmlns:c15="http://schemas.microsoft.com/office/drawing/2012/chart" uri="{CE6537A1-D6FC-4f65-9D91-7224C49458BB}"/>
                <c:ext xmlns:c16="http://schemas.microsoft.com/office/drawing/2014/chart" uri="{C3380CC4-5D6E-409C-BE32-E72D297353CC}">
                  <c16:uniqueId val="{00000035-659E-4E85-B86D-68A8E276E236}"/>
                </c:ext>
              </c:extLst>
            </c:dLbl>
            <c:dLbl>
              <c:idx val="9"/>
              <c:delete val="1"/>
              <c:extLst>
                <c:ext xmlns:c15="http://schemas.microsoft.com/office/drawing/2012/chart" uri="{CE6537A1-D6FC-4f65-9D91-7224C49458BB}"/>
                <c:ext xmlns:c16="http://schemas.microsoft.com/office/drawing/2014/chart" uri="{C3380CC4-5D6E-409C-BE32-E72D297353CC}">
                  <c16:uniqueId val="{00000036-659E-4E85-B86D-68A8E276E236}"/>
                </c:ext>
              </c:extLst>
            </c:dLbl>
            <c:dLbl>
              <c:idx val="10"/>
              <c:delete val="1"/>
              <c:extLst>
                <c:ext xmlns:c15="http://schemas.microsoft.com/office/drawing/2012/chart" uri="{CE6537A1-D6FC-4f65-9D91-7224C49458BB}"/>
                <c:ext xmlns:c16="http://schemas.microsoft.com/office/drawing/2014/chart" uri="{C3380CC4-5D6E-409C-BE32-E72D297353CC}">
                  <c16:uniqueId val="{00000037-659E-4E85-B86D-68A8E276E236}"/>
                </c:ext>
              </c:extLst>
            </c:dLbl>
            <c:dLbl>
              <c:idx val="11"/>
              <c:layout>
                <c:manualLayout>
                  <c:x val="-1.4946550194988846E-3"/>
                  <c:y val="-2.8232021459867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659E-4E85-B86D-68A8E276E23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【地域】自治会加入率!$T$13:$AE$13</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【地域】自治会加入率!$T$16:$AE$16</c:f>
              <c:numCache>
                <c:formatCode>0.0_ </c:formatCode>
                <c:ptCount val="12"/>
                <c:pt idx="0">
                  <c:v>82.398333333333326</c:v>
                </c:pt>
                <c:pt idx="1">
                  <c:v>81.511666666666656</c:v>
                </c:pt>
                <c:pt idx="2">
                  <c:v>80.536666666666676</c:v>
                </c:pt>
                <c:pt idx="3">
                  <c:v>79.265714285714267</c:v>
                </c:pt>
                <c:pt idx="4">
                  <c:v>78.39</c:v>
                </c:pt>
                <c:pt idx="5">
                  <c:v>76.818750000000009</c:v>
                </c:pt>
                <c:pt idx="6">
                  <c:v>76.431666666666672</c:v>
                </c:pt>
                <c:pt idx="7">
                  <c:v>75.101666666666674</c:v>
                </c:pt>
                <c:pt idx="8">
                  <c:v>73.898333333333341</c:v>
                </c:pt>
                <c:pt idx="9">
                  <c:v>72.483333333333348</c:v>
                </c:pt>
                <c:pt idx="10">
                  <c:v>73.123750000000001</c:v>
                </c:pt>
                <c:pt idx="11">
                  <c:v>70.49199999999999</c:v>
                </c:pt>
              </c:numCache>
            </c:numRef>
          </c:val>
          <c:smooth val="0"/>
          <c:extLst>
            <c:ext xmlns:c16="http://schemas.microsoft.com/office/drawing/2014/chart" uri="{C3380CC4-5D6E-409C-BE32-E72D297353CC}">
              <c16:uniqueId val="{00000002-659E-4E85-B86D-68A8E276E236}"/>
            </c:ext>
          </c:extLst>
        </c:ser>
        <c:ser>
          <c:idx val="3"/>
          <c:order val="3"/>
          <c:tx>
            <c:strRef>
              <c:f>【地域】自治会加入率!$S$17</c:f>
              <c:strCache>
                <c:ptCount val="1"/>
                <c:pt idx="0">
                  <c:v>南河内</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Lbl>
              <c:idx val="0"/>
              <c:layout>
                <c:manualLayout>
                  <c:x val="-5.646430057677207E-2"/>
                  <c:y val="3.39019502279977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659E-4E85-B86D-68A8E276E236}"/>
                </c:ext>
              </c:extLst>
            </c:dLbl>
            <c:dLbl>
              <c:idx val="1"/>
              <c:delete val="1"/>
              <c:extLst>
                <c:ext xmlns:c15="http://schemas.microsoft.com/office/drawing/2012/chart" uri="{CE6537A1-D6FC-4f65-9D91-7224C49458BB}"/>
                <c:ext xmlns:c16="http://schemas.microsoft.com/office/drawing/2014/chart" uri="{C3380CC4-5D6E-409C-BE32-E72D297353CC}">
                  <c16:uniqueId val="{0000001A-659E-4E85-B86D-68A8E276E236}"/>
                </c:ext>
              </c:extLst>
            </c:dLbl>
            <c:dLbl>
              <c:idx val="2"/>
              <c:delete val="1"/>
              <c:extLst>
                <c:ext xmlns:c15="http://schemas.microsoft.com/office/drawing/2012/chart" uri="{CE6537A1-D6FC-4f65-9D91-7224C49458BB}"/>
                <c:ext xmlns:c16="http://schemas.microsoft.com/office/drawing/2014/chart" uri="{C3380CC4-5D6E-409C-BE32-E72D297353CC}">
                  <c16:uniqueId val="{0000001B-659E-4E85-B86D-68A8E276E236}"/>
                </c:ext>
              </c:extLst>
            </c:dLbl>
            <c:dLbl>
              <c:idx val="3"/>
              <c:delete val="1"/>
              <c:extLst>
                <c:ext xmlns:c15="http://schemas.microsoft.com/office/drawing/2012/chart" uri="{CE6537A1-D6FC-4f65-9D91-7224C49458BB}"/>
                <c:ext xmlns:c16="http://schemas.microsoft.com/office/drawing/2014/chart" uri="{C3380CC4-5D6E-409C-BE32-E72D297353CC}">
                  <c16:uniqueId val="{0000001C-659E-4E85-B86D-68A8E276E236}"/>
                </c:ext>
              </c:extLst>
            </c:dLbl>
            <c:dLbl>
              <c:idx val="4"/>
              <c:delete val="1"/>
              <c:extLst>
                <c:ext xmlns:c15="http://schemas.microsoft.com/office/drawing/2012/chart" uri="{CE6537A1-D6FC-4f65-9D91-7224C49458BB}"/>
                <c:ext xmlns:c16="http://schemas.microsoft.com/office/drawing/2014/chart" uri="{C3380CC4-5D6E-409C-BE32-E72D297353CC}">
                  <c16:uniqueId val="{0000001D-659E-4E85-B86D-68A8E276E236}"/>
                </c:ext>
              </c:extLst>
            </c:dLbl>
            <c:dLbl>
              <c:idx val="5"/>
              <c:delete val="1"/>
              <c:extLst>
                <c:ext xmlns:c15="http://schemas.microsoft.com/office/drawing/2012/chart" uri="{CE6537A1-D6FC-4f65-9D91-7224C49458BB}"/>
                <c:ext xmlns:c16="http://schemas.microsoft.com/office/drawing/2014/chart" uri="{C3380CC4-5D6E-409C-BE32-E72D297353CC}">
                  <c16:uniqueId val="{0000001E-659E-4E85-B86D-68A8E276E236}"/>
                </c:ext>
              </c:extLst>
            </c:dLbl>
            <c:dLbl>
              <c:idx val="6"/>
              <c:delete val="1"/>
              <c:extLst>
                <c:ext xmlns:c15="http://schemas.microsoft.com/office/drawing/2012/chart" uri="{CE6537A1-D6FC-4f65-9D91-7224C49458BB}"/>
                <c:ext xmlns:c16="http://schemas.microsoft.com/office/drawing/2014/chart" uri="{C3380CC4-5D6E-409C-BE32-E72D297353CC}">
                  <c16:uniqueId val="{0000001F-659E-4E85-B86D-68A8E276E236}"/>
                </c:ext>
              </c:extLst>
            </c:dLbl>
            <c:dLbl>
              <c:idx val="7"/>
              <c:delete val="1"/>
              <c:extLst>
                <c:ext xmlns:c15="http://schemas.microsoft.com/office/drawing/2012/chart" uri="{CE6537A1-D6FC-4f65-9D91-7224C49458BB}"/>
                <c:ext xmlns:c16="http://schemas.microsoft.com/office/drawing/2014/chart" uri="{C3380CC4-5D6E-409C-BE32-E72D297353CC}">
                  <c16:uniqueId val="{00000020-659E-4E85-B86D-68A8E276E236}"/>
                </c:ext>
              </c:extLst>
            </c:dLbl>
            <c:dLbl>
              <c:idx val="8"/>
              <c:delete val="1"/>
              <c:extLst>
                <c:ext xmlns:c15="http://schemas.microsoft.com/office/drawing/2012/chart" uri="{CE6537A1-D6FC-4f65-9D91-7224C49458BB}"/>
                <c:ext xmlns:c16="http://schemas.microsoft.com/office/drawing/2014/chart" uri="{C3380CC4-5D6E-409C-BE32-E72D297353CC}">
                  <c16:uniqueId val="{00000021-659E-4E85-B86D-68A8E276E236}"/>
                </c:ext>
              </c:extLst>
            </c:dLbl>
            <c:dLbl>
              <c:idx val="9"/>
              <c:delete val="1"/>
              <c:extLst>
                <c:ext xmlns:c15="http://schemas.microsoft.com/office/drawing/2012/chart" uri="{CE6537A1-D6FC-4f65-9D91-7224C49458BB}"/>
                <c:ext xmlns:c16="http://schemas.microsoft.com/office/drawing/2014/chart" uri="{C3380CC4-5D6E-409C-BE32-E72D297353CC}">
                  <c16:uniqueId val="{00000022-659E-4E85-B86D-68A8E276E236}"/>
                </c:ext>
              </c:extLst>
            </c:dLbl>
            <c:dLbl>
              <c:idx val="10"/>
              <c:delete val="1"/>
              <c:extLst>
                <c:ext xmlns:c15="http://schemas.microsoft.com/office/drawing/2012/chart" uri="{CE6537A1-D6FC-4f65-9D91-7224C49458BB}"/>
                <c:ext xmlns:c16="http://schemas.microsoft.com/office/drawing/2014/chart" uri="{C3380CC4-5D6E-409C-BE32-E72D297353CC}">
                  <c16:uniqueId val="{00000023-659E-4E85-B86D-68A8E276E236}"/>
                </c:ext>
              </c:extLst>
            </c:dLbl>
            <c:dLbl>
              <c:idx val="11"/>
              <c:layout>
                <c:manualLayout>
                  <c:x val="-2.3692047399629795E-3"/>
                  <c:y val="4.9435443149964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659E-4E85-B86D-68A8E276E23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【地域】自治会加入率!$T$13:$AE$13</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【地域】自治会加入率!$T$17:$AE$17</c:f>
              <c:numCache>
                <c:formatCode>0.0_ </c:formatCode>
                <c:ptCount val="12"/>
                <c:pt idx="0">
                  <c:v>71.547499999999999</c:v>
                </c:pt>
                <c:pt idx="1">
                  <c:v>73.212000000000003</c:v>
                </c:pt>
                <c:pt idx="2">
                  <c:v>72.807999999999993</c:v>
                </c:pt>
                <c:pt idx="3">
                  <c:v>72.45</c:v>
                </c:pt>
                <c:pt idx="4">
                  <c:v>71.588333333333324</c:v>
                </c:pt>
                <c:pt idx="5">
                  <c:v>68.561428571428578</c:v>
                </c:pt>
                <c:pt idx="6">
                  <c:v>67.161666666666662</c:v>
                </c:pt>
                <c:pt idx="7">
                  <c:v>66.448571428571427</c:v>
                </c:pt>
                <c:pt idx="8">
                  <c:v>65.168571428571425</c:v>
                </c:pt>
                <c:pt idx="9">
                  <c:v>64.22571428571429</c:v>
                </c:pt>
                <c:pt idx="10">
                  <c:v>63.25714285714286</c:v>
                </c:pt>
                <c:pt idx="11">
                  <c:v>61.599999999999994</c:v>
                </c:pt>
              </c:numCache>
            </c:numRef>
          </c:val>
          <c:smooth val="0"/>
          <c:extLst>
            <c:ext xmlns:c16="http://schemas.microsoft.com/office/drawing/2014/chart" uri="{C3380CC4-5D6E-409C-BE32-E72D297353CC}">
              <c16:uniqueId val="{00000003-659E-4E85-B86D-68A8E276E236}"/>
            </c:ext>
          </c:extLst>
        </c:ser>
        <c:ser>
          <c:idx val="4"/>
          <c:order val="4"/>
          <c:tx>
            <c:strRef>
              <c:f>【地域】自治会加入率!$S$18</c:f>
              <c:strCache>
                <c:ptCount val="1"/>
                <c:pt idx="0">
                  <c:v>泉州（泉北・泉南）</c:v>
                </c:pt>
              </c:strCache>
            </c:strRef>
          </c:tx>
          <c:spPr>
            <a:ln w="28575" cap="rnd">
              <a:solidFill>
                <a:schemeClr val="accent6"/>
              </a:solidFill>
              <a:round/>
            </a:ln>
            <a:effectLst/>
          </c:spPr>
          <c:marker>
            <c:symbol val="triangle"/>
            <c:size val="7"/>
            <c:spPr>
              <a:solidFill>
                <a:schemeClr val="accent6"/>
              </a:solidFill>
              <a:ln w="9525">
                <a:solidFill>
                  <a:schemeClr val="accent6"/>
                </a:solidFill>
              </a:ln>
              <a:effectLst/>
            </c:spPr>
          </c:marker>
          <c:dLbls>
            <c:dLbl>
              <c:idx val="0"/>
              <c:layout>
                <c:manualLayout>
                  <c:x val="-5.646430057677207E-2"/>
                  <c:y val="5.2024358636958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659E-4E85-B86D-68A8E276E236}"/>
                </c:ext>
              </c:extLst>
            </c:dLbl>
            <c:dLbl>
              <c:idx val="1"/>
              <c:delete val="1"/>
              <c:extLst>
                <c:ext xmlns:c15="http://schemas.microsoft.com/office/drawing/2012/chart" uri="{CE6537A1-D6FC-4f65-9D91-7224C49458BB}"/>
                <c:ext xmlns:c16="http://schemas.microsoft.com/office/drawing/2014/chart" uri="{C3380CC4-5D6E-409C-BE32-E72D297353CC}">
                  <c16:uniqueId val="{00000010-659E-4E85-B86D-68A8E276E236}"/>
                </c:ext>
              </c:extLst>
            </c:dLbl>
            <c:dLbl>
              <c:idx val="2"/>
              <c:delete val="1"/>
              <c:extLst>
                <c:ext xmlns:c15="http://schemas.microsoft.com/office/drawing/2012/chart" uri="{CE6537A1-D6FC-4f65-9D91-7224C49458BB}"/>
                <c:ext xmlns:c16="http://schemas.microsoft.com/office/drawing/2014/chart" uri="{C3380CC4-5D6E-409C-BE32-E72D297353CC}">
                  <c16:uniqueId val="{00000011-659E-4E85-B86D-68A8E276E236}"/>
                </c:ext>
              </c:extLst>
            </c:dLbl>
            <c:dLbl>
              <c:idx val="3"/>
              <c:delete val="1"/>
              <c:extLst>
                <c:ext xmlns:c15="http://schemas.microsoft.com/office/drawing/2012/chart" uri="{CE6537A1-D6FC-4f65-9D91-7224C49458BB}"/>
                <c:ext xmlns:c16="http://schemas.microsoft.com/office/drawing/2014/chart" uri="{C3380CC4-5D6E-409C-BE32-E72D297353CC}">
                  <c16:uniqueId val="{00000012-659E-4E85-B86D-68A8E276E236}"/>
                </c:ext>
              </c:extLst>
            </c:dLbl>
            <c:dLbl>
              <c:idx val="4"/>
              <c:delete val="1"/>
              <c:extLst>
                <c:ext xmlns:c15="http://schemas.microsoft.com/office/drawing/2012/chart" uri="{CE6537A1-D6FC-4f65-9D91-7224C49458BB}"/>
                <c:ext xmlns:c16="http://schemas.microsoft.com/office/drawing/2014/chart" uri="{C3380CC4-5D6E-409C-BE32-E72D297353CC}">
                  <c16:uniqueId val="{00000013-659E-4E85-B86D-68A8E276E236}"/>
                </c:ext>
              </c:extLst>
            </c:dLbl>
            <c:dLbl>
              <c:idx val="5"/>
              <c:delete val="1"/>
              <c:extLst>
                <c:ext xmlns:c15="http://schemas.microsoft.com/office/drawing/2012/chart" uri="{CE6537A1-D6FC-4f65-9D91-7224C49458BB}"/>
                <c:ext xmlns:c16="http://schemas.microsoft.com/office/drawing/2014/chart" uri="{C3380CC4-5D6E-409C-BE32-E72D297353CC}">
                  <c16:uniqueId val="{00000014-659E-4E85-B86D-68A8E276E236}"/>
                </c:ext>
              </c:extLst>
            </c:dLbl>
            <c:dLbl>
              <c:idx val="6"/>
              <c:delete val="1"/>
              <c:extLst>
                <c:ext xmlns:c15="http://schemas.microsoft.com/office/drawing/2012/chart" uri="{CE6537A1-D6FC-4f65-9D91-7224C49458BB}"/>
                <c:ext xmlns:c16="http://schemas.microsoft.com/office/drawing/2014/chart" uri="{C3380CC4-5D6E-409C-BE32-E72D297353CC}">
                  <c16:uniqueId val="{00000015-659E-4E85-B86D-68A8E276E236}"/>
                </c:ext>
              </c:extLst>
            </c:dLbl>
            <c:dLbl>
              <c:idx val="7"/>
              <c:delete val="1"/>
              <c:extLst>
                <c:ext xmlns:c15="http://schemas.microsoft.com/office/drawing/2012/chart" uri="{CE6537A1-D6FC-4f65-9D91-7224C49458BB}"/>
                <c:ext xmlns:c16="http://schemas.microsoft.com/office/drawing/2014/chart" uri="{C3380CC4-5D6E-409C-BE32-E72D297353CC}">
                  <c16:uniqueId val="{00000016-659E-4E85-B86D-68A8E276E236}"/>
                </c:ext>
              </c:extLst>
            </c:dLbl>
            <c:dLbl>
              <c:idx val="8"/>
              <c:delete val="1"/>
              <c:extLst>
                <c:ext xmlns:c15="http://schemas.microsoft.com/office/drawing/2012/chart" uri="{CE6537A1-D6FC-4f65-9D91-7224C49458BB}"/>
                <c:ext xmlns:c16="http://schemas.microsoft.com/office/drawing/2014/chart" uri="{C3380CC4-5D6E-409C-BE32-E72D297353CC}">
                  <c16:uniqueId val="{00000017-659E-4E85-B86D-68A8E276E236}"/>
                </c:ext>
              </c:extLst>
            </c:dLbl>
            <c:dLbl>
              <c:idx val="9"/>
              <c:delete val="1"/>
              <c:extLst>
                <c:ext xmlns:c15="http://schemas.microsoft.com/office/drawing/2012/chart" uri="{CE6537A1-D6FC-4f65-9D91-7224C49458BB}"/>
                <c:ext xmlns:c16="http://schemas.microsoft.com/office/drawing/2014/chart" uri="{C3380CC4-5D6E-409C-BE32-E72D297353CC}">
                  <c16:uniqueId val="{00000018-659E-4E85-B86D-68A8E276E236}"/>
                </c:ext>
              </c:extLst>
            </c:dLbl>
            <c:dLbl>
              <c:idx val="10"/>
              <c:delete val="1"/>
              <c:extLst>
                <c:ext xmlns:c15="http://schemas.microsoft.com/office/drawing/2012/chart" uri="{CE6537A1-D6FC-4f65-9D91-7224C49458BB}"/>
                <c:ext xmlns:c16="http://schemas.microsoft.com/office/drawing/2014/chart" uri="{C3380CC4-5D6E-409C-BE32-E72D297353CC}">
                  <c16:uniqueId val="{00000019-659E-4E85-B86D-68A8E276E236}"/>
                </c:ext>
              </c:extLst>
            </c:dLbl>
            <c:dLbl>
              <c:idx val="11"/>
              <c:layout>
                <c:manualLayout>
                  <c:x val="0"/>
                  <c:y val="2.4604889707094472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659E-4E85-B86D-68A8E276E23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【地域】自治会加入率!$T$13:$AE$13</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【地域】自治会加入率!$T$18:$AE$18</c:f>
              <c:numCache>
                <c:formatCode>0.0_ </c:formatCode>
                <c:ptCount val="12"/>
                <c:pt idx="0">
                  <c:v>68.927999999999997</c:v>
                </c:pt>
                <c:pt idx="1">
                  <c:v>67.818333333333328</c:v>
                </c:pt>
                <c:pt idx="2">
                  <c:v>69.44285714285715</c:v>
                </c:pt>
                <c:pt idx="3">
                  <c:v>69.491249999999994</c:v>
                </c:pt>
                <c:pt idx="4">
                  <c:v>68.816249999999997</c:v>
                </c:pt>
                <c:pt idx="5">
                  <c:v>68.579999999999984</c:v>
                </c:pt>
                <c:pt idx="6">
                  <c:v>67.245555555555541</c:v>
                </c:pt>
                <c:pt idx="7">
                  <c:v>67.135999999999996</c:v>
                </c:pt>
                <c:pt idx="8">
                  <c:v>66.41</c:v>
                </c:pt>
                <c:pt idx="9">
                  <c:v>65.308999999999997</c:v>
                </c:pt>
                <c:pt idx="10">
                  <c:v>64.581000000000003</c:v>
                </c:pt>
                <c:pt idx="11">
                  <c:v>63.438749999999999</c:v>
                </c:pt>
              </c:numCache>
            </c:numRef>
          </c:val>
          <c:smooth val="0"/>
          <c:extLst>
            <c:ext xmlns:c16="http://schemas.microsoft.com/office/drawing/2014/chart" uri="{C3380CC4-5D6E-409C-BE32-E72D297353CC}">
              <c16:uniqueId val="{00000004-659E-4E85-B86D-68A8E276E236}"/>
            </c:ext>
          </c:extLst>
        </c:ser>
        <c:dLbls>
          <c:dLblPos val="t"/>
          <c:showLegendKey val="0"/>
          <c:showVal val="1"/>
          <c:showCatName val="0"/>
          <c:showSerName val="0"/>
          <c:showPercent val="0"/>
          <c:showBubbleSize val="0"/>
        </c:dLbls>
        <c:marker val="1"/>
        <c:smooth val="0"/>
        <c:axId val="2140106623"/>
        <c:axId val="2140106207"/>
      </c:lineChart>
      <c:catAx>
        <c:axId val="214010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40106207"/>
        <c:crosses val="autoZero"/>
        <c:auto val="1"/>
        <c:lblAlgn val="ctr"/>
        <c:lblOffset val="100"/>
        <c:noMultiLvlLbl val="0"/>
      </c:catAx>
      <c:valAx>
        <c:axId val="2140106207"/>
        <c:scaling>
          <c:orientation val="minMax"/>
          <c:min val="5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4010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050"/>
              <a:t>大阪府</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072191093116472"/>
          <c:y val="0.11917205298305715"/>
          <c:w val="0.79430125323376766"/>
          <c:h val="0.77445178335535003"/>
        </c:manualLayout>
      </c:layout>
      <c:barChart>
        <c:barDir val="col"/>
        <c:grouping val="clustered"/>
        <c:varyColors val="0"/>
        <c:ser>
          <c:idx val="0"/>
          <c:order val="0"/>
          <c:tx>
            <c:strRef>
              <c:f>Sheet1!$B$1</c:f>
              <c:strCache>
                <c:ptCount val="1"/>
                <c:pt idx="0">
                  <c:v>住宅総数</c:v>
                </c:pt>
              </c:strCache>
            </c:strRef>
          </c:tx>
          <c:spPr>
            <a:pattFill prst="pct80">
              <a:fgClr>
                <a:schemeClr val="accent1">
                  <a:lumMod val="40000"/>
                  <a:lumOff val="60000"/>
                </a:schemeClr>
              </a:fgClr>
              <a:bgClr>
                <a:schemeClr val="bg1"/>
              </a:bgClr>
            </a:pattFill>
            <a:ln>
              <a:noFill/>
            </a:ln>
            <a:effectLst/>
          </c:spPr>
          <c:invertIfNegative val="0"/>
          <c:dLbls>
            <c:dLbl>
              <c:idx val="0"/>
              <c:layout>
                <c:manualLayout>
                  <c:x val="-1.6849276115898327E-17"/>
                  <c:y val="0.18528770658061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AA-4DB6-A776-10043A037F54}"/>
                </c:ext>
              </c:extLst>
            </c:dLbl>
            <c:dLbl>
              <c:idx val="1"/>
              <c:layout>
                <c:manualLayout>
                  <c:x val="7.3524963317122142E-3"/>
                  <c:y val="0.185287706580611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AA-4DB6-A776-10043A037F54}"/>
                </c:ext>
              </c:extLst>
            </c:dLbl>
            <c:dLbl>
              <c:idx val="2"/>
              <c:layout>
                <c:manualLayout>
                  <c:x val="-6.7397104463593307E-17"/>
                  <c:y val="0.170264379020021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AA-4DB6-A776-10043A037F54}"/>
                </c:ext>
              </c:extLst>
            </c:dLbl>
            <c:dLbl>
              <c:idx val="3"/>
              <c:layout>
                <c:manualLayout>
                  <c:x val="7.3524963317120788E-3"/>
                  <c:y val="0.200311034141201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AA-4DB6-A776-10043A037F54}"/>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Sheet1!$B$2:$B$5</c:f>
              <c:numCache>
                <c:formatCode>#,###,###,##0;" -"###,###,##0</c:formatCode>
                <c:ptCount val="4"/>
                <c:pt idx="0" formatCode="#,##0_ ">
                  <c:v>4345959</c:v>
                </c:pt>
                <c:pt idx="1">
                  <c:v>4586000</c:v>
                </c:pt>
                <c:pt idx="2" formatCode="#,##0_);\(#,##0\)">
                  <c:v>4680200</c:v>
                </c:pt>
                <c:pt idx="3" formatCode="#,##0_);\(#,##0\)">
                  <c:v>4928600</c:v>
                </c:pt>
              </c:numCache>
            </c:numRef>
          </c:val>
          <c:extLst>
            <c:ext xmlns:c16="http://schemas.microsoft.com/office/drawing/2014/chart" uri="{C3380CC4-5D6E-409C-BE32-E72D297353CC}">
              <c16:uniqueId val="{00000000-C4AA-4DB6-A776-10043A037F54}"/>
            </c:ext>
          </c:extLst>
        </c:ser>
        <c:ser>
          <c:idx val="1"/>
          <c:order val="1"/>
          <c:tx>
            <c:strRef>
              <c:f>Sheet1!$C$1</c:f>
              <c:strCache>
                <c:ptCount val="1"/>
                <c:pt idx="0">
                  <c:v>空き家総数</c:v>
                </c:pt>
              </c:strCache>
            </c:strRef>
          </c:tx>
          <c:spPr>
            <a:solidFill>
              <a:schemeClr val="accent2">
                <a:lumMod val="60000"/>
                <a:lumOff val="40000"/>
              </a:schemeClr>
            </a:solidFill>
            <a:ln>
              <a:noFill/>
            </a:ln>
            <a:effectLst/>
          </c:spPr>
          <c:invertIfNegative val="0"/>
          <c:dLbls>
            <c:dLbl>
              <c:idx val="0"/>
              <c:layout>
                <c:manualLayout>
                  <c:x val="0"/>
                  <c:y val="1.5927827293857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7D-461E-816F-521E9EACC72A}"/>
                </c:ext>
              </c:extLst>
            </c:dLbl>
            <c:dLbl>
              <c:idx val="1"/>
              <c:layout>
                <c:manualLayout>
                  <c:x val="0"/>
                  <c:y val="2.6546378823096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7D-461E-816F-521E9EACC72A}"/>
                </c:ext>
              </c:extLst>
            </c:dLbl>
            <c:dLbl>
              <c:idx val="2"/>
              <c:layout>
                <c:manualLayout>
                  <c:x val="0"/>
                  <c:y val="2.6546378823096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7D-461E-816F-521E9EACC72A}"/>
                </c:ext>
              </c:extLst>
            </c:dLbl>
            <c:dLbl>
              <c:idx val="3"/>
              <c:layout>
                <c:manualLayout>
                  <c:x val="2.2059755883614814E-2"/>
                  <c:y val="2.6546378823096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7D-461E-816F-521E9EACC72A}"/>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Sheet1!$C$2:$C$5</c:f>
              <c:numCache>
                <c:formatCode>#,###,###,##0;" -"###,###,##0</c:formatCode>
                <c:ptCount val="4"/>
                <c:pt idx="0" formatCode="#,##0_ ">
                  <c:v>625116</c:v>
                </c:pt>
                <c:pt idx="1">
                  <c:v>678800</c:v>
                </c:pt>
                <c:pt idx="2" formatCode="#,##0_);\(#,##0\)">
                  <c:v>709400</c:v>
                </c:pt>
                <c:pt idx="3" formatCode="#,##0_);\(#,##0\)">
                  <c:v>701900</c:v>
                </c:pt>
              </c:numCache>
            </c:numRef>
          </c:val>
          <c:extLst>
            <c:ext xmlns:c16="http://schemas.microsoft.com/office/drawing/2014/chart" uri="{C3380CC4-5D6E-409C-BE32-E72D297353CC}">
              <c16:uniqueId val="{00000001-C4AA-4DB6-A776-10043A037F54}"/>
            </c:ext>
          </c:extLst>
        </c:ser>
        <c:ser>
          <c:idx val="2"/>
          <c:order val="2"/>
          <c:tx>
            <c:strRef>
              <c:f>Sheet1!$D$1</c:f>
              <c:strCache>
                <c:ptCount val="1"/>
                <c:pt idx="0">
                  <c:v>賃貸・売却</c:v>
                </c:pt>
              </c:strCache>
            </c:strRef>
          </c:tx>
          <c:spPr>
            <a:pattFill prst="pct80">
              <a:fgClr>
                <a:srgbClr val="C00000"/>
              </a:fgClr>
              <a:bgClr>
                <a:schemeClr val="bg1"/>
              </a:bgClr>
            </a:pattFill>
            <a:ln>
              <a:noFill/>
            </a:ln>
            <a:effectLst/>
          </c:spPr>
          <c:invertIfNegative val="0"/>
          <c:dLbls>
            <c:dLbl>
              <c:idx val="0"/>
              <c:layout>
                <c:manualLayout>
                  <c:x val="1.764780470689185E-2"/>
                  <c:y val="5.3092757646193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B5-4031-BB88-474F31929561}"/>
                </c:ext>
              </c:extLst>
            </c:dLbl>
            <c:dLbl>
              <c:idx val="1"/>
              <c:layout>
                <c:manualLayout>
                  <c:x val="8.8239023534459251E-3"/>
                  <c:y val="2.1237103058477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B5-4031-BB88-474F31929561}"/>
                </c:ext>
              </c:extLst>
            </c:dLbl>
            <c:dLbl>
              <c:idx val="2"/>
              <c:layout>
                <c:manualLayout>
                  <c:x val="1.764780470689185E-2"/>
                  <c:y val="1.5927827293857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7D-461E-816F-521E9EACC72A}"/>
                </c:ext>
              </c:extLst>
            </c:dLbl>
            <c:dLbl>
              <c:idx val="3"/>
              <c:layout>
                <c:manualLayout>
                  <c:x val="2.6471707060337774E-2"/>
                  <c:y val="2.6546378823096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7D-461E-816F-521E9EACC72A}"/>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Sheet1!$D$2:$D$5</c:f>
              <c:numCache>
                <c:formatCode>#,###,###,##0;" -"###,###,##0</c:formatCode>
                <c:ptCount val="4"/>
                <c:pt idx="0" formatCode="#,##0_ ">
                  <c:v>176666</c:v>
                </c:pt>
                <c:pt idx="1">
                  <c:v>214400</c:v>
                </c:pt>
                <c:pt idx="2" formatCode="#,##0_);\(#,##0\)">
                  <c:v>209200</c:v>
                </c:pt>
                <c:pt idx="3" formatCode="#,##0_);\(#,##0\)">
                  <c:v>226900</c:v>
                </c:pt>
              </c:numCache>
            </c:numRef>
          </c:val>
          <c:extLst>
            <c:ext xmlns:c16="http://schemas.microsoft.com/office/drawing/2014/chart" uri="{C3380CC4-5D6E-409C-BE32-E72D297353CC}">
              <c16:uniqueId val="{00000002-C4AA-4DB6-A776-10043A037F54}"/>
            </c:ext>
          </c:extLst>
        </c:ser>
        <c:dLbls>
          <c:showLegendKey val="0"/>
          <c:showVal val="1"/>
          <c:showCatName val="0"/>
          <c:showSerName val="0"/>
          <c:showPercent val="0"/>
          <c:showBubbleSize val="0"/>
        </c:dLbls>
        <c:gapWidth val="219"/>
        <c:axId val="2067718448"/>
        <c:axId val="2067720112"/>
      </c:barChart>
      <c:lineChart>
        <c:grouping val="standard"/>
        <c:varyColors val="0"/>
        <c:ser>
          <c:idx val="3"/>
          <c:order val="3"/>
          <c:tx>
            <c:strRef>
              <c:f>Sheet1!$E$1</c:f>
              <c:strCache>
                <c:ptCount val="1"/>
                <c:pt idx="0">
                  <c:v>総空き家率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0.12181397198932095"/>
                  <c:y val="-9.8487065433688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7D-461E-816F-521E9EACC72A}"/>
                </c:ext>
              </c:extLst>
            </c:dLbl>
            <c:dLbl>
              <c:idx val="2"/>
              <c:layout>
                <c:manualLayout>
                  <c:x val="-9.9754216105706256E-2"/>
                  <c:y val="-8.7868513904449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7D-461E-816F-521E9EACC72A}"/>
                </c:ext>
              </c:extLst>
            </c:dLbl>
            <c:dLbl>
              <c:idx val="3"/>
              <c:layout>
                <c:manualLayout>
                  <c:x val="-0.10416616728242922"/>
                  <c:y val="-0.11972416849216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7D-461E-816F-521E9EACC72A}"/>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Sheet1!$E$2:$E$5</c:f>
              <c:numCache>
                <c:formatCode>0.0%</c:formatCode>
                <c:ptCount val="4"/>
                <c:pt idx="0">
                  <c:v>0.14383844854495867</c:v>
                </c:pt>
                <c:pt idx="1">
                  <c:v>0.148015699956389</c:v>
                </c:pt>
                <c:pt idx="2">
                  <c:v>0.15157471902910133</c:v>
                </c:pt>
                <c:pt idx="3">
                  <c:v>0.14241366716714685</c:v>
                </c:pt>
              </c:numCache>
            </c:numRef>
          </c:val>
          <c:smooth val="0"/>
          <c:extLst>
            <c:ext xmlns:c16="http://schemas.microsoft.com/office/drawing/2014/chart" uri="{C3380CC4-5D6E-409C-BE32-E72D297353CC}">
              <c16:uniqueId val="{00000003-C4AA-4DB6-A776-10043A037F54}"/>
            </c:ext>
          </c:extLst>
        </c:ser>
        <c:ser>
          <c:idx val="4"/>
          <c:order val="4"/>
          <c:tx>
            <c:strRef>
              <c:f>Sheet1!$F$1</c:f>
              <c:strCache>
                <c:ptCount val="1"/>
                <c:pt idx="0">
                  <c:v>賃貸・売却用及び二次的住宅を除く空き家率</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1"/>
              <c:layout>
                <c:manualLayout>
                  <c:x val="-6.3554330399559503E-2"/>
                  <c:y val="-4.00850320228758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7D-461E-816F-521E9EACC72A}"/>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Sheet1!$F$2:$F$5</c:f>
              <c:numCache>
                <c:formatCode>0.0%</c:formatCode>
                <c:ptCount val="4"/>
                <c:pt idx="0">
                  <c:v>4.0650636602876371E-2</c:v>
                </c:pt>
                <c:pt idx="1">
                  <c:v>4.6750981247274316E-2</c:v>
                </c:pt>
                <c:pt idx="2">
                  <c:v>4.469894448955173E-2</c:v>
                </c:pt>
                <c:pt idx="3">
                  <c:v>4.6037414275859272E-2</c:v>
                </c:pt>
              </c:numCache>
            </c:numRef>
          </c:val>
          <c:smooth val="0"/>
          <c:extLst>
            <c:ext xmlns:c16="http://schemas.microsoft.com/office/drawing/2014/chart" uri="{C3380CC4-5D6E-409C-BE32-E72D297353CC}">
              <c16:uniqueId val="{00000004-C4AA-4DB6-A776-10043A037F54}"/>
            </c:ext>
          </c:extLst>
        </c:ser>
        <c:dLbls>
          <c:showLegendKey val="0"/>
          <c:showVal val="1"/>
          <c:showCatName val="0"/>
          <c:showSerName val="0"/>
          <c:showPercent val="0"/>
          <c:showBubbleSize val="0"/>
        </c:dLbls>
        <c:marker val="1"/>
        <c:smooth val="0"/>
        <c:axId val="179187472"/>
        <c:axId val="179208272"/>
      </c:lineChart>
      <c:catAx>
        <c:axId val="20677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20112"/>
        <c:crosses val="autoZero"/>
        <c:auto val="1"/>
        <c:lblAlgn val="ctr"/>
        <c:lblOffset val="100"/>
        <c:noMultiLvlLbl val="0"/>
      </c:catAx>
      <c:valAx>
        <c:axId val="2067720112"/>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en-US" sz="600"/>
                  <a:t>(</a:t>
                </a:r>
                <a:r>
                  <a:rPr lang="ja-JP" sz="600"/>
                  <a:t>単位：千戸）</a:t>
                </a:r>
              </a:p>
            </c:rich>
          </c:tx>
          <c:layout>
            <c:manualLayout>
              <c:xMode val="edge"/>
              <c:yMode val="edge"/>
              <c:x val="2.1142190042346326E-2"/>
              <c:y val="2.1983347370878249E-2"/>
            </c:manualLayout>
          </c:layout>
          <c:overlay val="0"/>
          <c:spPr>
            <a:noFill/>
            <a:ln>
              <a:noFill/>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18448"/>
        <c:crosses val="autoZero"/>
        <c:crossBetween val="between"/>
        <c:dispUnits>
          <c:builtInUnit val="thousands"/>
        </c:dispUnits>
      </c:valAx>
      <c:valAx>
        <c:axId val="179208272"/>
        <c:scaling>
          <c:orientation val="minMax"/>
          <c:max val="0.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9187472"/>
        <c:crosses val="max"/>
        <c:crossBetween val="between"/>
      </c:valAx>
      <c:catAx>
        <c:axId val="179187472"/>
        <c:scaling>
          <c:orientation val="minMax"/>
        </c:scaling>
        <c:delete val="1"/>
        <c:axPos val="b"/>
        <c:numFmt formatCode="General" sourceLinked="1"/>
        <c:majorTickMark val="out"/>
        <c:minorTickMark val="none"/>
        <c:tickLblPos val="nextTo"/>
        <c:crossAx val="1792082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70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北大阪（豊能・三島）地域</a:t>
            </a:r>
            <a:endParaRPr lang="ja-JP" sz="1050" dirty="0"/>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072191093116472"/>
          <c:y val="0.11917205298305715"/>
          <c:w val="0.79430125323376766"/>
          <c:h val="0.77445178335535003"/>
        </c:manualLayout>
      </c:layout>
      <c:barChart>
        <c:barDir val="col"/>
        <c:grouping val="clustered"/>
        <c:varyColors val="0"/>
        <c:ser>
          <c:idx val="0"/>
          <c:order val="0"/>
          <c:tx>
            <c:strRef>
              <c:f>Sheet1!$B$1</c:f>
              <c:strCache>
                <c:ptCount val="1"/>
                <c:pt idx="0">
                  <c:v>住宅総数</c:v>
                </c:pt>
              </c:strCache>
            </c:strRef>
          </c:tx>
          <c:spPr>
            <a:pattFill prst="pct80">
              <a:fgClr>
                <a:schemeClr val="accent1">
                  <a:lumMod val="40000"/>
                  <a:lumOff val="60000"/>
                </a:schemeClr>
              </a:fgClr>
              <a:bgClr>
                <a:schemeClr val="bg1"/>
              </a:bgClr>
            </a:pattFill>
            <a:ln>
              <a:noFill/>
            </a:ln>
            <a:effectLst/>
          </c:spPr>
          <c:invertIfNegative val="0"/>
          <c:dLbls>
            <c:dLbl>
              <c:idx val="0"/>
              <c:layout>
                <c:manualLayout>
                  <c:x val="-4.4119511767229625E-3"/>
                  <c:y val="1.0081771207839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AC-458D-9092-2E4A8505880F}"/>
                </c:ext>
              </c:extLst>
            </c:dLbl>
            <c:dLbl>
              <c:idx val="1"/>
              <c:layout>
                <c:manualLayout>
                  <c:x val="-5.8835279629118591E-3"/>
                  <c:y val="1.5391046972458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58D-9092-2E4A8505880F}"/>
                </c:ext>
              </c:extLst>
            </c:dLbl>
            <c:dLbl>
              <c:idx val="2"/>
              <c:layout>
                <c:manualLayout>
                  <c:x val="8.8239023534459251E-3"/>
                  <c:y val="2.1604571829902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AC-458D-9092-2E4A8505880F}"/>
                </c:ext>
              </c:extLst>
            </c:dLbl>
            <c:dLbl>
              <c:idx val="3"/>
              <c:layout>
                <c:manualLayout>
                  <c:x val="-1.4707430316357663E-2"/>
                  <c:y val="1.4486379826424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AC-458D-9092-2E4A8505880F}"/>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Sheet1!$B$2:$B$5</c:f>
              <c:numCache>
                <c:formatCode>###,###,###,###,##0;"-"##,###,###,###,##0</c:formatCode>
                <c:ptCount val="4"/>
                <c:pt idx="0" formatCode="#,##0_ ">
                  <c:v>812549</c:v>
                </c:pt>
                <c:pt idx="1">
                  <c:v>855470</c:v>
                </c:pt>
                <c:pt idx="2" formatCode="#,##0_);\(#,##0\)">
                  <c:v>899630</c:v>
                </c:pt>
                <c:pt idx="3" formatCode="#,##0_);\(#,##0\)">
                  <c:v>918670</c:v>
                </c:pt>
              </c:numCache>
            </c:numRef>
          </c:val>
          <c:extLst>
            <c:ext xmlns:c16="http://schemas.microsoft.com/office/drawing/2014/chart" uri="{C3380CC4-5D6E-409C-BE32-E72D297353CC}">
              <c16:uniqueId val="{00000004-98AC-458D-9092-2E4A8505880F}"/>
            </c:ext>
          </c:extLst>
        </c:ser>
        <c:ser>
          <c:idx val="1"/>
          <c:order val="1"/>
          <c:tx>
            <c:strRef>
              <c:f>Sheet1!$C$1</c:f>
              <c:strCache>
                <c:ptCount val="1"/>
                <c:pt idx="0">
                  <c:v>空き家総数</c:v>
                </c:pt>
              </c:strCache>
            </c:strRef>
          </c:tx>
          <c:spPr>
            <a:solidFill>
              <a:schemeClr val="accent2">
                <a:lumMod val="60000"/>
                <a:lumOff val="40000"/>
              </a:schemeClr>
            </a:solidFill>
            <a:ln>
              <a:noFill/>
            </a:ln>
            <a:effectLst/>
          </c:spPr>
          <c:invertIfNegative val="0"/>
          <c:dLbls>
            <c:dLbl>
              <c:idx val="0"/>
              <c:layout>
                <c:manualLayout>
                  <c:x val="0"/>
                  <c:y val="2.6546378823096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8AC-458D-9092-2E4A8505880F}"/>
                </c:ext>
              </c:extLst>
            </c:dLbl>
            <c:dLbl>
              <c:idx val="1"/>
              <c:layout>
                <c:manualLayout>
                  <c:x val="-1.3235853530168928E-2"/>
                  <c:y val="2.6546378823096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8AC-458D-9092-2E4A8505880F}"/>
                </c:ext>
              </c:extLst>
            </c:dLbl>
            <c:dLbl>
              <c:idx val="2"/>
              <c:layout>
                <c:manualLayout>
                  <c:x val="8.8239023534458436E-3"/>
                  <c:y val="1.5927827293857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8AC-458D-9092-2E4A8505880F}"/>
                </c:ext>
              </c:extLst>
            </c:dLbl>
            <c:dLbl>
              <c:idx val="3"/>
              <c:layout>
                <c:manualLayout>
                  <c:x val="-4.4119511767231239E-3"/>
                  <c:y val="1.5927827293857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8AC-458D-9092-2E4A8505880F}"/>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Sheet1!$C$2:$C$5</c:f>
              <c:numCache>
                <c:formatCode>###,###,###,###,##0;"-"##,###,###,###,##0</c:formatCode>
                <c:ptCount val="4"/>
                <c:pt idx="0" formatCode="#,##0_ ">
                  <c:v>98440</c:v>
                </c:pt>
                <c:pt idx="1">
                  <c:v>108480</c:v>
                </c:pt>
                <c:pt idx="2" formatCode="#,##0_);\(#,##0\)">
                  <c:v>125230</c:v>
                </c:pt>
                <c:pt idx="3" formatCode="#,##0_);\(#,##0\)">
                  <c:v>104800</c:v>
                </c:pt>
              </c:numCache>
            </c:numRef>
          </c:val>
          <c:extLst>
            <c:ext xmlns:c16="http://schemas.microsoft.com/office/drawing/2014/chart" uri="{C3380CC4-5D6E-409C-BE32-E72D297353CC}">
              <c16:uniqueId val="{00000005-98AC-458D-9092-2E4A8505880F}"/>
            </c:ext>
          </c:extLst>
        </c:ser>
        <c:ser>
          <c:idx val="2"/>
          <c:order val="2"/>
          <c:tx>
            <c:strRef>
              <c:f>Sheet1!$D$1</c:f>
              <c:strCache>
                <c:ptCount val="1"/>
                <c:pt idx="0">
                  <c:v>賃貸・売却</c:v>
                </c:pt>
              </c:strCache>
            </c:strRef>
          </c:tx>
          <c:spPr>
            <a:pattFill prst="pct80">
              <a:fgClr>
                <a:srgbClr val="C00000"/>
              </a:fgClr>
              <a:bgClr>
                <a:schemeClr val="bg1"/>
              </a:bgClr>
            </a:pattFill>
            <a:ln>
              <a:noFill/>
            </a:ln>
            <a:effectLst/>
          </c:spPr>
          <c:invertIfNegative val="0"/>
          <c:dLbls>
            <c:dLbl>
              <c:idx val="0"/>
              <c:layout>
                <c:manualLayout>
                  <c:x val="3.97075605905066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8AC-458D-9092-2E4A8505880F}"/>
                </c:ext>
              </c:extLst>
            </c:dLbl>
            <c:dLbl>
              <c:idx val="1"/>
              <c:layout>
                <c:manualLayout>
                  <c:x val="2.6471707060337694E-2"/>
                  <c:y val="3.1855654587715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8AC-458D-9092-2E4A8505880F}"/>
                </c:ext>
              </c:extLst>
            </c:dLbl>
            <c:dLbl>
              <c:idx val="2"/>
              <c:layout>
                <c:manualLayout>
                  <c:x val="3.970756059050666E-2"/>
                  <c:y val="5.3092757646193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8AC-458D-9092-2E4A8505880F}"/>
                </c:ext>
              </c:extLst>
            </c:dLbl>
            <c:dLbl>
              <c:idx val="3"/>
              <c:layout>
                <c:manualLayout>
                  <c:x val="2.6471707060337774E-2"/>
                  <c:y val="3.1855654587715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AC-458D-9092-2E4A8505880F}"/>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Sheet1!$D$2:$D$5</c:f>
              <c:numCache>
                <c:formatCode>###,###,###,###,##0;"-"##,###,###,###,##0</c:formatCode>
                <c:ptCount val="4"/>
                <c:pt idx="0" formatCode="#,##0_ ">
                  <c:v>26699</c:v>
                </c:pt>
                <c:pt idx="1">
                  <c:v>36400</c:v>
                </c:pt>
                <c:pt idx="2" formatCode="#,##0_);\(#,##0\)">
                  <c:v>32810</c:v>
                </c:pt>
                <c:pt idx="3" formatCode="#,##0_);\(#,##0\)">
                  <c:v>39970</c:v>
                </c:pt>
              </c:numCache>
            </c:numRef>
          </c:val>
          <c:extLst>
            <c:ext xmlns:c16="http://schemas.microsoft.com/office/drawing/2014/chart" uri="{C3380CC4-5D6E-409C-BE32-E72D297353CC}">
              <c16:uniqueId val="{00000006-98AC-458D-9092-2E4A8505880F}"/>
            </c:ext>
          </c:extLst>
        </c:ser>
        <c:dLbls>
          <c:showLegendKey val="0"/>
          <c:showVal val="1"/>
          <c:showCatName val="0"/>
          <c:showSerName val="0"/>
          <c:showPercent val="0"/>
          <c:showBubbleSize val="0"/>
        </c:dLbls>
        <c:gapWidth val="219"/>
        <c:axId val="2067718448"/>
        <c:axId val="2067720112"/>
      </c:barChart>
      <c:lineChart>
        <c:grouping val="standard"/>
        <c:varyColors val="0"/>
        <c:ser>
          <c:idx val="3"/>
          <c:order val="3"/>
          <c:tx>
            <c:strRef>
              <c:f>Sheet1!$E$1</c:f>
              <c:strCache>
                <c:ptCount val="1"/>
                <c:pt idx="0">
                  <c:v>総空き家率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4511098488993575E-2"/>
                  <c:y val="-8.786851390444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3C-4747-AD23-0B890083539A}"/>
                </c:ext>
              </c:extLst>
            </c:dLbl>
            <c:dLbl>
              <c:idx val="1"/>
              <c:layout>
                <c:manualLayout>
                  <c:x val="-9.0930313752260294E-2"/>
                  <c:y val="-9.8487065433688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3C-4747-AD23-0B890083539A}"/>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Sheet1!$E$2:$E$5</c:f>
              <c:numCache>
                <c:formatCode>0.0%</c:formatCode>
                <c:ptCount val="4"/>
                <c:pt idx="0">
                  <c:v>0.12114961682310851</c:v>
                </c:pt>
                <c:pt idx="1">
                  <c:v>0.12680748594339952</c:v>
                </c:pt>
                <c:pt idx="2">
                  <c:v>0.13920167179840601</c:v>
                </c:pt>
                <c:pt idx="3">
                  <c:v>0.11407796052989648</c:v>
                </c:pt>
              </c:numCache>
            </c:numRef>
          </c:val>
          <c:smooth val="0"/>
          <c:extLst>
            <c:ext xmlns:c16="http://schemas.microsoft.com/office/drawing/2014/chart" uri="{C3380CC4-5D6E-409C-BE32-E72D297353CC}">
              <c16:uniqueId val="{00000007-98AC-458D-9092-2E4A8505880F}"/>
            </c:ext>
          </c:extLst>
        </c:ser>
        <c:ser>
          <c:idx val="4"/>
          <c:order val="4"/>
          <c:tx>
            <c:strRef>
              <c:f>Sheet1!$F$1</c:f>
              <c:strCache>
                <c:ptCount val="1"/>
                <c:pt idx="0">
                  <c:v>賃貸・売却用及び二次的住宅を除く空き家率</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Sheet1!$F$2:$F$5</c:f>
              <c:numCache>
                <c:formatCode>0.0%</c:formatCode>
                <c:ptCount val="4"/>
                <c:pt idx="0">
                  <c:v>3.2858326082488565E-2</c:v>
                </c:pt>
                <c:pt idx="1">
                  <c:v>4.2549709516406187E-2</c:v>
                </c:pt>
                <c:pt idx="2">
                  <c:v>3.6470549003479208E-2</c:v>
                </c:pt>
                <c:pt idx="3">
                  <c:v>4.3508550404388953E-2</c:v>
                </c:pt>
              </c:numCache>
            </c:numRef>
          </c:val>
          <c:smooth val="0"/>
          <c:extLst>
            <c:ext xmlns:c16="http://schemas.microsoft.com/office/drawing/2014/chart" uri="{C3380CC4-5D6E-409C-BE32-E72D297353CC}">
              <c16:uniqueId val="{00000008-98AC-458D-9092-2E4A8505880F}"/>
            </c:ext>
          </c:extLst>
        </c:ser>
        <c:dLbls>
          <c:showLegendKey val="0"/>
          <c:showVal val="1"/>
          <c:showCatName val="0"/>
          <c:showSerName val="0"/>
          <c:showPercent val="0"/>
          <c:showBubbleSize val="0"/>
        </c:dLbls>
        <c:marker val="1"/>
        <c:smooth val="0"/>
        <c:axId val="179187472"/>
        <c:axId val="179208272"/>
      </c:lineChart>
      <c:catAx>
        <c:axId val="20677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20112"/>
        <c:crosses val="autoZero"/>
        <c:auto val="1"/>
        <c:lblAlgn val="ctr"/>
        <c:lblOffset val="100"/>
        <c:noMultiLvlLbl val="0"/>
      </c:catAx>
      <c:valAx>
        <c:axId val="2067720112"/>
        <c:scaling>
          <c:orientation val="minMax"/>
          <c:max val="20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en-US" sz="600"/>
                  <a:t>(</a:t>
                </a:r>
                <a:r>
                  <a:rPr lang="ja-JP" sz="600"/>
                  <a:t>単位：千戸）</a:t>
                </a:r>
              </a:p>
            </c:rich>
          </c:tx>
          <c:layout>
            <c:manualLayout>
              <c:xMode val="edge"/>
              <c:yMode val="edge"/>
              <c:x val="2.1142190042346326E-2"/>
              <c:y val="2.1983347370878249E-2"/>
            </c:manualLayout>
          </c:layout>
          <c:overlay val="0"/>
          <c:spPr>
            <a:noFill/>
            <a:ln>
              <a:noFill/>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18448"/>
        <c:crosses val="autoZero"/>
        <c:crossBetween val="between"/>
        <c:dispUnits>
          <c:builtInUnit val="thousands"/>
        </c:dispUnits>
      </c:valAx>
      <c:valAx>
        <c:axId val="179208272"/>
        <c:scaling>
          <c:orientation val="minMax"/>
          <c:max val="0.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9187472"/>
        <c:crosses val="max"/>
        <c:crossBetween val="between"/>
      </c:valAx>
      <c:catAx>
        <c:axId val="179187472"/>
        <c:scaling>
          <c:orientation val="minMax"/>
        </c:scaling>
        <c:delete val="1"/>
        <c:axPos val="b"/>
        <c:numFmt formatCode="General" sourceLinked="1"/>
        <c:majorTickMark val="out"/>
        <c:minorTickMark val="none"/>
        <c:tickLblPos val="nextTo"/>
        <c:crossAx val="1792082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70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100" dirty="0"/>
              <a:t>東大阪（北河内・中河内）地域</a:t>
            </a:r>
          </a:p>
        </c:rich>
      </c:tx>
      <c:layout>
        <c:manualLayout>
          <c:xMode val="edge"/>
          <c:yMode val="edge"/>
          <c:x val="0.27082478106185004"/>
          <c:y val="3.0720851475568457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627694231660499"/>
          <c:y val="0.12250134649468232"/>
          <c:w val="0.83005016720991176"/>
          <c:h val="0.73514695793204676"/>
        </c:manualLayout>
      </c:layout>
      <c:barChart>
        <c:barDir val="col"/>
        <c:grouping val="stacked"/>
        <c:varyColors val="0"/>
        <c:ser>
          <c:idx val="0"/>
          <c:order val="0"/>
          <c:tx>
            <c:strRef>
              <c:f>'人口（年齢3区分別人口・割合）'!$N$4</c:f>
              <c:strCache>
                <c:ptCount val="1"/>
                <c:pt idx="0">
                  <c:v>0～14歳</c:v>
                </c:pt>
              </c:strCache>
            </c:strRef>
          </c:tx>
          <c:spPr>
            <a:solidFill>
              <a:schemeClr val="accent2">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'人口（年齢3区分別人口・割合）'!$O$4:$U$4</c:f>
              <c:numCache>
                <c:formatCode>#,##0_);[Red]\(#,##0\)</c:formatCode>
                <c:ptCount val="5"/>
                <c:pt idx="0">
                  <c:v>222486</c:v>
                </c:pt>
                <c:pt idx="1">
                  <c:v>196589</c:v>
                </c:pt>
                <c:pt idx="2">
                  <c:v>177847</c:v>
                </c:pt>
                <c:pt idx="3">
                  <c:v>165426</c:v>
                </c:pt>
                <c:pt idx="4">
                  <c:v>158354</c:v>
                </c:pt>
              </c:numCache>
              <c:extLst/>
            </c:numRef>
          </c:val>
          <c:extLst>
            <c:ext xmlns:c16="http://schemas.microsoft.com/office/drawing/2014/chart" uri="{C3380CC4-5D6E-409C-BE32-E72D297353CC}">
              <c16:uniqueId val="{00000000-013D-4258-B97B-C8A0F53454B6}"/>
            </c:ext>
          </c:extLst>
        </c:ser>
        <c:ser>
          <c:idx val="1"/>
          <c:order val="1"/>
          <c:tx>
            <c:strRef>
              <c:f>'人口（年齢3区分別人口・割合）'!$N$5</c:f>
              <c:strCache>
                <c:ptCount val="1"/>
                <c:pt idx="0">
                  <c:v>15～64歳</c:v>
                </c:pt>
              </c:strCache>
            </c:strRef>
          </c:tx>
          <c:spPr>
            <a:pattFill prst="pct80">
              <a:fgClr>
                <a:schemeClr val="accent4">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'人口（年齢3区分別人口・割合）'!$O$5:$U$5</c:f>
              <c:numCache>
                <c:formatCode>#,##0_);[Red]\(#,##0\)</c:formatCode>
                <c:ptCount val="5"/>
                <c:pt idx="0">
                  <c:v>1165245</c:v>
                </c:pt>
                <c:pt idx="1">
                  <c:v>1136958</c:v>
                </c:pt>
                <c:pt idx="2">
                  <c:v>1076198</c:v>
                </c:pt>
                <c:pt idx="3">
                  <c:v>986272</c:v>
                </c:pt>
                <c:pt idx="4">
                  <c:v>875301</c:v>
                </c:pt>
              </c:numCache>
              <c:extLst/>
            </c:numRef>
          </c:val>
          <c:extLst>
            <c:ext xmlns:c16="http://schemas.microsoft.com/office/drawing/2014/chart" uri="{C3380CC4-5D6E-409C-BE32-E72D297353CC}">
              <c16:uniqueId val="{00000001-013D-4258-B97B-C8A0F53454B6}"/>
            </c:ext>
          </c:extLst>
        </c:ser>
        <c:ser>
          <c:idx val="2"/>
          <c:order val="2"/>
          <c:tx>
            <c:strRef>
              <c:f>'人口（年齢3区分別人口・割合）'!$N$6</c:f>
              <c:strCache>
                <c:ptCount val="1"/>
                <c:pt idx="0">
                  <c:v>65歳以上</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'人口（年齢3区分別人口・割合）'!$O$6:$U$6</c:f>
              <c:numCache>
                <c:formatCode>#,##0_);[Red]\(#,##0\)</c:formatCode>
                <c:ptCount val="5"/>
                <c:pt idx="0">
                  <c:v>579085</c:v>
                </c:pt>
                <c:pt idx="1">
                  <c:v>571266</c:v>
                </c:pt>
                <c:pt idx="2">
                  <c:v>574577</c:v>
                </c:pt>
                <c:pt idx="3">
                  <c:v>593736</c:v>
                </c:pt>
                <c:pt idx="4">
                  <c:v>625354</c:v>
                </c:pt>
              </c:numCache>
              <c:extLst/>
            </c:numRef>
          </c:val>
          <c:extLst>
            <c:ext xmlns:c16="http://schemas.microsoft.com/office/drawing/2014/chart" uri="{C3380CC4-5D6E-409C-BE32-E72D297353CC}">
              <c16:uniqueId val="{00000002-013D-4258-B97B-C8A0F53454B6}"/>
            </c:ext>
          </c:extLst>
        </c:ser>
        <c:dLbls>
          <c:showLegendKey val="0"/>
          <c:showVal val="0"/>
          <c:showCatName val="0"/>
          <c:showSerName val="0"/>
          <c:showPercent val="0"/>
          <c:showBubbleSize val="0"/>
        </c:dLbls>
        <c:gapWidth val="50"/>
        <c:overlap val="100"/>
        <c:axId val="2022394687"/>
        <c:axId val="2022386367"/>
      </c:barChart>
      <c:lineChart>
        <c:grouping val="standard"/>
        <c:varyColors val="0"/>
        <c:ser>
          <c:idx val="3"/>
          <c:order val="3"/>
          <c:tx>
            <c:strRef>
              <c:f>'人口（年齢3区分別人口・割合）'!$N$7</c:f>
              <c:strCache>
                <c:ptCount val="1"/>
                <c:pt idx="0">
                  <c:v>合計</c:v>
                </c:pt>
              </c:strCache>
            </c:strRef>
          </c:tx>
          <c:spPr>
            <a:ln w="28575" cap="rnd">
              <a:solidFill>
                <a:schemeClr val="accent1">
                  <a:alpha val="0"/>
                </a:schemeClr>
              </a:solidFill>
              <a:round/>
            </a:ln>
            <a:effectLst/>
          </c:spPr>
          <c:marker>
            <c:symbol val="none"/>
          </c:marker>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'人口（年齢3区分別人口・割合）'!$O$7:$U$7</c:f>
              <c:numCache>
                <c:formatCode>#,##0_);[Red]\(#,##0\)</c:formatCode>
                <c:ptCount val="5"/>
                <c:pt idx="0">
                  <c:v>1966816</c:v>
                </c:pt>
                <c:pt idx="1">
                  <c:v>1904813</c:v>
                </c:pt>
                <c:pt idx="2">
                  <c:v>1828622</c:v>
                </c:pt>
                <c:pt idx="3">
                  <c:v>1745434</c:v>
                </c:pt>
                <c:pt idx="4">
                  <c:v>1659009</c:v>
                </c:pt>
              </c:numCache>
              <c:extLst/>
            </c:numRef>
          </c:val>
          <c:smooth val="0"/>
          <c:extLst>
            <c:ext xmlns:c16="http://schemas.microsoft.com/office/drawing/2014/chart" uri="{C3380CC4-5D6E-409C-BE32-E72D297353CC}">
              <c16:uniqueId val="{00000003-013D-4258-B97B-C8A0F53454B6}"/>
            </c:ext>
          </c:extLst>
        </c:ser>
        <c:dLbls>
          <c:showLegendKey val="0"/>
          <c:showVal val="0"/>
          <c:showCatName val="0"/>
          <c:showSerName val="0"/>
          <c:showPercent val="0"/>
          <c:showBubbleSize val="0"/>
        </c:dLbls>
        <c:marker val="1"/>
        <c:smooth val="0"/>
        <c:axId val="2022394687"/>
        <c:axId val="2022386367"/>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max val="30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a:t>（単位：千人）</a:t>
                </a:r>
              </a:p>
            </c:rich>
          </c:tx>
          <c:layout>
            <c:manualLayout>
              <c:xMode val="edge"/>
              <c:yMode val="edge"/>
              <c:x val="2.152080952134839E-2"/>
              <c:y val="2.828964495719119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東大阪（北河内・中河内）地域</a:t>
            </a:r>
            <a:endParaRPr lang="ja-JP" sz="1050" dirty="0"/>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072191093116472"/>
          <c:y val="0.11917205298305715"/>
          <c:w val="0.79430125323376766"/>
          <c:h val="0.77445178335535003"/>
        </c:manualLayout>
      </c:layout>
      <c:barChart>
        <c:barDir val="col"/>
        <c:grouping val="clustered"/>
        <c:varyColors val="0"/>
        <c:ser>
          <c:idx val="0"/>
          <c:order val="0"/>
          <c:tx>
            <c:strRef>
              <c:f>Sheet1!$B$1</c:f>
              <c:strCache>
                <c:ptCount val="1"/>
                <c:pt idx="0">
                  <c:v>住宅総数</c:v>
                </c:pt>
              </c:strCache>
            </c:strRef>
          </c:tx>
          <c:spPr>
            <a:pattFill prst="pct80">
              <a:fgClr>
                <a:schemeClr val="accent1">
                  <a:lumMod val="40000"/>
                  <a:lumOff val="60000"/>
                </a:schemeClr>
              </a:fgClr>
              <a:bgClr>
                <a:schemeClr val="bg1"/>
              </a:bgClr>
            </a:pattFill>
            <a:ln>
              <a:noFill/>
            </a:ln>
            <a:effectLst/>
          </c:spPr>
          <c:invertIfNegative val="0"/>
          <c:dLbls>
            <c:dLbl>
              <c:idx val="0"/>
              <c:layout>
                <c:manualLayout>
                  <c:x val="4.4119511767229625E-3"/>
                  <c:y val="0.100339459206367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7C-441E-AE29-28DB6491FA5D}"/>
                </c:ext>
              </c:extLst>
            </c:dLbl>
            <c:dLbl>
              <c:idx val="1"/>
              <c:layout>
                <c:manualLayout>
                  <c:x val="-5.8835279629118184E-3"/>
                  <c:y val="0.11467450377083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7C-441E-AE29-28DB6491FA5D}"/>
                </c:ext>
              </c:extLst>
            </c:dLbl>
            <c:dLbl>
              <c:idx val="2"/>
              <c:layout>
                <c:manualLayout>
                  <c:x val="4.4119511767229625E-3"/>
                  <c:y val="5.9831357335161622E-2"/>
                </c:manualLayout>
              </c:layout>
              <c:showLegendKey val="0"/>
              <c:showVal val="1"/>
              <c:showCatName val="0"/>
              <c:showSerName val="0"/>
              <c:showPercent val="0"/>
              <c:showBubbleSize val="0"/>
              <c:extLst>
                <c:ext xmlns:c15="http://schemas.microsoft.com/office/drawing/2012/chart" uri="{CE6537A1-D6FC-4f65-9D91-7224C49458BB}">
                  <c15:layout>
                    <c:manualLayout>
                      <c:w val="0.12591708658367334"/>
                      <c:h val="6.4242236751893778E-2"/>
                    </c:manualLayout>
                  </c15:layout>
                </c:ext>
                <c:ext xmlns:c16="http://schemas.microsoft.com/office/drawing/2014/chart" uri="{C3380CC4-5D6E-409C-BE32-E72D297353CC}">
                  <c16:uniqueId val="{00000002-E07C-441E-AE29-28DB6491FA5D}"/>
                </c:ext>
              </c:extLst>
            </c:dLbl>
            <c:dLbl>
              <c:idx val="3"/>
              <c:layout>
                <c:manualLayout>
                  <c:x val="1.1764276743979951E-2"/>
                  <c:y val="4.5280179261216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7C-441E-AE29-28DB6491FA5D}"/>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Sheet1!$B$2:$B$5</c:f>
              <c:numCache>
                <c:formatCode>###,###,###,###,##0;"-"##,###,###,###,##0</c:formatCode>
                <c:ptCount val="4"/>
                <c:pt idx="0" formatCode="#,##0_ ">
                  <c:v>956592</c:v>
                </c:pt>
                <c:pt idx="1">
                  <c:v>1004180</c:v>
                </c:pt>
                <c:pt idx="2" formatCode="#,##0_);\(#,##0\)">
                  <c:v>1007760</c:v>
                </c:pt>
                <c:pt idx="3" formatCode="#,##0_);\(#,##0\)">
                  <c:v>1036900</c:v>
                </c:pt>
              </c:numCache>
            </c:numRef>
          </c:val>
          <c:extLst>
            <c:ext xmlns:c16="http://schemas.microsoft.com/office/drawing/2014/chart" uri="{C3380CC4-5D6E-409C-BE32-E72D297353CC}">
              <c16:uniqueId val="{00000004-E07C-441E-AE29-28DB6491FA5D}"/>
            </c:ext>
          </c:extLst>
        </c:ser>
        <c:ser>
          <c:idx val="1"/>
          <c:order val="1"/>
          <c:tx>
            <c:strRef>
              <c:f>Sheet1!$C$1</c:f>
              <c:strCache>
                <c:ptCount val="1"/>
                <c:pt idx="0">
                  <c:v>空き家総数</c:v>
                </c:pt>
              </c:strCache>
            </c:strRef>
          </c:tx>
          <c:spPr>
            <a:solidFill>
              <a:schemeClr val="accent2">
                <a:lumMod val="60000"/>
                <a:lumOff val="40000"/>
              </a:schemeClr>
            </a:solidFill>
            <a:ln>
              <a:noFill/>
            </a:ln>
            <a:effectLst/>
          </c:spPr>
          <c:invertIfNegative val="0"/>
          <c:dLbls>
            <c:dLbl>
              <c:idx val="0"/>
              <c:layout>
                <c:manualLayout>
                  <c:x val="3.52956094137837E-2"/>
                  <c:y val="2.1237103058477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7C-441E-AE29-28DB6491FA5D}"/>
                </c:ext>
              </c:extLst>
            </c:dLbl>
            <c:dLbl>
              <c:idx val="1"/>
              <c:layout>
                <c:manualLayout>
                  <c:x val="3.0883658237060737E-2"/>
                  <c:y val="5.30927576461922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07C-441E-AE29-28DB6491FA5D}"/>
                </c:ext>
              </c:extLst>
            </c:dLbl>
            <c:dLbl>
              <c:idx val="2"/>
              <c:layout>
                <c:manualLayout>
                  <c:x val="3.5295609413783617E-2"/>
                  <c:y val="-9.733559792222104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7C-441E-AE29-28DB6491FA5D}"/>
                </c:ext>
              </c:extLst>
            </c:dLbl>
            <c:dLbl>
              <c:idx val="3"/>
              <c:layout>
                <c:manualLayout>
                  <c:x val="-1.6176967436942596E-16"/>
                  <c:y val="-5.30927576461941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BC-41BF-86AD-BB879F8CD1D8}"/>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Sheet1!$C$2:$C$5</c:f>
              <c:numCache>
                <c:formatCode>###,###,###,###,##0;"-"##,###,###,###,##0</c:formatCode>
                <c:ptCount val="4"/>
                <c:pt idx="0" formatCode="#,##0_ ">
                  <c:v>139233</c:v>
                </c:pt>
                <c:pt idx="1">
                  <c:v>145210</c:v>
                </c:pt>
                <c:pt idx="2" formatCode="#,##0_);\(#,##0\)">
                  <c:v>150060</c:v>
                </c:pt>
                <c:pt idx="3" formatCode="#,##0_);\(#,##0\)">
                  <c:v>152770</c:v>
                </c:pt>
              </c:numCache>
            </c:numRef>
          </c:val>
          <c:extLst>
            <c:ext xmlns:c16="http://schemas.microsoft.com/office/drawing/2014/chart" uri="{C3380CC4-5D6E-409C-BE32-E72D297353CC}">
              <c16:uniqueId val="{00000005-E07C-441E-AE29-28DB6491FA5D}"/>
            </c:ext>
          </c:extLst>
        </c:ser>
        <c:ser>
          <c:idx val="2"/>
          <c:order val="2"/>
          <c:tx>
            <c:strRef>
              <c:f>Sheet1!$D$1</c:f>
              <c:strCache>
                <c:ptCount val="1"/>
                <c:pt idx="0">
                  <c:v>賃貸・売却</c:v>
                </c:pt>
              </c:strCache>
            </c:strRef>
          </c:tx>
          <c:spPr>
            <a:pattFill prst="pct80">
              <a:fgClr>
                <a:srgbClr val="C00000"/>
              </a:fgClr>
              <a:bgClr>
                <a:schemeClr val="bg1"/>
              </a:bgClr>
            </a:pattFill>
            <a:ln>
              <a:noFill/>
            </a:ln>
            <a:effectLst/>
          </c:spPr>
          <c:invertIfNegative val="0"/>
          <c:dLbls>
            <c:dLbl>
              <c:idx val="0"/>
              <c:layout>
                <c:manualLayout>
                  <c:x val="4.8531462943952587E-2"/>
                  <c:y val="3.1855654587715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7C-441E-AE29-28DB6491FA5D}"/>
                </c:ext>
              </c:extLst>
            </c:dLbl>
            <c:dLbl>
              <c:idx val="1"/>
              <c:layout>
                <c:manualLayout>
                  <c:x val="5.7355365297398514E-2"/>
                  <c:y val="3.1855654587715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BC-41BF-86AD-BB879F8CD1D8}"/>
                </c:ext>
              </c:extLst>
            </c:dLbl>
            <c:dLbl>
              <c:idx val="2"/>
              <c:layout>
                <c:manualLayout>
                  <c:x val="1.3235853530168807E-2"/>
                  <c:y val="1.5927827293857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7C-441E-AE29-28DB6491FA5D}"/>
                </c:ext>
              </c:extLst>
            </c:dLbl>
            <c:dLbl>
              <c:idx val="3"/>
              <c:layout>
                <c:manualLayout>
                  <c:x val="3.0883658237060737E-2"/>
                  <c:y val="2.6546378823096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BC-41BF-86AD-BB879F8CD1D8}"/>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Sheet1!$D$2:$D$5</c:f>
              <c:numCache>
                <c:formatCode>###,###,###,###,##0;"-"##,###,###,###,##0</c:formatCode>
                <c:ptCount val="4"/>
                <c:pt idx="0" formatCode="#,##0_ ">
                  <c:v>36192</c:v>
                </c:pt>
                <c:pt idx="1">
                  <c:v>46670</c:v>
                </c:pt>
                <c:pt idx="2" formatCode="#,##0_);\(#,##0\)">
                  <c:v>42780</c:v>
                </c:pt>
                <c:pt idx="3" formatCode="#,##0_);\(#,##0\)">
                  <c:v>51530</c:v>
                </c:pt>
              </c:numCache>
            </c:numRef>
          </c:val>
          <c:extLst>
            <c:ext xmlns:c16="http://schemas.microsoft.com/office/drawing/2014/chart" uri="{C3380CC4-5D6E-409C-BE32-E72D297353CC}">
              <c16:uniqueId val="{00000006-E07C-441E-AE29-28DB6491FA5D}"/>
            </c:ext>
          </c:extLst>
        </c:ser>
        <c:dLbls>
          <c:showLegendKey val="0"/>
          <c:showVal val="1"/>
          <c:showCatName val="0"/>
          <c:showSerName val="0"/>
          <c:showPercent val="0"/>
          <c:showBubbleSize val="0"/>
        </c:dLbls>
        <c:gapWidth val="219"/>
        <c:axId val="2067718448"/>
        <c:axId val="2067720112"/>
      </c:barChart>
      <c:lineChart>
        <c:grouping val="standard"/>
        <c:varyColors val="0"/>
        <c:ser>
          <c:idx val="3"/>
          <c:order val="3"/>
          <c:tx>
            <c:strRef>
              <c:f>Sheet1!$E$1</c:f>
              <c:strCache>
                <c:ptCount val="1"/>
                <c:pt idx="0">
                  <c:v>総空き家率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10857811845915211"/>
                  <c:y val="-9.8487065433688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D6-46E2-9EF4-1665FB39D3D0}"/>
                </c:ext>
              </c:extLst>
            </c:dLbl>
            <c:dLbl>
              <c:idx val="1"/>
              <c:layout>
                <c:manualLayout>
                  <c:x val="-9.0930313752260294E-2"/>
                  <c:y val="-9.8487065433688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D6-46E2-9EF4-1665FB39D3D0}"/>
                </c:ext>
              </c:extLst>
            </c:dLbl>
            <c:dLbl>
              <c:idx val="2"/>
              <c:layout>
                <c:manualLayout>
                  <c:x val="-0.10857811845915211"/>
                  <c:y val="-0.1144148927275463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D6-46E2-9EF4-1665FB39D3D0}"/>
                </c:ext>
              </c:extLst>
            </c:dLbl>
            <c:dLbl>
              <c:idx val="3"/>
              <c:layout>
                <c:manualLayout>
                  <c:x val="-0.11299006963587516"/>
                  <c:y val="-8.7868513904449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D6-46E2-9EF4-1665FB39D3D0}"/>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Sheet1!$E$2:$E$5</c:f>
              <c:numCache>
                <c:formatCode>0.0%</c:formatCode>
                <c:ptCount val="4"/>
                <c:pt idx="0">
                  <c:v>0.14555108133875258</c:v>
                </c:pt>
                <c:pt idx="1">
                  <c:v>0.14460554880599097</c:v>
                </c:pt>
                <c:pt idx="2">
                  <c:v>0.14890450107168374</c:v>
                </c:pt>
                <c:pt idx="3">
                  <c:v>0.14733339762754363</c:v>
                </c:pt>
              </c:numCache>
            </c:numRef>
          </c:val>
          <c:smooth val="0"/>
          <c:extLst>
            <c:ext xmlns:c16="http://schemas.microsoft.com/office/drawing/2014/chart" uri="{C3380CC4-5D6E-409C-BE32-E72D297353CC}">
              <c16:uniqueId val="{00000007-E07C-441E-AE29-28DB6491FA5D}"/>
            </c:ext>
          </c:extLst>
        </c:ser>
        <c:ser>
          <c:idx val="4"/>
          <c:order val="4"/>
          <c:tx>
            <c:strRef>
              <c:f>Sheet1!$F$1</c:f>
              <c:strCache>
                <c:ptCount val="1"/>
                <c:pt idx="0">
                  <c:v>賃貸・売却用及び二次的住宅を除く空き家率</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Sheet1!$F$2:$F$5</c:f>
              <c:numCache>
                <c:formatCode>0.0%</c:formatCode>
                <c:ptCount val="4"/>
                <c:pt idx="0">
                  <c:v>3.7834311806914545E-2</c:v>
                </c:pt>
                <c:pt idx="1">
                  <c:v>4.6475731442570056E-2</c:v>
                </c:pt>
                <c:pt idx="2">
                  <c:v>4.2450583472255297E-2</c:v>
                </c:pt>
                <c:pt idx="3">
                  <c:v>4.9696209856302437E-2</c:v>
                </c:pt>
              </c:numCache>
            </c:numRef>
          </c:val>
          <c:smooth val="0"/>
          <c:extLst>
            <c:ext xmlns:c16="http://schemas.microsoft.com/office/drawing/2014/chart" uri="{C3380CC4-5D6E-409C-BE32-E72D297353CC}">
              <c16:uniqueId val="{00000008-E07C-441E-AE29-28DB6491FA5D}"/>
            </c:ext>
          </c:extLst>
        </c:ser>
        <c:dLbls>
          <c:showLegendKey val="0"/>
          <c:showVal val="1"/>
          <c:showCatName val="0"/>
          <c:showSerName val="0"/>
          <c:showPercent val="0"/>
          <c:showBubbleSize val="0"/>
        </c:dLbls>
        <c:marker val="1"/>
        <c:smooth val="0"/>
        <c:axId val="179187472"/>
        <c:axId val="179208272"/>
      </c:lineChart>
      <c:catAx>
        <c:axId val="20677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20112"/>
        <c:crosses val="autoZero"/>
        <c:auto val="1"/>
        <c:lblAlgn val="ctr"/>
        <c:lblOffset val="100"/>
        <c:noMultiLvlLbl val="0"/>
      </c:catAx>
      <c:valAx>
        <c:axId val="2067720112"/>
        <c:scaling>
          <c:orientation val="minMax"/>
          <c:max val="20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en-US" sz="600"/>
                  <a:t>(</a:t>
                </a:r>
                <a:r>
                  <a:rPr lang="ja-JP" sz="600"/>
                  <a:t>単位：千戸）</a:t>
                </a:r>
              </a:p>
            </c:rich>
          </c:tx>
          <c:layout>
            <c:manualLayout>
              <c:xMode val="edge"/>
              <c:yMode val="edge"/>
              <c:x val="2.1142190042346326E-2"/>
              <c:y val="2.1983347370878249E-2"/>
            </c:manualLayout>
          </c:layout>
          <c:overlay val="0"/>
          <c:spPr>
            <a:noFill/>
            <a:ln>
              <a:noFill/>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18448"/>
        <c:crosses val="autoZero"/>
        <c:crossBetween val="between"/>
        <c:dispUnits>
          <c:builtInUnit val="thousands"/>
        </c:dispUnits>
      </c:valAx>
      <c:valAx>
        <c:axId val="179208272"/>
        <c:scaling>
          <c:orientation val="minMax"/>
          <c:max val="0.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9187472"/>
        <c:crosses val="max"/>
        <c:crossBetween val="between"/>
      </c:valAx>
      <c:catAx>
        <c:axId val="179187472"/>
        <c:scaling>
          <c:orientation val="minMax"/>
        </c:scaling>
        <c:delete val="1"/>
        <c:axPos val="b"/>
        <c:numFmt formatCode="General" sourceLinked="1"/>
        <c:majorTickMark val="out"/>
        <c:minorTickMark val="none"/>
        <c:tickLblPos val="nextTo"/>
        <c:crossAx val="1792082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70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大阪市</a:t>
            </a:r>
            <a:endParaRPr lang="ja-JP" sz="1050" dirty="0"/>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072191093116472"/>
          <c:y val="0.11917205298305715"/>
          <c:w val="0.79430125323376766"/>
          <c:h val="0.77445178335535003"/>
        </c:manualLayout>
      </c:layout>
      <c:barChart>
        <c:barDir val="col"/>
        <c:grouping val="clustered"/>
        <c:varyColors val="0"/>
        <c:ser>
          <c:idx val="0"/>
          <c:order val="0"/>
          <c:tx>
            <c:strRef>
              <c:f>Sheet1!$B$1</c:f>
              <c:strCache>
                <c:ptCount val="1"/>
                <c:pt idx="0">
                  <c:v>住宅総数</c:v>
                </c:pt>
              </c:strCache>
            </c:strRef>
          </c:tx>
          <c:spPr>
            <a:pattFill prst="pct80">
              <a:fgClr>
                <a:schemeClr val="accent1">
                  <a:lumMod val="40000"/>
                  <a:lumOff val="60000"/>
                </a:schemeClr>
              </a:fgClr>
              <a:bgClr>
                <a:schemeClr val="bg1"/>
              </a:bgClr>
            </a:pattFill>
            <a:ln>
              <a:noFill/>
            </a:ln>
            <a:effectLst/>
          </c:spPr>
          <c:invertIfNegative val="0"/>
          <c:dLbls>
            <c:dLbl>
              <c:idx val="0"/>
              <c:layout>
                <c:manualLayout>
                  <c:x val="-1.6849276115898327E-17"/>
                  <c:y val="0.18528770658061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71-486B-ADFA-4BF20B75A353}"/>
                </c:ext>
              </c:extLst>
            </c:dLbl>
            <c:dLbl>
              <c:idx val="1"/>
              <c:layout>
                <c:manualLayout>
                  <c:x val="7.3524963317122142E-3"/>
                  <c:y val="0.185287706580611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71-486B-ADFA-4BF20B75A353}"/>
                </c:ext>
              </c:extLst>
            </c:dLbl>
            <c:dLbl>
              <c:idx val="2"/>
              <c:layout>
                <c:manualLayout>
                  <c:x val="-6.7397104463593307E-17"/>
                  <c:y val="0.170264379020021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71-486B-ADFA-4BF20B75A353}"/>
                </c:ext>
              </c:extLst>
            </c:dLbl>
            <c:dLbl>
              <c:idx val="3"/>
              <c:layout>
                <c:manualLayout>
                  <c:x val="7.3524963317120788E-3"/>
                  <c:y val="0.200311034141201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71-486B-ADFA-4BF20B75A353}"/>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Sheet1!$B$2:$B$5</c:f>
              <c:numCache>
                <c:formatCode>###,###,###,###,##0;"-"##,###,###,###,##0</c:formatCode>
                <c:ptCount val="4"/>
                <c:pt idx="0" formatCode="#,##0_ ">
                  <c:v>1530585</c:v>
                </c:pt>
                <c:pt idx="1">
                  <c:v>1634120</c:v>
                </c:pt>
                <c:pt idx="2" formatCode="#,##0_);\(#,##0\)">
                  <c:v>1675900</c:v>
                </c:pt>
                <c:pt idx="3" formatCode="#,##0_);\(#,##0\)">
                  <c:v>1827900</c:v>
                </c:pt>
              </c:numCache>
            </c:numRef>
          </c:val>
          <c:extLst>
            <c:ext xmlns:c16="http://schemas.microsoft.com/office/drawing/2014/chart" uri="{C3380CC4-5D6E-409C-BE32-E72D297353CC}">
              <c16:uniqueId val="{00000004-AB71-486B-ADFA-4BF20B75A353}"/>
            </c:ext>
          </c:extLst>
        </c:ser>
        <c:ser>
          <c:idx val="1"/>
          <c:order val="1"/>
          <c:tx>
            <c:strRef>
              <c:f>Sheet1!$C$1</c:f>
              <c:strCache>
                <c:ptCount val="1"/>
                <c:pt idx="0">
                  <c:v>空き家総数</c:v>
                </c:pt>
              </c:strCache>
            </c:strRef>
          </c:tx>
          <c:spPr>
            <a:solidFill>
              <a:schemeClr val="accent2">
                <a:lumMod val="60000"/>
                <a:lumOff val="40000"/>
              </a:schemeClr>
            </a:solidFill>
            <a:ln>
              <a:noFill/>
            </a:ln>
            <a:effectLst/>
          </c:spPr>
          <c:invertIfNegative val="0"/>
          <c:dLbls>
            <c:dLbl>
              <c:idx val="0"/>
              <c:layout>
                <c:manualLayout>
                  <c:x val="-4.4119511767230033E-3"/>
                  <c:y val="4.2474206116954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71-486B-ADFA-4BF20B75A353}"/>
                </c:ext>
              </c:extLst>
            </c:dLbl>
            <c:dLbl>
              <c:idx val="1"/>
              <c:layout>
                <c:manualLayout>
                  <c:x val="0"/>
                  <c:y val="3.7164930352335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71-486B-ADFA-4BF20B75A353}"/>
                </c:ext>
              </c:extLst>
            </c:dLbl>
            <c:dLbl>
              <c:idx val="2"/>
              <c:layout>
                <c:manualLayout>
                  <c:x val="-4.4119511767229625E-3"/>
                  <c:y val="3.7164930352335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71-486B-ADFA-4BF20B75A353}"/>
                </c:ext>
              </c:extLst>
            </c:dLbl>
            <c:dLbl>
              <c:idx val="3"/>
              <c:layout>
                <c:manualLayout>
                  <c:x val="-1.6176967436942596E-16"/>
                  <c:y val="4.2474206116954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B71-486B-ADFA-4BF20B75A353}"/>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Sheet1!$C$2:$C$5</c:f>
              <c:numCache>
                <c:formatCode>###,###,###,###,##0;"-"##,###,###,###,##0</c:formatCode>
                <c:ptCount val="4"/>
                <c:pt idx="0" formatCode="#,##0_ ">
                  <c:v>255174</c:v>
                </c:pt>
                <c:pt idx="1">
                  <c:v>280740</c:v>
                </c:pt>
                <c:pt idx="2" formatCode="#,##0_);\(#,##0\)">
                  <c:v>286100</c:v>
                </c:pt>
                <c:pt idx="3" formatCode="#,##0_);\(#,##0\)">
                  <c:v>294600</c:v>
                </c:pt>
              </c:numCache>
            </c:numRef>
          </c:val>
          <c:extLst>
            <c:ext xmlns:c16="http://schemas.microsoft.com/office/drawing/2014/chart" uri="{C3380CC4-5D6E-409C-BE32-E72D297353CC}">
              <c16:uniqueId val="{00000005-AB71-486B-ADFA-4BF20B75A353}"/>
            </c:ext>
          </c:extLst>
        </c:ser>
        <c:ser>
          <c:idx val="2"/>
          <c:order val="2"/>
          <c:tx>
            <c:strRef>
              <c:f>Sheet1!$D$1</c:f>
              <c:strCache>
                <c:ptCount val="1"/>
                <c:pt idx="0">
                  <c:v>賃貸・売却</c:v>
                </c:pt>
              </c:strCache>
            </c:strRef>
          </c:tx>
          <c:spPr>
            <a:pattFill prst="pct80">
              <a:fgClr>
                <a:srgbClr val="C00000"/>
              </a:fgClr>
              <a:bgClr>
                <a:schemeClr val="bg1"/>
              </a:bgClr>
            </a:pattFill>
            <a:ln>
              <a:noFill/>
            </a:ln>
            <a:effectLst/>
          </c:spPr>
          <c:invertIfNegative val="0"/>
          <c:dLbls>
            <c:dLbl>
              <c:idx val="0"/>
              <c:layout>
                <c:manualLayout>
                  <c:x val="3.52956094137837E-2"/>
                  <c:y val="2.6546378823096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CE-46E8-BBED-38704BEC6E68}"/>
                </c:ext>
              </c:extLst>
            </c:dLbl>
            <c:dLbl>
              <c:idx val="1"/>
              <c:layout>
                <c:manualLayout>
                  <c:x val="4.8531462943952587E-2"/>
                  <c:y val="3.1855654587715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CE-46E8-BBED-38704BEC6E68}"/>
                </c:ext>
              </c:extLst>
            </c:dLbl>
            <c:dLbl>
              <c:idx val="2"/>
              <c:layout>
                <c:manualLayout>
                  <c:x val="3.0883658237060657E-2"/>
                  <c:y val="3.7164930352335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CE-46E8-BBED-38704BEC6E68}"/>
                </c:ext>
              </c:extLst>
            </c:dLbl>
            <c:dLbl>
              <c:idx val="3"/>
              <c:layout>
                <c:manualLayout>
                  <c:x val="2.6471707060337774E-2"/>
                  <c:y val="2.6546378823096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B71-486B-ADFA-4BF20B75A353}"/>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Sheet1!$D$2:$D$5</c:f>
              <c:numCache>
                <c:formatCode>###,###,###,###,##0;"-"##,###,###,###,##0</c:formatCode>
                <c:ptCount val="4"/>
                <c:pt idx="0" formatCode="#,##0_ ">
                  <c:v>69432</c:v>
                </c:pt>
                <c:pt idx="1">
                  <c:v>73510</c:v>
                </c:pt>
                <c:pt idx="2" formatCode="#,##0_);\(#,##0\)">
                  <c:v>75700</c:v>
                </c:pt>
                <c:pt idx="3" formatCode="#,##0_);\(#,##0\)">
                  <c:v>74100</c:v>
                </c:pt>
              </c:numCache>
            </c:numRef>
          </c:val>
          <c:extLst>
            <c:ext xmlns:c16="http://schemas.microsoft.com/office/drawing/2014/chart" uri="{C3380CC4-5D6E-409C-BE32-E72D297353CC}">
              <c16:uniqueId val="{00000006-AB71-486B-ADFA-4BF20B75A353}"/>
            </c:ext>
          </c:extLst>
        </c:ser>
        <c:dLbls>
          <c:showLegendKey val="0"/>
          <c:showVal val="1"/>
          <c:showCatName val="0"/>
          <c:showSerName val="0"/>
          <c:showPercent val="0"/>
          <c:showBubbleSize val="0"/>
        </c:dLbls>
        <c:gapWidth val="219"/>
        <c:axId val="2067718448"/>
        <c:axId val="2067720112"/>
      </c:barChart>
      <c:lineChart>
        <c:grouping val="standard"/>
        <c:varyColors val="0"/>
        <c:ser>
          <c:idx val="3"/>
          <c:order val="3"/>
          <c:tx>
            <c:strRef>
              <c:f>Sheet1!$E$1</c:f>
              <c:strCache>
                <c:ptCount val="1"/>
                <c:pt idx="0">
                  <c:v>総空き家率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Sheet1!$E$2:$E$5</c:f>
              <c:numCache>
                <c:formatCode>0.0%</c:formatCode>
                <c:ptCount val="4"/>
                <c:pt idx="0">
                  <c:v>0.16671664755632651</c:v>
                </c:pt>
                <c:pt idx="1">
                  <c:v>0.1717988886985044</c:v>
                </c:pt>
                <c:pt idx="2">
                  <c:v>0.17071424309326333</c:v>
                </c:pt>
                <c:pt idx="3">
                  <c:v>0.16116855407845068</c:v>
                </c:pt>
              </c:numCache>
            </c:numRef>
          </c:val>
          <c:smooth val="0"/>
          <c:extLst>
            <c:ext xmlns:c16="http://schemas.microsoft.com/office/drawing/2014/chart" uri="{C3380CC4-5D6E-409C-BE32-E72D297353CC}">
              <c16:uniqueId val="{00000007-AB71-486B-ADFA-4BF20B75A353}"/>
            </c:ext>
          </c:extLst>
        </c:ser>
        <c:ser>
          <c:idx val="4"/>
          <c:order val="4"/>
          <c:tx>
            <c:strRef>
              <c:f>Sheet1!$F$1</c:f>
              <c:strCache>
                <c:ptCount val="1"/>
                <c:pt idx="0">
                  <c:v>賃貸・売却用及び二次的住宅を除く空き家率</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Sheet1!$F$2:$F$5</c:f>
              <c:numCache>
                <c:formatCode>0.0%</c:formatCode>
                <c:ptCount val="4"/>
                <c:pt idx="0">
                  <c:v>4.5363047462244829E-2</c:v>
                </c:pt>
                <c:pt idx="1">
                  <c:v>4.4984456465865422E-2</c:v>
                </c:pt>
                <c:pt idx="2">
                  <c:v>4.5169759532191656E-2</c:v>
                </c:pt>
                <c:pt idx="3">
                  <c:v>4.0538322665353684E-2</c:v>
                </c:pt>
              </c:numCache>
            </c:numRef>
          </c:val>
          <c:smooth val="0"/>
          <c:extLst>
            <c:ext xmlns:c16="http://schemas.microsoft.com/office/drawing/2014/chart" uri="{C3380CC4-5D6E-409C-BE32-E72D297353CC}">
              <c16:uniqueId val="{00000008-AB71-486B-ADFA-4BF20B75A353}"/>
            </c:ext>
          </c:extLst>
        </c:ser>
        <c:dLbls>
          <c:showLegendKey val="0"/>
          <c:showVal val="1"/>
          <c:showCatName val="0"/>
          <c:showSerName val="0"/>
          <c:showPercent val="0"/>
          <c:showBubbleSize val="0"/>
        </c:dLbls>
        <c:marker val="1"/>
        <c:smooth val="0"/>
        <c:axId val="179187472"/>
        <c:axId val="179208272"/>
      </c:lineChart>
      <c:catAx>
        <c:axId val="20677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20112"/>
        <c:crosses val="autoZero"/>
        <c:auto val="1"/>
        <c:lblAlgn val="ctr"/>
        <c:lblOffset val="100"/>
        <c:noMultiLvlLbl val="0"/>
      </c:catAx>
      <c:valAx>
        <c:axId val="2067720112"/>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en-US" sz="600"/>
                  <a:t>(</a:t>
                </a:r>
                <a:r>
                  <a:rPr lang="ja-JP" sz="600"/>
                  <a:t>単位：千戸）</a:t>
                </a:r>
              </a:p>
            </c:rich>
          </c:tx>
          <c:layout>
            <c:manualLayout>
              <c:xMode val="edge"/>
              <c:yMode val="edge"/>
              <c:x val="2.1142190042346326E-2"/>
              <c:y val="2.1983347370878249E-2"/>
            </c:manualLayout>
          </c:layout>
          <c:overlay val="0"/>
          <c:spPr>
            <a:noFill/>
            <a:ln>
              <a:noFill/>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18448"/>
        <c:crosses val="autoZero"/>
        <c:crossBetween val="between"/>
        <c:dispUnits>
          <c:builtInUnit val="thousands"/>
        </c:dispUnits>
      </c:valAx>
      <c:valAx>
        <c:axId val="179208272"/>
        <c:scaling>
          <c:orientation val="minMax"/>
          <c:max val="0.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9187472"/>
        <c:crosses val="max"/>
        <c:crossBetween val="between"/>
      </c:valAx>
      <c:catAx>
        <c:axId val="179187472"/>
        <c:scaling>
          <c:orientation val="minMax"/>
        </c:scaling>
        <c:delete val="1"/>
        <c:axPos val="b"/>
        <c:numFmt formatCode="General" sourceLinked="1"/>
        <c:majorTickMark val="out"/>
        <c:minorTickMark val="none"/>
        <c:tickLblPos val="nextTo"/>
        <c:crossAx val="1792082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70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南河内地域</a:t>
            </a:r>
            <a:endParaRPr lang="ja-JP" sz="1050" dirty="0"/>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488118129124261"/>
          <c:y val="0.11917192020200332"/>
          <c:w val="0.79430125323376766"/>
          <c:h val="0.77445178335535003"/>
        </c:manualLayout>
      </c:layout>
      <c:barChart>
        <c:barDir val="col"/>
        <c:grouping val="clustered"/>
        <c:varyColors val="0"/>
        <c:ser>
          <c:idx val="0"/>
          <c:order val="0"/>
          <c:tx>
            <c:strRef>
              <c:f>Sheet1!$B$1</c:f>
              <c:strCache>
                <c:ptCount val="1"/>
                <c:pt idx="0">
                  <c:v>住宅総数</c:v>
                </c:pt>
              </c:strCache>
            </c:strRef>
          </c:tx>
          <c:spPr>
            <a:pattFill prst="pct80">
              <a:fgClr>
                <a:schemeClr val="accent1">
                  <a:lumMod val="40000"/>
                  <a:lumOff val="60000"/>
                </a:schemeClr>
              </a:fgClr>
              <a:bgClr>
                <a:schemeClr val="bg1"/>
              </a:bgClr>
            </a:pattFill>
            <a:ln>
              <a:noFill/>
            </a:ln>
            <a:effectLst/>
          </c:spPr>
          <c:invertIfNegative val="0"/>
          <c:dLbls>
            <c:dLbl>
              <c:idx val="0"/>
              <c:layout>
                <c:manualLayout>
                  <c:x val="-4.4119511767229625E-3"/>
                  <c:y val="3.1318874266316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2C-4A2F-8D9D-E34BDA98766E}"/>
                </c:ext>
              </c:extLst>
            </c:dLbl>
            <c:dLbl>
              <c:idx val="1"/>
              <c:layout>
                <c:manualLayout>
                  <c:x val="-1.4707430316357743E-2"/>
                  <c:y val="2.6009598501697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2C-4A2F-8D9D-E34BDA98766E}"/>
                </c:ext>
              </c:extLst>
            </c:dLbl>
            <c:dLbl>
              <c:idx val="2"/>
              <c:layout>
                <c:manualLayout>
                  <c:x val="-4.4119511767230432E-3"/>
                  <c:y val="2.6913847594521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2C-4A2F-8D9D-E34BDA98766E}"/>
                </c:ext>
              </c:extLst>
            </c:dLbl>
            <c:dLbl>
              <c:idx val="3"/>
              <c:layout>
                <c:manualLayout>
                  <c:x val="-1.0295479139634781E-2"/>
                  <c:y val="2.510493135566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2C-4A2F-8D9D-E34BDA98766E}"/>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Sheet1!$B$2:$B$5</c:f>
              <c:numCache>
                <c:formatCode>###,###,###,###,##0;"-"##,###,###,###,##0</c:formatCode>
                <c:ptCount val="4"/>
                <c:pt idx="0" formatCode="#,##0_ ">
                  <c:v>261401</c:v>
                </c:pt>
                <c:pt idx="1">
                  <c:v>271110</c:v>
                </c:pt>
                <c:pt idx="2" formatCode="#,##0_);\(#,##0\)">
                  <c:v>273200</c:v>
                </c:pt>
                <c:pt idx="3" formatCode="#,##0_);\(#,##0\)">
                  <c:v>282130</c:v>
                </c:pt>
              </c:numCache>
            </c:numRef>
          </c:val>
          <c:extLst>
            <c:ext xmlns:c16="http://schemas.microsoft.com/office/drawing/2014/chart" uri="{C3380CC4-5D6E-409C-BE32-E72D297353CC}">
              <c16:uniqueId val="{00000004-A82C-4A2F-8D9D-E34BDA98766E}"/>
            </c:ext>
          </c:extLst>
        </c:ser>
        <c:ser>
          <c:idx val="1"/>
          <c:order val="1"/>
          <c:tx>
            <c:strRef>
              <c:f>Sheet1!$C$1</c:f>
              <c:strCache>
                <c:ptCount val="1"/>
                <c:pt idx="0">
                  <c:v>空き家総数</c:v>
                </c:pt>
              </c:strCache>
            </c:strRef>
          </c:tx>
          <c:spPr>
            <a:solidFill>
              <a:schemeClr val="accent2">
                <a:lumMod val="60000"/>
                <a:lumOff val="40000"/>
              </a:schemeClr>
            </a:solidFill>
            <a:ln>
              <a:noFill/>
            </a:ln>
            <a:effectLst/>
          </c:spPr>
          <c:invertIfNegative val="0"/>
          <c:dLbls>
            <c:dLbl>
              <c:idx val="0"/>
              <c:layout>
                <c:manualLayout>
                  <c:x val="0"/>
                  <c:y val="1.0618551529238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BC-487F-A162-47865DCA9E69}"/>
                </c:ext>
              </c:extLst>
            </c:dLbl>
            <c:dLbl>
              <c:idx val="1"/>
              <c:layout>
                <c:manualLayout>
                  <c:x val="8.8239023534459251E-3"/>
                  <c:y val="1.0618551529238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BC-487F-A162-47865DCA9E69}"/>
                </c:ext>
              </c:extLst>
            </c:dLbl>
            <c:dLbl>
              <c:idx val="2"/>
              <c:layout>
                <c:manualLayout>
                  <c:x val="-8.0884837184712978E-17"/>
                  <c:y val="1.5927827293858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BC-487F-A162-47865DCA9E69}"/>
                </c:ext>
              </c:extLst>
            </c:dLbl>
            <c:dLbl>
              <c:idx val="3"/>
              <c:layout>
                <c:manualLayout>
                  <c:x val="4.4119511767228003E-3"/>
                  <c:y val="1.5927827293857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BC-487F-A162-47865DCA9E69}"/>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Sheet1!$C$2:$C$5</c:f>
              <c:numCache>
                <c:formatCode>###,###,###,###,##0;"-"##,###,###,###,##0</c:formatCode>
                <c:ptCount val="4"/>
                <c:pt idx="0" formatCode="#,##0_ ">
                  <c:v>29452</c:v>
                </c:pt>
                <c:pt idx="1">
                  <c:v>35280</c:v>
                </c:pt>
                <c:pt idx="2" formatCode="#,##0_);\(#,##0\)">
                  <c:v>37370</c:v>
                </c:pt>
                <c:pt idx="3" formatCode="#,##0_);\(#,##0\)">
                  <c:v>37620</c:v>
                </c:pt>
              </c:numCache>
            </c:numRef>
          </c:val>
          <c:extLst>
            <c:ext xmlns:c16="http://schemas.microsoft.com/office/drawing/2014/chart" uri="{C3380CC4-5D6E-409C-BE32-E72D297353CC}">
              <c16:uniqueId val="{00000005-A82C-4A2F-8D9D-E34BDA98766E}"/>
            </c:ext>
          </c:extLst>
        </c:ser>
        <c:ser>
          <c:idx val="2"/>
          <c:order val="2"/>
          <c:tx>
            <c:strRef>
              <c:f>Sheet1!$D$1</c:f>
              <c:strCache>
                <c:ptCount val="1"/>
                <c:pt idx="0">
                  <c:v>賃貸・売却</c:v>
                </c:pt>
              </c:strCache>
            </c:strRef>
          </c:tx>
          <c:spPr>
            <a:pattFill prst="pct80">
              <a:fgClr>
                <a:srgbClr val="C00000"/>
              </a:fgClr>
              <a:bgClr>
                <a:schemeClr val="bg1"/>
              </a:bgClr>
            </a:pattFill>
            <a:ln>
              <a:noFill/>
            </a:ln>
            <a:effectLst/>
          </c:spPr>
          <c:invertIfNegative val="0"/>
          <c:dLbls>
            <c:dLbl>
              <c:idx val="0"/>
              <c:layout>
                <c:manualLayout>
                  <c:x val="2.2059755883614814E-2"/>
                  <c:y val="1.0618551529238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2C-4A2F-8D9D-E34BDA98766E}"/>
                </c:ext>
              </c:extLst>
            </c:dLbl>
            <c:dLbl>
              <c:idx val="1"/>
              <c:layout>
                <c:manualLayout>
                  <c:x val="3.0883658237060737E-2"/>
                  <c:y val="5.3092757646191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2C-4A2F-8D9D-E34BDA98766E}"/>
                </c:ext>
              </c:extLst>
            </c:dLbl>
            <c:dLbl>
              <c:idx val="2"/>
              <c:layout>
                <c:manualLayout>
                  <c:x val="3.5295609413783617E-2"/>
                  <c:y val="2.6546378823096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82C-4A2F-8D9D-E34BDA98766E}"/>
                </c:ext>
              </c:extLst>
            </c:dLbl>
            <c:dLbl>
              <c:idx val="3"/>
              <c:layout>
                <c:manualLayout>
                  <c:x val="3.970756059050666E-2"/>
                  <c:y val="2.1237103058477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82C-4A2F-8D9D-E34BDA98766E}"/>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Sheet1!$D$2:$D$5</c:f>
              <c:numCache>
                <c:formatCode>###,###,###,###,##0;"-"##,###,###,###,##0</c:formatCode>
                <c:ptCount val="4"/>
                <c:pt idx="0" formatCode="#,##0_ ">
                  <c:v>10997</c:v>
                </c:pt>
                <c:pt idx="1">
                  <c:v>13870</c:v>
                </c:pt>
                <c:pt idx="2" formatCode="#,##0_);\(#,##0\)">
                  <c:v>16090</c:v>
                </c:pt>
                <c:pt idx="3" formatCode="#,##0_);\(#,##0\)">
                  <c:v>15580</c:v>
                </c:pt>
              </c:numCache>
            </c:numRef>
          </c:val>
          <c:extLst>
            <c:ext xmlns:c16="http://schemas.microsoft.com/office/drawing/2014/chart" uri="{C3380CC4-5D6E-409C-BE32-E72D297353CC}">
              <c16:uniqueId val="{00000006-A82C-4A2F-8D9D-E34BDA98766E}"/>
            </c:ext>
          </c:extLst>
        </c:ser>
        <c:dLbls>
          <c:showLegendKey val="0"/>
          <c:showVal val="1"/>
          <c:showCatName val="0"/>
          <c:showSerName val="0"/>
          <c:showPercent val="0"/>
          <c:showBubbleSize val="0"/>
        </c:dLbls>
        <c:gapWidth val="219"/>
        <c:axId val="2067718448"/>
        <c:axId val="2067720112"/>
      </c:barChart>
      <c:lineChart>
        <c:grouping val="standard"/>
        <c:varyColors val="0"/>
        <c:ser>
          <c:idx val="3"/>
          <c:order val="3"/>
          <c:tx>
            <c:strRef>
              <c:f>Sheet1!$E$1</c:f>
              <c:strCache>
                <c:ptCount val="1"/>
                <c:pt idx="0">
                  <c:v>総空き家率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Sheet1!$E$2:$E$5</c:f>
              <c:numCache>
                <c:formatCode>0.0%</c:formatCode>
                <c:ptCount val="4"/>
                <c:pt idx="0">
                  <c:v>0.11266980615988462</c:v>
                </c:pt>
                <c:pt idx="1">
                  <c:v>0.13013168086754454</c:v>
                </c:pt>
                <c:pt idx="2">
                  <c:v>0.13678623718887262</c:v>
                </c:pt>
                <c:pt idx="3">
                  <c:v>0.13334278524084642</c:v>
                </c:pt>
              </c:numCache>
            </c:numRef>
          </c:val>
          <c:smooth val="0"/>
          <c:extLst>
            <c:ext xmlns:c16="http://schemas.microsoft.com/office/drawing/2014/chart" uri="{C3380CC4-5D6E-409C-BE32-E72D297353CC}">
              <c16:uniqueId val="{00000007-A82C-4A2F-8D9D-E34BDA98766E}"/>
            </c:ext>
          </c:extLst>
        </c:ser>
        <c:ser>
          <c:idx val="4"/>
          <c:order val="4"/>
          <c:tx>
            <c:strRef>
              <c:f>Sheet1!$F$1</c:f>
              <c:strCache>
                <c:ptCount val="1"/>
                <c:pt idx="0">
                  <c:v>賃貸・売却用及び二次的住宅を除く空き家率</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Sheet1!$F$2:$F$5</c:f>
              <c:numCache>
                <c:formatCode>0.0%</c:formatCode>
                <c:ptCount val="4"/>
                <c:pt idx="0">
                  <c:v>4.2069464156602308E-2</c:v>
                </c:pt>
                <c:pt idx="1">
                  <c:v>5.1160045737892366E-2</c:v>
                </c:pt>
                <c:pt idx="2">
                  <c:v>5.8894582723279645E-2</c:v>
                </c:pt>
                <c:pt idx="3">
                  <c:v>5.5222769645199024E-2</c:v>
                </c:pt>
              </c:numCache>
            </c:numRef>
          </c:val>
          <c:smooth val="0"/>
          <c:extLst>
            <c:ext xmlns:c16="http://schemas.microsoft.com/office/drawing/2014/chart" uri="{C3380CC4-5D6E-409C-BE32-E72D297353CC}">
              <c16:uniqueId val="{00000008-A82C-4A2F-8D9D-E34BDA98766E}"/>
            </c:ext>
          </c:extLst>
        </c:ser>
        <c:dLbls>
          <c:showLegendKey val="0"/>
          <c:showVal val="1"/>
          <c:showCatName val="0"/>
          <c:showSerName val="0"/>
          <c:showPercent val="0"/>
          <c:showBubbleSize val="0"/>
        </c:dLbls>
        <c:marker val="1"/>
        <c:smooth val="0"/>
        <c:axId val="179187472"/>
        <c:axId val="179208272"/>
      </c:lineChart>
      <c:catAx>
        <c:axId val="20677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20112"/>
        <c:crosses val="autoZero"/>
        <c:auto val="1"/>
        <c:lblAlgn val="ctr"/>
        <c:lblOffset val="100"/>
        <c:noMultiLvlLbl val="0"/>
      </c:catAx>
      <c:valAx>
        <c:axId val="2067720112"/>
        <c:scaling>
          <c:orientation val="minMax"/>
          <c:max val="20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en-US" sz="600"/>
                  <a:t>(</a:t>
                </a:r>
                <a:r>
                  <a:rPr lang="ja-JP" sz="600"/>
                  <a:t>単位：千戸）</a:t>
                </a:r>
              </a:p>
            </c:rich>
          </c:tx>
          <c:layout>
            <c:manualLayout>
              <c:xMode val="edge"/>
              <c:yMode val="edge"/>
              <c:x val="2.1142190042346326E-2"/>
              <c:y val="2.1983347370878249E-2"/>
            </c:manualLayout>
          </c:layout>
          <c:overlay val="0"/>
          <c:spPr>
            <a:noFill/>
            <a:ln>
              <a:noFill/>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18448"/>
        <c:crosses val="autoZero"/>
        <c:crossBetween val="between"/>
        <c:dispUnits>
          <c:builtInUnit val="thousands"/>
        </c:dispUnits>
      </c:valAx>
      <c:valAx>
        <c:axId val="179208272"/>
        <c:scaling>
          <c:orientation val="minMax"/>
          <c:max val="0.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9187472"/>
        <c:crosses val="max"/>
        <c:crossBetween val="between"/>
      </c:valAx>
      <c:catAx>
        <c:axId val="179187472"/>
        <c:scaling>
          <c:orientation val="minMax"/>
        </c:scaling>
        <c:delete val="1"/>
        <c:axPos val="b"/>
        <c:numFmt formatCode="General" sourceLinked="1"/>
        <c:majorTickMark val="out"/>
        <c:minorTickMark val="none"/>
        <c:tickLblPos val="nextTo"/>
        <c:crossAx val="1792082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70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泉州（泉北・泉南）地域</a:t>
            </a:r>
            <a:endParaRPr lang="ja-JP" sz="1050" dirty="0"/>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488118129124261"/>
          <c:y val="0.11917192020200332"/>
          <c:w val="0.79430125323376766"/>
          <c:h val="0.77445178335535003"/>
        </c:manualLayout>
      </c:layout>
      <c:barChart>
        <c:barDir val="col"/>
        <c:grouping val="clustered"/>
        <c:varyColors val="0"/>
        <c:ser>
          <c:idx val="0"/>
          <c:order val="0"/>
          <c:tx>
            <c:strRef>
              <c:f>Sheet1!$B$1</c:f>
              <c:strCache>
                <c:ptCount val="1"/>
                <c:pt idx="0">
                  <c:v>住宅総数</c:v>
                </c:pt>
              </c:strCache>
            </c:strRef>
          </c:tx>
          <c:spPr>
            <a:pattFill prst="pct80">
              <a:fgClr>
                <a:schemeClr val="accent1">
                  <a:lumMod val="40000"/>
                  <a:lumOff val="60000"/>
                </a:schemeClr>
              </a:fgClr>
              <a:bgClr>
                <a:schemeClr val="bg1"/>
              </a:bgClr>
            </a:pattFill>
            <a:ln>
              <a:noFill/>
            </a:ln>
            <a:effectLst/>
          </c:spPr>
          <c:invertIfNegative val="0"/>
          <c:dLbls>
            <c:dLbl>
              <c:idx val="0"/>
              <c:layout>
                <c:manualLayout>
                  <c:x val="-4.4119511767229426E-3"/>
                  <c:y val="2.60095985016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A5-439A-96C7-A16E52EFF15D}"/>
                </c:ext>
              </c:extLst>
            </c:dLbl>
            <c:dLbl>
              <c:idx val="1"/>
              <c:layout>
                <c:manualLayout>
                  <c:x val="-1.4715767861888558E-3"/>
                  <c:y val="1.0081771207839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A5-439A-96C7-A16E52EFF15D}"/>
                </c:ext>
              </c:extLst>
            </c:dLbl>
            <c:dLbl>
              <c:idx val="2"/>
              <c:layout>
                <c:manualLayout>
                  <c:x val="-4.4119511767230432E-3"/>
                  <c:y val="5.67674453604445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A5-439A-96C7-A16E52EFF15D}"/>
                </c:ext>
              </c:extLst>
            </c:dLbl>
            <c:dLbl>
              <c:idx val="3"/>
              <c:layout>
                <c:manualLayout>
                  <c:x val="1.6176227920702994E-2"/>
                  <c:y val="-6.75072323205297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A5-439A-96C7-A16E52EFF15D}"/>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Sheet1!$B$2:$B$5</c:f>
              <c:numCache>
                <c:formatCode>###,###,###,###,##0;"-"##,###,###,###,##0</c:formatCode>
                <c:ptCount val="4"/>
                <c:pt idx="0" formatCode="#,##0_ ">
                  <c:v>759664</c:v>
                </c:pt>
                <c:pt idx="1">
                  <c:v>796340</c:v>
                </c:pt>
                <c:pt idx="2" formatCode="#,##0_);\(#,##0\)">
                  <c:v>799900</c:v>
                </c:pt>
                <c:pt idx="3" formatCode="#,##0_);\(#,##0\)">
                  <c:v>840020</c:v>
                </c:pt>
              </c:numCache>
            </c:numRef>
          </c:val>
          <c:extLst>
            <c:ext xmlns:c16="http://schemas.microsoft.com/office/drawing/2014/chart" uri="{C3380CC4-5D6E-409C-BE32-E72D297353CC}">
              <c16:uniqueId val="{00000004-6FA5-439A-96C7-A16E52EFF15D}"/>
            </c:ext>
          </c:extLst>
        </c:ser>
        <c:ser>
          <c:idx val="1"/>
          <c:order val="1"/>
          <c:tx>
            <c:strRef>
              <c:f>Sheet1!$C$1</c:f>
              <c:strCache>
                <c:ptCount val="1"/>
                <c:pt idx="0">
                  <c:v>空き家総数</c:v>
                </c:pt>
              </c:strCache>
            </c:strRef>
          </c:tx>
          <c:spPr>
            <a:solidFill>
              <a:schemeClr val="accent2">
                <a:lumMod val="60000"/>
                <a:lumOff val="40000"/>
              </a:schemeClr>
            </a:solidFill>
            <a:ln>
              <a:noFill/>
            </a:ln>
            <a:effectLst/>
          </c:spPr>
          <c:invertIfNegative val="0"/>
          <c:dLbls>
            <c:dLbl>
              <c:idx val="0"/>
              <c:layout>
                <c:manualLayout>
                  <c:x val="4.4119511767229218E-3"/>
                  <c:y val="5.30927576461941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15-4E33-B240-52939CB472A3}"/>
                </c:ext>
              </c:extLst>
            </c:dLbl>
            <c:dLbl>
              <c:idx val="3"/>
              <c:layout>
                <c:manualLayout>
                  <c:x val="4.4119511767228003E-3"/>
                  <c:y val="-5.30927576461941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15-4E33-B240-52939CB472A3}"/>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Sheet1!$C$2:$C$5</c:f>
              <c:numCache>
                <c:formatCode>###,###,###,###,##0;"-"##,###,###,###,##0</c:formatCode>
                <c:ptCount val="4"/>
                <c:pt idx="0" formatCode="#,##0_ ">
                  <c:v>99686</c:v>
                </c:pt>
                <c:pt idx="1">
                  <c:v>105530</c:v>
                </c:pt>
                <c:pt idx="2" formatCode="#,##0_);\(#,##0\)">
                  <c:v>107720</c:v>
                </c:pt>
                <c:pt idx="3" formatCode="#,##0_);\(#,##0\)">
                  <c:v>109010</c:v>
                </c:pt>
              </c:numCache>
            </c:numRef>
          </c:val>
          <c:extLst>
            <c:ext xmlns:c16="http://schemas.microsoft.com/office/drawing/2014/chart" uri="{C3380CC4-5D6E-409C-BE32-E72D297353CC}">
              <c16:uniqueId val="{00000005-6FA5-439A-96C7-A16E52EFF15D}"/>
            </c:ext>
          </c:extLst>
        </c:ser>
        <c:ser>
          <c:idx val="2"/>
          <c:order val="2"/>
          <c:tx>
            <c:strRef>
              <c:f>Sheet1!$D$1</c:f>
              <c:strCache>
                <c:ptCount val="1"/>
                <c:pt idx="0">
                  <c:v>賃貸・売却</c:v>
                </c:pt>
              </c:strCache>
            </c:strRef>
          </c:tx>
          <c:spPr>
            <a:pattFill prst="pct80">
              <a:fgClr>
                <a:srgbClr val="C00000"/>
              </a:fgClr>
              <a:bgClr>
                <a:schemeClr val="bg1"/>
              </a:bgClr>
            </a:pattFill>
            <a:ln>
              <a:noFill/>
            </a:ln>
            <a:effectLst/>
          </c:spPr>
          <c:invertIfNegative val="0"/>
          <c:dLbls>
            <c:dLbl>
              <c:idx val="0"/>
              <c:layout>
                <c:manualLayout>
                  <c:x val="2.2059755883614772E-2"/>
                  <c:y val="2.6546378823096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15-4E33-B240-52939CB472A3}"/>
                </c:ext>
              </c:extLst>
            </c:dLbl>
            <c:dLbl>
              <c:idx val="1"/>
              <c:layout>
                <c:manualLayout>
                  <c:x val="3.9707560590506584E-2"/>
                  <c:y val="2.6546378823096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15-4E33-B240-52939CB472A3}"/>
                </c:ext>
              </c:extLst>
            </c:dLbl>
            <c:dLbl>
              <c:idx val="2"/>
              <c:layout>
                <c:manualLayout>
                  <c:x val="3.9707560590506584E-2"/>
                  <c:y val="3.1855654587715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15-4E33-B240-52939CB472A3}"/>
                </c:ext>
              </c:extLst>
            </c:dLbl>
            <c:dLbl>
              <c:idx val="3"/>
              <c:layout>
                <c:manualLayout>
                  <c:x val="1.3235853530168725E-2"/>
                  <c:y val="5.3092757646193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15-4E33-B240-52939CB472A3}"/>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Sheet1!$D$2:$D$5</c:f>
              <c:numCache>
                <c:formatCode>###,###,###,###,##0;"-"##,###,###,###,##0</c:formatCode>
                <c:ptCount val="4"/>
                <c:pt idx="0" formatCode="#,##0_ ">
                  <c:v>31364</c:v>
                </c:pt>
                <c:pt idx="1">
                  <c:v>41640</c:v>
                </c:pt>
                <c:pt idx="2" formatCode="#,##0_);\(#,##0\)">
                  <c:v>39710</c:v>
                </c:pt>
                <c:pt idx="3" formatCode="#,##0_);\(#,##0\)">
                  <c:v>43590</c:v>
                </c:pt>
              </c:numCache>
            </c:numRef>
          </c:val>
          <c:extLst>
            <c:ext xmlns:c16="http://schemas.microsoft.com/office/drawing/2014/chart" uri="{C3380CC4-5D6E-409C-BE32-E72D297353CC}">
              <c16:uniqueId val="{00000006-6FA5-439A-96C7-A16E52EFF15D}"/>
            </c:ext>
          </c:extLst>
        </c:ser>
        <c:dLbls>
          <c:showLegendKey val="0"/>
          <c:showVal val="1"/>
          <c:showCatName val="0"/>
          <c:showSerName val="0"/>
          <c:showPercent val="0"/>
          <c:showBubbleSize val="0"/>
        </c:dLbls>
        <c:gapWidth val="219"/>
        <c:axId val="2067718448"/>
        <c:axId val="2067720112"/>
      </c:barChart>
      <c:lineChart>
        <c:grouping val="standard"/>
        <c:varyColors val="0"/>
        <c:ser>
          <c:idx val="3"/>
          <c:order val="3"/>
          <c:tx>
            <c:strRef>
              <c:f>Sheet1!$E$1</c:f>
              <c:strCache>
                <c:ptCount val="1"/>
                <c:pt idx="0">
                  <c:v>総空き家率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Sheet1!$E$2:$E$5</c:f>
              <c:numCache>
                <c:formatCode>0.0%</c:formatCode>
                <c:ptCount val="4"/>
                <c:pt idx="0">
                  <c:v>0.13122380420817625</c:v>
                </c:pt>
                <c:pt idx="1">
                  <c:v>0.13251877338825124</c:v>
                </c:pt>
                <c:pt idx="2">
                  <c:v>0.13466683335416926</c:v>
                </c:pt>
                <c:pt idx="3">
                  <c:v>0.12977071974476798</c:v>
                </c:pt>
              </c:numCache>
            </c:numRef>
          </c:val>
          <c:smooth val="0"/>
          <c:extLst>
            <c:ext xmlns:c16="http://schemas.microsoft.com/office/drawing/2014/chart" uri="{C3380CC4-5D6E-409C-BE32-E72D297353CC}">
              <c16:uniqueId val="{00000007-6FA5-439A-96C7-A16E52EFF15D}"/>
            </c:ext>
          </c:extLst>
        </c:ser>
        <c:ser>
          <c:idx val="4"/>
          <c:order val="4"/>
          <c:tx>
            <c:strRef>
              <c:f>Sheet1!$F$1</c:f>
              <c:strCache>
                <c:ptCount val="1"/>
                <c:pt idx="0">
                  <c:v>賃貸・売却用及び二次的住宅を除く空き家率</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Sheet1!$F$2:$F$5</c:f>
              <c:numCache>
                <c:formatCode>0.0%</c:formatCode>
                <c:ptCount val="4"/>
                <c:pt idx="0">
                  <c:v>4.1286674108553252E-2</c:v>
                </c:pt>
                <c:pt idx="1">
                  <c:v>5.228922319612226E-2</c:v>
                </c:pt>
                <c:pt idx="2">
                  <c:v>4.9643705463182898E-2</c:v>
                </c:pt>
                <c:pt idx="3">
                  <c:v>5.1891621628056474E-2</c:v>
                </c:pt>
              </c:numCache>
            </c:numRef>
          </c:val>
          <c:smooth val="0"/>
          <c:extLst>
            <c:ext xmlns:c16="http://schemas.microsoft.com/office/drawing/2014/chart" uri="{C3380CC4-5D6E-409C-BE32-E72D297353CC}">
              <c16:uniqueId val="{00000008-6FA5-439A-96C7-A16E52EFF15D}"/>
            </c:ext>
          </c:extLst>
        </c:ser>
        <c:dLbls>
          <c:showLegendKey val="0"/>
          <c:showVal val="1"/>
          <c:showCatName val="0"/>
          <c:showSerName val="0"/>
          <c:showPercent val="0"/>
          <c:showBubbleSize val="0"/>
        </c:dLbls>
        <c:marker val="1"/>
        <c:smooth val="0"/>
        <c:axId val="179187472"/>
        <c:axId val="179208272"/>
      </c:lineChart>
      <c:catAx>
        <c:axId val="20677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20112"/>
        <c:crosses val="autoZero"/>
        <c:auto val="1"/>
        <c:lblAlgn val="ctr"/>
        <c:lblOffset val="100"/>
        <c:noMultiLvlLbl val="0"/>
      </c:catAx>
      <c:valAx>
        <c:axId val="2067720112"/>
        <c:scaling>
          <c:orientation val="minMax"/>
          <c:max val="20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en-US" sz="600"/>
                  <a:t>(</a:t>
                </a:r>
                <a:r>
                  <a:rPr lang="ja-JP" sz="600"/>
                  <a:t>単位：千戸）</a:t>
                </a:r>
              </a:p>
            </c:rich>
          </c:tx>
          <c:layout>
            <c:manualLayout>
              <c:xMode val="edge"/>
              <c:yMode val="edge"/>
              <c:x val="2.1142190042346326E-2"/>
              <c:y val="2.1983347370878249E-2"/>
            </c:manualLayout>
          </c:layout>
          <c:overlay val="0"/>
          <c:spPr>
            <a:noFill/>
            <a:ln>
              <a:noFill/>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18448"/>
        <c:crosses val="autoZero"/>
        <c:crossBetween val="between"/>
        <c:dispUnits>
          <c:builtInUnit val="thousands"/>
        </c:dispUnits>
      </c:valAx>
      <c:valAx>
        <c:axId val="179208272"/>
        <c:scaling>
          <c:orientation val="minMax"/>
          <c:max val="0.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9187472"/>
        <c:crosses val="max"/>
        <c:crossBetween val="between"/>
      </c:valAx>
      <c:catAx>
        <c:axId val="179187472"/>
        <c:scaling>
          <c:orientation val="minMax"/>
        </c:scaling>
        <c:delete val="1"/>
        <c:axPos val="b"/>
        <c:numFmt formatCode="General" sourceLinked="1"/>
        <c:majorTickMark val="out"/>
        <c:minorTickMark val="none"/>
        <c:tickLblPos val="nextTo"/>
        <c:crossAx val="1792082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70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000"/>
              <a:t>小売店数</a:t>
            </a:r>
          </a:p>
        </c:rich>
      </c:tx>
      <c:layout>
        <c:manualLayout>
          <c:xMode val="edge"/>
          <c:yMode val="edge"/>
          <c:x val="0.42798882194531496"/>
          <c:y val="3.7932540924391293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0080489141053293"/>
          <c:y val="0.13536355043202081"/>
          <c:w val="0.86574576004964965"/>
          <c:h val="0.55325951624830449"/>
        </c:manualLayout>
      </c:layout>
      <c:barChart>
        <c:barDir val="col"/>
        <c:grouping val="clustered"/>
        <c:varyColors val="0"/>
        <c:ser>
          <c:idx val="0"/>
          <c:order val="0"/>
          <c:tx>
            <c:strRef>
              <c:f>Sheet1!$B$1</c:f>
              <c:strCache>
                <c:ptCount val="1"/>
                <c:pt idx="0">
                  <c:v>1981年</c:v>
                </c:pt>
              </c:strCache>
            </c:strRef>
          </c:tx>
          <c:spPr>
            <a:pattFill prst="pct80">
              <a:fgClr>
                <a:schemeClr val="accent2">
                  <a:lumMod val="40000"/>
                  <a:lumOff val="60000"/>
                </a:schemeClr>
              </a:fgClr>
              <a:bgClr>
                <a:schemeClr val="bg1"/>
              </a:bgClr>
            </a:pattFill>
            <a:ln>
              <a:noFill/>
            </a:ln>
            <a:effectLst/>
          </c:spPr>
          <c:invertIfNegative val="0"/>
          <c:dLbls>
            <c:dLbl>
              <c:idx val="1"/>
              <c:layout>
                <c:manualLayout>
                  <c:x val="4.5625201780748033E-2"/>
                  <c:y val="-1.71065504618544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FD-4756-AB7E-C861C1AA6595}"/>
                </c:ext>
              </c:extLst>
            </c:dLbl>
            <c:dLbl>
              <c:idx val="3"/>
              <c:layout>
                <c:manualLayout>
                  <c:x val="3.0416801187165355E-3"/>
                  <c:y val="-5.1319651385563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45-49BD-A35A-1BECEF11183C}"/>
                </c:ext>
              </c:extLst>
            </c:dLbl>
            <c:dLbl>
              <c:idx val="4"/>
              <c:layout>
                <c:manualLayout>
                  <c:x val="-1.5208400593582789E-2"/>
                  <c:y val="-0.131150220207550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3B-4A92-9BF7-0C6F21CE4533}"/>
                </c:ext>
              </c:extLst>
            </c:dLbl>
            <c:dLbl>
              <c:idx val="5"/>
              <c:layout>
                <c:manualLayout>
                  <c:x val="-9.1250403561497183E-3"/>
                  <c:y val="-3.42131009237088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3B-4A92-9BF7-0C6F21CE4533}"/>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大阪府</c:v>
                </c:pt>
                <c:pt idx="1">
                  <c:v>大阪市</c:v>
                </c:pt>
                <c:pt idx="2">
                  <c:v>北大阪（豊能・
三島）地域</c:v>
                </c:pt>
                <c:pt idx="3">
                  <c:v>東大阪（北河内・
中河内）地域</c:v>
                </c:pt>
                <c:pt idx="4">
                  <c:v>南河内地域</c:v>
                </c:pt>
                <c:pt idx="5">
                  <c:v>泉州（泉北・
泉南）地域</c:v>
                </c:pt>
              </c:strCache>
              <c:extLst/>
            </c:strRef>
          </c:cat>
          <c:val>
            <c:numRef>
              <c:f>Sheet1!$B$2:$B$7</c:f>
              <c:numCache>
                <c:formatCode>#,##0</c:formatCode>
                <c:ptCount val="6"/>
                <c:pt idx="0">
                  <c:v>130729</c:v>
                </c:pt>
                <c:pt idx="1">
                  <c:v>58320</c:v>
                </c:pt>
                <c:pt idx="2">
                  <c:v>17122</c:v>
                </c:pt>
                <c:pt idx="3">
                  <c:v>26906</c:v>
                </c:pt>
                <c:pt idx="4">
                  <c:v>6467</c:v>
                </c:pt>
                <c:pt idx="5">
                  <c:v>21914</c:v>
                </c:pt>
              </c:numCache>
              <c:extLst/>
            </c:numRef>
          </c:val>
          <c:extLst>
            <c:ext xmlns:c16="http://schemas.microsoft.com/office/drawing/2014/chart" uri="{C3380CC4-5D6E-409C-BE32-E72D297353CC}">
              <c16:uniqueId val="{00000000-8D6E-41BD-A0FB-8E608CB71D6D}"/>
            </c:ext>
          </c:extLst>
        </c:ser>
        <c:ser>
          <c:idx val="1"/>
          <c:order val="1"/>
          <c:tx>
            <c:strRef>
              <c:f>Sheet1!$C$1</c:f>
              <c:strCache>
                <c:ptCount val="1"/>
                <c:pt idx="0">
                  <c:v>2016年</c:v>
                </c:pt>
              </c:strCache>
            </c:strRef>
          </c:tx>
          <c:spPr>
            <a:solidFill>
              <a:schemeClr val="accent1">
                <a:lumMod val="60000"/>
                <a:lumOff val="40000"/>
              </a:schemeClr>
            </a:solidFill>
            <a:ln>
              <a:noFill/>
            </a:ln>
            <a:effectLst/>
          </c:spPr>
          <c:invertIfNegative val="0"/>
          <c:dLbls>
            <c:dLbl>
              <c:idx val="0"/>
              <c:layout>
                <c:manualLayout>
                  <c:x val="6.3875282493047192E-2"/>
                  <c:y val="-6.84262018474176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3B-4A92-9BF7-0C6F21CE4533}"/>
                </c:ext>
              </c:extLst>
            </c:dLbl>
            <c:dLbl>
              <c:idx val="1"/>
              <c:layout>
                <c:manualLayout>
                  <c:x val="3.0416801187165301E-2"/>
                  <c:y val="-2.8510917436424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45-49BD-A35A-1BECEF11183C}"/>
                </c:ext>
              </c:extLst>
            </c:dLbl>
            <c:dLbl>
              <c:idx val="2"/>
              <c:layout>
                <c:manualLayout>
                  <c:x val="1.2166720474866031E-2"/>
                  <c:y val="2.16998778741125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6E-41BD-A0FB-8E608CB71D6D}"/>
                </c:ext>
              </c:extLst>
            </c:dLbl>
            <c:dLbl>
              <c:idx val="3"/>
              <c:layout>
                <c:manualLayout>
                  <c:x val="1.5208400593582678E-2"/>
                  <c:y val="-1.71065504618544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45-49BD-A35A-1BECEF11183C}"/>
                </c:ext>
              </c:extLst>
            </c:dLbl>
            <c:dLbl>
              <c:idx val="5"/>
              <c:layout>
                <c:manualLayout>
                  <c:x val="6.0833602374331828E-3"/>
                  <c:y val="-1.71065504618544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45-49BD-A35A-1BECEF11183C}"/>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大阪府</c:v>
                </c:pt>
                <c:pt idx="1">
                  <c:v>大阪市</c:v>
                </c:pt>
                <c:pt idx="2">
                  <c:v>北大阪（豊能・
三島）地域</c:v>
                </c:pt>
                <c:pt idx="3">
                  <c:v>東大阪（北河内・
中河内）地域</c:v>
                </c:pt>
                <c:pt idx="4">
                  <c:v>南河内地域</c:v>
                </c:pt>
                <c:pt idx="5">
                  <c:v>泉州（泉北・
泉南）地域</c:v>
                </c:pt>
              </c:strCache>
              <c:extLst/>
            </c:strRef>
          </c:cat>
          <c:val>
            <c:numRef>
              <c:f>Sheet1!$C$2:$C$7</c:f>
              <c:numCache>
                <c:formatCode>#,##0</c:formatCode>
                <c:ptCount val="6"/>
                <c:pt idx="0">
                  <c:v>62883</c:v>
                </c:pt>
                <c:pt idx="1">
                  <c:v>26318</c:v>
                </c:pt>
                <c:pt idx="2">
                  <c:v>9520</c:v>
                </c:pt>
                <c:pt idx="3">
                  <c:v>12299</c:v>
                </c:pt>
                <c:pt idx="4">
                  <c:v>3540</c:v>
                </c:pt>
                <c:pt idx="5">
                  <c:v>11206</c:v>
                </c:pt>
              </c:numCache>
              <c:extLst/>
            </c:numRef>
          </c:val>
          <c:extLst>
            <c:ext xmlns:c16="http://schemas.microsoft.com/office/drawing/2014/chart" uri="{C3380CC4-5D6E-409C-BE32-E72D297353CC}">
              <c16:uniqueId val="{00000001-8D6E-41BD-A0FB-8E608CB71D6D}"/>
            </c:ext>
          </c:extLst>
        </c:ser>
        <c:dLbls>
          <c:dLblPos val="outEnd"/>
          <c:showLegendKey val="0"/>
          <c:showVal val="1"/>
          <c:showCatName val="0"/>
          <c:showSerName val="0"/>
          <c:showPercent val="0"/>
          <c:showBubbleSize val="0"/>
        </c:dLbls>
        <c:gapWidth val="150"/>
        <c:axId val="1423386656"/>
        <c:axId val="1423387488"/>
      </c:barChart>
      <c:catAx>
        <c:axId val="142338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3387488"/>
        <c:crosses val="autoZero"/>
        <c:auto val="1"/>
        <c:lblAlgn val="ctr"/>
        <c:lblOffset val="100"/>
        <c:noMultiLvlLbl val="0"/>
      </c:catAx>
      <c:valAx>
        <c:axId val="142338748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338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000"/>
              <a:t>飲食店数</a:t>
            </a:r>
          </a:p>
        </c:rich>
      </c:tx>
      <c:layout>
        <c:manualLayout>
          <c:xMode val="edge"/>
          <c:yMode val="edge"/>
          <c:x val="0.42798882194531496"/>
          <c:y val="3.7932540924391293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056681589261097"/>
          <c:y val="0.13536355043202081"/>
          <c:w val="0.79293103960315403"/>
          <c:h val="0.46772676393903245"/>
        </c:manualLayout>
      </c:layout>
      <c:barChart>
        <c:barDir val="col"/>
        <c:grouping val="clustered"/>
        <c:varyColors val="0"/>
        <c:ser>
          <c:idx val="0"/>
          <c:order val="0"/>
          <c:tx>
            <c:strRef>
              <c:f>Sheet1!$B$1</c:f>
              <c:strCache>
                <c:ptCount val="1"/>
                <c:pt idx="0">
                  <c:v>1981年</c:v>
                </c:pt>
              </c:strCache>
            </c:strRef>
          </c:tx>
          <c:spPr>
            <a:pattFill prst="pct80">
              <a:fgClr>
                <a:schemeClr val="accent2">
                  <a:lumMod val="40000"/>
                  <a:lumOff val="60000"/>
                </a:schemeClr>
              </a:fgClr>
              <a:bgClr>
                <a:schemeClr val="bg1"/>
              </a:bgClr>
            </a:pattFill>
            <a:ln>
              <a:noFill/>
            </a:ln>
            <a:effectLst/>
          </c:spPr>
          <c:invertIfNegative val="0"/>
          <c:dLbls>
            <c:dLbl>
              <c:idx val="0"/>
              <c:layout>
                <c:manualLayout>
                  <c:x val="-9.1250403561496073E-3"/>
                  <c:y val="1.3621932663049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DC-45C4-8D60-1556396748D7}"/>
                </c:ext>
              </c:extLst>
            </c:dLbl>
            <c:dLbl>
              <c:idx val="1"/>
              <c:layout>
                <c:manualLayout>
                  <c:x val="9.7333763798929135E-2"/>
                  <c:y val="-2.8510917436424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85-4A03-93C4-E78D9107247F}"/>
                </c:ext>
              </c:extLst>
            </c:dLbl>
            <c:dLbl>
              <c:idx val="2"/>
              <c:layout>
                <c:manualLayout>
                  <c:x val="-3.0416801187166469E-3"/>
                  <c:y val="-6.50996336223376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DC-45C4-8D60-1556396748D7}"/>
                </c:ext>
              </c:extLst>
            </c:dLbl>
            <c:dLbl>
              <c:idx val="3"/>
              <c:layout>
                <c:manualLayout>
                  <c:x val="-1.1152698265038577E-16"/>
                  <c:y val="-1.14043669745696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85-4A03-93C4-E78D9107247F}"/>
                </c:ext>
              </c:extLst>
            </c:dLbl>
            <c:dLbl>
              <c:idx val="4"/>
              <c:layout>
                <c:manualLayout>
                  <c:x val="-1.2166720474866253E-2"/>
                  <c:y val="-9.12349357965568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15-4DA1-BC24-CA0B6134F204}"/>
                </c:ext>
              </c:extLst>
            </c:dLbl>
            <c:dLbl>
              <c:idx val="5"/>
              <c:layout>
                <c:manualLayout>
                  <c:x val="-2.4333440949732395E-2"/>
                  <c:y val="-5.1319651385563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15-4DA1-BC24-CA0B6134F204}"/>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大阪府</c:v>
                </c:pt>
                <c:pt idx="1">
                  <c:v>大阪市</c:v>
                </c:pt>
                <c:pt idx="2">
                  <c:v>北大阪（豊能・
三島）地域</c:v>
                </c:pt>
                <c:pt idx="3">
                  <c:v>東大阪（北河内・
中河内）地域</c:v>
                </c:pt>
                <c:pt idx="4">
                  <c:v>南河内地域</c:v>
                </c:pt>
                <c:pt idx="5">
                  <c:v>泉州（泉北・
泉南）地域</c:v>
                </c:pt>
              </c:strCache>
              <c:extLst/>
            </c:strRef>
          </c:cat>
          <c:val>
            <c:numRef>
              <c:f>Sheet1!$B$2:$B$7</c:f>
              <c:numCache>
                <c:formatCode>#,##0</c:formatCode>
                <c:ptCount val="6"/>
                <c:pt idx="0">
                  <c:v>78081</c:v>
                </c:pt>
                <c:pt idx="1">
                  <c:v>43506</c:v>
                </c:pt>
                <c:pt idx="2">
                  <c:v>8473</c:v>
                </c:pt>
                <c:pt idx="3">
                  <c:v>13859</c:v>
                </c:pt>
                <c:pt idx="4">
                  <c:v>2322</c:v>
                </c:pt>
                <c:pt idx="5">
                  <c:v>9921</c:v>
                </c:pt>
              </c:numCache>
              <c:extLst/>
            </c:numRef>
          </c:val>
          <c:extLst>
            <c:ext xmlns:c16="http://schemas.microsoft.com/office/drawing/2014/chart" uri="{C3380CC4-5D6E-409C-BE32-E72D297353CC}">
              <c16:uniqueId val="{00000000-87DC-45C4-8D60-1556396748D7}"/>
            </c:ext>
          </c:extLst>
        </c:ser>
        <c:ser>
          <c:idx val="1"/>
          <c:order val="1"/>
          <c:tx>
            <c:strRef>
              <c:f>Sheet1!$C$1</c:f>
              <c:strCache>
                <c:ptCount val="1"/>
                <c:pt idx="0">
                  <c:v>2016年</c:v>
                </c:pt>
              </c:strCache>
            </c:strRef>
          </c:tx>
          <c:spPr>
            <a:solidFill>
              <a:schemeClr val="accent1">
                <a:lumMod val="60000"/>
                <a:lumOff val="40000"/>
              </a:schemeClr>
            </a:solidFill>
            <a:ln>
              <a:noFill/>
            </a:ln>
            <a:effectLst/>
          </c:spPr>
          <c:invertIfNegative val="0"/>
          <c:dLbls>
            <c:dLbl>
              <c:idx val="0"/>
              <c:layout>
                <c:manualLayout>
                  <c:x val="0.13383392522352755"/>
                  <c:y val="-9.69371192838416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F5-4A1C-A6A1-D286CFC2310A}"/>
                </c:ext>
              </c:extLst>
            </c:dLbl>
            <c:dLbl>
              <c:idx val="1"/>
              <c:layout>
                <c:manualLayout>
                  <c:x val="0"/>
                  <c:y val="-1.71065504618544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DC-45C4-8D60-1556396748D7}"/>
                </c:ext>
              </c:extLst>
            </c:dLbl>
            <c:dLbl>
              <c:idx val="2"/>
              <c:layout>
                <c:manualLayout>
                  <c:x val="3.041680118716524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DC-45C4-8D60-1556396748D7}"/>
                </c:ext>
              </c:extLst>
            </c:dLbl>
            <c:dLbl>
              <c:idx val="3"/>
              <c:layout>
                <c:manualLayout>
                  <c:x val="1.5208400593582678E-2"/>
                  <c:y val="9.74130495591583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DC-45C4-8D60-1556396748D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大阪府</c:v>
                </c:pt>
                <c:pt idx="1">
                  <c:v>大阪市</c:v>
                </c:pt>
                <c:pt idx="2">
                  <c:v>北大阪（豊能・
三島）地域</c:v>
                </c:pt>
                <c:pt idx="3">
                  <c:v>東大阪（北河内・
中河内）地域</c:v>
                </c:pt>
                <c:pt idx="4">
                  <c:v>南河内地域</c:v>
                </c:pt>
                <c:pt idx="5">
                  <c:v>泉州（泉北・
泉南）地域</c:v>
                </c:pt>
              </c:strCache>
              <c:extLst/>
            </c:strRef>
          </c:cat>
          <c:val>
            <c:numRef>
              <c:f>Sheet1!$C$2:$C$7</c:f>
              <c:numCache>
                <c:formatCode>#,##0</c:formatCode>
                <c:ptCount val="6"/>
                <c:pt idx="0">
                  <c:v>47502</c:v>
                </c:pt>
                <c:pt idx="1">
                  <c:v>24277</c:v>
                </c:pt>
                <c:pt idx="2">
                  <c:v>6190</c:v>
                </c:pt>
                <c:pt idx="3">
                  <c:v>8304</c:v>
                </c:pt>
                <c:pt idx="4">
                  <c:v>1988</c:v>
                </c:pt>
                <c:pt idx="5">
                  <c:v>6743</c:v>
                </c:pt>
              </c:numCache>
              <c:extLst/>
            </c:numRef>
          </c:val>
          <c:extLst>
            <c:ext xmlns:c16="http://schemas.microsoft.com/office/drawing/2014/chart" uri="{C3380CC4-5D6E-409C-BE32-E72D297353CC}">
              <c16:uniqueId val="{00000001-87DC-45C4-8D60-1556396748D7}"/>
            </c:ext>
          </c:extLst>
        </c:ser>
        <c:dLbls>
          <c:dLblPos val="outEnd"/>
          <c:showLegendKey val="0"/>
          <c:showVal val="1"/>
          <c:showCatName val="0"/>
          <c:showSerName val="0"/>
          <c:showPercent val="0"/>
          <c:showBubbleSize val="0"/>
        </c:dLbls>
        <c:gapWidth val="150"/>
        <c:axId val="1423386656"/>
        <c:axId val="1423387488"/>
      </c:barChart>
      <c:catAx>
        <c:axId val="142338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3387488"/>
        <c:crosses val="autoZero"/>
        <c:auto val="1"/>
        <c:lblAlgn val="ctr"/>
        <c:lblOffset val="100"/>
        <c:noMultiLvlLbl val="0"/>
      </c:catAx>
      <c:valAx>
        <c:axId val="142338748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338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000" dirty="0"/>
              <a:t>百貨店</a:t>
            </a:r>
            <a:r>
              <a:rPr lang="ja-JP" altLang="en-US" sz="1000" dirty="0"/>
              <a:t>及び</a:t>
            </a:r>
            <a:r>
              <a:rPr lang="ja-JP" sz="1000" dirty="0"/>
              <a:t>総合スーパー数</a:t>
            </a:r>
          </a:p>
        </c:rich>
      </c:tx>
      <c:layout>
        <c:manualLayout>
          <c:xMode val="edge"/>
          <c:yMode val="edge"/>
          <c:x val="0.32153001779023616"/>
          <c:y val="4.2900638667775652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3554804369672868"/>
          <c:y val="0.13536355043202081"/>
          <c:w val="0.79840606381684387"/>
          <c:h val="0.55667350774838831"/>
        </c:manualLayout>
      </c:layout>
      <c:barChart>
        <c:barDir val="col"/>
        <c:grouping val="clustered"/>
        <c:varyColors val="0"/>
        <c:ser>
          <c:idx val="0"/>
          <c:order val="0"/>
          <c:tx>
            <c:strRef>
              <c:f>Sheet1!$B$1</c:f>
              <c:strCache>
                <c:ptCount val="1"/>
                <c:pt idx="0">
                  <c:v>1981年</c:v>
                </c:pt>
              </c:strCache>
            </c:strRef>
          </c:tx>
          <c:spPr>
            <a:pattFill prst="pct80">
              <a:fgClr>
                <a:schemeClr val="accent2">
                  <a:lumMod val="40000"/>
                  <a:lumOff val="60000"/>
                </a:schemeClr>
              </a:fgClr>
              <a:bgClr>
                <a:schemeClr val="bg1"/>
              </a:bgClr>
            </a:pattFill>
            <a:ln>
              <a:noFill/>
            </a:ln>
            <a:effectLst/>
          </c:spPr>
          <c:invertIfNegative val="0"/>
          <c:dLbls>
            <c:dLbl>
              <c:idx val="1"/>
              <c:layout>
                <c:manualLayout>
                  <c:x val="-5.5763491325192883E-17"/>
                  <c:y val="2.38336881487641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DC-45E6-818E-12C64DBD2898}"/>
                </c:ext>
              </c:extLst>
            </c:dLbl>
            <c:dLbl>
              <c:idx val="2"/>
              <c:layout>
                <c:manualLayout>
                  <c:x val="-6.0833602374331264E-3"/>
                  <c:y val="-3.33671634082700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38-417A-9671-8898DB583E9E}"/>
                </c:ext>
              </c:extLst>
            </c:dLbl>
            <c:dLbl>
              <c:idx val="3"/>
              <c:layout>
                <c:manualLayout>
                  <c:x val="0"/>
                  <c:y val="-1.4300212889258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38-417A-9671-8898DB583E9E}"/>
                </c:ext>
              </c:extLst>
            </c:dLbl>
            <c:dLbl>
              <c:idx val="5"/>
              <c:layout>
                <c:manualLayout>
                  <c:x val="-3.0416801187165355E-3"/>
                  <c:y val="-1.4300212889258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38-417A-9671-8898DB583E9E}"/>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大阪府</c:v>
                </c:pt>
                <c:pt idx="1">
                  <c:v>大阪市</c:v>
                </c:pt>
                <c:pt idx="2">
                  <c:v>北大阪（豊能・
三島）地域</c:v>
                </c:pt>
                <c:pt idx="3">
                  <c:v>東大阪（北河内・
中河内）地域</c:v>
                </c:pt>
                <c:pt idx="4">
                  <c:v>南河内地域</c:v>
                </c:pt>
                <c:pt idx="5">
                  <c:v>泉州（泉北・
泉南）地域</c:v>
                </c:pt>
              </c:strCache>
              <c:extLst/>
            </c:strRef>
          </c:cat>
          <c:val>
            <c:numRef>
              <c:f>Sheet1!$B$2:$B$7</c:f>
              <c:numCache>
                <c:formatCode>#,##0</c:formatCode>
                <c:ptCount val="6"/>
                <c:pt idx="0" formatCode="General">
                  <c:v>219</c:v>
                </c:pt>
                <c:pt idx="1">
                  <c:v>92</c:v>
                </c:pt>
                <c:pt idx="2">
                  <c:v>35</c:v>
                </c:pt>
                <c:pt idx="3">
                  <c:v>39</c:v>
                </c:pt>
                <c:pt idx="4">
                  <c:v>15</c:v>
                </c:pt>
                <c:pt idx="5">
                  <c:v>38</c:v>
                </c:pt>
              </c:numCache>
              <c:extLst/>
            </c:numRef>
          </c:val>
          <c:extLst>
            <c:ext xmlns:c16="http://schemas.microsoft.com/office/drawing/2014/chart" uri="{C3380CC4-5D6E-409C-BE32-E72D297353CC}">
              <c16:uniqueId val="{00000000-6FB0-429C-9BEF-718FEEEB30AE}"/>
            </c:ext>
          </c:extLst>
        </c:ser>
        <c:ser>
          <c:idx val="1"/>
          <c:order val="1"/>
          <c:tx>
            <c:strRef>
              <c:f>Sheet1!$C$1</c:f>
              <c:strCache>
                <c:ptCount val="1"/>
                <c:pt idx="0">
                  <c:v>2016年</c:v>
                </c:pt>
              </c:strCache>
            </c:strRef>
          </c:tx>
          <c:spPr>
            <a:solidFill>
              <a:schemeClr val="accent1">
                <a:lumMod val="60000"/>
                <a:lumOff val="40000"/>
              </a:schemeClr>
            </a:solidFill>
            <a:ln>
              <a:noFill/>
            </a:ln>
            <a:effectLst/>
          </c:spPr>
          <c:invertIfNegative val="0"/>
          <c:dLbls>
            <c:dLbl>
              <c:idx val="0"/>
              <c:layout>
                <c:manualLayout>
                  <c:x val="3.9541841543314991E-2"/>
                  <c:y val="3.81339010380228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DC-45E6-818E-12C64DBD2898}"/>
                </c:ext>
              </c:extLst>
            </c:dLbl>
            <c:dLbl>
              <c:idx val="1"/>
              <c:layout>
                <c:manualLayout>
                  <c:x val="9.12504035614955E-3"/>
                  <c:y val="-3.81339010380228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38-417A-9671-8898DB583E9E}"/>
                </c:ext>
              </c:extLst>
            </c:dLbl>
            <c:dLbl>
              <c:idx val="3"/>
              <c:layout>
                <c:manualLayout>
                  <c:x val="9.1250403561496073E-3"/>
                  <c:y val="9.5334752595056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38-417A-9671-8898DB583E9E}"/>
                </c:ext>
              </c:extLst>
            </c:dLbl>
            <c:dLbl>
              <c:idx val="5"/>
              <c:layout>
                <c:manualLayout>
                  <c:x val="3.0416801187165355E-3"/>
                  <c:y val="9.5334752595056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38-417A-9671-8898DB583E9E}"/>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大阪府</c:v>
                </c:pt>
                <c:pt idx="1">
                  <c:v>大阪市</c:v>
                </c:pt>
                <c:pt idx="2">
                  <c:v>北大阪（豊能・
三島）地域</c:v>
                </c:pt>
                <c:pt idx="3">
                  <c:v>東大阪（北河内・
中河内）地域</c:v>
                </c:pt>
                <c:pt idx="4">
                  <c:v>南河内地域</c:v>
                </c:pt>
                <c:pt idx="5">
                  <c:v>泉州（泉北・
泉南）地域</c:v>
                </c:pt>
              </c:strCache>
              <c:extLst/>
            </c:strRef>
          </c:cat>
          <c:val>
            <c:numRef>
              <c:f>Sheet1!$C$2:$C$7</c:f>
              <c:numCache>
                <c:formatCode>#,##0</c:formatCode>
                <c:ptCount val="6"/>
                <c:pt idx="0" formatCode="General">
                  <c:v>111</c:v>
                </c:pt>
                <c:pt idx="1">
                  <c:v>32</c:v>
                </c:pt>
                <c:pt idx="2">
                  <c:v>21</c:v>
                </c:pt>
                <c:pt idx="3">
                  <c:v>25</c:v>
                </c:pt>
                <c:pt idx="4">
                  <c:v>10</c:v>
                </c:pt>
                <c:pt idx="5">
                  <c:v>23</c:v>
                </c:pt>
              </c:numCache>
              <c:extLst/>
            </c:numRef>
          </c:val>
          <c:extLst>
            <c:ext xmlns:c16="http://schemas.microsoft.com/office/drawing/2014/chart" uri="{C3380CC4-5D6E-409C-BE32-E72D297353CC}">
              <c16:uniqueId val="{00000001-6FB0-429C-9BEF-718FEEEB30AE}"/>
            </c:ext>
          </c:extLst>
        </c:ser>
        <c:dLbls>
          <c:dLblPos val="outEnd"/>
          <c:showLegendKey val="0"/>
          <c:showVal val="1"/>
          <c:showCatName val="0"/>
          <c:showSerName val="0"/>
          <c:showPercent val="0"/>
          <c:showBubbleSize val="0"/>
        </c:dLbls>
        <c:gapWidth val="150"/>
        <c:axId val="1423386656"/>
        <c:axId val="1423387488"/>
      </c:barChart>
      <c:catAx>
        <c:axId val="142338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3387488"/>
        <c:crosses val="autoZero"/>
        <c:auto val="1"/>
        <c:lblAlgn val="ctr"/>
        <c:lblOffset val="100"/>
        <c:noMultiLvlLbl val="0"/>
      </c:catAx>
      <c:valAx>
        <c:axId val="142338748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338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zh-CN" sz="1000"/>
              <a:t>大型小売店数</a:t>
            </a:r>
            <a:endParaRPr lang="ja-JP" sz="1000"/>
          </a:p>
        </c:rich>
      </c:tx>
      <c:layout>
        <c:manualLayout>
          <c:xMode val="edge"/>
          <c:yMode val="edge"/>
          <c:x val="0.39757202075814957"/>
          <c:y val="2.8508057191348718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123598551872862"/>
          <c:y val="0.10863470931306254"/>
          <c:w val="0.79220103637466233"/>
          <c:h val="0.58628987761166185"/>
        </c:manualLayout>
      </c:layout>
      <c:barChart>
        <c:barDir val="col"/>
        <c:grouping val="clustered"/>
        <c:varyColors val="0"/>
        <c:ser>
          <c:idx val="0"/>
          <c:order val="0"/>
          <c:tx>
            <c:strRef>
              <c:f>Sheet1!$B$1</c:f>
              <c:strCache>
                <c:ptCount val="1"/>
                <c:pt idx="0">
                  <c:v>1981年</c:v>
                </c:pt>
              </c:strCache>
            </c:strRef>
          </c:tx>
          <c:spPr>
            <a:pattFill prst="pct80">
              <a:fgClr>
                <a:schemeClr val="accent2">
                  <a:lumMod val="40000"/>
                  <a:lumOff val="60000"/>
                </a:schemeClr>
              </a:fgClr>
              <a:bgClr>
                <a:schemeClr val="bg1"/>
              </a:bgClr>
            </a:pattFill>
            <a:ln>
              <a:noFill/>
            </a:ln>
            <a:effectLst/>
          </c:spPr>
          <c:invertIfNegative val="0"/>
          <c:dLbls>
            <c:dLbl>
              <c:idx val="0"/>
              <c:layout>
                <c:manualLayout>
                  <c:x val="-3.0416801187165356E-2"/>
                  <c:y val="1.91851377119004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CC-4508-BF92-DC1E51B31B27}"/>
                </c:ext>
              </c:extLst>
            </c:dLbl>
            <c:dLbl>
              <c:idx val="1"/>
              <c:layout>
                <c:manualLayout>
                  <c:x val="-1.2166720474866197E-2"/>
                  <c:y val="-1.43888532839253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CC-4508-BF92-DC1E51B31B27}"/>
                </c:ext>
              </c:extLst>
            </c:dLbl>
            <c:dLbl>
              <c:idx val="2"/>
              <c:layout>
                <c:manualLayout>
                  <c:x val="-1.2166720474866197E-2"/>
                  <c:y val="-1.43888532839253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CC-4508-BF92-DC1E51B31B27}"/>
                </c:ext>
              </c:extLst>
            </c:dLbl>
            <c:dLbl>
              <c:idx val="3"/>
              <c:layout>
                <c:manualLayout>
                  <c:x val="-9.1250403561496073E-3"/>
                  <c:y val="-2.39814221398755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CC-4508-BF92-DC1E51B31B27}"/>
                </c:ext>
              </c:extLst>
            </c:dLbl>
            <c:dLbl>
              <c:idx val="4"/>
              <c:layout>
                <c:manualLayout>
                  <c:x val="-6.0833602374330709E-3"/>
                  <c:y val="1.91851377119003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CC-4508-BF92-DC1E51B31B27}"/>
                </c:ext>
              </c:extLst>
            </c:dLbl>
            <c:dLbl>
              <c:idx val="5"/>
              <c:layout>
                <c:manualLayout>
                  <c:x val="-1.5208400593582678E-2"/>
                  <c:y val="-2.39814221398756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CC-4508-BF92-DC1E51B31B2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大阪府</c:v>
                </c:pt>
                <c:pt idx="1">
                  <c:v>大阪市</c:v>
                </c:pt>
                <c:pt idx="2">
                  <c:v>北大阪（豊能・
三島）地域</c:v>
                </c:pt>
                <c:pt idx="3">
                  <c:v>東大阪（北河内・
中河内）地域</c:v>
                </c:pt>
                <c:pt idx="4">
                  <c:v>南河内地域</c:v>
                </c:pt>
                <c:pt idx="5">
                  <c:v>泉州（泉北・
泉南）地域</c:v>
                </c:pt>
              </c:strCache>
              <c:extLst/>
            </c:strRef>
          </c:cat>
          <c:val>
            <c:numRef>
              <c:f>Sheet1!$B$2:$B$7</c:f>
              <c:numCache>
                <c:formatCode>#,##0_);[Red]\(#,##0\)</c:formatCode>
                <c:ptCount val="6"/>
                <c:pt idx="0">
                  <c:v>680</c:v>
                </c:pt>
                <c:pt idx="1">
                  <c:v>323</c:v>
                </c:pt>
                <c:pt idx="2">
                  <c:v>125</c:v>
                </c:pt>
                <c:pt idx="3">
                  <c:v>110</c:v>
                </c:pt>
                <c:pt idx="4">
                  <c:v>26</c:v>
                </c:pt>
                <c:pt idx="5">
                  <c:v>96</c:v>
                </c:pt>
              </c:numCache>
              <c:extLst/>
            </c:numRef>
          </c:val>
          <c:extLst>
            <c:ext xmlns:c16="http://schemas.microsoft.com/office/drawing/2014/chart" uri="{C3380CC4-5D6E-409C-BE32-E72D297353CC}">
              <c16:uniqueId val="{00000000-7495-432F-AA0D-21180410BFF2}"/>
            </c:ext>
          </c:extLst>
        </c:ser>
        <c:ser>
          <c:idx val="1"/>
          <c:order val="1"/>
          <c:tx>
            <c:strRef>
              <c:f>Sheet1!$C$1</c:f>
              <c:strCache>
                <c:ptCount val="1"/>
                <c:pt idx="0">
                  <c:v>2016年</c:v>
                </c:pt>
              </c:strCache>
            </c:strRef>
          </c:tx>
          <c:spPr>
            <a:solidFill>
              <a:schemeClr val="accent1">
                <a:lumMod val="60000"/>
                <a:lumOff val="40000"/>
              </a:schemeClr>
            </a:solidFill>
            <a:ln>
              <a:noFill/>
            </a:ln>
            <a:effectLst/>
          </c:spPr>
          <c:invertIfNegative val="0"/>
          <c:dLbls>
            <c:dLbl>
              <c:idx val="2"/>
              <c:layout>
                <c:manualLayout>
                  <c:x val="-5.5763491325192883E-17"/>
                  <c:y val="-4.31665598517759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CC-4508-BF92-DC1E51B31B27}"/>
                </c:ext>
              </c:extLst>
            </c:dLbl>
            <c:dLbl>
              <c:idx val="3"/>
              <c:layout>
                <c:manualLayout>
                  <c:x val="0"/>
                  <c:y val="-2.87777065678506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CC-4508-BF92-DC1E51B31B27}"/>
                </c:ext>
              </c:extLst>
            </c:dLbl>
            <c:dLbl>
              <c:idx val="4"/>
              <c:layout>
                <c:manualLayout>
                  <c:x val="0"/>
                  <c:y val="-3.83702754238008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CC-4508-BF92-DC1E51B31B27}"/>
                </c:ext>
              </c:extLst>
            </c:dLbl>
            <c:dLbl>
              <c:idx val="5"/>
              <c:layout>
                <c:manualLayout>
                  <c:x val="-3.0416801187166469E-3"/>
                  <c:y val="-3.83702754238008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CC-4508-BF92-DC1E51B31B2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大阪府</c:v>
                </c:pt>
                <c:pt idx="1">
                  <c:v>大阪市</c:v>
                </c:pt>
                <c:pt idx="2">
                  <c:v>北大阪（豊能・
三島）地域</c:v>
                </c:pt>
                <c:pt idx="3">
                  <c:v>東大阪（北河内・
中河内）地域</c:v>
                </c:pt>
                <c:pt idx="4">
                  <c:v>南河内地域</c:v>
                </c:pt>
                <c:pt idx="5">
                  <c:v>泉州（泉北・
泉南）地域</c:v>
                </c:pt>
              </c:strCache>
              <c:extLst/>
            </c:strRef>
          </c:cat>
          <c:val>
            <c:numRef>
              <c:f>Sheet1!$C$2:$C$7</c:f>
              <c:numCache>
                <c:formatCode>#,##0_);[Red]\(#,##0\)</c:formatCode>
                <c:ptCount val="6"/>
                <c:pt idx="0">
                  <c:v>1390</c:v>
                </c:pt>
                <c:pt idx="1">
                  <c:v>537</c:v>
                </c:pt>
                <c:pt idx="2">
                  <c:v>256</c:v>
                </c:pt>
                <c:pt idx="3">
                  <c:v>276</c:v>
                </c:pt>
                <c:pt idx="4">
                  <c:v>74</c:v>
                </c:pt>
                <c:pt idx="5">
                  <c:v>247</c:v>
                </c:pt>
              </c:numCache>
              <c:extLst/>
            </c:numRef>
          </c:val>
          <c:extLst>
            <c:ext xmlns:c16="http://schemas.microsoft.com/office/drawing/2014/chart" uri="{C3380CC4-5D6E-409C-BE32-E72D297353CC}">
              <c16:uniqueId val="{00000001-7495-432F-AA0D-21180410BFF2}"/>
            </c:ext>
          </c:extLst>
        </c:ser>
        <c:dLbls>
          <c:dLblPos val="outEnd"/>
          <c:showLegendKey val="0"/>
          <c:showVal val="1"/>
          <c:showCatName val="0"/>
          <c:showSerName val="0"/>
          <c:showPercent val="0"/>
          <c:showBubbleSize val="0"/>
        </c:dLbls>
        <c:gapWidth val="150"/>
        <c:axId val="1423386656"/>
        <c:axId val="1423387488"/>
      </c:barChart>
      <c:catAx>
        <c:axId val="142338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3387488"/>
        <c:crosses val="autoZero"/>
        <c:auto val="1"/>
        <c:lblAlgn val="ctr"/>
        <c:lblOffset val="100"/>
        <c:noMultiLvlLbl val="0"/>
      </c:catAx>
      <c:valAx>
        <c:axId val="1423387488"/>
        <c:scaling>
          <c:orientation val="minMax"/>
        </c:scaling>
        <c:delete val="0"/>
        <c:axPos val="l"/>
        <c:majorGridlines>
          <c:spPr>
            <a:ln w="9525" cap="flat" cmpd="sng" algn="ctr">
              <a:no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338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北大阪（豊能・三島）地域</a:t>
            </a:r>
          </a:p>
        </c:rich>
      </c:tx>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162506664682761"/>
          <c:y val="0.16851285874021618"/>
          <c:w val="0.75031184515617055"/>
          <c:h val="0.74714310260352901"/>
        </c:manualLayout>
      </c:layout>
      <c:barChart>
        <c:barDir val="col"/>
        <c:grouping val="clustered"/>
        <c:varyColors val="0"/>
        <c:ser>
          <c:idx val="1"/>
          <c:order val="0"/>
          <c:tx>
            <c:strRef>
              <c:f>Sheet1!$A$2</c:f>
              <c:strCache>
                <c:ptCount val="1"/>
                <c:pt idx="0">
                  <c:v>一般世帯数</c:v>
                </c:pt>
              </c:strCache>
            </c:strRef>
          </c:tx>
          <c:spPr>
            <a:pattFill prst="pct60">
              <a:fgClr>
                <a:schemeClr val="accent1">
                  <a:lumMod val="40000"/>
                  <a:lumOff val="60000"/>
                </a:schemeClr>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Sheet1!$I$2:$M$2</c:f>
              <c:numCache>
                <c:formatCode>#,##0_);[Red]\(#,##0\)</c:formatCode>
                <c:ptCount val="5"/>
                <c:pt idx="0">
                  <c:v>804994</c:v>
                </c:pt>
                <c:pt idx="1">
                  <c:v>777511.58364745311</c:v>
                </c:pt>
                <c:pt idx="2">
                  <c:v>764143</c:v>
                </c:pt>
                <c:pt idx="3">
                  <c:v>742532</c:v>
                </c:pt>
                <c:pt idx="4">
                  <c:v>715765</c:v>
                </c:pt>
              </c:numCache>
            </c:numRef>
          </c:val>
          <c:extLst>
            <c:ext xmlns:c16="http://schemas.microsoft.com/office/drawing/2014/chart" uri="{C3380CC4-5D6E-409C-BE32-E72D297353CC}">
              <c16:uniqueId val="{00000001-5B07-4212-AC73-7FBBF3BA367D}"/>
            </c:ext>
          </c:extLst>
        </c:ser>
        <c:ser>
          <c:idx val="0"/>
          <c:order val="1"/>
          <c:tx>
            <c:strRef>
              <c:f>Sheet1!$A$3</c:f>
              <c:strCache>
                <c:ptCount val="1"/>
                <c:pt idx="0">
                  <c:v>高齢者単独世帯数</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Sheet1!$I$3:$M$3</c:f>
              <c:numCache>
                <c:formatCode>#,##0_);[Red]\(#,##0\)</c:formatCode>
                <c:ptCount val="5"/>
                <c:pt idx="0">
                  <c:v>98699</c:v>
                </c:pt>
                <c:pt idx="1">
                  <c:v>110535</c:v>
                </c:pt>
                <c:pt idx="2">
                  <c:v>114639</c:v>
                </c:pt>
                <c:pt idx="3">
                  <c:v>119821</c:v>
                </c:pt>
                <c:pt idx="4">
                  <c:v>125757</c:v>
                </c:pt>
              </c:numCache>
            </c:numRef>
          </c:val>
          <c:extLst>
            <c:ext xmlns:c16="http://schemas.microsoft.com/office/drawing/2014/chart" uri="{C3380CC4-5D6E-409C-BE32-E72D297353CC}">
              <c16:uniqueId val="{00000000-5B07-4212-AC73-7FBBF3BA367D}"/>
            </c:ext>
          </c:extLst>
        </c:ser>
        <c:dLbls>
          <c:showLegendKey val="0"/>
          <c:showVal val="1"/>
          <c:showCatName val="0"/>
          <c:showSerName val="0"/>
          <c:showPercent val="0"/>
          <c:showBubbleSize val="0"/>
        </c:dLbls>
        <c:gapWidth val="219"/>
        <c:axId val="937282688"/>
        <c:axId val="937272288"/>
      </c:barChart>
      <c:lineChart>
        <c:grouping val="standard"/>
        <c:varyColors val="0"/>
        <c:ser>
          <c:idx val="2"/>
          <c:order val="2"/>
          <c:tx>
            <c:strRef>
              <c:f>Sheet1!$A$4</c:f>
              <c:strCache>
                <c:ptCount val="1"/>
                <c:pt idx="0">
                  <c:v>一般世帯数に占める高齢者単独世帯数の割合</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Sheet1!$I$4:$M$4</c:f>
              <c:numCache>
                <c:formatCode>0.0%</c:formatCode>
                <c:ptCount val="5"/>
                <c:pt idx="0">
                  <c:v>0.12260836726733366</c:v>
                </c:pt>
                <c:pt idx="1">
                  <c:v>0.14216508451418758</c:v>
                </c:pt>
                <c:pt idx="2">
                  <c:v>0.15002296690540906</c:v>
                </c:pt>
                <c:pt idx="3">
                  <c:v>0.16136812958902783</c:v>
                </c:pt>
                <c:pt idx="4">
                  <c:v>0.17569593372126327</c:v>
                </c:pt>
              </c:numCache>
            </c:numRef>
          </c:val>
          <c:smooth val="0"/>
          <c:extLst>
            <c:ext xmlns:c16="http://schemas.microsoft.com/office/drawing/2014/chart" uri="{C3380CC4-5D6E-409C-BE32-E72D297353CC}">
              <c16:uniqueId val="{00000004-5B07-4212-AC73-7FBBF3BA367D}"/>
            </c:ext>
          </c:extLst>
        </c:ser>
        <c:dLbls>
          <c:showLegendKey val="0"/>
          <c:showVal val="1"/>
          <c:showCatName val="0"/>
          <c:showSerName val="0"/>
          <c:showPercent val="0"/>
          <c:showBubbleSize val="0"/>
        </c:dLbls>
        <c:marker val="1"/>
        <c:smooth val="0"/>
        <c:axId val="1246076160"/>
        <c:axId val="1246074080"/>
      </c:lineChart>
      <c:catAx>
        <c:axId val="93728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72288"/>
        <c:crosses val="autoZero"/>
        <c:auto val="1"/>
        <c:lblAlgn val="ctr"/>
        <c:lblOffset val="100"/>
        <c:noMultiLvlLbl val="0"/>
      </c:catAx>
      <c:valAx>
        <c:axId val="937272288"/>
        <c:scaling>
          <c:orientation val="minMax"/>
          <c:max val="16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a:t>（単位：千戸）</a:t>
                </a:r>
              </a:p>
            </c:rich>
          </c:tx>
          <c:layout>
            <c:manualLayout>
              <c:xMode val="edge"/>
              <c:yMode val="edge"/>
              <c:x val="1.9246363873079642E-2"/>
              <c:y val="6.949534103615355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82688"/>
        <c:crosses val="autoZero"/>
        <c:crossBetween val="between"/>
        <c:dispUnits>
          <c:builtInUnit val="thousands"/>
          <c:dispUnitsLbl>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valAx>
        <c:axId val="1246074080"/>
        <c:scaling>
          <c:orientation val="minMax"/>
          <c:max val="0.2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46076160"/>
        <c:crosses val="max"/>
        <c:crossBetween val="between"/>
      </c:valAx>
      <c:catAx>
        <c:axId val="1246076160"/>
        <c:scaling>
          <c:orientation val="minMax"/>
        </c:scaling>
        <c:delete val="1"/>
        <c:axPos val="b"/>
        <c:numFmt formatCode="General" sourceLinked="1"/>
        <c:majorTickMark val="out"/>
        <c:minorTickMark val="none"/>
        <c:tickLblPos val="nextTo"/>
        <c:crossAx val="12460740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東大阪（北河内・中河内）地域</a:t>
            </a:r>
          </a:p>
        </c:rich>
      </c:tx>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162506664682761"/>
          <c:y val="0.16851285874021618"/>
          <c:w val="0.75031184515617055"/>
          <c:h val="0.76233204951516975"/>
        </c:manualLayout>
      </c:layout>
      <c:barChart>
        <c:barDir val="col"/>
        <c:grouping val="clustered"/>
        <c:varyColors val="0"/>
        <c:ser>
          <c:idx val="1"/>
          <c:order val="0"/>
          <c:tx>
            <c:strRef>
              <c:f>Sheet1!$A$2</c:f>
              <c:strCache>
                <c:ptCount val="1"/>
                <c:pt idx="0">
                  <c:v>一般世帯数</c:v>
                </c:pt>
              </c:strCache>
            </c:strRef>
          </c:tx>
          <c:spPr>
            <a:pattFill prst="pct60">
              <a:fgClr>
                <a:schemeClr val="accent1">
                  <a:lumMod val="40000"/>
                  <a:lumOff val="60000"/>
                </a:schemeClr>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Sheet1!$I$2:$M$2</c:f>
              <c:numCache>
                <c:formatCode>#,##0_);[Red]\(#,##0\)</c:formatCode>
                <c:ptCount val="5"/>
                <c:pt idx="0">
                  <c:v>879078</c:v>
                </c:pt>
                <c:pt idx="1">
                  <c:v>848622</c:v>
                </c:pt>
                <c:pt idx="2">
                  <c:v>834907</c:v>
                </c:pt>
                <c:pt idx="3">
                  <c:v>810867</c:v>
                </c:pt>
                <c:pt idx="4">
                  <c:v>781641</c:v>
                </c:pt>
              </c:numCache>
            </c:numRef>
          </c:val>
          <c:extLst>
            <c:ext xmlns:c16="http://schemas.microsoft.com/office/drawing/2014/chart" uri="{C3380CC4-5D6E-409C-BE32-E72D297353CC}">
              <c16:uniqueId val="{00000000-800F-4464-BC9B-5ECE725A9C84}"/>
            </c:ext>
          </c:extLst>
        </c:ser>
        <c:ser>
          <c:idx val="0"/>
          <c:order val="1"/>
          <c:tx>
            <c:strRef>
              <c:f>Sheet1!$A$3</c:f>
              <c:strCache>
                <c:ptCount val="1"/>
                <c:pt idx="0">
                  <c:v>高齢者単独世帯数</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Sheet1!$I$3:$M$3</c:f>
              <c:numCache>
                <c:formatCode>#,##0_);[Red]\(#,##0\)</c:formatCode>
                <c:ptCount val="5"/>
                <c:pt idx="0">
                  <c:v>121775</c:v>
                </c:pt>
                <c:pt idx="1">
                  <c:v>136379</c:v>
                </c:pt>
                <c:pt idx="2">
                  <c:v>141445</c:v>
                </c:pt>
                <c:pt idx="3">
                  <c:v>148380</c:v>
                </c:pt>
                <c:pt idx="4">
                  <c:v>155657</c:v>
                </c:pt>
              </c:numCache>
            </c:numRef>
          </c:val>
          <c:extLst>
            <c:ext xmlns:c16="http://schemas.microsoft.com/office/drawing/2014/chart" uri="{C3380CC4-5D6E-409C-BE32-E72D297353CC}">
              <c16:uniqueId val="{00000001-800F-4464-BC9B-5ECE725A9C84}"/>
            </c:ext>
          </c:extLst>
        </c:ser>
        <c:dLbls>
          <c:showLegendKey val="0"/>
          <c:showVal val="1"/>
          <c:showCatName val="0"/>
          <c:showSerName val="0"/>
          <c:showPercent val="0"/>
          <c:showBubbleSize val="0"/>
        </c:dLbls>
        <c:gapWidth val="219"/>
        <c:axId val="937282688"/>
        <c:axId val="937272288"/>
      </c:barChart>
      <c:lineChart>
        <c:grouping val="standard"/>
        <c:varyColors val="0"/>
        <c:ser>
          <c:idx val="2"/>
          <c:order val="2"/>
          <c:tx>
            <c:strRef>
              <c:f>Sheet1!$A$4</c:f>
              <c:strCache>
                <c:ptCount val="1"/>
                <c:pt idx="0">
                  <c:v>一般世帯数に占める高齢者単独世帯数の割合</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Sheet1!$I$4:$M$4</c:f>
              <c:numCache>
                <c:formatCode>0.0%</c:formatCode>
                <c:ptCount val="5"/>
                <c:pt idx="0">
                  <c:v>0.13900000000000001</c:v>
                </c:pt>
                <c:pt idx="1">
                  <c:v>0.161</c:v>
                </c:pt>
                <c:pt idx="2">
                  <c:v>0.16900000000000001</c:v>
                </c:pt>
                <c:pt idx="3">
                  <c:v>0.183</c:v>
                </c:pt>
                <c:pt idx="4">
                  <c:v>0.19900000000000001</c:v>
                </c:pt>
              </c:numCache>
            </c:numRef>
          </c:val>
          <c:smooth val="0"/>
          <c:extLst>
            <c:ext xmlns:c16="http://schemas.microsoft.com/office/drawing/2014/chart" uri="{C3380CC4-5D6E-409C-BE32-E72D297353CC}">
              <c16:uniqueId val="{00000002-800F-4464-BC9B-5ECE725A9C84}"/>
            </c:ext>
          </c:extLst>
        </c:ser>
        <c:dLbls>
          <c:showLegendKey val="0"/>
          <c:showVal val="1"/>
          <c:showCatName val="0"/>
          <c:showSerName val="0"/>
          <c:showPercent val="0"/>
          <c:showBubbleSize val="0"/>
        </c:dLbls>
        <c:marker val="1"/>
        <c:smooth val="0"/>
        <c:axId val="1246076160"/>
        <c:axId val="1246074080"/>
      </c:lineChart>
      <c:catAx>
        <c:axId val="93728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72288"/>
        <c:crosses val="autoZero"/>
        <c:auto val="1"/>
        <c:lblAlgn val="ctr"/>
        <c:lblOffset val="100"/>
        <c:noMultiLvlLbl val="0"/>
      </c:catAx>
      <c:valAx>
        <c:axId val="937272288"/>
        <c:scaling>
          <c:orientation val="minMax"/>
          <c:max val="16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a:t>（単位：千戸）</a:t>
                </a:r>
              </a:p>
            </c:rich>
          </c:tx>
          <c:layout>
            <c:manualLayout>
              <c:xMode val="edge"/>
              <c:yMode val="edge"/>
              <c:x val="1.9246363873079642E-2"/>
              <c:y val="6.949534103615355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82688"/>
        <c:crosses val="autoZero"/>
        <c:crossBetween val="between"/>
        <c:dispUnits>
          <c:builtInUnit val="thousands"/>
          <c:dispUnitsLbl>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valAx>
        <c:axId val="1246074080"/>
        <c:scaling>
          <c:orientation val="minMax"/>
          <c:max val="0.2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46076160"/>
        <c:crosses val="max"/>
        <c:crossBetween val="between"/>
      </c:valAx>
      <c:catAx>
        <c:axId val="1246076160"/>
        <c:scaling>
          <c:orientation val="minMax"/>
        </c:scaling>
        <c:delete val="1"/>
        <c:axPos val="b"/>
        <c:numFmt formatCode="General" sourceLinked="1"/>
        <c:majorTickMark val="out"/>
        <c:minorTickMark val="none"/>
        <c:tickLblPos val="nextTo"/>
        <c:crossAx val="12460740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100" dirty="0"/>
              <a:t>泉州（泉北・泉南）地域</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627694231660499"/>
          <c:y val="0.12250134649468232"/>
          <c:w val="0.83005016720991176"/>
          <c:h val="0.73514695793204676"/>
        </c:manualLayout>
      </c:layout>
      <c:barChart>
        <c:barDir val="col"/>
        <c:grouping val="stacked"/>
        <c:varyColors val="0"/>
        <c:ser>
          <c:idx val="0"/>
          <c:order val="0"/>
          <c:tx>
            <c:strRef>
              <c:f>'人口（年齢3区分別人口・割合）'!$N$4</c:f>
              <c:strCache>
                <c:ptCount val="1"/>
                <c:pt idx="0">
                  <c:v>0～14歳</c:v>
                </c:pt>
              </c:strCache>
            </c:strRef>
          </c:tx>
          <c:spPr>
            <a:solidFill>
              <a:schemeClr val="accent2">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'人口（年齢3区分別人口・割合）'!$O$4:$U$4</c:f>
              <c:numCache>
                <c:formatCode>#,##0_);[Red]\(#,##0\)</c:formatCode>
                <c:ptCount val="5"/>
                <c:pt idx="0">
                  <c:v>212178</c:v>
                </c:pt>
                <c:pt idx="1">
                  <c:v>182695</c:v>
                </c:pt>
                <c:pt idx="2">
                  <c:v>162326</c:v>
                </c:pt>
                <c:pt idx="3">
                  <c:v>151073</c:v>
                </c:pt>
                <c:pt idx="4">
                  <c:v>147116</c:v>
                </c:pt>
              </c:numCache>
              <c:extLst/>
            </c:numRef>
          </c:val>
          <c:extLst>
            <c:ext xmlns:c16="http://schemas.microsoft.com/office/drawing/2014/chart" uri="{C3380CC4-5D6E-409C-BE32-E72D297353CC}">
              <c16:uniqueId val="{00000000-9C17-4306-AADC-BD5536265208}"/>
            </c:ext>
          </c:extLst>
        </c:ser>
        <c:ser>
          <c:idx val="1"/>
          <c:order val="1"/>
          <c:tx>
            <c:strRef>
              <c:f>'人口（年齢3区分別人口・割合）'!$N$5</c:f>
              <c:strCache>
                <c:ptCount val="1"/>
                <c:pt idx="0">
                  <c:v>15～64歳</c:v>
                </c:pt>
              </c:strCache>
            </c:strRef>
          </c:tx>
          <c:spPr>
            <a:pattFill prst="pct80">
              <a:fgClr>
                <a:schemeClr val="accent4">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'人口（年齢3区分別人口・割合）'!$O$5:$U$5</c:f>
              <c:numCache>
                <c:formatCode>#,##0_);[Red]\(#,##0\)</c:formatCode>
                <c:ptCount val="5"/>
                <c:pt idx="0">
                  <c:v>1010108</c:v>
                </c:pt>
                <c:pt idx="1">
                  <c:v>975235</c:v>
                </c:pt>
                <c:pt idx="2">
                  <c:v>930262</c:v>
                </c:pt>
                <c:pt idx="3">
                  <c:v>860026</c:v>
                </c:pt>
                <c:pt idx="4">
                  <c:v>767249</c:v>
                </c:pt>
              </c:numCache>
              <c:extLst/>
            </c:numRef>
          </c:val>
          <c:extLst>
            <c:ext xmlns:c16="http://schemas.microsoft.com/office/drawing/2014/chart" uri="{C3380CC4-5D6E-409C-BE32-E72D297353CC}">
              <c16:uniqueId val="{00000001-9C17-4306-AADC-BD5536265208}"/>
            </c:ext>
          </c:extLst>
        </c:ser>
        <c:ser>
          <c:idx val="2"/>
          <c:order val="2"/>
          <c:tx>
            <c:strRef>
              <c:f>'人口（年齢3区分別人口・割合）'!$N$6</c:f>
              <c:strCache>
                <c:ptCount val="1"/>
                <c:pt idx="0">
                  <c:v>65歳以上</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'人口（年齢3区分別人口・割合）'!$O$6:$U$6</c:f>
              <c:numCache>
                <c:formatCode>#,##0_);[Red]\(#,##0\)</c:formatCode>
                <c:ptCount val="5"/>
                <c:pt idx="0">
                  <c:v>488510</c:v>
                </c:pt>
                <c:pt idx="1">
                  <c:v>489782</c:v>
                </c:pt>
                <c:pt idx="2">
                  <c:v>493185</c:v>
                </c:pt>
                <c:pt idx="3">
                  <c:v>507179</c:v>
                </c:pt>
                <c:pt idx="4">
                  <c:v>533760</c:v>
                </c:pt>
              </c:numCache>
              <c:extLst/>
            </c:numRef>
          </c:val>
          <c:extLst>
            <c:ext xmlns:c16="http://schemas.microsoft.com/office/drawing/2014/chart" uri="{C3380CC4-5D6E-409C-BE32-E72D297353CC}">
              <c16:uniqueId val="{00000002-9C17-4306-AADC-BD5536265208}"/>
            </c:ext>
          </c:extLst>
        </c:ser>
        <c:dLbls>
          <c:showLegendKey val="0"/>
          <c:showVal val="0"/>
          <c:showCatName val="0"/>
          <c:showSerName val="0"/>
          <c:showPercent val="0"/>
          <c:showBubbleSize val="0"/>
        </c:dLbls>
        <c:gapWidth val="50"/>
        <c:overlap val="100"/>
        <c:axId val="2022394687"/>
        <c:axId val="2022386367"/>
      </c:barChart>
      <c:lineChart>
        <c:grouping val="standard"/>
        <c:varyColors val="0"/>
        <c:ser>
          <c:idx val="3"/>
          <c:order val="3"/>
          <c:tx>
            <c:strRef>
              <c:f>'人口（年齢3区分別人口・割合）'!$N$7</c:f>
              <c:strCache>
                <c:ptCount val="1"/>
                <c:pt idx="0">
                  <c:v>合計</c:v>
                </c:pt>
              </c:strCache>
            </c:strRef>
          </c:tx>
          <c:spPr>
            <a:ln w="28575" cap="rnd">
              <a:solidFill>
                <a:schemeClr val="accent1">
                  <a:alpha val="0"/>
                </a:schemeClr>
              </a:solidFill>
              <a:round/>
            </a:ln>
            <a:effectLst/>
          </c:spPr>
          <c:marker>
            <c:symbol val="none"/>
          </c:marker>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'人口（年齢3区分別人口・割合）'!$O$7:$U$7</c:f>
              <c:numCache>
                <c:formatCode>#,##0_);[Red]\(#,##0\)</c:formatCode>
                <c:ptCount val="5"/>
                <c:pt idx="0">
                  <c:v>1710796</c:v>
                </c:pt>
                <c:pt idx="1">
                  <c:v>1647712</c:v>
                </c:pt>
                <c:pt idx="2">
                  <c:v>1585773</c:v>
                </c:pt>
                <c:pt idx="3">
                  <c:v>1518278</c:v>
                </c:pt>
                <c:pt idx="4">
                  <c:v>1448125</c:v>
                </c:pt>
              </c:numCache>
              <c:extLst/>
            </c:numRef>
          </c:val>
          <c:smooth val="0"/>
          <c:extLst>
            <c:ext xmlns:c16="http://schemas.microsoft.com/office/drawing/2014/chart" uri="{C3380CC4-5D6E-409C-BE32-E72D297353CC}">
              <c16:uniqueId val="{00000003-9C17-4306-AADC-BD5536265208}"/>
            </c:ext>
          </c:extLst>
        </c:ser>
        <c:dLbls>
          <c:showLegendKey val="0"/>
          <c:showVal val="0"/>
          <c:showCatName val="0"/>
          <c:showSerName val="0"/>
          <c:showPercent val="0"/>
          <c:showBubbleSize val="0"/>
        </c:dLbls>
        <c:marker val="1"/>
        <c:smooth val="0"/>
        <c:axId val="2022394687"/>
        <c:axId val="2022386367"/>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max val="30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a:t>（単位：千人）</a:t>
                </a:r>
              </a:p>
            </c:rich>
          </c:tx>
          <c:layout>
            <c:manualLayout>
              <c:xMode val="edge"/>
              <c:yMode val="edge"/>
              <c:x val="2.152080952134839E-2"/>
              <c:y val="2.828964495719119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南河内地域</a:t>
            </a:r>
          </a:p>
        </c:rich>
      </c:tx>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162506664682761"/>
          <c:y val="0.16851285874021618"/>
          <c:w val="0.75031184515617055"/>
          <c:h val="0.77245801412293003"/>
        </c:manualLayout>
      </c:layout>
      <c:barChart>
        <c:barDir val="col"/>
        <c:grouping val="clustered"/>
        <c:varyColors val="0"/>
        <c:ser>
          <c:idx val="1"/>
          <c:order val="0"/>
          <c:tx>
            <c:strRef>
              <c:f>Sheet1!$A$2</c:f>
              <c:strCache>
                <c:ptCount val="1"/>
                <c:pt idx="0">
                  <c:v>一般世帯数</c:v>
                </c:pt>
              </c:strCache>
            </c:strRef>
          </c:tx>
          <c:spPr>
            <a:pattFill prst="pct60">
              <a:fgClr>
                <a:schemeClr val="accent1">
                  <a:lumMod val="40000"/>
                  <a:lumOff val="60000"/>
                </a:schemeClr>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Sheet1!$I$2:$M$2</c:f>
              <c:numCache>
                <c:formatCode>#,##0_);[Red]\(#,##0\)</c:formatCode>
                <c:ptCount val="5"/>
                <c:pt idx="0">
                  <c:v>249968</c:v>
                </c:pt>
                <c:pt idx="1">
                  <c:v>241030</c:v>
                </c:pt>
                <c:pt idx="2">
                  <c:v>237408</c:v>
                </c:pt>
                <c:pt idx="3">
                  <c:v>230533</c:v>
                </c:pt>
                <c:pt idx="4">
                  <c:v>222222</c:v>
                </c:pt>
              </c:numCache>
            </c:numRef>
          </c:val>
          <c:extLst>
            <c:ext xmlns:c16="http://schemas.microsoft.com/office/drawing/2014/chart" uri="{C3380CC4-5D6E-409C-BE32-E72D297353CC}">
              <c16:uniqueId val="{00000000-FCB2-4ADC-991B-73828A136952}"/>
            </c:ext>
          </c:extLst>
        </c:ser>
        <c:ser>
          <c:idx val="0"/>
          <c:order val="1"/>
          <c:tx>
            <c:strRef>
              <c:f>Sheet1!$A$3</c:f>
              <c:strCache>
                <c:ptCount val="1"/>
                <c:pt idx="0">
                  <c:v>高齢者単独世帯数</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Sheet1!$I$3:$M$3</c:f>
              <c:numCache>
                <c:formatCode>#,##0_);[Red]\(#,##0\)</c:formatCode>
                <c:ptCount val="5"/>
                <c:pt idx="0">
                  <c:v>35254</c:v>
                </c:pt>
                <c:pt idx="1">
                  <c:v>39491</c:v>
                </c:pt>
                <c:pt idx="2">
                  <c:v>40958</c:v>
                </c:pt>
                <c:pt idx="3">
                  <c:v>42926</c:v>
                </c:pt>
                <c:pt idx="4">
                  <c:v>45074</c:v>
                </c:pt>
              </c:numCache>
            </c:numRef>
          </c:val>
          <c:extLst>
            <c:ext xmlns:c16="http://schemas.microsoft.com/office/drawing/2014/chart" uri="{C3380CC4-5D6E-409C-BE32-E72D297353CC}">
              <c16:uniqueId val="{00000001-FCB2-4ADC-991B-73828A136952}"/>
            </c:ext>
          </c:extLst>
        </c:ser>
        <c:dLbls>
          <c:showLegendKey val="0"/>
          <c:showVal val="1"/>
          <c:showCatName val="0"/>
          <c:showSerName val="0"/>
          <c:showPercent val="0"/>
          <c:showBubbleSize val="0"/>
        </c:dLbls>
        <c:gapWidth val="219"/>
        <c:axId val="937282688"/>
        <c:axId val="937272288"/>
      </c:barChart>
      <c:lineChart>
        <c:grouping val="standard"/>
        <c:varyColors val="0"/>
        <c:ser>
          <c:idx val="2"/>
          <c:order val="2"/>
          <c:tx>
            <c:strRef>
              <c:f>Sheet1!$A$4</c:f>
              <c:strCache>
                <c:ptCount val="1"/>
                <c:pt idx="0">
                  <c:v>一般世帯数に占める高齢者単独世帯数の割合</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Sheet1!$I$4:$M$4</c:f>
              <c:numCache>
                <c:formatCode>0.0%</c:formatCode>
                <c:ptCount val="5"/>
                <c:pt idx="0">
                  <c:v>0.14099999999999999</c:v>
                </c:pt>
                <c:pt idx="1">
                  <c:v>0.16400000000000001</c:v>
                </c:pt>
                <c:pt idx="2">
                  <c:v>0.17299999999999999</c:v>
                </c:pt>
                <c:pt idx="3">
                  <c:v>0.186</c:v>
                </c:pt>
                <c:pt idx="4">
                  <c:v>0.20300000000000001</c:v>
                </c:pt>
              </c:numCache>
            </c:numRef>
          </c:val>
          <c:smooth val="0"/>
          <c:extLst>
            <c:ext xmlns:c16="http://schemas.microsoft.com/office/drawing/2014/chart" uri="{C3380CC4-5D6E-409C-BE32-E72D297353CC}">
              <c16:uniqueId val="{00000002-FCB2-4ADC-991B-73828A136952}"/>
            </c:ext>
          </c:extLst>
        </c:ser>
        <c:dLbls>
          <c:showLegendKey val="0"/>
          <c:showVal val="1"/>
          <c:showCatName val="0"/>
          <c:showSerName val="0"/>
          <c:showPercent val="0"/>
          <c:showBubbleSize val="0"/>
        </c:dLbls>
        <c:marker val="1"/>
        <c:smooth val="0"/>
        <c:axId val="1246076160"/>
        <c:axId val="1246074080"/>
      </c:lineChart>
      <c:catAx>
        <c:axId val="93728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72288"/>
        <c:crosses val="autoZero"/>
        <c:auto val="1"/>
        <c:lblAlgn val="ctr"/>
        <c:lblOffset val="100"/>
        <c:noMultiLvlLbl val="0"/>
      </c:catAx>
      <c:valAx>
        <c:axId val="937272288"/>
        <c:scaling>
          <c:orientation val="minMax"/>
          <c:max val="16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a:t>（単位：千戸）</a:t>
                </a:r>
              </a:p>
            </c:rich>
          </c:tx>
          <c:layout>
            <c:manualLayout>
              <c:xMode val="edge"/>
              <c:yMode val="edge"/>
              <c:x val="1.9246363873079642E-2"/>
              <c:y val="6.949534103615355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82688"/>
        <c:crosses val="autoZero"/>
        <c:crossBetween val="between"/>
        <c:dispUnits>
          <c:builtInUnit val="thousands"/>
          <c:dispUnitsLbl>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valAx>
        <c:axId val="1246074080"/>
        <c:scaling>
          <c:orientation val="minMax"/>
          <c:max val="0.2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46076160"/>
        <c:crosses val="max"/>
        <c:crossBetween val="between"/>
      </c:valAx>
      <c:catAx>
        <c:axId val="1246076160"/>
        <c:scaling>
          <c:orientation val="minMax"/>
        </c:scaling>
        <c:delete val="1"/>
        <c:axPos val="b"/>
        <c:numFmt formatCode="General" sourceLinked="1"/>
        <c:majorTickMark val="out"/>
        <c:minorTickMark val="none"/>
        <c:tickLblPos val="nextTo"/>
        <c:crossAx val="12460740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泉州（泉北・泉南）地域</a:t>
            </a:r>
          </a:p>
        </c:rich>
      </c:tx>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162506664682761"/>
          <c:y val="0.16851285874021618"/>
          <c:w val="0.75031184515617055"/>
          <c:h val="0.76739503181904989"/>
        </c:manualLayout>
      </c:layout>
      <c:barChart>
        <c:barDir val="col"/>
        <c:grouping val="clustered"/>
        <c:varyColors val="0"/>
        <c:ser>
          <c:idx val="1"/>
          <c:order val="0"/>
          <c:tx>
            <c:strRef>
              <c:f>Sheet1!$A$2</c:f>
              <c:strCache>
                <c:ptCount val="1"/>
                <c:pt idx="0">
                  <c:v>一般世帯数</c:v>
                </c:pt>
              </c:strCache>
            </c:strRef>
          </c:tx>
          <c:spPr>
            <a:pattFill prst="pct60">
              <a:fgClr>
                <a:schemeClr val="accent1">
                  <a:lumMod val="40000"/>
                  <a:lumOff val="60000"/>
                </a:schemeClr>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Sheet1!$I$2:$M$2</c:f>
              <c:numCache>
                <c:formatCode>#,##0_);[Red]\(#,##0\)</c:formatCode>
                <c:ptCount val="5"/>
                <c:pt idx="0">
                  <c:v>728340</c:v>
                </c:pt>
                <c:pt idx="1">
                  <c:v>703475</c:v>
                </c:pt>
                <c:pt idx="2">
                  <c:v>691742</c:v>
                </c:pt>
                <c:pt idx="3">
                  <c:v>671786</c:v>
                </c:pt>
                <c:pt idx="4">
                  <c:v>647606</c:v>
                </c:pt>
              </c:numCache>
            </c:numRef>
          </c:val>
          <c:extLst>
            <c:ext xmlns:c16="http://schemas.microsoft.com/office/drawing/2014/chart" uri="{C3380CC4-5D6E-409C-BE32-E72D297353CC}">
              <c16:uniqueId val="{00000000-122D-4CDC-AF7E-D028E243EB0D}"/>
            </c:ext>
          </c:extLst>
        </c:ser>
        <c:ser>
          <c:idx val="0"/>
          <c:order val="1"/>
          <c:tx>
            <c:strRef>
              <c:f>Sheet1!$A$3</c:f>
              <c:strCache>
                <c:ptCount val="1"/>
                <c:pt idx="0">
                  <c:v>高齢者単独世帯数</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Sheet1!$I$3:$M$3</c:f>
              <c:numCache>
                <c:formatCode>#,##0_);[Red]\(#,##0\)</c:formatCode>
                <c:ptCount val="5"/>
                <c:pt idx="0">
                  <c:v>98363</c:v>
                </c:pt>
                <c:pt idx="1">
                  <c:v>110204</c:v>
                </c:pt>
                <c:pt idx="2">
                  <c:v>114296</c:v>
                </c:pt>
                <c:pt idx="3">
                  <c:v>119901</c:v>
                </c:pt>
                <c:pt idx="4">
                  <c:v>125781</c:v>
                </c:pt>
              </c:numCache>
            </c:numRef>
          </c:val>
          <c:extLst>
            <c:ext xmlns:c16="http://schemas.microsoft.com/office/drawing/2014/chart" uri="{C3380CC4-5D6E-409C-BE32-E72D297353CC}">
              <c16:uniqueId val="{00000001-122D-4CDC-AF7E-D028E243EB0D}"/>
            </c:ext>
          </c:extLst>
        </c:ser>
        <c:dLbls>
          <c:showLegendKey val="0"/>
          <c:showVal val="1"/>
          <c:showCatName val="0"/>
          <c:showSerName val="0"/>
          <c:showPercent val="0"/>
          <c:showBubbleSize val="0"/>
        </c:dLbls>
        <c:gapWidth val="219"/>
        <c:axId val="937282688"/>
        <c:axId val="937272288"/>
      </c:barChart>
      <c:lineChart>
        <c:grouping val="standard"/>
        <c:varyColors val="0"/>
        <c:ser>
          <c:idx val="2"/>
          <c:order val="2"/>
          <c:tx>
            <c:strRef>
              <c:f>Sheet1!$A$4</c:f>
              <c:strCache>
                <c:ptCount val="1"/>
                <c:pt idx="0">
                  <c:v>一般世帯数に占める高齢者単独世帯数の割合</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Sheet1!$I$4:$M$4</c:f>
              <c:numCache>
                <c:formatCode>0.0%</c:formatCode>
                <c:ptCount val="5"/>
                <c:pt idx="0">
                  <c:v>0.13500000000000001</c:v>
                </c:pt>
                <c:pt idx="1">
                  <c:v>0.157</c:v>
                </c:pt>
                <c:pt idx="2">
                  <c:v>0.16500000000000001</c:v>
                </c:pt>
                <c:pt idx="3">
                  <c:v>0.17799999999999999</c:v>
                </c:pt>
                <c:pt idx="4">
                  <c:v>0.19400000000000001</c:v>
                </c:pt>
              </c:numCache>
            </c:numRef>
          </c:val>
          <c:smooth val="0"/>
          <c:extLst>
            <c:ext xmlns:c16="http://schemas.microsoft.com/office/drawing/2014/chart" uri="{C3380CC4-5D6E-409C-BE32-E72D297353CC}">
              <c16:uniqueId val="{00000002-122D-4CDC-AF7E-D028E243EB0D}"/>
            </c:ext>
          </c:extLst>
        </c:ser>
        <c:dLbls>
          <c:showLegendKey val="0"/>
          <c:showVal val="1"/>
          <c:showCatName val="0"/>
          <c:showSerName val="0"/>
          <c:showPercent val="0"/>
          <c:showBubbleSize val="0"/>
        </c:dLbls>
        <c:marker val="1"/>
        <c:smooth val="0"/>
        <c:axId val="1246076160"/>
        <c:axId val="1246074080"/>
      </c:lineChart>
      <c:catAx>
        <c:axId val="93728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72288"/>
        <c:crosses val="autoZero"/>
        <c:auto val="1"/>
        <c:lblAlgn val="ctr"/>
        <c:lblOffset val="100"/>
        <c:noMultiLvlLbl val="0"/>
      </c:catAx>
      <c:valAx>
        <c:axId val="937272288"/>
        <c:scaling>
          <c:orientation val="minMax"/>
          <c:max val="16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a:t>（単位：千戸）</a:t>
                </a:r>
              </a:p>
            </c:rich>
          </c:tx>
          <c:layout>
            <c:manualLayout>
              <c:xMode val="edge"/>
              <c:yMode val="edge"/>
              <c:x val="1.9246363873079642E-2"/>
              <c:y val="6.949534103615355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82688"/>
        <c:crosses val="autoZero"/>
        <c:crossBetween val="between"/>
        <c:dispUnits>
          <c:builtInUnit val="thousands"/>
          <c:dispUnitsLbl>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valAx>
        <c:axId val="1246074080"/>
        <c:scaling>
          <c:orientation val="minMax"/>
          <c:max val="0.2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46076160"/>
        <c:crosses val="max"/>
        <c:crossBetween val="between"/>
      </c:valAx>
      <c:catAx>
        <c:axId val="1246076160"/>
        <c:scaling>
          <c:orientation val="minMax"/>
        </c:scaling>
        <c:delete val="1"/>
        <c:axPos val="b"/>
        <c:numFmt formatCode="General" sourceLinked="1"/>
        <c:majorTickMark val="out"/>
        <c:minorTickMark val="none"/>
        <c:tickLblPos val="nextTo"/>
        <c:crossAx val="12460740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84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大阪府</a:t>
            </a:r>
          </a:p>
        </c:rich>
      </c:tx>
      <c:overlay val="0"/>
      <c:spPr>
        <a:noFill/>
        <a:ln>
          <a:noFill/>
        </a:ln>
        <a:effectLst/>
      </c:spPr>
      <c:txPr>
        <a:bodyPr rot="0" spcFirstLastPara="1" vertOverflow="ellipsis" vert="horz" wrap="square" anchor="ctr" anchorCtr="1"/>
        <a:lstStyle/>
        <a:p>
          <a:pPr>
            <a:defRPr sz="84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162506664682761"/>
          <c:y val="0.16851285874021618"/>
          <c:w val="0.75031184515617055"/>
          <c:h val="0.73701713799576862"/>
        </c:manualLayout>
      </c:layout>
      <c:barChart>
        <c:barDir val="col"/>
        <c:grouping val="clustered"/>
        <c:varyColors val="0"/>
        <c:ser>
          <c:idx val="1"/>
          <c:order val="0"/>
          <c:tx>
            <c:strRef>
              <c:f>Sheet1!$A$2</c:f>
              <c:strCache>
                <c:ptCount val="1"/>
                <c:pt idx="0">
                  <c:v>一般世帯数</c:v>
                </c:pt>
              </c:strCache>
            </c:strRef>
          </c:tx>
          <c:spPr>
            <a:pattFill prst="pct60">
              <a:fgClr>
                <a:schemeClr val="accent1">
                  <a:lumMod val="40000"/>
                  <a:lumOff val="60000"/>
                </a:schemeClr>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Sheet1!$I$2:$M$2</c:f>
              <c:numCache>
                <c:formatCode>#,##0_);[Red]\(#,##0\)</c:formatCode>
                <c:ptCount val="5"/>
                <c:pt idx="0">
                  <c:v>4126955</c:v>
                </c:pt>
                <c:pt idx="1">
                  <c:v>3985211.9079595944</c:v>
                </c:pt>
                <c:pt idx="2">
                  <c:v>3919220</c:v>
                </c:pt>
                <c:pt idx="3">
                  <c:v>3806689</c:v>
                </c:pt>
                <c:pt idx="4">
                  <c:v>3669504</c:v>
                </c:pt>
              </c:numCache>
            </c:numRef>
          </c:val>
          <c:extLst>
            <c:ext xmlns:c16="http://schemas.microsoft.com/office/drawing/2014/chart" uri="{C3380CC4-5D6E-409C-BE32-E72D297353CC}">
              <c16:uniqueId val="{00000000-8AA5-491C-9123-5EB92DAEC7E3}"/>
            </c:ext>
          </c:extLst>
        </c:ser>
        <c:ser>
          <c:idx val="0"/>
          <c:order val="1"/>
          <c:tx>
            <c:strRef>
              <c:f>Sheet1!$A$3</c:f>
              <c:strCache>
                <c:ptCount val="1"/>
                <c:pt idx="0">
                  <c:v>高齢者単独世帯数</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Sheet1!$I$3:$M$3</c:f>
              <c:numCache>
                <c:formatCode>#,##0_);[Red]\(#,##0\)</c:formatCode>
                <c:ptCount val="5"/>
                <c:pt idx="0">
                  <c:v>567351</c:v>
                </c:pt>
                <c:pt idx="1">
                  <c:v>635444</c:v>
                </c:pt>
                <c:pt idx="2">
                  <c:v>659044</c:v>
                </c:pt>
                <c:pt idx="3">
                  <c:v>690881</c:v>
                </c:pt>
                <c:pt idx="4">
                  <c:v>728146</c:v>
                </c:pt>
              </c:numCache>
            </c:numRef>
          </c:val>
          <c:extLst>
            <c:ext xmlns:c16="http://schemas.microsoft.com/office/drawing/2014/chart" uri="{C3380CC4-5D6E-409C-BE32-E72D297353CC}">
              <c16:uniqueId val="{00000001-8AA5-491C-9123-5EB92DAEC7E3}"/>
            </c:ext>
          </c:extLst>
        </c:ser>
        <c:dLbls>
          <c:showLegendKey val="0"/>
          <c:showVal val="1"/>
          <c:showCatName val="0"/>
          <c:showSerName val="0"/>
          <c:showPercent val="0"/>
          <c:showBubbleSize val="0"/>
        </c:dLbls>
        <c:gapWidth val="219"/>
        <c:axId val="937282688"/>
        <c:axId val="937272288"/>
      </c:barChart>
      <c:lineChart>
        <c:grouping val="standard"/>
        <c:varyColors val="0"/>
        <c:ser>
          <c:idx val="2"/>
          <c:order val="2"/>
          <c:tx>
            <c:strRef>
              <c:f>Sheet1!$A$4</c:f>
              <c:strCache>
                <c:ptCount val="1"/>
                <c:pt idx="0">
                  <c:v>一般世帯数に占める高齢者単独世帯数の割合</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Sheet1!$I$4:$M$4</c:f>
              <c:numCache>
                <c:formatCode>0.0%</c:formatCode>
                <c:ptCount val="5"/>
                <c:pt idx="0">
                  <c:v>0.13747448179105418</c:v>
                </c:pt>
                <c:pt idx="1">
                  <c:v>0.15945049213840767</c:v>
                </c:pt>
                <c:pt idx="2">
                  <c:v>0.16815692918488884</c:v>
                </c:pt>
                <c:pt idx="3">
                  <c:v>0.18149131699490029</c:v>
                </c:pt>
                <c:pt idx="4">
                  <c:v>0.19843172265243478</c:v>
                </c:pt>
              </c:numCache>
            </c:numRef>
          </c:val>
          <c:smooth val="0"/>
          <c:extLst>
            <c:ext xmlns:c16="http://schemas.microsoft.com/office/drawing/2014/chart" uri="{C3380CC4-5D6E-409C-BE32-E72D297353CC}">
              <c16:uniqueId val="{00000002-8AA5-491C-9123-5EB92DAEC7E3}"/>
            </c:ext>
          </c:extLst>
        </c:ser>
        <c:dLbls>
          <c:showLegendKey val="0"/>
          <c:showVal val="1"/>
          <c:showCatName val="0"/>
          <c:showSerName val="0"/>
          <c:showPercent val="0"/>
          <c:showBubbleSize val="0"/>
        </c:dLbls>
        <c:marker val="1"/>
        <c:smooth val="0"/>
        <c:axId val="1246076160"/>
        <c:axId val="1246074080"/>
      </c:lineChart>
      <c:catAx>
        <c:axId val="93728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72288"/>
        <c:crosses val="autoZero"/>
        <c:auto val="1"/>
        <c:lblAlgn val="ctr"/>
        <c:lblOffset val="100"/>
        <c:noMultiLvlLbl val="0"/>
      </c:catAx>
      <c:valAx>
        <c:axId val="937272288"/>
        <c:scaling>
          <c:orientation val="minMax"/>
          <c:max val="45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a:t>（単位：千戸）</a:t>
                </a:r>
              </a:p>
            </c:rich>
          </c:tx>
          <c:layout>
            <c:manualLayout>
              <c:xMode val="edge"/>
              <c:yMode val="edge"/>
              <c:x val="1.9246363873079642E-2"/>
              <c:y val="6.949534103615355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82688"/>
        <c:crosses val="autoZero"/>
        <c:crossBetween val="between"/>
        <c:dispUnits>
          <c:builtInUnit val="thousands"/>
          <c:dispUnitsLbl>
            <c:spPr>
              <a:noFill/>
              <a:ln>
                <a:noFill/>
              </a:ln>
              <a:effectLst/>
            </c:spPr>
            <c:txPr>
              <a:bodyPr rot="-54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valAx>
        <c:axId val="1246074080"/>
        <c:scaling>
          <c:orientation val="minMax"/>
          <c:max val="0.2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46076160"/>
        <c:crosses val="max"/>
        <c:crossBetween val="between"/>
      </c:valAx>
      <c:catAx>
        <c:axId val="1246076160"/>
        <c:scaling>
          <c:orientation val="minMax"/>
        </c:scaling>
        <c:delete val="1"/>
        <c:axPos val="b"/>
        <c:numFmt formatCode="General" sourceLinked="1"/>
        <c:majorTickMark val="out"/>
        <c:minorTickMark val="none"/>
        <c:tickLblPos val="nextTo"/>
        <c:crossAx val="12460740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700"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大阪市</a:t>
            </a:r>
          </a:p>
        </c:rich>
      </c:tx>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162506664682761"/>
          <c:y val="0.16851285874021618"/>
          <c:w val="0.75031184515617055"/>
          <c:h val="0.76739503181904989"/>
        </c:manualLayout>
      </c:layout>
      <c:barChart>
        <c:barDir val="col"/>
        <c:grouping val="clustered"/>
        <c:varyColors val="0"/>
        <c:ser>
          <c:idx val="1"/>
          <c:order val="0"/>
          <c:tx>
            <c:strRef>
              <c:f>Sheet1!$A$2</c:f>
              <c:strCache>
                <c:ptCount val="1"/>
                <c:pt idx="0">
                  <c:v>一般世帯数</c:v>
                </c:pt>
              </c:strCache>
            </c:strRef>
          </c:tx>
          <c:spPr>
            <a:pattFill prst="pct60">
              <a:fgClr>
                <a:schemeClr val="accent1">
                  <a:lumMod val="40000"/>
                  <a:lumOff val="60000"/>
                </a:schemeClr>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Sheet1!$I$2:$M$2</c:f>
              <c:numCache>
                <c:formatCode>#,##0_);[Red]\(#,##0\)</c:formatCode>
                <c:ptCount val="5"/>
                <c:pt idx="0">
                  <c:v>1464575</c:v>
                </c:pt>
                <c:pt idx="1">
                  <c:v>1414573.2601323701</c:v>
                </c:pt>
                <c:pt idx="2">
                  <c:v>1391020</c:v>
                </c:pt>
                <c:pt idx="3">
                  <c:v>1350971</c:v>
                </c:pt>
                <c:pt idx="4">
                  <c:v>1302270</c:v>
                </c:pt>
              </c:numCache>
            </c:numRef>
          </c:val>
          <c:extLst>
            <c:ext xmlns:c16="http://schemas.microsoft.com/office/drawing/2014/chart" uri="{C3380CC4-5D6E-409C-BE32-E72D297353CC}">
              <c16:uniqueId val="{00000000-BFA8-4723-83B0-01D01FE96BCB}"/>
            </c:ext>
          </c:extLst>
        </c:ser>
        <c:ser>
          <c:idx val="0"/>
          <c:order val="1"/>
          <c:tx>
            <c:strRef>
              <c:f>Sheet1!$A$3</c:f>
              <c:strCache>
                <c:ptCount val="1"/>
                <c:pt idx="0">
                  <c:v>高齢者単独世帯数</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Sheet1!$I$3:$M$3</c:f>
              <c:numCache>
                <c:formatCode>#,##0_);[Red]\(#,##0\)</c:formatCode>
                <c:ptCount val="5"/>
                <c:pt idx="0">
                  <c:v>213260</c:v>
                </c:pt>
                <c:pt idx="1">
                  <c:v>238835</c:v>
                </c:pt>
                <c:pt idx="2">
                  <c:v>247706</c:v>
                </c:pt>
                <c:pt idx="3">
                  <c:v>259853</c:v>
                </c:pt>
                <c:pt idx="4">
                  <c:v>275877</c:v>
                </c:pt>
              </c:numCache>
            </c:numRef>
          </c:val>
          <c:extLst>
            <c:ext xmlns:c16="http://schemas.microsoft.com/office/drawing/2014/chart" uri="{C3380CC4-5D6E-409C-BE32-E72D297353CC}">
              <c16:uniqueId val="{00000001-BFA8-4723-83B0-01D01FE96BCB}"/>
            </c:ext>
          </c:extLst>
        </c:ser>
        <c:dLbls>
          <c:showLegendKey val="0"/>
          <c:showVal val="1"/>
          <c:showCatName val="0"/>
          <c:showSerName val="0"/>
          <c:showPercent val="0"/>
          <c:showBubbleSize val="0"/>
        </c:dLbls>
        <c:gapWidth val="219"/>
        <c:axId val="937282688"/>
        <c:axId val="937272288"/>
      </c:barChart>
      <c:lineChart>
        <c:grouping val="standard"/>
        <c:varyColors val="0"/>
        <c:ser>
          <c:idx val="2"/>
          <c:order val="2"/>
          <c:tx>
            <c:strRef>
              <c:f>Sheet1!$A$4</c:f>
              <c:strCache>
                <c:ptCount val="1"/>
                <c:pt idx="0">
                  <c:v>一般世帯数に占める高齢者単独世帯数の割合</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Sheet1!$I$1:$M$1</c:f>
              <c:strCache>
                <c:ptCount val="5"/>
                <c:pt idx="0">
                  <c:v>2020年</c:v>
                </c:pt>
                <c:pt idx="1">
                  <c:v>2025年</c:v>
                </c:pt>
                <c:pt idx="2">
                  <c:v>2030年</c:v>
                </c:pt>
                <c:pt idx="3">
                  <c:v>2035年</c:v>
                </c:pt>
                <c:pt idx="4">
                  <c:v>2040年</c:v>
                </c:pt>
              </c:strCache>
            </c:strRef>
          </c:cat>
          <c:val>
            <c:numRef>
              <c:f>Sheet1!$I$4:$M$4</c:f>
              <c:numCache>
                <c:formatCode>0.0%</c:formatCode>
                <c:ptCount val="5"/>
                <c:pt idx="0">
                  <c:v>0.14560823151476668</c:v>
                </c:pt>
                <c:pt idx="1">
                  <c:v>0.16883413066384731</c:v>
                </c:pt>
                <c:pt idx="2">
                  <c:v>0.17807508159480093</c:v>
                </c:pt>
                <c:pt idx="3">
                  <c:v>0.1923453575243288</c:v>
                </c:pt>
                <c:pt idx="4">
                  <c:v>0.21184316576369899</c:v>
                </c:pt>
              </c:numCache>
            </c:numRef>
          </c:val>
          <c:smooth val="0"/>
          <c:extLst>
            <c:ext xmlns:c16="http://schemas.microsoft.com/office/drawing/2014/chart" uri="{C3380CC4-5D6E-409C-BE32-E72D297353CC}">
              <c16:uniqueId val="{00000002-BFA8-4723-83B0-01D01FE96BCB}"/>
            </c:ext>
          </c:extLst>
        </c:ser>
        <c:dLbls>
          <c:showLegendKey val="0"/>
          <c:showVal val="1"/>
          <c:showCatName val="0"/>
          <c:showSerName val="0"/>
          <c:showPercent val="0"/>
          <c:showBubbleSize val="0"/>
        </c:dLbls>
        <c:marker val="1"/>
        <c:smooth val="0"/>
        <c:axId val="1246076160"/>
        <c:axId val="1246074080"/>
      </c:lineChart>
      <c:catAx>
        <c:axId val="93728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72288"/>
        <c:crosses val="autoZero"/>
        <c:auto val="1"/>
        <c:lblAlgn val="ctr"/>
        <c:lblOffset val="100"/>
        <c:noMultiLvlLbl val="0"/>
      </c:catAx>
      <c:valAx>
        <c:axId val="937272288"/>
        <c:scaling>
          <c:orientation val="minMax"/>
          <c:max val="1600000"/>
          <c:min val="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a:t>（単位：千戸）</a:t>
                </a:r>
              </a:p>
            </c:rich>
          </c:tx>
          <c:layout>
            <c:manualLayout>
              <c:xMode val="edge"/>
              <c:yMode val="edge"/>
              <c:x val="1.9246363873079642E-2"/>
              <c:y val="6.949534103615355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37282688"/>
        <c:crosses val="autoZero"/>
        <c:crossBetween val="between"/>
        <c:dispUnits>
          <c:builtInUnit val="thousands"/>
          <c:dispUnitsLbl>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valAx>
        <c:axId val="1246074080"/>
        <c:scaling>
          <c:orientation val="minMax"/>
          <c:max val="0.2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46076160"/>
        <c:crosses val="max"/>
        <c:crossBetween val="between"/>
      </c:valAx>
      <c:catAx>
        <c:axId val="1246076160"/>
        <c:scaling>
          <c:orientation val="minMax"/>
        </c:scaling>
        <c:delete val="1"/>
        <c:axPos val="b"/>
        <c:numFmt formatCode="General" sourceLinked="1"/>
        <c:majorTickMark val="out"/>
        <c:minorTickMark val="none"/>
        <c:tickLblPos val="nextTo"/>
        <c:crossAx val="12460740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87831588839855E-2"/>
          <c:y val="8.028292984287605E-2"/>
          <c:w val="0.91885566904223759"/>
          <c:h val="0.78314079121902602"/>
        </c:manualLayout>
      </c:layout>
      <c:lineChart>
        <c:grouping val="standard"/>
        <c:varyColors val="0"/>
        <c:ser>
          <c:idx val="0"/>
          <c:order val="0"/>
          <c:tx>
            <c:strRef>
              <c:f>'地域統合 (大阪府市修正版)'!$B$6</c:f>
              <c:strCache>
                <c:ptCount val="1"/>
                <c:pt idx="0">
                  <c:v>大阪府</c:v>
                </c:pt>
              </c:strCache>
            </c:strRef>
          </c:tx>
          <c:spPr>
            <a:ln w="28575" cap="rnd">
              <a:solidFill>
                <a:schemeClr val="accent1"/>
              </a:solidFill>
              <a:round/>
            </a:ln>
            <a:effectLst/>
          </c:spPr>
          <c:marker>
            <c:symbol val="square"/>
            <c:size val="7"/>
            <c:spPr>
              <a:solidFill>
                <a:schemeClr val="accent1"/>
              </a:solidFill>
              <a:ln w="9525">
                <a:solidFill>
                  <a:schemeClr val="tx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E-B2A6-41EE-ABCC-1C6C2A881982}"/>
                </c:ext>
              </c:extLst>
            </c:dLbl>
            <c:dLbl>
              <c:idx val="1"/>
              <c:layout>
                <c:manualLayout>
                  <c:x val="2.5606102964879987E-2"/>
                  <c:y val="-3.3155247127965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2A6-41EE-ABCC-1C6C2A881982}"/>
                </c:ext>
              </c:extLst>
            </c:dLbl>
            <c:dLbl>
              <c:idx val="2"/>
              <c:layout>
                <c:manualLayout>
                  <c:x val="1.4040903469742084E-2"/>
                  <c:y val="-2.41354382384263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2A6-41EE-ABCC-1C6C2A881982}"/>
                </c:ext>
              </c:extLst>
            </c:dLbl>
            <c:dLbl>
              <c:idx val="3"/>
              <c:layout>
                <c:manualLayout>
                  <c:x val="-2.9263597305217558E-2"/>
                  <c:y val="-4.1292239543870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2A6-41EE-ABCC-1C6C2A881982}"/>
                </c:ext>
              </c:extLst>
            </c:dLbl>
            <c:dLbl>
              <c:idx val="4"/>
              <c:layout>
                <c:manualLayout>
                  <c:x val="-3.2154897179002072E-2"/>
                  <c:y val="-4.3859624296597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A6-41EE-ABCC-1C6C2A881982}"/>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(大阪府市修正版)'!$C$5:$I$5</c:f>
              <c:strCache>
                <c:ptCount val="5"/>
                <c:pt idx="0">
                  <c:v>2020年</c:v>
                </c:pt>
                <c:pt idx="1">
                  <c:v>2025年</c:v>
                </c:pt>
                <c:pt idx="2">
                  <c:v>2030年</c:v>
                </c:pt>
                <c:pt idx="3">
                  <c:v>2035年</c:v>
                </c:pt>
                <c:pt idx="4">
                  <c:v>2040年</c:v>
                </c:pt>
              </c:strCache>
              <c:extLst/>
            </c:strRef>
          </c:cat>
          <c:val>
            <c:numRef>
              <c:f>'地域統合 (大阪府市修正版)'!$C$6:$I$6</c:f>
              <c:numCache>
                <c:formatCode>0.00</c:formatCode>
                <c:ptCount val="5"/>
                <c:pt idx="0">
                  <c:v>100</c:v>
                </c:pt>
                <c:pt idx="1">
                  <c:v>102.12374895427371</c:v>
                </c:pt>
                <c:pt idx="2">
                  <c:v>101.28403122974274</c:v>
                </c:pt>
                <c:pt idx="3">
                  <c:v>99.739793018132204</c:v>
                </c:pt>
                <c:pt idx="4">
                  <c:v>99.719749930808106</c:v>
                </c:pt>
              </c:numCache>
              <c:extLst/>
            </c:numRef>
          </c:val>
          <c:smooth val="0"/>
          <c:extLst>
            <c:ext xmlns:c16="http://schemas.microsoft.com/office/drawing/2014/chart" uri="{C3380CC4-5D6E-409C-BE32-E72D297353CC}">
              <c16:uniqueId val="{00000000-B2A6-41EE-ABCC-1C6C2A881982}"/>
            </c:ext>
          </c:extLst>
        </c:ser>
        <c:ser>
          <c:idx val="1"/>
          <c:order val="1"/>
          <c:tx>
            <c:strRef>
              <c:f>'地域統合 (大阪府市修正版)'!$B$7</c:f>
              <c:strCache>
                <c:ptCount val="1"/>
                <c:pt idx="0">
                  <c:v>大阪市</c:v>
                </c:pt>
              </c:strCache>
            </c:strRef>
          </c:tx>
          <c:spPr>
            <a:ln w="28575" cap="rnd">
              <a:solidFill>
                <a:schemeClr val="accent2"/>
              </a:solidFill>
              <a:round/>
            </a:ln>
            <a:effectLst/>
          </c:spPr>
          <c:marker>
            <c:symbol val="diamond"/>
            <c:size val="7"/>
            <c:spPr>
              <a:solidFill>
                <a:schemeClr val="accent2"/>
              </a:solidFill>
              <a:ln w="9525">
                <a:solidFill>
                  <a:schemeClr val="tx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D-B2A6-41EE-ABCC-1C6C2A881982}"/>
                </c:ext>
              </c:extLst>
            </c:dLbl>
            <c:dLbl>
              <c:idx val="1"/>
              <c:layout>
                <c:manualLayout>
                  <c:x val="2.5606102964879987E-2"/>
                  <c:y val="-6.6966087071135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A6-41EE-ABCC-1C6C2A881982}"/>
                </c:ext>
              </c:extLst>
            </c:dLbl>
            <c:dLbl>
              <c:idx val="2"/>
              <c:layout>
                <c:manualLayout>
                  <c:x val="1.4040903469742084E-2"/>
                  <c:y val="-5.9263932812956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A6-41EE-ABCC-1C6C2A881982}"/>
                </c:ext>
              </c:extLst>
            </c:dLbl>
            <c:dLbl>
              <c:idx val="3"/>
              <c:layout>
                <c:manualLayout>
                  <c:x val="-3.655684432148705E-2"/>
                  <c:y val="-4.7405445443276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A6-41EE-ABCC-1C6C2A881982}"/>
                </c:ext>
              </c:extLst>
            </c:dLbl>
            <c:dLbl>
              <c:idx val="4"/>
              <c:layout>
                <c:manualLayout>
                  <c:x val="-4.0893794132163819E-2"/>
                  <c:y val="-3.615747003841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2A6-41EE-ABCC-1C6C2A881982}"/>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(大阪府市修正版)'!$C$5:$I$5</c:f>
              <c:strCache>
                <c:ptCount val="5"/>
                <c:pt idx="0">
                  <c:v>2020年</c:v>
                </c:pt>
                <c:pt idx="1">
                  <c:v>2025年</c:v>
                </c:pt>
                <c:pt idx="2">
                  <c:v>2030年</c:v>
                </c:pt>
                <c:pt idx="3">
                  <c:v>2035年</c:v>
                </c:pt>
                <c:pt idx="4">
                  <c:v>2040年</c:v>
                </c:pt>
              </c:strCache>
              <c:extLst/>
            </c:strRef>
          </c:cat>
          <c:val>
            <c:numRef>
              <c:f>'地域統合 (大阪府市修正版)'!$C$7:$I$7</c:f>
              <c:numCache>
                <c:formatCode>0.00</c:formatCode>
                <c:ptCount val="5"/>
                <c:pt idx="0">
                  <c:v>100</c:v>
                </c:pt>
                <c:pt idx="1">
                  <c:v>102.1774803582048</c:v>
                </c:pt>
                <c:pt idx="2">
                  <c:v>101.76645931372954</c:v>
                </c:pt>
                <c:pt idx="3">
                  <c:v>101.17142076628562</c:v>
                </c:pt>
                <c:pt idx="4">
                  <c:v>102.25981950452778</c:v>
                </c:pt>
              </c:numCache>
              <c:extLst/>
            </c:numRef>
          </c:val>
          <c:smooth val="0"/>
          <c:extLst>
            <c:ext xmlns:c16="http://schemas.microsoft.com/office/drawing/2014/chart" uri="{C3380CC4-5D6E-409C-BE32-E72D297353CC}">
              <c16:uniqueId val="{00000001-B2A6-41EE-ABCC-1C6C2A881982}"/>
            </c:ext>
          </c:extLst>
        </c:ser>
        <c:ser>
          <c:idx val="2"/>
          <c:order val="2"/>
          <c:tx>
            <c:strRef>
              <c:f>'地域統合 (大阪府市修正版)'!$B$8</c:f>
              <c:strCache>
                <c:ptCount val="1"/>
                <c:pt idx="0">
                  <c:v>北大阪（豊能・三島）地域</c:v>
                </c:pt>
              </c:strCache>
            </c:strRef>
          </c:tx>
          <c:spPr>
            <a:ln w="28575" cap="rnd">
              <a:solidFill>
                <a:schemeClr val="accent3"/>
              </a:solidFill>
              <a:round/>
            </a:ln>
            <a:effectLst/>
          </c:spPr>
          <c:marker>
            <c:symbol val="square"/>
            <c:size val="7"/>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C-B2A6-41EE-ABCC-1C6C2A881982}"/>
                </c:ext>
              </c:extLst>
            </c:dLbl>
            <c:dLbl>
              <c:idx val="1"/>
              <c:layout>
                <c:manualLayout>
                  <c:x val="2.5606102964879987E-2"/>
                  <c:y val="-4.9884285745475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4F-4FEE-94E4-0D41DD89944F}"/>
                </c:ext>
              </c:extLst>
            </c:dLbl>
            <c:dLbl>
              <c:idx val="2"/>
              <c:layout>
                <c:manualLayout>
                  <c:x val="1.4040903469742084E-2"/>
                  <c:y val="-4.2182131487296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4F-4FEE-94E4-0D41DD89944F}"/>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(大阪府市修正版)'!$C$5:$I$5</c:f>
              <c:strCache>
                <c:ptCount val="5"/>
                <c:pt idx="0">
                  <c:v>2020年</c:v>
                </c:pt>
                <c:pt idx="1">
                  <c:v>2025年</c:v>
                </c:pt>
                <c:pt idx="2">
                  <c:v>2030年</c:v>
                </c:pt>
                <c:pt idx="3">
                  <c:v>2035年</c:v>
                </c:pt>
                <c:pt idx="4">
                  <c:v>2040年</c:v>
                </c:pt>
              </c:strCache>
              <c:extLst/>
            </c:strRef>
          </c:cat>
          <c:val>
            <c:numRef>
              <c:f>'地域統合 (大阪府市修正版)'!$C$8:$I$8</c:f>
              <c:numCache>
                <c:formatCode>0.00</c:formatCode>
                <c:ptCount val="5"/>
                <c:pt idx="0">
                  <c:v>100</c:v>
                </c:pt>
                <c:pt idx="1">
                  <c:v>103.48666810710353</c:v>
                </c:pt>
                <c:pt idx="2">
                  <c:v>103.88945973870692</c:v>
                </c:pt>
                <c:pt idx="3">
                  <c:v>103.56801352927609</c:v>
                </c:pt>
                <c:pt idx="4">
                  <c:v>104.52371359783218</c:v>
                </c:pt>
              </c:numCache>
              <c:extLst/>
            </c:numRef>
          </c:val>
          <c:smooth val="0"/>
          <c:extLst>
            <c:ext xmlns:c16="http://schemas.microsoft.com/office/drawing/2014/chart" uri="{C3380CC4-5D6E-409C-BE32-E72D297353CC}">
              <c16:uniqueId val="{00000002-B2A6-41EE-ABCC-1C6C2A881982}"/>
            </c:ext>
          </c:extLst>
        </c:ser>
        <c:ser>
          <c:idx val="3"/>
          <c:order val="3"/>
          <c:tx>
            <c:strRef>
              <c:f>'地域統合 (大阪府市修正版)'!$B$9</c:f>
              <c:strCache>
                <c:ptCount val="1"/>
                <c:pt idx="0">
                  <c:v>東大阪（北河内・中河内）地域</c:v>
                </c:pt>
              </c:strCache>
            </c:strRef>
          </c:tx>
          <c:spPr>
            <a:ln w="28575" cap="rnd">
              <a:solidFill>
                <a:schemeClr val="accent4"/>
              </a:solidFill>
              <a:round/>
            </a:ln>
            <a:effectLst/>
          </c:spPr>
          <c:marker>
            <c:symbol val="diamond"/>
            <c:size val="7"/>
            <c:spPr>
              <a:solidFill>
                <a:schemeClr val="accent4"/>
              </a:solidFill>
              <a:ln w="952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B-B2A6-41EE-ABCC-1C6C2A881982}"/>
                </c:ext>
              </c:extLst>
            </c:dLbl>
            <c:dLbl>
              <c:idx val="1"/>
              <c:layout>
                <c:manualLayout>
                  <c:x val="2.5606102964879987E-2"/>
                  <c:y val="0.136158319094792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A6-41EE-ABCC-1C6C2A881982}"/>
                </c:ext>
              </c:extLst>
            </c:dLbl>
            <c:dLbl>
              <c:idx val="2"/>
              <c:layout>
                <c:manualLayout>
                  <c:x val="2.4225450359795984E-2"/>
                  <c:y val="1.1727894412966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A6-41EE-ABCC-1C6C2A881982}"/>
                </c:ext>
              </c:extLst>
            </c:dLbl>
            <c:dLbl>
              <c:idx val="3"/>
              <c:layout>
                <c:manualLayout>
                  <c:x val="-2.9263597305217454E-2"/>
                  <c:y val="2.68061248501011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A6-41EE-ABCC-1C6C2A881982}"/>
                </c:ext>
              </c:extLst>
            </c:dLbl>
            <c:dLbl>
              <c:idx val="4"/>
              <c:layout>
                <c:manualLayout>
                  <c:x val="-3.2154897179002072E-2"/>
                  <c:y val="4.2862791681188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2A6-41EE-ABCC-1C6C2A881982}"/>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(大阪府市修正版)'!$C$5:$I$5</c:f>
              <c:strCache>
                <c:ptCount val="5"/>
                <c:pt idx="0">
                  <c:v>2020年</c:v>
                </c:pt>
                <c:pt idx="1">
                  <c:v>2025年</c:v>
                </c:pt>
                <c:pt idx="2">
                  <c:v>2030年</c:v>
                </c:pt>
                <c:pt idx="3">
                  <c:v>2035年</c:v>
                </c:pt>
                <c:pt idx="4">
                  <c:v>2040年</c:v>
                </c:pt>
              </c:strCache>
              <c:extLst/>
            </c:strRef>
          </c:cat>
          <c:val>
            <c:numRef>
              <c:f>'地域統合 (大阪府市修正版)'!$C$9:$I$9</c:f>
              <c:numCache>
                <c:formatCode>0.00</c:formatCode>
                <c:ptCount val="5"/>
                <c:pt idx="0">
                  <c:v>100</c:v>
                </c:pt>
                <c:pt idx="1">
                  <c:v>101.34338955242563</c:v>
                </c:pt>
                <c:pt idx="2">
                  <c:v>99.649581056031266</c:v>
                </c:pt>
                <c:pt idx="3">
                  <c:v>97.121070184529103</c:v>
                </c:pt>
                <c:pt idx="4">
                  <c:v>96.327025364765476</c:v>
                </c:pt>
              </c:numCache>
              <c:extLst/>
            </c:numRef>
          </c:val>
          <c:smooth val="0"/>
          <c:extLst>
            <c:ext xmlns:c16="http://schemas.microsoft.com/office/drawing/2014/chart" uri="{C3380CC4-5D6E-409C-BE32-E72D297353CC}">
              <c16:uniqueId val="{00000003-B2A6-41EE-ABCC-1C6C2A881982}"/>
            </c:ext>
          </c:extLst>
        </c:ser>
        <c:ser>
          <c:idx val="4"/>
          <c:order val="4"/>
          <c:tx>
            <c:strRef>
              <c:f>'地域統合 (大阪府市修正版)'!$B$10</c:f>
              <c:strCache>
                <c:ptCount val="1"/>
                <c:pt idx="0">
                  <c:v>南河内地域</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Lbl>
              <c:idx val="1"/>
              <c:layout>
                <c:manualLayout>
                  <c:x val="2.5606102964879987E-2"/>
                  <c:y val="7.8866218634442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A6-41EE-ABCC-1C6C2A881982}"/>
                </c:ext>
              </c:extLst>
            </c:dLbl>
            <c:dLbl>
              <c:idx val="2"/>
              <c:layout>
                <c:manualLayout>
                  <c:x val="2.2779800422903725E-2"/>
                  <c:y val="0.106129014520481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A6-41EE-ABCC-1C6C2A881982}"/>
                </c:ext>
              </c:extLst>
            </c:dLbl>
            <c:dLbl>
              <c:idx val="3"/>
              <c:layout>
                <c:manualLayout>
                  <c:x val="-3.0709247242109709E-2"/>
                  <c:y val="3.9614746734569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4F-4FEE-94E4-0D41DD89944F}"/>
                </c:ext>
              </c:extLst>
            </c:dLbl>
            <c:dLbl>
              <c:idx val="4"/>
              <c:layout>
                <c:manualLayout>
                  <c:x val="-3.2154897179002072E-2"/>
                  <c:y val="-5.43533546217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A6-41EE-ABCC-1C6C2A881982}"/>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(大阪府市修正版)'!$C$5:$I$5</c:f>
              <c:strCache>
                <c:ptCount val="5"/>
                <c:pt idx="0">
                  <c:v>2020年</c:v>
                </c:pt>
                <c:pt idx="1">
                  <c:v>2025年</c:v>
                </c:pt>
                <c:pt idx="2">
                  <c:v>2030年</c:v>
                </c:pt>
                <c:pt idx="3">
                  <c:v>2035年</c:v>
                </c:pt>
                <c:pt idx="4">
                  <c:v>2040年</c:v>
                </c:pt>
              </c:strCache>
              <c:extLst/>
            </c:strRef>
          </c:cat>
          <c:val>
            <c:numRef>
              <c:f>'地域統合 (大阪府市修正版)'!$C$10:$I$10</c:f>
              <c:numCache>
                <c:formatCode>0.00</c:formatCode>
                <c:ptCount val="5"/>
                <c:pt idx="0">
                  <c:v>100</c:v>
                </c:pt>
                <c:pt idx="1">
                  <c:v>101.36132294097729</c:v>
                </c:pt>
                <c:pt idx="2">
                  <c:v>99.319002883596625</c:v>
                </c:pt>
                <c:pt idx="3">
                  <c:v>95.760644185292932</c:v>
                </c:pt>
                <c:pt idx="4">
                  <c:v>93.027724124999537</c:v>
                </c:pt>
              </c:numCache>
              <c:extLst/>
            </c:numRef>
          </c:val>
          <c:smooth val="0"/>
          <c:extLst>
            <c:ext xmlns:c16="http://schemas.microsoft.com/office/drawing/2014/chart" uri="{C3380CC4-5D6E-409C-BE32-E72D297353CC}">
              <c16:uniqueId val="{00000004-B2A6-41EE-ABCC-1C6C2A881982}"/>
            </c:ext>
          </c:extLst>
        </c:ser>
        <c:ser>
          <c:idx val="5"/>
          <c:order val="5"/>
          <c:tx>
            <c:strRef>
              <c:f>'地域統合 (大阪府市修正版)'!$B$11</c:f>
              <c:strCache>
                <c:ptCount val="1"/>
                <c:pt idx="0">
                  <c:v>泉州（泉北・泉南）地域</c:v>
                </c:pt>
              </c:strCache>
            </c:strRef>
          </c:tx>
          <c:spPr>
            <a:ln w="28575" cap="rnd">
              <a:solidFill>
                <a:schemeClr val="accent6"/>
              </a:solidFill>
              <a:round/>
            </a:ln>
            <a:effectLst/>
          </c:spPr>
          <c:marker>
            <c:symbol val="triangle"/>
            <c:size val="7"/>
            <c:spPr>
              <a:solidFill>
                <a:schemeClr val="accent6"/>
              </a:solidFill>
              <a:ln w="9525">
                <a:solidFill>
                  <a:schemeClr val="accent6"/>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A-B2A6-41EE-ABCC-1C6C2A881982}"/>
                </c:ext>
              </c:extLst>
            </c:dLbl>
            <c:dLbl>
              <c:idx val="1"/>
              <c:layout>
                <c:manualLayout>
                  <c:x val="2.5606102964879987E-2"/>
                  <c:y val="3.5377955423731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2A6-41EE-ABCC-1C6C2A881982}"/>
                </c:ext>
              </c:extLst>
            </c:dLbl>
            <c:dLbl>
              <c:idx val="2"/>
              <c:layout>
                <c:manualLayout>
                  <c:x val="1.5486553406634129E-2"/>
                  <c:y val="8.72567150251441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A6-41EE-ABCC-1C6C2A881982}"/>
                </c:ext>
              </c:extLst>
            </c:dLbl>
            <c:dLbl>
              <c:idx val="3"/>
              <c:layout>
                <c:manualLayout>
                  <c:x val="-3.0709247242109709E-2"/>
                  <c:y val="-3.5396351645188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2A6-41EE-ABCC-1C6C2A881982}"/>
                </c:ext>
              </c:extLst>
            </c:dLbl>
            <c:dLbl>
              <c:idx val="4"/>
              <c:layout>
                <c:manualLayout>
                  <c:x val="-3.2154897179002072E-2"/>
                  <c:y val="-3.1348778612189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A6-41EE-ABCC-1C6C2A881982}"/>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(大阪府市修正版)'!$C$5:$I$5</c:f>
              <c:strCache>
                <c:ptCount val="5"/>
                <c:pt idx="0">
                  <c:v>2020年</c:v>
                </c:pt>
                <c:pt idx="1">
                  <c:v>2025年</c:v>
                </c:pt>
                <c:pt idx="2">
                  <c:v>2030年</c:v>
                </c:pt>
                <c:pt idx="3">
                  <c:v>2035年</c:v>
                </c:pt>
                <c:pt idx="4">
                  <c:v>2040年</c:v>
                </c:pt>
              </c:strCache>
              <c:extLst/>
            </c:strRef>
          </c:cat>
          <c:val>
            <c:numRef>
              <c:f>'地域統合 (大阪府市修正版)'!$C$11:$I$11</c:f>
              <c:numCache>
                <c:formatCode>0.00</c:formatCode>
                <c:ptCount val="5"/>
                <c:pt idx="0">
                  <c:v>100</c:v>
                </c:pt>
                <c:pt idx="1">
                  <c:v>101.84134769368795</c:v>
                </c:pt>
                <c:pt idx="2">
                  <c:v>100.51938907790284</c:v>
                </c:pt>
                <c:pt idx="3">
                  <c:v>98.170564461784409</c:v>
                </c:pt>
                <c:pt idx="4">
                  <c:v>97.365051139228044</c:v>
                </c:pt>
              </c:numCache>
              <c:extLst/>
            </c:numRef>
          </c:val>
          <c:smooth val="0"/>
          <c:extLst>
            <c:ext xmlns:c16="http://schemas.microsoft.com/office/drawing/2014/chart" uri="{C3380CC4-5D6E-409C-BE32-E72D297353CC}">
              <c16:uniqueId val="{00000005-B2A6-41EE-ABCC-1C6C2A881982}"/>
            </c:ext>
          </c:extLst>
        </c:ser>
        <c:dLbls>
          <c:dLblPos val="t"/>
          <c:showLegendKey val="0"/>
          <c:showVal val="1"/>
          <c:showCatName val="0"/>
          <c:showSerName val="0"/>
          <c:showPercent val="0"/>
          <c:showBubbleSize val="0"/>
        </c:dLbls>
        <c:marker val="1"/>
        <c:smooth val="0"/>
        <c:axId val="29622239"/>
        <c:axId val="29618495"/>
      </c:lineChart>
      <c:catAx>
        <c:axId val="29622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618495"/>
        <c:crosses val="autoZero"/>
        <c:auto val="1"/>
        <c:lblAlgn val="ctr"/>
        <c:lblOffset val="100"/>
        <c:noMultiLvlLbl val="0"/>
      </c:catAx>
      <c:valAx>
        <c:axId val="29618495"/>
        <c:scaling>
          <c:orientation val="minMax"/>
          <c:min val="92"/>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800" dirty="0"/>
                  <a:t>（</a:t>
                </a:r>
                <a:r>
                  <a:rPr lang="en-US" altLang="ja-JP" sz="800" dirty="0"/>
                  <a:t>2020</a:t>
                </a:r>
                <a:r>
                  <a:rPr lang="ja-JP" altLang="en-US" sz="800" dirty="0"/>
                  <a:t>年の医療需要を</a:t>
                </a:r>
                <a:r>
                  <a:rPr lang="en-US" altLang="ja-JP" sz="800" dirty="0"/>
                  <a:t>100</a:t>
                </a:r>
                <a:r>
                  <a:rPr lang="ja-JP" altLang="en-US" sz="800" dirty="0"/>
                  <a:t>とする）</a:t>
                </a:r>
                <a:endParaRPr lang="ja-JP" sz="800" dirty="0"/>
              </a:p>
            </c:rich>
          </c:tx>
          <c:layout>
            <c:manualLayout>
              <c:xMode val="edge"/>
              <c:yMode val="edge"/>
              <c:x val="1.5902149305814836E-2"/>
              <c:y val="1.8910322259132733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622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50881778163079E-2"/>
          <c:y val="6.5874720326700303E-2"/>
          <c:w val="0.92608391872669882"/>
          <c:h val="0.80481930835533655"/>
        </c:manualLayout>
      </c:layout>
      <c:lineChart>
        <c:grouping val="standard"/>
        <c:varyColors val="0"/>
        <c:ser>
          <c:idx val="0"/>
          <c:order val="0"/>
          <c:tx>
            <c:strRef>
              <c:f>'地域統合 (大阪府市修正版)'!$B$23</c:f>
              <c:strCache>
                <c:ptCount val="1"/>
                <c:pt idx="0">
                  <c:v>大阪府</c:v>
                </c:pt>
              </c:strCache>
            </c:strRef>
          </c:tx>
          <c:spPr>
            <a:ln w="28575" cap="rnd">
              <a:solidFill>
                <a:schemeClr val="accent1"/>
              </a:solidFill>
              <a:round/>
            </a:ln>
            <a:effectLst/>
          </c:spPr>
          <c:marker>
            <c:symbol val="square"/>
            <c:size val="7"/>
            <c:spPr>
              <a:solidFill>
                <a:schemeClr val="accent1"/>
              </a:solidFill>
              <a:ln w="9525">
                <a:solidFill>
                  <a:schemeClr val="tx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D-29B7-4BB4-BBF8-9D97A82D6866}"/>
                </c:ext>
              </c:extLst>
            </c:dLbl>
            <c:dLbl>
              <c:idx val="1"/>
              <c:layout>
                <c:manualLayout>
                  <c:x val="6.8126537852806887E-3"/>
                  <c:y val="7.4919826156174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9B7-4BB4-BBF8-9D97A82D6866}"/>
                </c:ext>
              </c:extLst>
            </c:dLbl>
            <c:dLbl>
              <c:idx val="2"/>
              <c:layout>
                <c:manualLayout>
                  <c:x val="1.837785328041875E-2"/>
                  <c:y val="1.6646035097939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9B7-4BB4-BBF8-9D97A82D6866}"/>
                </c:ext>
              </c:extLst>
            </c:dLbl>
            <c:dLbl>
              <c:idx val="3"/>
              <c:layout>
                <c:manualLayout>
                  <c:x val="-3.5111194384594792E-2"/>
                  <c:y val="2.9314250545381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B7-4BB4-BBF8-9D97A82D6866}"/>
                </c:ext>
              </c:extLst>
            </c:dLbl>
            <c:dLbl>
              <c:idx val="4"/>
              <c:layout>
                <c:manualLayout>
                  <c:x val="1.0300540377116568E-3"/>
                  <c:y val="-1.6291325065410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9B7-4BB4-BBF8-9D97A82D6866}"/>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(大阪府市修正版)'!$C$22:$I$22</c:f>
              <c:strCache>
                <c:ptCount val="5"/>
                <c:pt idx="0">
                  <c:v>2020年</c:v>
                </c:pt>
                <c:pt idx="1">
                  <c:v>2025年</c:v>
                </c:pt>
                <c:pt idx="2">
                  <c:v>2030年</c:v>
                </c:pt>
                <c:pt idx="3">
                  <c:v>2035年</c:v>
                </c:pt>
                <c:pt idx="4">
                  <c:v>2040年</c:v>
                </c:pt>
              </c:strCache>
              <c:extLst/>
            </c:strRef>
          </c:cat>
          <c:val>
            <c:numRef>
              <c:f>'地域統合 (大阪府市修正版)'!$C$23:$I$23</c:f>
              <c:numCache>
                <c:formatCode>0.00</c:formatCode>
                <c:ptCount val="5"/>
                <c:pt idx="0">
                  <c:v>100</c:v>
                </c:pt>
                <c:pt idx="1">
                  <c:v>113.22541899269321</c:v>
                </c:pt>
                <c:pt idx="2">
                  <c:v>114.183385390716</c:v>
                </c:pt>
                <c:pt idx="3">
                  <c:v>110.17161422383943</c:v>
                </c:pt>
                <c:pt idx="4">
                  <c:v>110.76452841456997</c:v>
                </c:pt>
              </c:numCache>
              <c:extLst/>
            </c:numRef>
          </c:val>
          <c:smooth val="0"/>
          <c:extLst>
            <c:ext xmlns:c16="http://schemas.microsoft.com/office/drawing/2014/chart" uri="{C3380CC4-5D6E-409C-BE32-E72D297353CC}">
              <c16:uniqueId val="{00000000-29B7-4BB4-BBF8-9D97A82D6866}"/>
            </c:ext>
          </c:extLst>
        </c:ser>
        <c:ser>
          <c:idx val="1"/>
          <c:order val="1"/>
          <c:tx>
            <c:strRef>
              <c:f>'地域統合 (大阪府市修正版)'!$B$24</c:f>
              <c:strCache>
                <c:ptCount val="1"/>
                <c:pt idx="0">
                  <c:v>大阪市</c:v>
                </c:pt>
              </c:strCache>
            </c:strRef>
          </c:tx>
          <c:spPr>
            <a:ln w="28575" cap="rnd">
              <a:solidFill>
                <a:schemeClr val="accent2"/>
              </a:solidFill>
              <a:round/>
            </a:ln>
            <a:effectLst/>
          </c:spPr>
          <c:marker>
            <c:symbol val="diamond"/>
            <c:size val="7"/>
            <c:spPr>
              <a:solidFill>
                <a:schemeClr val="accent2"/>
              </a:solidFill>
              <a:ln w="9525">
                <a:solidFill>
                  <a:schemeClr val="tx1"/>
                </a:solidFill>
              </a:ln>
              <a:effectLst/>
            </c:spPr>
          </c:marker>
          <c:dLbls>
            <c:dLbl>
              <c:idx val="1"/>
              <c:layout>
                <c:manualLayout>
                  <c:x val="6.8126537852806887E-3"/>
                  <c:y val="9.736790392904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B7-4BB4-BBF8-9D97A82D6866}"/>
                </c:ext>
              </c:extLst>
            </c:dLbl>
            <c:dLbl>
              <c:idx val="2"/>
              <c:layout>
                <c:manualLayout>
                  <c:x val="1.837785328041875E-2"/>
                  <c:y val="0.127771621002903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BF-47E3-98A6-8BB824250C0C}"/>
                </c:ext>
              </c:extLst>
            </c:dLbl>
            <c:dLbl>
              <c:idx val="3"/>
              <c:layout>
                <c:manualLayout>
                  <c:x val="-3.6556844321487154E-2"/>
                  <c:y val="3.4026826691830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BF-47E3-98A6-8BB824250C0C}"/>
                </c:ext>
              </c:extLst>
            </c:dLbl>
            <c:dLbl>
              <c:idx val="4"/>
              <c:layout>
                <c:manualLayout>
                  <c:x val="1.0300540377116568E-3"/>
                  <c:y val="-1.6646035097939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B7-4BB4-BBF8-9D97A82D6866}"/>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(大阪府市修正版)'!$C$22:$I$22</c:f>
              <c:strCache>
                <c:ptCount val="5"/>
                <c:pt idx="0">
                  <c:v>2020年</c:v>
                </c:pt>
                <c:pt idx="1">
                  <c:v>2025年</c:v>
                </c:pt>
                <c:pt idx="2">
                  <c:v>2030年</c:v>
                </c:pt>
                <c:pt idx="3">
                  <c:v>2035年</c:v>
                </c:pt>
                <c:pt idx="4">
                  <c:v>2040年</c:v>
                </c:pt>
              </c:strCache>
              <c:extLst/>
            </c:strRef>
          </c:cat>
          <c:val>
            <c:numRef>
              <c:f>'地域統合 (大阪府市修正版)'!$C$24:$I$24</c:f>
              <c:numCache>
                <c:formatCode>0.00</c:formatCode>
                <c:ptCount val="5"/>
                <c:pt idx="0">
                  <c:v>100</c:v>
                </c:pt>
                <c:pt idx="1">
                  <c:v>110.10865865508394</c:v>
                </c:pt>
                <c:pt idx="2">
                  <c:v>109.80891394946383</c:v>
                </c:pt>
                <c:pt idx="3">
                  <c:v>106.37945929339465</c:v>
                </c:pt>
                <c:pt idx="4">
                  <c:v>108.43259462416133</c:v>
                </c:pt>
              </c:numCache>
              <c:extLst/>
            </c:numRef>
          </c:val>
          <c:smooth val="0"/>
          <c:extLst>
            <c:ext xmlns:c16="http://schemas.microsoft.com/office/drawing/2014/chart" uri="{C3380CC4-5D6E-409C-BE32-E72D297353CC}">
              <c16:uniqueId val="{00000001-29B7-4BB4-BBF8-9D97A82D6866}"/>
            </c:ext>
          </c:extLst>
        </c:ser>
        <c:ser>
          <c:idx val="2"/>
          <c:order val="2"/>
          <c:tx>
            <c:strRef>
              <c:f>'地域統合 (大阪府市修正版)'!$B$25</c:f>
              <c:strCache>
                <c:ptCount val="1"/>
                <c:pt idx="0">
                  <c:v>北大阪（豊能・三島）地域</c:v>
                </c:pt>
              </c:strCache>
            </c:strRef>
          </c:tx>
          <c:spPr>
            <a:ln w="28575" cap="rnd">
              <a:solidFill>
                <a:schemeClr val="accent3"/>
              </a:solidFill>
              <a:round/>
            </a:ln>
            <a:effectLst/>
          </c:spPr>
          <c:marker>
            <c:symbol val="square"/>
            <c:size val="7"/>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C-29B7-4BB4-BBF8-9D97A82D6866}"/>
                </c:ext>
              </c:extLst>
            </c:dLbl>
            <c:dLbl>
              <c:idx val="1"/>
              <c:layout>
                <c:manualLayout>
                  <c:x val="6.8126537852806887E-3"/>
                  <c:y val="-6.1896900676203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9B7-4BB4-BBF8-9D97A82D6866}"/>
                </c:ext>
              </c:extLst>
            </c:dLbl>
            <c:dLbl>
              <c:idx val="2"/>
              <c:layout>
                <c:manualLayout>
                  <c:x val="1.9823503217311009E-2"/>
                  <c:y val="-3.40268266918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BF-47E3-98A6-8BB824250C0C}"/>
                </c:ext>
              </c:extLst>
            </c:dLbl>
            <c:dLbl>
              <c:idx val="3"/>
              <c:layout>
                <c:manualLayout>
                  <c:x val="-3.2219894510810275E-2"/>
                  <c:y val="-3.9094112870807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BF-47E3-98A6-8BB824250C0C}"/>
                </c:ext>
              </c:extLst>
            </c:dLbl>
            <c:dLbl>
              <c:idx val="4"/>
              <c:layout>
                <c:manualLayout>
                  <c:x val="3.9213539114962784E-3"/>
                  <c:y val="6.511462739985376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BF-47E3-98A6-8BB824250C0C}"/>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(大阪府市修正版)'!$C$22:$I$22</c:f>
              <c:strCache>
                <c:ptCount val="5"/>
                <c:pt idx="0">
                  <c:v>2020年</c:v>
                </c:pt>
                <c:pt idx="1">
                  <c:v>2025年</c:v>
                </c:pt>
                <c:pt idx="2">
                  <c:v>2030年</c:v>
                </c:pt>
                <c:pt idx="3">
                  <c:v>2035年</c:v>
                </c:pt>
                <c:pt idx="4">
                  <c:v>2040年</c:v>
                </c:pt>
              </c:strCache>
              <c:extLst/>
            </c:strRef>
          </c:cat>
          <c:val>
            <c:numRef>
              <c:f>'地域統合 (大阪府市修正版)'!$C$25:$I$25</c:f>
              <c:numCache>
                <c:formatCode>0.00</c:formatCode>
                <c:ptCount val="5"/>
                <c:pt idx="0">
                  <c:v>100</c:v>
                </c:pt>
                <c:pt idx="1">
                  <c:v>115.04747532890637</c:v>
                </c:pt>
                <c:pt idx="2">
                  <c:v>117.69512459499369</c:v>
                </c:pt>
                <c:pt idx="3">
                  <c:v>115.30051039167536</c:v>
                </c:pt>
                <c:pt idx="4">
                  <c:v>116.69444541087766</c:v>
                </c:pt>
              </c:numCache>
              <c:extLst/>
            </c:numRef>
          </c:val>
          <c:smooth val="0"/>
          <c:extLst>
            <c:ext xmlns:c16="http://schemas.microsoft.com/office/drawing/2014/chart" uri="{C3380CC4-5D6E-409C-BE32-E72D297353CC}">
              <c16:uniqueId val="{00000002-29B7-4BB4-BBF8-9D97A82D6866}"/>
            </c:ext>
          </c:extLst>
        </c:ser>
        <c:ser>
          <c:idx val="3"/>
          <c:order val="3"/>
          <c:tx>
            <c:strRef>
              <c:f>'地域統合 (大阪府市修正版)'!$B$26</c:f>
              <c:strCache>
                <c:ptCount val="1"/>
                <c:pt idx="0">
                  <c:v>東大阪（北河内・中河内）地域</c:v>
                </c:pt>
              </c:strCache>
            </c:strRef>
          </c:tx>
          <c:spPr>
            <a:ln w="28575" cap="rnd">
              <a:solidFill>
                <a:schemeClr val="accent4"/>
              </a:solidFill>
              <a:round/>
            </a:ln>
            <a:effectLst/>
          </c:spPr>
          <c:marker>
            <c:symbol val="diamond"/>
            <c:size val="7"/>
            <c:spPr>
              <a:solidFill>
                <a:schemeClr val="accent4"/>
              </a:solidFill>
              <a:ln w="952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B-29B7-4BB4-BBF8-9D97A82D6866}"/>
                </c:ext>
              </c:extLst>
            </c:dLbl>
            <c:dLbl>
              <c:idx val="1"/>
              <c:layout>
                <c:manualLayout>
                  <c:x val="6.8126537852806887E-3"/>
                  <c:y val="5.2117038350777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9B7-4BB4-BBF8-9D97A82D6866}"/>
                </c:ext>
              </c:extLst>
            </c:dLbl>
            <c:dLbl>
              <c:idx val="2"/>
              <c:layout>
                <c:manualLayout>
                  <c:x val="1.837785328041875E-2"/>
                  <c:y val="0.1103908294090127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9B7-4BB4-BBF8-9D97A82D6866}"/>
                </c:ext>
              </c:extLst>
            </c:dLbl>
            <c:dLbl>
              <c:idx val="3"/>
              <c:layout>
                <c:manualLayout>
                  <c:x val="-3.3665544447702533E-2"/>
                  <c:y val="2.1713321276916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9B7-4BB4-BBF8-9D97A82D6866}"/>
                </c:ext>
              </c:extLst>
            </c:dLbl>
            <c:dLbl>
              <c:idx val="4"/>
              <c:layout>
                <c:manualLayout>
                  <c:x val="2.4757039746039146E-3"/>
                  <c:y val="6.2251610708731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B7-4BB4-BBF8-9D97A82D6866}"/>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(大阪府市修正版)'!$C$22:$I$22</c:f>
              <c:strCache>
                <c:ptCount val="5"/>
                <c:pt idx="0">
                  <c:v>2020年</c:v>
                </c:pt>
                <c:pt idx="1">
                  <c:v>2025年</c:v>
                </c:pt>
                <c:pt idx="2">
                  <c:v>2030年</c:v>
                </c:pt>
                <c:pt idx="3">
                  <c:v>2035年</c:v>
                </c:pt>
                <c:pt idx="4">
                  <c:v>2040年</c:v>
                </c:pt>
              </c:strCache>
              <c:extLst/>
            </c:strRef>
          </c:cat>
          <c:val>
            <c:numRef>
              <c:f>'地域統合 (大阪府市修正版)'!$C$26:$I$26</c:f>
              <c:numCache>
                <c:formatCode>0.00</c:formatCode>
                <c:ptCount val="5"/>
                <c:pt idx="0">
                  <c:v>100</c:v>
                </c:pt>
                <c:pt idx="1">
                  <c:v>113.56464692099831</c:v>
                </c:pt>
                <c:pt idx="2">
                  <c:v>113.6941365647491</c:v>
                </c:pt>
                <c:pt idx="3">
                  <c:v>108.0379238634754</c:v>
                </c:pt>
                <c:pt idx="4">
                  <c:v>107.76721736567865</c:v>
                </c:pt>
              </c:numCache>
              <c:extLst/>
            </c:numRef>
          </c:val>
          <c:smooth val="0"/>
          <c:extLst>
            <c:ext xmlns:c16="http://schemas.microsoft.com/office/drawing/2014/chart" uri="{C3380CC4-5D6E-409C-BE32-E72D297353CC}">
              <c16:uniqueId val="{00000003-29B7-4BB4-BBF8-9D97A82D6866}"/>
            </c:ext>
          </c:extLst>
        </c:ser>
        <c:ser>
          <c:idx val="4"/>
          <c:order val="4"/>
          <c:tx>
            <c:strRef>
              <c:f>'地域統合 (大阪府市修正版)'!$B$27</c:f>
              <c:strCache>
                <c:ptCount val="1"/>
                <c:pt idx="0">
                  <c:v>南河内地域</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A-29B7-4BB4-BBF8-9D97A82D6866}"/>
                </c:ext>
              </c:extLst>
            </c:dLbl>
            <c:dLbl>
              <c:idx val="1"/>
              <c:layout>
                <c:manualLayout>
                  <c:x val="8.2583037221729463E-3"/>
                  <c:y val="3.977819650496856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9B7-4BB4-BBF8-9D97A82D6866}"/>
                </c:ext>
              </c:extLst>
            </c:dLbl>
            <c:dLbl>
              <c:idx val="2"/>
              <c:layout>
                <c:manualLayout>
                  <c:x val="1.837785328041875E-2"/>
                  <c:y val="6.2251610708731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9B7-4BB4-BBF8-9D97A82D6866}"/>
                </c:ext>
              </c:extLst>
            </c:dLbl>
            <c:dLbl>
              <c:idx val="3"/>
              <c:layout>
                <c:manualLayout>
                  <c:x val="-3.5111194384594792E-2"/>
                  <c:y val="3.4381536724358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9B7-4BB4-BBF8-9D97A82D6866}"/>
                </c:ext>
              </c:extLst>
            </c:dLbl>
            <c:dLbl>
              <c:idx val="4"/>
              <c:layout>
                <c:manualLayout>
                  <c:x val="1.0300540377116568E-3"/>
                  <c:y val="6.51146273998528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9B7-4BB4-BBF8-9D97A82D6866}"/>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(大阪府市修正版)'!$C$22:$I$22</c:f>
              <c:strCache>
                <c:ptCount val="5"/>
                <c:pt idx="0">
                  <c:v>2020年</c:v>
                </c:pt>
                <c:pt idx="1">
                  <c:v>2025年</c:v>
                </c:pt>
                <c:pt idx="2">
                  <c:v>2030年</c:v>
                </c:pt>
                <c:pt idx="3">
                  <c:v>2035年</c:v>
                </c:pt>
                <c:pt idx="4">
                  <c:v>2040年</c:v>
                </c:pt>
              </c:strCache>
              <c:extLst/>
            </c:strRef>
          </c:cat>
          <c:val>
            <c:numRef>
              <c:f>'地域統合 (大阪府市修正版)'!$C$27:$I$27</c:f>
              <c:numCache>
                <c:formatCode>0.00</c:formatCode>
                <c:ptCount val="5"/>
                <c:pt idx="0">
                  <c:v>100</c:v>
                </c:pt>
                <c:pt idx="1">
                  <c:v>114.45146542794424</c:v>
                </c:pt>
                <c:pt idx="2">
                  <c:v>116.30686019568221</c:v>
                </c:pt>
                <c:pt idx="3">
                  <c:v>112.11841484465891</c:v>
                </c:pt>
                <c:pt idx="4">
                  <c:v>110.48006851868467</c:v>
                </c:pt>
              </c:numCache>
              <c:extLst/>
            </c:numRef>
          </c:val>
          <c:smooth val="0"/>
          <c:extLst>
            <c:ext xmlns:c16="http://schemas.microsoft.com/office/drawing/2014/chart" uri="{C3380CC4-5D6E-409C-BE32-E72D297353CC}">
              <c16:uniqueId val="{00000004-29B7-4BB4-BBF8-9D97A82D6866}"/>
            </c:ext>
          </c:extLst>
        </c:ser>
        <c:ser>
          <c:idx val="5"/>
          <c:order val="5"/>
          <c:tx>
            <c:strRef>
              <c:f>'地域統合 (大阪府市修正版)'!$B$28</c:f>
              <c:strCache>
                <c:ptCount val="1"/>
                <c:pt idx="0">
                  <c:v>泉州（泉北・泉南）地域</c:v>
                </c:pt>
              </c:strCache>
            </c:strRef>
          </c:tx>
          <c:spPr>
            <a:ln w="28575" cap="rnd">
              <a:solidFill>
                <a:schemeClr val="accent6"/>
              </a:solidFill>
              <a:round/>
            </a:ln>
            <a:effectLst/>
          </c:spPr>
          <c:marker>
            <c:symbol val="triangle"/>
            <c:size val="7"/>
            <c:spPr>
              <a:solidFill>
                <a:schemeClr val="accent6"/>
              </a:solidFill>
              <a:ln w="9525">
                <a:solidFill>
                  <a:schemeClr val="accent6"/>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9-29B7-4BB4-BBF8-9D97A82D6866}"/>
                </c:ext>
              </c:extLst>
            </c:dLbl>
            <c:dLbl>
              <c:idx val="1"/>
              <c:layout>
                <c:manualLayout>
                  <c:x val="6.8126537852806887E-3"/>
                  <c:y val="-0.1151034055554613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9B7-4BB4-BBF8-9D97A82D6866}"/>
                </c:ext>
              </c:extLst>
            </c:dLbl>
            <c:dLbl>
              <c:idx val="2"/>
              <c:layout>
                <c:manualLayout>
                  <c:x val="1.9823503217311009E-2"/>
                  <c:y val="1.9179678187427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9B7-4BB4-BBF8-9D97A82D6866}"/>
                </c:ext>
              </c:extLst>
            </c:dLbl>
            <c:dLbl>
              <c:idx val="3"/>
              <c:layout>
                <c:manualLayout>
                  <c:x val="-3.6556844321487154E-2"/>
                  <c:y val="-4.6695042139272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9B7-4BB4-BBF8-9D97A82D6866}"/>
                </c:ext>
              </c:extLst>
            </c:dLbl>
            <c:dLbl>
              <c:idx val="4"/>
              <c:layout>
                <c:manualLayout>
                  <c:x val="2.4757039746039146E-3"/>
                  <c:y val="-3.1493183602341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9B7-4BB4-BBF8-9D97A82D6866}"/>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'地域統合 (大阪府市修正版)'!$C$22:$I$22</c:f>
              <c:strCache>
                <c:ptCount val="5"/>
                <c:pt idx="0">
                  <c:v>2020年</c:v>
                </c:pt>
                <c:pt idx="1">
                  <c:v>2025年</c:v>
                </c:pt>
                <c:pt idx="2">
                  <c:v>2030年</c:v>
                </c:pt>
                <c:pt idx="3">
                  <c:v>2035年</c:v>
                </c:pt>
                <c:pt idx="4">
                  <c:v>2040年</c:v>
                </c:pt>
              </c:strCache>
              <c:extLst/>
            </c:strRef>
          </c:cat>
          <c:val>
            <c:numRef>
              <c:f>'地域統合 (大阪府市修正版)'!$C$28:$I$28</c:f>
              <c:numCache>
                <c:formatCode>0.00</c:formatCode>
                <c:ptCount val="5"/>
                <c:pt idx="0">
                  <c:v>100</c:v>
                </c:pt>
                <c:pt idx="1">
                  <c:v>115.13385667203475</c:v>
                </c:pt>
                <c:pt idx="2">
                  <c:v>116.90968955016257</c:v>
                </c:pt>
                <c:pt idx="3">
                  <c:v>112.45858404872557</c:v>
                </c:pt>
                <c:pt idx="4">
                  <c:v>111.98356902636476</c:v>
                </c:pt>
              </c:numCache>
              <c:extLst/>
            </c:numRef>
          </c:val>
          <c:smooth val="0"/>
          <c:extLst>
            <c:ext xmlns:c16="http://schemas.microsoft.com/office/drawing/2014/chart" uri="{C3380CC4-5D6E-409C-BE32-E72D297353CC}">
              <c16:uniqueId val="{00000005-29B7-4BB4-BBF8-9D97A82D6866}"/>
            </c:ext>
          </c:extLst>
        </c:ser>
        <c:dLbls>
          <c:dLblPos val="t"/>
          <c:showLegendKey val="0"/>
          <c:showVal val="1"/>
          <c:showCatName val="0"/>
          <c:showSerName val="0"/>
          <c:showPercent val="0"/>
          <c:showBubbleSize val="0"/>
        </c:dLbls>
        <c:marker val="1"/>
        <c:smooth val="0"/>
        <c:axId val="73716671"/>
        <c:axId val="73708351"/>
      </c:lineChart>
      <c:catAx>
        <c:axId val="73716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3708351"/>
        <c:crosses val="autoZero"/>
        <c:auto val="1"/>
        <c:lblAlgn val="ctr"/>
        <c:lblOffset val="100"/>
        <c:noMultiLvlLbl val="0"/>
      </c:catAx>
      <c:valAx>
        <c:axId val="73708351"/>
        <c:scaling>
          <c:orientation val="minMax"/>
          <c:max val="123"/>
          <c:min val="98"/>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800" dirty="0"/>
                  <a:t>（</a:t>
                </a:r>
                <a:r>
                  <a:rPr lang="en-US" altLang="ja-JP" sz="800" dirty="0"/>
                  <a:t>2020</a:t>
                </a:r>
                <a:r>
                  <a:rPr lang="ja-JP" altLang="en-US" sz="800" dirty="0"/>
                  <a:t>年の介護需要を</a:t>
                </a:r>
                <a:r>
                  <a:rPr lang="en-US" altLang="ja-JP" sz="800" dirty="0"/>
                  <a:t>100</a:t>
                </a:r>
                <a:r>
                  <a:rPr lang="ja-JP" altLang="en-US" sz="800" dirty="0"/>
                  <a:t>とする）</a:t>
                </a:r>
                <a:endParaRPr lang="ja-JP" sz="800" dirty="0"/>
              </a:p>
            </c:rich>
          </c:tx>
          <c:layout>
            <c:manualLayout>
              <c:xMode val="edge"/>
              <c:yMode val="edge"/>
              <c:x val="8.6738996213535473E-3"/>
              <c:y val="9.0488963191352918E-3"/>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3716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b="1"/>
              <a:t>大阪府</a:t>
            </a:r>
            <a:endParaRPr lang="ja-JP" sz="1050" b="1"/>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352777777777778"/>
          <c:y val="0.17685185185185184"/>
          <c:w val="0.84591666666666665"/>
          <c:h val="0.71444444444444444"/>
        </c:manualLayout>
      </c:layout>
      <c:barChart>
        <c:barDir val="col"/>
        <c:grouping val="stacked"/>
        <c:varyColors val="0"/>
        <c:ser>
          <c:idx val="2"/>
          <c:order val="2"/>
          <c:tx>
            <c:strRef>
              <c:f>大阪府!$J$25</c:f>
              <c:strCache>
                <c:ptCount val="1"/>
                <c:pt idx="0">
                  <c:v>認知症有病者数</c:v>
                </c:pt>
              </c:strCache>
            </c:strRef>
          </c:tx>
          <c:spPr>
            <a:solidFill>
              <a:schemeClr val="accent1">
                <a:lumMod val="60000"/>
                <a:lumOff val="40000"/>
              </a:schemeClr>
            </a:solidFill>
            <a:ln>
              <a:noFill/>
            </a:ln>
            <a:effectLst/>
          </c:spPr>
          <c:invertIfNegative val="0"/>
          <c:dLbls>
            <c:delete val="1"/>
          </c:dLbls>
          <c:cat>
            <c:strRef>
              <c:f>大阪府!$K$22:$O$22</c:f>
              <c:strCache>
                <c:ptCount val="5"/>
                <c:pt idx="0">
                  <c:v>2020年</c:v>
                </c:pt>
                <c:pt idx="1">
                  <c:v>2025年</c:v>
                </c:pt>
                <c:pt idx="2">
                  <c:v>2030年</c:v>
                </c:pt>
                <c:pt idx="3">
                  <c:v>2035年</c:v>
                </c:pt>
                <c:pt idx="4">
                  <c:v>2040年</c:v>
                </c:pt>
              </c:strCache>
              <c:extLst/>
            </c:strRef>
          </c:cat>
          <c:val>
            <c:numRef>
              <c:f>大阪府!$K$25:$O$25</c:f>
              <c:numCache>
                <c:formatCode>#,##0_);[Red]\(#,##0\)</c:formatCode>
                <c:ptCount val="5"/>
                <c:pt idx="0">
                  <c:v>399012.99899999995</c:v>
                </c:pt>
                <c:pt idx="1">
                  <c:v>466659.16339999996</c:v>
                </c:pt>
                <c:pt idx="2">
                  <c:v>519227.90039999998</c:v>
                </c:pt>
                <c:pt idx="3">
                  <c:v>545814.57140000002</c:v>
                </c:pt>
                <c:pt idx="4">
                  <c:v>531378.86679999996</c:v>
                </c:pt>
              </c:numCache>
              <c:extLst/>
            </c:numRef>
          </c:val>
          <c:extLst>
            <c:ext xmlns:c16="http://schemas.microsoft.com/office/drawing/2014/chart" uri="{C3380CC4-5D6E-409C-BE32-E72D297353CC}">
              <c16:uniqueId val="{00000000-AD2D-4E14-A8B0-5FA0F98A4903}"/>
            </c:ext>
          </c:extLst>
        </c:ser>
        <c:dLbls>
          <c:showLegendKey val="0"/>
          <c:showVal val="1"/>
          <c:showCatName val="0"/>
          <c:showSerName val="0"/>
          <c:showPercent val="0"/>
          <c:showBubbleSize val="0"/>
        </c:dLbls>
        <c:gapWidth val="119"/>
        <c:overlap val="-27"/>
        <c:axId val="793009936"/>
        <c:axId val="793032400"/>
        <c:extLst>
          <c:ext xmlns:c15="http://schemas.microsoft.com/office/drawing/2012/chart" uri="{02D57815-91ED-43cb-92C2-25804820EDAC}">
            <c15:filteredBarSeries>
              <c15:ser>
                <c:idx val="0"/>
                <c:order val="0"/>
                <c:tx>
                  <c:strRef>
                    <c:extLst>
                      <c:ext uri="{02D57815-91ED-43cb-92C2-25804820EDAC}">
                        <c15:formulaRef>
                          <c15:sqref>大阪府!$J$23</c15:sqref>
                        </c15:formulaRef>
                      </c:ext>
                    </c:extLst>
                    <c:strCache>
                      <c:ptCount val="1"/>
                      <c:pt idx="0">
                        <c:v>認知症有病者数（男性）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大阪府!$K$22:$O$22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大阪府!$K$23:$O$23</c15:sqref>
                        </c15:formulaRef>
                      </c:ext>
                    </c:extLst>
                    <c:numCache>
                      <c:formatCode>#,##0_);[Red]\(#,##0\)</c:formatCode>
                      <c:ptCount val="5"/>
                      <c:pt idx="0">
                        <c:v>128510.1146</c:v>
                      </c:pt>
                      <c:pt idx="1">
                        <c:v>149902.13149999999</c:v>
                      </c:pt>
                      <c:pt idx="2">
                        <c:v>164703.22399999999</c:v>
                      </c:pt>
                      <c:pt idx="3">
                        <c:v>171575.17310000001</c:v>
                      </c:pt>
                      <c:pt idx="4">
                        <c:v>167125.5055</c:v>
                      </c:pt>
                    </c:numCache>
                  </c:numRef>
                </c:val>
                <c:extLst>
                  <c:ext xmlns:c16="http://schemas.microsoft.com/office/drawing/2014/chart" uri="{C3380CC4-5D6E-409C-BE32-E72D297353CC}">
                    <c16:uniqueId val="{00000002-AD2D-4E14-A8B0-5FA0F98A490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大阪府!$J$24</c15:sqref>
                        </c15:formulaRef>
                      </c:ext>
                    </c:extLst>
                    <c:strCache>
                      <c:ptCount val="1"/>
                      <c:pt idx="0">
                        <c:v>認知症有病者数（女性）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大阪府!$K$22:$O$22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大阪府!$K$24:$O$24</c15:sqref>
                        </c15:formulaRef>
                      </c:ext>
                    </c:extLst>
                    <c:numCache>
                      <c:formatCode>#,##0_);[Red]\(#,##0\)</c:formatCode>
                      <c:ptCount val="5"/>
                      <c:pt idx="0">
                        <c:v>270502.88439999998</c:v>
                      </c:pt>
                      <c:pt idx="1">
                        <c:v>316757.0319</c:v>
                      </c:pt>
                      <c:pt idx="2">
                        <c:v>354524.6764</c:v>
                      </c:pt>
                      <c:pt idx="3">
                        <c:v>374239.3983</c:v>
                      </c:pt>
                      <c:pt idx="4">
                        <c:v>364253.36129999999</c:v>
                      </c:pt>
                    </c:numCache>
                  </c:numRef>
                </c:val>
                <c:extLst xmlns:c15="http://schemas.microsoft.com/office/drawing/2012/chart">
                  <c:ext xmlns:c16="http://schemas.microsoft.com/office/drawing/2014/chart" uri="{C3380CC4-5D6E-409C-BE32-E72D297353CC}">
                    <c16:uniqueId val="{00000003-AD2D-4E14-A8B0-5FA0F98A4903}"/>
                  </c:ext>
                </c:extLst>
              </c15:ser>
            </c15:filteredBarSeries>
          </c:ext>
        </c:extLst>
      </c:barChart>
      <c:lineChart>
        <c:grouping val="standard"/>
        <c:varyColors val="0"/>
        <c:ser>
          <c:idx val="3"/>
          <c:order val="3"/>
          <c:tx>
            <c:strRef>
              <c:f>大阪府!$J$26</c:f>
              <c:strCache>
                <c:ptCount val="1"/>
                <c:pt idx="0">
                  <c:v>認知症有病者数</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大阪府!$K$22:$O$22</c:f>
              <c:strCache>
                <c:ptCount val="5"/>
                <c:pt idx="0">
                  <c:v>2020年</c:v>
                </c:pt>
                <c:pt idx="1">
                  <c:v>2025年</c:v>
                </c:pt>
                <c:pt idx="2">
                  <c:v>2030年</c:v>
                </c:pt>
                <c:pt idx="3">
                  <c:v>2035年</c:v>
                </c:pt>
                <c:pt idx="4">
                  <c:v>2040年</c:v>
                </c:pt>
              </c:strCache>
              <c:extLst/>
            </c:strRef>
          </c:cat>
          <c:val>
            <c:numRef>
              <c:f>大阪府!$K$26:$O$26</c:f>
              <c:numCache>
                <c:formatCode>#,##0_);[Red]\(#,##0\)</c:formatCode>
                <c:ptCount val="5"/>
                <c:pt idx="0">
                  <c:v>399012.99899999995</c:v>
                </c:pt>
                <c:pt idx="1">
                  <c:v>466659.16339999996</c:v>
                </c:pt>
                <c:pt idx="2">
                  <c:v>519227.90039999998</c:v>
                </c:pt>
                <c:pt idx="3">
                  <c:v>545814.57140000002</c:v>
                </c:pt>
                <c:pt idx="4">
                  <c:v>531378.86679999996</c:v>
                </c:pt>
              </c:numCache>
              <c:extLst/>
            </c:numRef>
          </c:val>
          <c:smooth val="0"/>
          <c:extLst>
            <c:ext xmlns:c16="http://schemas.microsoft.com/office/drawing/2014/chart" uri="{C3380CC4-5D6E-409C-BE32-E72D297353CC}">
              <c16:uniqueId val="{00000001-AD2D-4E14-A8B0-5FA0F98A4903}"/>
            </c:ext>
          </c:extLst>
        </c:ser>
        <c:dLbls>
          <c:showLegendKey val="0"/>
          <c:showVal val="1"/>
          <c:showCatName val="0"/>
          <c:showSerName val="0"/>
          <c:showPercent val="0"/>
          <c:showBubbleSize val="0"/>
        </c:dLbls>
        <c:marker val="1"/>
        <c:smooth val="0"/>
        <c:axId val="793009936"/>
        <c:axId val="793032400"/>
      </c:lineChart>
      <c:catAx>
        <c:axId val="79300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32400"/>
        <c:crosses val="autoZero"/>
        <c:auto val="1"/>
        <c:lblAlgn val="ctr"/>
        <c:lblOffset val="100"/>
        <c:noMultiLvlLbl val="0"/>
      </c:catAx>
      <c:valAx>
        <c:axId val="793032400"/>
        <c:scaling>
          <c:orientation val="minMax"/>
        </c:scaling>
        <c:delete val="0"/>
        <c:axPos val="l"/>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700" b="1"/>
                  <a:t>（単位：千人）</a:t>
                </a:r>
              </a:p>
            </c:rich>
          </c:tx>
          <c:layout>
            <c:manualLayout>
              <c:xMode val="edge"/>
              <c:yMode val="edge"/>
              <c:x val="2.2222222222222223E-2"/>
              <c:y val="4.796296296296295E-2"/>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09936"/>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b="1"/>
              <a:t>北大阪（豊能・三島）地域</a:t>
            </a:r>
            <a:endParaRPr lang="ja-JP" sz="1050" b="1"/>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352777777777778"/>
          <c:y val="0.17685185185185184"/>
          <c:w val="0.84591666666666665"/>
          <c:h val="0.71444444444444444"/>
        </c:manualLayout>
      </c:layout>
      <c:barChart>
        <c:barDir val="col"/>
        <c:grouping val="stacked"/>
        <c:varyColors val="0"/>
        <c:ser>
          <c:idx val="2"/>
          <c:order val="2"/>
          <c:tx>
            <c:strRef>
              <c:f>豊能三島!$K$25</c:f>
              <c:strCache>
                <c:ptCount val="1"/>
                <c:pt idx="0">
                  <c:v>認知症有病者数</c:v>
                </c:pt>
              </c:strCache>
            </c:strRef>
          </c:tx>
          <c:spPr>
            <a:solidFill>
              <a:schemeClr val="accent1">
                <a:lumMod val="60000"/>
                <a:lumOff val="40000"/>
              </a:schemeClr>
            </a:solidFill>
            <a:ln>
              <a:noFill/>
            </a:ln>
            <a:effectLst/>
          </c:spPr>
          <c:invertIfNegative val="0"/>
          <c:dLbls>
            <c:delete val="1"/>
          </c:dLbls>
          <c:cat>
            <c:strRef>
              <c:f>豊能三島!$L$22:$P$22</c:f>
              <c:strCache>
                <c:ptCount val="5"/>
                <c:pt idx="0">
                  <c:v>2020年</c:v>
                </c:pt>
                <c:pt idx="1">
                  <c:v>2025年</c:v>
                </c:pt>
                <c:pt idx="2">
                  <c:v>2030年</c:v>
                </c:pt>
                <c:pt idx="3">
                  <c:v>2035年</c:v>
                </c:pt>
                <c:pt idx="4">
                  <c:v>2040年</c:v>
                </c:pt>
              </c:strCache>
              <c:extLst/>
            </c:strRef>
          </c:cat>
          <c:val>
            <c:numRef>
              <c:f>豊能三島!$L$25:$P$25</c:f>
              <c:numCache>
                <c:formatCode>#,##0_);[Red]\(#,##0\)</c:formatCode>
                <c:ptCount val="5"/>
                <c:pt idx="0">
                  <c:v>78993.839399999997</c:v>
                </c:pt>
                <c:pt idx="1">
                  <c:v>93753.511100000003</c:v>
                </c:pt>
                <c:pt idx="2">
                  <c:v>106346.5209</c:v>
                </c:pt>
                <c:pt idx="3">
                  <c:v>113815.9258</c:v>
                </c:pt>
                <c:pt idx="4">
                  <c:v>112197.48669999999</c:v>
                </c:pt>
              </c:numCache>
              <c:extLst/>
            </c:numRef>
          </c:val>
          <c:extLst>
            <c:ext xmlns:c16="http://schemas.microsoft.com/office/drawing/2014/chart" uri="{C3380CC4-5D6E-409C-BE32-E72D297353CC}">
              <c16:uniqueId val="{00000000-912A-4601-BBBD-BAF66E2395E2}"/>
            </c:ext>
          </c:extLst>
        </c:ser>
        <c:dLbls>
          <c:showLegendKey val="0"/>
          <c:showVal val="1"/>
          <c:showCatName val="0"/>
          <c:showSerName val="0"/>
          <c:showPercent val="0"/>
          <c:showBubbleSize val="0"/>
        </c:dLbls>
        <c:gapWidth val="119"/>
        <c:overlap val="-27"/>
        <c:axId val="793009936"/>
        <c:axId val="793032400"/>
        <c:extLst>
          <c:ext xmlns:c15="http://schemas.microsoft.com/office/drawing/2012/chart" uri="{02D57815-91ED-43cb-92C2-25804820EDAC}">
            <c15:filteredBarSeries>
              <c15:ser>
                <c:idx val="0"/>
                <c:order val="0"/>
                <c:tx>
                  <c:strRef>
                    <c:extLst>
                      <c:ext uri="{02D57815-91ED-43cb-92C2-25804820EDAC}">
                        <c15:formulaRef>
                          <c15:sqref>豊能三島!$K$23</c15:sqref>
                        </c15:formulaRef>
                      </c:ext>
                    </c:extLst>
                    <c:strCache>
                      <c:ptCount val="1"/>
                      <c:pt idx="0">
                        <c:v>認知症有病者数（男性）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豊能三島!$L$22:$P$22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豊能三島!$L$23:$P$23</c15:sqref>
                        </c15:formulaRef>
                      </c:ext>
                    </c:extLst>
                    <c:numCache>
                      <c:formatCode>#,##0_);[Red]\(#,##0\)</c:formatCode>
                      <c:ptCount val="5"/>
                      <c:pt idx="0">
                        <c:v>26032.6891</c:v>
                      </c:pt>
                      <c:pt idx="1">
                        <c:v>30706.430500000002</c:v>
                      </c:pt>
                      <c:pt idx="2">
                        <c:v>34025.005600000004</c:v>
                      </c:pt>
                      <c:pt idx="3">
                        <c:v>35742.694100000001</c:v>
                      </c:pt>
                      <c:pt idx="4">
                        <c:v>34975.641199999998</c:v>
                      </c:pt>
                    </c:numCache>
                  </c:numRef>
                </c:val>
                <c:extLst>
                  <c:ext xmlns:c16="http://schemas.microsoft.com/office/drawing/2014/chart" uri="{C3380CC4-5D6E-409C-BE32-E72D297353CC}">
                    <c16:uniqueId val="{00000002-912A-4601-BBBD-BAF66E2395E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豊能三島!$K$24</c15:sqref>
                        </c15:formulaRef>
                      </c:ext>
                    </c:extLst>
                    <c:strCache>
                      <c:ptCount val="1"/>
                      <c:pt idx="0">
                        <c:v>認知症有病者数（女性）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豊能三島!$L$22:$P$22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豊能三島!$L$24:$P$24</c15:sqref>
                        </c15:formulaRef>
                      </c:ext>
                    </c:extLst>
                    <c:numCache>
                      <c:formatCode>#,##0_);[Red]\(#,##0\)</c:formatCode>
                      <c:ptCount val="5"/>
                      <c:pt idx="0">
                        <c:v>52961.150300000001</c:v>
                      </c:pt>
                      <c:pt idx="1">
                        <c:v>63047.080599999994</c:v>
                      </c:pt>
                      <c:pt idx="2">
                        <c:v>72321.515299999999</c:v>
                      </c:pt>
                      <c:pt idx="3">
                        <c:v>78073.231700000004</c:v>
                      </c:pt>
                      <c:pt idx="4">
                        <c:v>77221.845499999996</c:v>
                      </c:pt>
                    </c:numCache>
                  </c:numRef>
                </c:val>
                <c:extLst xmlns:c15="http://schemas.microsoft.com/office/drawing/2012/chart">
                  <c:ext xmlns:c16="http://schemas.microsoft.com/office/drawing/2014/chart" uri="{C3380CC4-5D6E-409C-BE32-E72D297353CC}">
                    <c16:uniqueId val="{00000003-912A-4601-BBBD-BAF66E2395E2}"/>
                  </c:ext>
                </c:extLst>
              </c15:ser>
            </c15:filteredBarSeries>
          </c:ext>
        </c:extLst>
      </c:barChart>
      <c:lineChart>
        <c:grouping val="standard"/>
        <c:varyColors val="0"/>
        <c:ser>
          <c:idx val="3"/>
          <c:order val="3"/>
          <c:tx>
            <c:strRef>
              <c:f>豊能三島!$K$26</c:f>
              <c:strCache>
                <c:ptCount val="1"/>
                <c:pt idx="0">
                  <c:v>認知症有病者数</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豊能三島!$L$22:$P$22</c:f>
              <c:strCache>
                <c:ptCount val="5"/>
                <c:pt idx="0">
                  <c:v>2020年</c:v>
                </c:pt>
                <c:pt idx="1">
                  <c:v>2025年</c:v>
                </c:pt>
                <c:pt idx="2">
                  <c:v>2030年</c:v>
                </c:pt>
                <c:pt idx="3">
                  <c:v>2035年</c:v>
                </c:pt>
                <c:pt idx="4">
                  <c:v>2040年</c:v>
                </c:pt>
              </c:strCache>
              <c:extLst/>
            </c:strRef>
          </c:cat>
          <c:val>
            <c:numRef>
              <c:f>豊能三島!$L$26:$P$26</c:f>
              <c:numCache>
                <c:formatCode>#,##0_);[Red]\(#,##0\)</c:formatCode>
                <c:ptCount val="5"/>
                <c:pt idx="0">
                  <c:v>78993.839399999997</c:v>
                </c:pt>
                <c:pt idx="1">
                  <c:v>93753.511100000003</c:v>
                </c:pt>
                <c:pt idx="2">
                  <c:v>106346.5209</c:v>
                </c:pt>
                <c:pt idx="3">
                  <c:v>113815.9258</c:v>
                </c:pt>
                <c:pt idx="4">
                  <c:v>112197.48669999999</c:v>
                </c:pt>
              </c:numCache>
              <c:extLst/>
            </c:numRef>
          </c:val>
          <c:smooth val="0"/>
          <c:extLst>
            <c:ext xmlns:c16="http://schemas.microsoft.com/office/drawing/2014/chart" uri="{C3380CC4-5D6E-409C-BE32-E72D297353CC}">
              <c16:uniqueId val="{00000001-912A-4601-BBBD-BAF66E2395E2}"/>
            </c:ext>
          </c:extLst>
        </c:ser>
        <c:dLbls>
          <c:showLegendKey val="0"/>
          <c:showVal val="1"/>
          <c:showCatName val="0"/>
          <c:showSerName val="0"/>
          <c:showPercent val="0"/>
          <c:showBubbleSize val="0"/>
        </c:dLbls>
        <c:marker val="1"/>
        <c:smooth val="0"/>
        <c:axId val="793009936"/>
        <c:axId val="793032400"/>
      </c:lineChart>
      <c:catAx>
        <c:axId val="79300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32400"/>
        <c:crosses val="autoZero"/>
        <c:auto val="1"/>
        <c:lblAlgn val="ctr"/>
        <c:lblOffset val="100"/>
        <c:noMultiLvlLbl val="0"/>
      </c:catAx>
      <c:valAx>
        <c:axId val="793032400"/>
        <c:scaling>
          <c:orientation val="minMax"/>
          <c:max val="160000"/>
        </c:scaling>
        <c:delete val="0"/>
        <c:axPos val="l"/>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700" b="1"/>
                  <a:t>（単位：千人）</a:t>
                </a:r>
              </a:p>
            </c:rich>
          </c:tx>
          <c:layout>
            <c:manualLayout>
              <c:xMode val="edge"/>
              <c:yMode val="edge"/>
              <c:x val="2.2222222222222223E-2"/>
              <c:y val="4.796296296296295E-2"/>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09936"/>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a:t>大阪市</a:t>
            </a:r>
            <a:endParaRPr lang="ja-JP" sz="1050"/>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352777777777778"/>
          <c:y val="0.17685185185185184"/>
          <c:w val="0.84591666666666665"/>
          <c:h val="0.71444444444444444"/>
        </c:manualLayout>
      </c:layout>
      <c:barChart>
        <c:barDir val="col"/>
        <c:grouping val="stacked"/>
        <c:varyColors val="0"/>
        <c:ser>
          <c:idx val="2"/>
          <c:order val="2"/>
          <c:tx>
            <c:strRef>
              <c:f>大阪市!$J$25</c:f>
              <c:strCache>
                <c:ptCount val="1"/>
                <c:pt idx="0">
                  <c:v>認知症有病者数</c:v>
                </c:pt>
              </c:strCache>
            </c:strRef>
          </c:tx>
          <c:spPr>
            <a:solidFill>
              <a:schemeClr val="accent1">
                <a:lumMod val="60000"/>
                <a:lumOff val="40000"/>
              </a:schemeClr>
            </a:solidFill>
            <a:ln>
              <a:noFill/>
            </a:ln>
            <a:effectLst/>
          </c:spPr>
          <c:invertIfNegative val="0"/>
          <c:dLbls>
            <c:delete val="1"/>
          </c:dLbls>
          <c:cat>
            <c:strRef>
              <c:f>大阪市!$K$22:$O$22</c:f>
              <c:strCache>
                <c:ptCount val="5"/>
                <c:pt idx="0">
                  <c:v>2020年</c:v>
                </c:pt>
                <c:pt idx="1">
                  <c:v>2025年</c:v>
                </c:pt>
                <c:pt idx="2">
                  <c:v>2030年</c:v>
                </c:pt>
                <c:pt idx="3">
                  <c:v>2035年</c:v>
                </c:pt>
                <c:pt idx="4">
                  <c:v>2040年</c:v>
                </c:pt>
              </c:strCache>
              <c:extLst/>
            </c:strRef>
          </c:cat>
          <c:val>
            <c:numRef>
              <c:f>大阪市!$K$25:$O$25</c:f>
              <c:numCache>
                <c:formatCode>#,##0_);[Red]\(#,##0\)</c:formatCode>
                <c:ptCount val="5"/>
                <c:pt idx="0">
                  <c:v>120259.33549999999</c:v>
                </c:pt>
                <c:pt idx="1">
                  <c:v>134912.69870000001</c:v>
                </c:pt>
                <c:pt idx="2">
                  <c:v>144770.31969999999</c:v>
                </c:pt>
                <c:pt idx="3">
                  <c:v>150066.5612</c:v>
                </c:pt>
                <c:pt idx="4">
                  <c:v>146936.59080000001</c:v>
                </c:pt>
              </c:numCache>
              <c:extLst/>
            </c:numRef>
          </c:val>
          <c:extLst>
            <c:ext xmlns:c16="http://schemas.microsoft.com/office/drawing/2014/chart" uri="{C3380CC4-5D6E-409C-BE32-E72D297353CC}">
              <c16:uniqueId val="{00000000-BDD9-4726-B71D-93F864373795}"/>
            </c:ext>
          </c:extLst>
        </c:ser>
        <c:dLbls>
          <c:showLegendKey val="0"/>
          <c:showVal val="1"/>
          <c:showCatName val="0"/>
          <c:showSerName val="0"/>
          <c:showPercent val="0"/>
          <c:showBubbleSize val="0"/>
        </c:dLbls>
        <c:gapWidth val="119"/>
        <c:overlap val="-27"/>
        <c:axId val="793009936"/>
        <c:axId val="793032400"/>
        <c:extLst>
          <c:ext xmlns:c15="http://schemas.microsoft.com/office/drawing/2012/chart" uri="{02D57815-91ED-43cb-92C2-25804820EDAC}">
            <c15:filteredBarSeries>
              <c15:ser>
                <c:idx val="0"/>
                <c:order val="0"/>
                <c:tx>
                  <c:strRef>
                    <c:extLst>
                      <c:ext uri="{02D57815-91ED-43cb-92C2-25804820EDAC}">
                        <c15:formulaRef>
                          <c15:sqref>大阪市!$J$23</c15:sqref>
                        </c15:formulaRef>
                      </c:ext>
                    </c:extLst>
                    <c:strCache>
                      <c:ptCount val="1"/>
                      <c:pt idx="0">
                        <c:v>認知症有病者数（男性）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大阪市!$K$22:$O$22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大阪市!$K$23:$O$23</c15:sqref>
                        </c15:formulaRef>
                      </c:ext>
                    </c:extLst>
                    <c:numCache>
                      <c:formatCode>#,##0_);[Red]\(#,##0\)</c:formatCode>
                      <c:ptCount val="5"/>
                      <c:pt idx="0">
                        <c:v>37133.319100000001</c:v>
                      </c:pt>
                      <c:pt idx="1">
                        <c:v>41805.172999999995</c:v>
                      </c:pt>
                      <c:pt idx="2">
                        <c:v>45523.726199999997</c:v>
                      </c:pt>
                      <c:pt idx="3">
                        <c:v>48064.103799999997</c:v>
                      </c:pt>
                      <c:pt idx="4">
                        <c:v>47614.341499999995</c:v>
                      </c:pt>
                    </c:numCache>
                  </c:numRef>
                </c:val>
                <c:extLst>
                  <c:ext xmlns:c16="http://schemas.microsoft.com/office/drawing/2014/chart" uri="{C3380CC4-5D6E-409C-BE32-E72D297353CC}">
                    <c16:uniqueId val="{00000002-BDD9-4726-B71D-93F86437379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大阪市!$J$24</c15:sqref>
                        </c15:formulaRef>
                      </c:ext>
                    </c:extLst>
                    <c:strCache>
                      <c:ptCount val="1"/>
                      <c:pt idx="0">
                        <c:v>認知症有病者数（女性）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大阪市!$K$22:$O$22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大阪市!$K$24:$O$24</c15:sqref>
                        </c15:formulaRef>
                      </c:ext>
                    </c:extLst>
                    <c:numCache>
                      <c:formatCode>#,##0_);[Red]\(#,##0\)</c:formatCode>
                      <c:ptCount val="5"/>
                      <c:pt idx="0">
                        <c:v>83126.016399999993</c:v>
                      </c:pt>
                      <c:pt idx="1">
                        <c:v>93107.525699999998</c:v>
                      </c:pt>
                      <c:pt idx="2">
                        <c:v>99246.593499999988</c:v>
                      </c:pt>
                      <c:pt idx="3">
                        <c:v>102002.45739999998</c:v>
                      </c:pt>
                      <c:pt idx="4">
                        <c:v>99322.249299999996</c:v>
                      </c:pt>
                    </c:numCache>
                  </c:numRef>
                </c:val>
                <c:extLst xmlns:c15="http://schemas.microsoft.com/office/drawing/2012/chart">
                  <c:ext xmlns:c16="http://schemas.microsoft.com/office/drawing/2014/chart" uri="{C3380CC4-5D6E-409C-BE32-E72D297353CC}">
                    <c16:uniqueId val="{00000003-BDD9-4726-B71D-93F864373795}"/>
                  </c:ext>
                </c:extLst>
              </c15:ser>
            </c15:filteredBarSeries>
          </c:ext>
        </c:extLst>
      </c:barChart>
      <c:lineChart>
        <c:grouping val="standard"/>
        <c:varyColors val="0"/>
        <c:ser>
          <c:idx val="3"/>
          <c:order val="3"/>
          <c:tx>
            <c:strRef>
              <c:f>大阪市!$J$26</c:f>
              <c:strCache>
                <c:ptCount val="1"/>
                <c:pt idx="0">
                  <c:v>認知症有病者数</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大阪市!$K$22:$O$22</c:f>
              <c:strCache>
                <c:ptCount val="5"/>
                <c:pt idx="0">
                  <c:v>2020年</c:v>
                </c:pt>
                <c:pt idx="1">
                  <c:v>2025年</c:v>
                </c:pt>
                <c:pt idx="2">
                  <c:v>2030年</c:v>
                </c:pt>
                <c:pt idx="3">
                  <c:v>2035年</c:v>
                </c:pt>
                <c:pt idx="4">
                  <c:v>2040年</c:v>
                </c:pt>
              </c:strCache>
              <c:extLst/>
            </c:strRef>
          </c:cat>
          <c:val>
            <c:numRef>
              <c:f>大阪市!$K$26:$O$26</c:f>
              <c:numCache>
                <c:formatCode>#,##0_);[Red]\(#,##0\)</c:formatCode>
                <c:ptCount val="5"/>
                <c:pt idx="0">
                  <c:v>120259.33549999999</c:v>
                </c:pt>
                <c:pt idx="1">
                  <c:v>134912.69870000001</c:v>
                </c:pt>
                <c:pt idx="2">
                  <c:v>144770.31969999999</c:v>
                </c:pt>
                <c:pt idx="3">
                  <c:v>150066.5612</c:v>
                </c:pt>
                <c:pt idx="4">
                  <c:v>146936.59080000001</c:v>
                </c:pt>
              </c:numCache>
              <c:extLst/>
            </c:numRef>
          </c:val>
          <c:smooth val="0"/>
          <c:extLst>
            <c:ext xmlns:c16="http://schemas.microsoft.com/office/drawing/2014/chart" uri="{C3380CC4-5D6E-409C-BE32-E72D297353CC}">
              <c16:uniqueId val="{00000001-BDD9-4726-B71D-93F864373795}"/>
            </c:ext>
          </c:extLst>
        </c:ser>
        <c:dLbls>
          <c:showLegendKey val="0"/>
          <c:showVal val="1"/>
          <c:showCatName val="0"/>
          <c:showSerName val="0"/>
          <c:showPercent val="0"/>
          <c:showBubbleSize val="0"/>
        </c:dLbls>
        <c:marker val="1"/>
        <c:smooth val="0"/>
        <c:axId val="793009936"/>
        <c:axId val="793032400"/>
      </c:lineChart>
      <c:catAx>
        <c:axId val="79300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32400"/>
        <c:crosses val="autoZero"/>
        <c:auto val="1"/>
        <c:lblAlgn val="ctr"/>
        <c:lblOffset val="100"/>
        <c:noMultiLvlLbl val="0"/>
      </c:catAx>
      <c:valAx>
        <c:axId val="793032400"/>
        <c:scaling>
          <c:orientation val="minMax"/>
        </c:scaling>
        <c:delete val="0"/>
        <c:axPos val="l"/>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700" b="1"/>
                  <a:t>（単位：千人）</a:t>
                </a:r>
              </a:p>
            </c:rich>
          </c:tx>
          <c:layout>
            <c:manualLayout>
              <c:xMode val="edge"/>
              <c:yMode val="edge"/>
              <c:x val="2.2222222222222223E-2"/>
              <c:y val="4.796296296296295E-2"/>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09936"/>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b="1"/>
              <a:t>東大阪（北河内・中河内）地域</a:t>
            </a:r>
            <a:endParaRPr lang="ja-JP" sz="1050" b="1"/>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352777777777778"/>
          <c:y val="0.17685185185185184"/>
          <c:w val="0.84591666666666665"/>
          <c:h val="0.71444444444444444"/>
        </c:manualLayout>
      </c:layout>
      <c:barChart>
        <c:barDir val="col"/>
        <c:grouping val="stacked"/>
        <c:varyColors val="0"/>
        <c:ser>
          <c:idx val="2"/>
          <c:order val="2"/>
          <c:tx>
            <c:strRef>
              <c:f>北・中河内!$K$25</c:f>
              <c:strCache>
                <c:ptCount val="1"/>
                <c:pt idx="0">
                  <c:v>認知症有病者数</c:v>
                </c:pt>
              </c:strCache>
            </c:strRef>
          </c:tx>
          <c:spPr>
            <a:solidFill>
              <a:schemeClr val="accent1">
                <a:lumMod val="60000"/>
                <a:lumOff val="40000"/>
              </a:schemeClr>
            </a:solidFill>
            <a:ln>
              <a:noFill/>
            </a:ln>
            <a:effectLst/>
          </c:spPr>
          <c:invertIfNegative val="0"/>
          <c:dLbls>
            <c:delete val="1"/>
          </c:dLbls>
          <c:cat>
            <c:strRef>
              <c:f>北・中河内!$L$22:$P$22</c:f>
              <c:strCache>
                <c:ptCount val="5"/>
                <c:pt idx="0">
                  <c:v>2020年</c:v>
                </c:pt>
                <c:pt idx="1">
                  <c:v>2025年</c:v>
                </c:pt>
                <c:pt idx="2">
                  <c:v>2030年</c:v>
                </c:pt>
                <c:pt idx="3">
                  <c:v>2035年</c:v>
                </c:pt>
                <c:pt idx="4">
                  <c:v>2040年</c:v>
                </c:pt>
              </c:strCache>
              <c:extLst/>
            </c:strRef>
          </c:cat>
          <c:val>
            <c:numRef>
              <c:f>北・中河内!$L$25:$P$25</c:f>
              <c:numCache>
                <c:formatCode>#,##0_);[Red]\(#,##0\)</c:formatCode>
                <c:ptCount val="5"/>
                <c:pt idx="0">
                  <c:v>91262.501600000003</c:v>
                </c:pt>
                <c:pt idx="1">
                  <c:v>109269.7933</c:v>
                </c:pt>
                <c:pt idx="2">
                  <c:v>122952.1948</c:v>
                </c:pt>
                <c:pt idx="3">
                  <c:v>128289.56419999999</c:v>
                </c:pt>
                <c:pt idx="4">
                  <c:v>123011.6694</c:v>
                </c:pt>
              </c:numCache>
              <c:extLst/>
            </c:numRef>
          </c:val>
          <c:extLst>
            <c:ext xmlns:c16="http://schemas.microsoft.com/office/drawing/2014/chart" uri="{C3380CC4-5D6E-409C-BE32-E72D297353CC}">
              <c16:uniqueId val="{00000000-3FFD-480D-A1AA-F7B639170D29}"/>
            </c:ext>
          </c:extLst>
        </c:ser>
        <c:dLbls>
          <c:showLegendKey val="0"/>
          <c:showVal val="1"/>
          <c:showCatName val="0"/>
          <c:showSerName val="0"/>
          <c:showPercent val="0"/>
          <c:showBubbleSize val="0"/>
        </c:dLbls>
        <c:gapWidth val="119"/>
        <c:overlap val="-27"/>
        <c:axId val="793009936"/>
        <c:axId val="793032400"/>
        <c:extLst>
          <c:ext xmlns:c15="http://schemas.microsoft.com/office/drawing/2012/chart" uri="{02D57815-91ED-43cb-92C2-25804820EDAC}">
            <c15:filteredBarSeries>
              <c15:ser>
                <c:idx val="0"/>
                <c:order val="0"/>
                <c:tx>
                  <c:strRef>
                    <c:extLst>
                      <c:ext uri="{02D57815-91ED-43cb-92C2-25804820EDAC}">
                        <c15:formulaRef>
                          <c15:sqref>北・中河内!$K$23</c15:sqref>
                        </c15:formulaRef>
                      </c:ext>
                    </c:extLst>
                    <c:strCache>
                      <c:ptCount val="1"/>
                      <c:pt idx="0">
                        <c:v>認知症有病者数（男性）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北・中河内!$L$22:$P$22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北・中河内!$L$23:$P$23</c15:sqref>
                        </c15:formulaRef>
                      </c:ext>
                    </c:extLst>
                    <c:numCache>
                      <c:formatCode>#,##0_);[Red]\(#,##0\)</c:formatCode>
                      <c:ptCount val="5"/>
                      <c:pt idx="0">
                        <c:v>30302.5726</c:v>
                      </c:pt>
                      <c:pt idx="1">
                        <c:v>35750.428</c:v>
                      </c:pt>
                      <c:pt idx="2">
                        <c:v>39155.432499999995</c:v>
                      </c:pt>
                      <c:pt idx="3">
                        <c:v>40157.265299999999</c:v>
                      </c:pt>
                      <c:pt idx="4">
                        <c:v>38698.573799999998</c:v>
                      </c:pt>
                    </c:numCache>
                  </c:numRef>
                </c:val>
                <c:extLst>
                  <c:ext xmlns:c16="http://schemas.microsoft.com/office/drawing/2014/chart" uri="{C3380CC4-5D6E-409C-BE32-E72D297353CC}">
                    <c16:uniqueId val="{00000002-3FFD-480D-A1AA-F7B639170D2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北・中河内!$K$24</c15:sqref>
                        </c15:formulaRef>
                      </c:ext>
                    </c:extLst>
                    <c:strCache>
                      <c:ptCount val="1"/>
                      <c:pt idx="0">
                        <c:v>認知症有病者数（女性）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北・中河内!$L$22:$P$22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北・中河内!$L$24:$P$24</c15:sqref>
                        </c15:formulaRef>
                      </c:ext>
                    </c:extLst>
                    <c:numCache>
                      <c:formatCode>#,##0_);[Red]\(#,##0\)</c:formatCode>
                      <c:ptCount val="5"/>
                      <c:pt idx="0">
                        <c:v>60959.929000000004</c:v>
                      </c:pt>
                      <c:pt idx="1">
                        <c:v>73519.365300000005</c:v>
                      </c:pt>
                      <c:pt idx="2">
                        <c:v>83796.762300000002</c:v>
                      </c:pt>
                      <c:pt idx="3">
                        <c:v>88132.298899999994</c:v>
                      </c:pt>
                      <c:pt idx="4">
                        <c:v>84313.095600000001</c:v>
                      </c:pt>
                    </c:numCache>
                  </c:numRef>
                </c:val>
                <c:extLst xmlns:c15="http://schemas.microsoft.com/office/drawing/2012/chart">
                  <c:ext xmlns:c16="http://schemas.microsoft.com/office/drawing/2014/chart" uri="{C3380CC4-5D6E-409C-BE32-E72D297353CC}">
                    <c16:uniqueId val="{00000003-3FFD-480D-A1AA-F7B639170D29}"/>
                  </c:ext>
                </c:extLst>
              </c15:ser>
            </c15:filteredBarSeries>
          </c:ext>
        </c:extLst>
      </c:barChart>
      <c:lineChart>
        <c:grouping val="standard"/>
        <c:varyColors val="0"/>
        <c:ser>
          <c:idx val="3"/>
          <c:order val="3"/>
          <c:tx>
            <c:strRef>
              <c:f>北・中河内!$K$26</c:f>
              <c:strCache>
                <c:ptCount val="1"/>
                <c:pt idx="0">
                  <c:v>認知症有病者数</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北・中河内!$L$22:$P$22</c:f>
              <c:strCache>
                <c:ptCount val="5"/>
                <c:pt idx="0">
                  <c:v>2020年</c:v>
                </c:pt>
                <c:pt idx="1">
                  <c:v>2025年</c:v>
                </c:pt>
                <c:pt idx="2">
                  <c:v>2030年</c:v>
                </c:pt>
                <c:pt idx="3">
                  <c:v>2035年</c:v>
                </c:pt>
                <c:pt idx="4">
                  <c:v>2040年</c:v>
                </c:pt>
              </c:strCache>
              <c:extLst/>
            </c:strRef>
          </c:cat>
          <c:val>
            <c:numRef>
              <c:f>北・中河内!$L$26:$P$26</c:f>
              <c:numCache>
                <c:formatCode>#,##0_);[Red]\(#,##0\)</c:formatCode>
                <c:ptCount val="5"/>
                <c:pt idx="0">
                  <c:v>91262.501600000003</c:v>
                </c:pt>
                <c:pt idx="1">
                  <c:v>109269.7933</c:v>
                </c:pt>
                <c:pt idx="2">
                  <c:v>122952.1948</c:v>
                </c:pt>
                <c:pt idx="3">
                  <c:v>128289.56419999999</c:v>
                </c:pt>
                <c:pt idx="4">
                  <c:v>123011.6694</c:v>
                </c:pt>
              </c:numCache>
              <c:extLst/>
            </c:numRef>
          </c:val>
          <c:smooth val="0"/>
          <c:extLst>
            <c:ext xmlns:c16="http://schemas.microsoft.com/office/drawing/2014/chart" uri="{C3380CC4-5D6E-409C-BE32-E72D297353CC}">
              <c16:uniqueId val="{00000001-3FFD-480D-A1AA-F7B639170D29}"/>
            </c:ext>
          </c:extLst>
        </c:ser>
        <c:dLbls>
          <c:showLegendKey val="0"/>
          <c:showVal val="1"/>
          <c:showCatName val="0"/>
          <c:showSerName val="0"/>
          <c:showPercent val="0"/>
          <c:showBubbleSize val="0"/>
        </c:dLbls>
        <c:marker val="1"/>
        <c:smooth val="0"/>
        <c:axId val="793009936"/>
        <c:axId val="793032400"/>
      </c:lineChart>
      <c:catAx>
        <c:axId val="79300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32400"/>
        <c:crosses val="autoZero"/>
        <c:auto val="1"/>
        <c:lblAlgn val="ctr"/>
        <c:lblOffset val="100"/>
        <c:noMultiLvlLbl val="0"/>
      </c:catAx>
      <c:valAx>
        <c:axId val="793032400"/>
        <c:scaling>
          <c:orientation val="minMax"/>
          <c:max val="160000"/>
        </c:scaling>
        <c:delete val="0"/>
        <c:axPos val="l"/>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700" b="1"/>
                  <a:t>（単位：千人）</a:t>
                </a:r>
              </a:p>
            </c:rich>
          </c:tx>
          <c:layout>
            <c:manualLayout>
              <c:xMode val="edge"/>
              <c:yMode val="edge"/>
              <c:x val="2.2222222222222223E-2"/>
              <c:y val="4.796296296296295E-2"/>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09936"/>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100" dirty="0"/>
              <a:t>大阪市</a:t>
            </a:r>
          </a:p>
        </c:rich>
      </c:tx>
      <c:layout>
        <c:manualLayout>
          <c:xMode val="edge"/>
          <c:yMode val="edge"/>
          <c:x val="0.41962575259989043"/>
          <c:y val="1.0240283825189486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9896546103256286E-2"/>
          <c:y val="0.12250134649468232"/>
          <c:w val="0.88643053777267022"/>
          <c:h val="0.73514695793204676"/>
        </c:manualLayout>
      </c:layout>
      <c:barChart>
        <c:barDir val="col"/>
        <c:grouping val="stacked"/>
        <c:varyColors val="0"/>
        <c:ser>
          <c:idx val="0"/>
          <c:order val="0"/>
          <c:tx>
            <c:strRef>
              <c:f>'人口（年齢3区分別人口・割合）'!$A$4</c:f>
              <c:strCache>
                <c:ptCount val="1"/>
                <c:pt idx="0">
                  <c:v>0～14歳</c:v>
                </c:pt>
              </c:strCache>
            </c:strRef>
          </c:tx>
          <c:spPr>
            <a:solidFill>
              <a:schemeClr val="accent2">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'人口（年齢3区分別人口・割合）'!$B$3:$F$3</c:f>
              <c:strCache>
                <c:ptCount val="5"/>
                <c:pt idx="0">
                  <c:v>2020年</c:v>
                </c:pt>
                <c:pt idx="1">
                  <c:v>2025年</c:v>
                </c:pt>
                <c:pt idx="2">
                  <c:v>2030年</c:v>
                </c:pt>
                <c:pt idx="3">
                  <c:v>2035年</c:v>
                </c:pt>
                <c:pt idx="4">
                  <c:v>2040年</c:v>
                </c:pt>
              </c:strCache>
              <c:extLst/>
            </c:strRef>
          </c:cat>
          <c:val>
            <c:numRef>
              <c:f>'人口（年齢3区分別人口・割合）'!$B$4:$F$4</c:f>
              <c:numCache>
                <c:formatCode>#,##0_);[Red]\(#,##0\)</c:formatCode>
                <c:ptCount val="5"/>
                <c:pt idx="0">
                  <c:v>291039</c:v>
                </c:pt>
                <c:pt idx="1">
                  <c:v>276702</c:v>
                </c:pt>
                <c:pt idx="2">
                  <c:v>259591</c:v>
                </c:pt>
                <c:pt idx="3">
                  <c:v>248257</c:v>
                </c:pt>
                <c:pt idx="4">
                  <c:v>242064</c:v>
                </c:pt>
              </c:numCache>
              <c:extLst/>
            </c:numRef>
          </c:val>
          <c:extLst>
            <c:ext xmlns:c16="http://schemas.microsoft.com/office/drawing/2014/chart" uri="{C3380CC4-5D6E-409C-BE32-E72D297353CC}">
              <c16:uniqueId val="{00000000-2CEA-4E39-A71D-C8E15F6891BE}"/>
            </c:ext>
          </c:extLst>
        </c:ser>
        <c:ser>
          <c:idx val="1"/>
          <c:order val="1"/>
          <c:tx>
            <c:strRef>
              <c:f>'人口（年齢3区分別人口・割合）'!$A$5</c:f>
              <c:strCache>
                <c:ptCount val="1"/>
                <c:pt idx="0">
                  <c:v>15～64歳</c:v>
                </c:pt>
              </c:strCache>
            </c:strRef>
          </c:tx>
          <c:spPr>
            <a:pattFill prst="pct80">
              <a:fgClr>
                <a:schemeClr val="accent4">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'人口（年齢3区分別人口・割合）'!$B$3:$F$3</c:f>
              <c:strCache>
                <c:ptCount val="5"/>
                <c:pt idx="0">
                  <c:v>2020年</c:v>
                </c:pt>
                <c:pt idx="1">
                  <c:v>2025年</c:v>
                </c:pt>
                <c:pt idx="2">
                  <c:v>2030年</c:v>
                </c:pt>
                <c:pt idx="3">
                  <c:v>2035年</c:v>
                </c:pt>
                <c:pt idx="4">
                  <c:v>2040年</c:v>
                </c:pt>
              </c:strCache>
              <c:extLst/>
            </c:strRef>
          </c:cat>
          <c:val>
            <c:numRef>
              <c:f>'人口（年齢3区分別人口・割合）'!$B$5:$F$5</c:f>
              <c:numCache>
                <c:formatCode>#,##0_);[Red]\(#,##0\)</c:formatCode>
                <c:ptCount val="5"/>
                <c:pt idx="0">
                  <c:v>1753884</c:v>
                </c:pt>
                <c:pt idx="1">
                  <c:v>1774020</c:v>
                </c:pt>
                <c:pt idx="2">
                  <c:v>1737018</c:v>
                </c:pt>
                <c:pt idx="3">
                  <c:v>1663264</c:v>
                </c:pt>
                <c:pt idx="4">
                  <c:v>1554994</c:v>
                </c:pt>
              </c:numCache>
              <c:extLst/>
            </c:numRef>
          </c:val>
          <c:extLst>
            <c:ext xmlns:c16="http://schemas.microsoft.com/office/drawing/2014/chart" uri="{C3380CC4-5D6E-409C-BE32-E72D297353CC}">
              <c16:uniqueId val="{00000001-2CEA-4E39-A71D-C8E15F6891BE}"/>
            </c:ext>
          </c:extLst>
        </c:ser>
        <c:ser>
          <c:idx val="2"/>
          <c:order val="2"/>
          <c:tx>
            <c:strRef>
              <c:f>'人口（年齢3区分別人口・割合）'!$A$6</c:f>
              <c:strCache>
                <c:ptCount val="1"/>
                <c:pt idx="0">
                  <c:v>65歳以上</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'人口（年齢3区分別人口・割合）'!$B$3:$F$3</c:f>
              <c:strCache>
                <c:ptCount val="5"/>
                <c:pt idx="0">
                  <c:v>2020年</c:v>
                </c:pt>
                <c:pt idx="1">
                  <c:v>2025年</c:v>
                </c:pt>
                <c:pt idx="2">
                  <c:v>2030年</c:v>
                </c:pt>
                <c:pt idx="3">
                  <c:v>2035年</c:v>
                </c:pt>
                <c:pt idx="4">
                  <c:v>2040年</c:v>
                </c:pt>
              </c:strCache>
              <c:extLst/>
            </c:strRef>
          </c:cat>
          <c:val>
            <c:numRef>
              <c:f>'人口（年齢3区分別人口・割合）'!$B$6:$F$6</c:f>
              <c:numCache>
                <c:formatCode>#,##0_);[Red]\(#,##0\)</c:formatCode>
                <c:ptCount val="5"/>
                <c:pt idx="0">
                  <c:v>707489</c:v>
                </c:pt>
                <c:pt idx="1">
                  <c:v>700779</c:v>
                </c:pt>
                <c:pt idx="2">
                  <c:v>709184</c:v>
                </c:pt>
                <c:pt idx="3">
                  <c:v>738919</c:v>
                </c:pt>
                <c:pt idx="4">
                  <c:v>788297</c:v>
                </c:pt>
              </c:numCache>
              <c:extLst/>
            </c:numRef>
          </c:val>
          <c:extLst>
            <c:ext xmlns:c16="http://schemas.microsoft.com/office/drawing/2014/chart" uri="{C3380CC4-5D6E-409C-BE32-E72D297353CC}">
              <c16:uniqueId val="{00000002-2CEA-4E39-A71D-C8E15F6891BE}"/>
            </c:ext>
          </c:extLst>
        </c:ser>
        <c:dLbls>
          <c:showLegendKey val="0"/>
          <c:showVal val="0"/>
          <c:showCatName val="0"/>
          <c:showSerName val="0"/>
          <c:showPercent val="0"/>
          <c:showBubbleSize val="0"/>
        </c:dLbls>
        <c:gapWidth val="50"/>
        <c:overlap val="100"/>
        <c:axId val="2022394687"/>
        <c:axId val="2022386367"/>
      </c:barChart>
      <c:lineChart>
        <c:grouping val="standard"/>
        <c:varyColors val="0"/>
        <c:ser>
          <c:idx val="3"/>
          <c:order val="3"/>
          <c:tx>
            <c:strRef>
              <c:f>'人口（年齢3区分別人口・割合）'!$A$7</c:f>
              <c:strCache>
                <c:ptCount val="1"/>
                <c:pt idx="0">
                  <c:v>合計</c:v>
                </c:pt>
              </c:strCache>
            </c:strRef>
          </c:tx>
          <c:spPr>
            <a:ln w="28575" cap="rnd">
              <a:solidFill>
                <a:schemeClr val="accent1">
                  <a:alpha val="0"/>
                </a:schemeClr>
              </a:solidFill>
              <a:round/>
            </a:ln>
            <a:effectLst/>
          </c:spPr>
          <c:marker>
            <c:symbol val="none"/>
          </c:marker>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'人口（年齢3区分別人口・割合）'!$B$3:$F$3</c:f>
              <c:strCache>
                <c:ptCount val="5"/>
                <c:pt idx="0">
                  <c:v>2020年</c:v>
                </c:pt>
                <c:pt idx="1">
                  <c:v>2025年</c:v>
                </c:pt>
                <c:pt idx="2">
                  <c:v>2030年</c:v>
                </c:pt>
                <c:pt idx="3">
                  <c:v>2035年</c:v>
                </c:pt>
                <c:pt idx="4">
                  <c:v>2040年</c:v>
                </c:pt>
              </c:strCache>
              <c:extLst/>
            </c:strRef>
          </c:cat>
          <c:val>
            <c:numRef>
              <c:f>'人口（年齢3区分別人口・割合）'!$B$7:$F$7</c:f>
              <c:numCache>
                <c:formatCode>#,##0_);[Red]\(#,##0\)</c:formatCode>
                <c:ptCount val="5"/>
                <c:pt idx="0">
                  <c:v>2752412</c:v>
                </c:pt>
                <c:pt idx="1">
                  <c:v>2751501</c:v>
                </c:pt>
                <c:pt idx="2">
                  <c:v>2705793</c:v>
                </c:pt>
                <c:pt idx="3">
                  <c:v>2650440</c:v>
                </c:pt>
                <c:pt idx="4">
                  <c:v>2585355</c:v>
                </c:pt>
              </c:numCache>
              <c:extLst/>
            </c:numRef>
          </c:val>
          <c:smooth val="0"/>
          <c:extLst>
            <c:ext xmlns:c16="http://schemas.microsoft.com/office/drawing/2014/chart" uri="{C3380CC4-5D6E-409C-BE32-E72D297353CC}">
              <c16:uniqueId val="{00000003-2CEA-4E39-A71D-C8E15F6891BE}"/>
            </c:ext>
          </c:extLst>
        </c:ser>
        <c:dLbls>
          <c:showLegendKey val="0"/>
          <c:showVal val="0"/>
          <c:showCatName val="0"/>
          <c:showSerName val="0"/>
          <c:showPercent val="0"/>
          <c:showBubbleSize val="0"/>
        </c:dLbls>
        <c:marker val="1"/>
        <c:smooth val="0"/>
        <c:axId val="2022394687"/>
        <c:axId val="2022386367"/>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max val="3000000"/>
        </c:scaling>
        <c:delete val="0"/>
        <c:axPos val="l"/>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（単位：千人）</a:t>
                </a:r>
                <a:endParaRPr lang="ja-JP" sz="600" dirty="0"/>
              </a:p>
            </c:rich>
          </c:tx>
          <c:layout>
            <c:manualLayout>
              <c:xMode val="edge"/>
              <c:yMode val="edge"/>
              <c:x val="1.7183883029390178E-2"/>
              <c:y val="4.0956272031941431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b="1"/>
              <a:t>南河内地域</a:t>
            </a:r>
            <a:endParaRPr lang="ja-JP" sz="1050" b="1"/>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352777777777778"/>
          <c:y val="0.17685185185185184"/>
          <c:w val="0.84591666666666665"/>
          <c:h val="0.71444444444444444"/>
        </c:manualLayout>
      </c:layout>
      <c:barChart>
        <c:barDir val="col"/>
        <c:grouping val="stacked"/>
        <c:varyColors val="0"/>
        <c:ser>
          <c:idx val="2"/>
          <c:order val="2"/>
          <c:tx>
            <c:strRef>
              <c:f>南河内!$K$25</c:f>
              <c:strCache>
                <c:ptCount val="1"/>
                <c:pt idx="0">
                  <c:v>認知症有病者数</c:v>
                </c:pt>
              </c:strCache>
            </c:strRef>
          </c:tx>
          <c:spPr>
            <a:solidFill>
              <a:schemeClr val="accent1">
                <a:lumMod val="60000"/>
                <a:lumOff val="40000"/>
              </a:schemeClr>
            </a:solidFill>
            <a:ln>
              <a:noFill/>
            </a:ln>
            <a:effectLst/>
          </c:spPr>
          <c:invertIfNegative val="0"/>
          <c:dLbls>
            <c:delete val="1"/>
          </c:dLbls>
          <c:cat>
            <c:strRef>
              <c:f>南河内!$L$22:$P$22</c:f>
              <c:strCache>
                <c:ptCount val="5"/>
                <c:pt idx="0">
                  <c:v>2020年</c:v>
                </c:pt>
                <c:pt idx="1">
                  <c:v>2025年</c:v>
                </c:pt>
                <c:pt idx="2">
                  <c:v>2030年</c:v>
                </c:pt>
                <c:pt idx="3">
                  <c:v>2035年</c:v>
                </c:pt>
                <c:pt idx="4">
                  <c:v>2040年</c:v>
                </c:pt>
              </c:strCache>
              <c:extLst/>
            </c:strRef>
          </c:cat>
          <c:val>
            <c:numRef>
              <c:f>南河内!$L$25:$P$25</c:f>
              <c:numCache>
                <c:formatCode>#,##0_);[Red]\(#,##0\)</c:formatCode>
                <c:ptCount val="5"/>
                <c:pt idx="0">
                  <c:v>29862.603900000002</c:v>
                </c:pt>
                <c:pt idx="1">
                  <c:v>35534.798599999995</c:v>
                </c:pt>
                <c:pt idx="2">
                  <c:v>40256.934300000001</c:v>
                </c:pt>
                <c:pt idx="3">
                  <c:v>42505.784200000002</c:v>
                </c:pt>
                <c:pt idx="4">
                  <c:v>41156.525900000001</c:v>
                </c:pt>
              </c:numCache>
              <c:extLst/>
            </c:numRef>
          </c:val>
          <c:extLst>
            <c:ext xmlns:c16="http://schemas.microsoft.com/office/drawing/2014/chart" uri="{C3380CC4-5D6E-409C-BE32-E72D297353CC}">
              <c16:uniqueId val="{00000000-784F-450B-990F-020B87D44727}"/>
            </c:ext>
          </c:extLst>
        </c:ser>
        <c:dLbls>
          <c:showLegendKey val="0"/>
          <c:showVal val="1"/>
          <c:showCatName val="0"/>
          <c:showSerName val="0"/>
          <c:showPercent val="0"/>
          <c:showBubbleSize val="0"/>
        </c:dLbls>
        <c:gapWidth val="119"/>
        <c:overlap val="-27"/>
        <c:axId val="793009936"/>
        <c:axId val="793032400"/>
        <c:extLst>
          <c:ext xmlns:c15="http://schemas.microsoft.com/office/drawing/2012/chart" uri="{02D57815-91ED-43cb-92C2-25804820EDAC}">
            <c15:filteredBarSeries>
              <c15:ser>
                <c:idx val="0"/>
                <c:order val="0"/>
                <c:tx>
                  <c:strRef>
                    <c:extLst>
                      <c:ext uri="{02D57815-91ED-43cb-92C2-25804820EDAC}">
                        <c15:formulaRef>
                          <c15:sqref>南河内!$K$23</c15:sqref>
                        </c15:formulaRef>
                      </c:ext>
                    </c:extLst>
                    <c:strCache>
                      <c:ptCount val="1"/>
                      <c:pt idx="0">
                        <c:v>認知症有病者数（男性）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南河内!$L$22:$P$22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南河内!$L$23:$P$23</c15:sqref>
                        </c15:formulaRef>
                      </c:ext>
                    </c:extLst>
                    <c:numCache>
                      <c:formatCode>#,##0_);[Red]\(#,##0\)</c:formatCode>
                      <c:ptCount val="5"/>
                      <c:pt idx="0">
                        <c:v>9882.3119999999999</c:v>
                      </c:pt>
                      <c:pt idx="1">
                        <c:v>11769.791799999999</c:v>
                      </c:pt>
                      <c:pt idx="2">
                        <c:v>12983.3914</c:v>
                      </c:pt>
                      <c:pt idx="3">
                        <c:v>13355.8709</c:v>
                      </c:pt>
                      <c:pt idx="4">
                        <c:v>12802.6011</c:v>
                      </c:pt>
                    </c:numCache>
                  </c:numRef>
                </c:val>
                <c:extLst>
                  <c:ext xmlns:c16="http://schemas.microsoft.com/office/drawing/2014/chart" uri="{C3380CC4-5D6E-409C-BE32-E72D297353CC}">
                    <c16:uniqueId val="{00000002-784F-450B-990F-020B87D4472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南河内!$K$24</c15:sqref>
                        </c15:formulaRef>
                      </c:ext>
                    </c:extLst>
                    <c:strCache>
                      <c:ptCount val="1"/>
                      <c:pt idx="0">
                        <c:v>認知症有病者数（女性）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南河内!$L$22:$P$22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南河内!$L$24:$P$24</c15:sqref>
                        </c15:formulaRef>
                      </c:ext>
                    </c:extLst>
                    <c:numCache>
                      <c:formatCode>#,##0_);[Red]\(#,##0\)</c:formatCode>
                      <c:ptCount val="5"/>
                      <c:pt idx="0">
                        <c:v>19980.2919</c:v>
                      </c:pt>
                      <c:pt idx="1">
                        <c:v>23765.006799999999</c:v>
                      </c:pt>
                      <c:pt idx="2">
                        <c:v>27273.5429</c:v>
                      </c:pt>
                      <c:pt idx="3">
                        <c:v>29149.9133</c:v>
                      </c:pt>
                      <c:pt idx="4">
                        <c:v>28353.924800000001</c:v>
                      </c:pt>
                    </c:numCache>
                  </c:numRef>
                </c:val>
                <c:extLst xmlns:c15="http://schemas.microsoft.com/office/drawing/2012/chart">
                  <c:ext xmlns:c16="http://schemas.microsoft.com/office/drawing/2014/chart" uri="{C3380CC4-5D6E-409C-BE32-E72D297353CC}">
                    <c16:uniqueId val="{00000003-784F-450B-990F-020B87D44727}"/>
                  </c:ext>
                </c:extLst>
              </c15:ser>
            </c15:filteredBarSeries>
          </c:ext>
        </c:extLst>
      </c:barChart>
      <c:lineChart>
        <c:grouping val="standard"/>
        <c:varyColors val="0"/>
        <c:ser>
          <c:idx val="3"/>
          <c:order val="3"/>
          <c:tx>
            <c:strRef>
              <c:f>南河内!$K$26</c:f>
              <c:strCache>
                <c:ptCount val="1"/>
                <c:pt idx="0">
                  <c:v>認知症有病者数</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南河内!$L$22:$P$22</c:f>
              <c:strCache>
                <c:ptCount val="5"/>
                <c:pt idx="0">
                  <c:v>2020年</c:v>
                </c:pt>
                <c:pt idx="1">
                  <c:v>2025年</c:v>
                </c:pt>
                <c:pt idx="2">
                  <c:v>2030年</c:v>
                </c:pt>
                <c:pt idx="3">
                  <c:v>2035年</c:v>
                </c:pt>
                <c:pt idx="4">
                  <c:v>2040年</c:v>
                </c:pt>
              </c:strCache>
              <c:extLst/>
            </c:strRef>
          </c:cat>
          <c:val>
            <c:numRef>
              <c:f>南河内!$L$26:$P$26</c:f>
              <c:numCache>
                <c:formatCode>#,##0_);[Red]\(#,##0\)</c:formatCode>
                <c:ptCount val="5"/>
                <c:pt idx="0">
                  <c:v>29862.603900000002</c:v>
                </c:pt>
                <c:pt idx="1">
                  <c:v>35534.798599999995</c:v>
                </c:pt>
                <c:pt idx="2">
                  <c:v>40256.934300000001</c:v>
                </c:pt>
                <c:pt idx="3">
                  <c:v>42505.784200000002</c:v>
                </c:pt>
                <c:pt idx="4">
                  <c:v>41156.525900000001</c:v>
                </c:pt>
              </c:numCache>
              <c:extLst/>
            </c:numRef>
          </c:val>
          <c:smooth val="0"/>
          <c:extLst>
            <c:ext xmlns:c16="http://schemas.microsoft.com/office/drawing/2014/chart" uri="{C3380CC4-5D6E-409C-BE32-E72D297353CC}">
              <c16:uniqueId val="{00000001-784F-450B-990F-020B87D44727}"/>
            </c:ext>
          </c:extLst>
        </c:ser>
        <c:dLbls>
          <c:showLegendKey val="0"/>
          <c:showVal val="1"/>
          <c:showCatName val="0"/>
          <c:showSerName val="0"/>
          <c:showPercent val="0"/>
          <c:showBubbleSize val="0"/>
        </c:dLbls>
        <c:marker val="1"/>
        <c:smooth val="0"/>
        <c:axId val="793009936"/>
        <c:axId val="793032400"/>
      </c:lineChart>
      <c:catAx>
        <c:axId val="79300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32400"/>
        <c:crosses val="autoZero"/>
        <c:auto val="1"/>
        <c:lblAlgn val="ctr"/>
        <c:lblOffset val="100"/>
        <c:noMultiLvlLbl val="0"/>
      </c:catAx>
      <c:valAx>
        <c:axId val="793032400"/>
        <c:scaling>
          <c:orientation val="minMax"/>
          <c:max val="160000"/>
        </c:scaling>
        <c:delete val="0"/>
        <c:axPos val="l"/>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700" b="1"/>
                  <a:t>（単位：千人）</a:t>
                </a:r>
              </a:p>
            </c:rich>
          </c:tx>
          <c:layout>
            <c:manualLayout>
              <c:xMode val="edge"/>
              <c:yMode val="edge"/>
              <c:x val="2.2222222222222223E-2"/>
              <c:y val="4.796296296296295E-2"/>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09936"/>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b="1"/>
              <a:t>泉州（泉北・泉南）地域</a:t>
            </a:r>
            <a:endParaRPr lang="ja-JP" sz="1050" b="1"/>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352777777777778"/>
          <c:y val="0.17685185185185184"/>
          <c:w val="0.84591666666666665"/>
          <c:h val="0.71444444444444444"/>
        </c:manualLayout>
      </c:layout>
      <c:barChart>
        <c:barDir val="col"/>
        <c:grouping val="stacked"/>
        <c:varyColors val="0"/>
        <c:ser>
          <c:idx val="2"/>
          <c:order val="2"/>
          <c:tx>
            <c:strRef>
              <c:f>泉北・泉南!$K$25</c:f>
              <c:strCache>
                <c:ptCount val="1"/>
                <c:pt idx="0">
                  <c:v>認知症有病者数</c:v>
                </c:pt>
              </c:strCache>
            </c:strRef>
          </c:tx>
          <c:spPr>
            <a:solidFill>
              <a:schemeClr val="accent1">
                <a:lumMod val="60000"/>
                <a:lumOff val="40000"/>
              </a:schemeClr>
            </a:solidFill>
            <a:ln>
              <a:noFill/>
            </a:ln>
            <a:effectLst/>
          </c:spPr>
          <c:invertIfNegative val="0"/>
          <c:dLbls>
            <c:delete val="1"/>
          </c:dLbls>
          <c:cat>
            <c:strRef>
              <c:f>泉北・泉南!$L$22:$P$22</c:f>
              <c:strCache>
                <c:ptCount val="5"/>
                <c:pt idx="0">
                  <c:v>2020年</c:v>
                </c:pt>
                <c:pt idx="1">
                  <c:v>2025年</c:v>
                </c:pt>
                <c:pt idx="2">
                  <c:v>2030年</c:v>
                </c:pt>
                <c:pt idx="3">
                  <c:v>2035年</c:v>
                </c:pt>
                <c:pt idx="4">
                  <c:v>2040年</c:v>
                </c:pt>
              </c:strCache>
              <c:extLst/>
            </c:strRef>
          </c:cat>
          <c:val>
            <c:numRef>
              <c:f>泉北・泉南!$L$25:$P$25</c:f>
              <c:numCache>
                <c:formatCode>#,##0_);[Red]\(#,##0\)</c:formatCode>
                <c:ptCount val="5"/>
                <c:pt idx="0">
                  <c:v>78634.718599999993</c:v>
                </c:pt>
                <c:pt idx="1">
                  <c:v>93188.361699999994</c:v>
                </c:pt>
                <c:pt idx="2">
                  <c:v>104901.9307</c:v>
                </c:pt>
                <c:pt idx="3">
                  <c:v>111136.736</c:v>
                </c:pt>
                <c:pt idx="4">
                  <c:v>108076.59400000001</c:v>
                </c:pt>
              </c:numCache>
              <c:extLst/>
            </c:numRef>
          </c:val>
          <c:extLst>
            <c:ext xmlns:c16="http://schemas.microsoft.com/office/drawing/2014/chart" uri="{C3380CC4-5D6E-409C-BE32-E72D297353CC}">
              <c16:uniqueId val="{00000000-7A1F-4C1D-BEA4-1559DF540D72}"/>
            </c:ext>
          </c:extLst>
        </c:ser>
        <c:dLbls>
          <c:showLegendKey val="0"/>
          <c:showVal val="1"/>
          <c:showCatName val="0"/>
          <c:showSerName val="0"/>
          <c:showPercent val="0"/>
          <c:showBubbleSize val="0"/>
        </c:dLbls>
        <c:gapWidth val="119"/>
        <c:overlap val="-27"/>
        <c:axId val="793009936"/>
        <c:axId val="793032400"/>
        <c:extLst>
          <c:ext xmlns:c15="http://schemas.microsoft.com/office/drawing/2012/chart" uri="{02D57815-91ED-43cb-92C2-25804820EDAC}">
            <c15:filteredBarSeries>
              <c15:ser>
                <c:idx val="0"/>
                <c:order val="0"/>
                <c:tx>
                  <c:strRef>
                    <c:extLst>
                      <c:ext uri="{02D57815-91ED-43cb-92C2-25804820EDAC}">
                        <c15:formulaRef>
                          <c15:sqref>泉北・泉南!$K$23</c15:sqref>
                        </c15:formulaRef>
                      </c:ext>
                    </c:extLst>
                    <c:strCache>
                      <c:ptCount val="1"/>
                      <c:pt idx="0">
                        <c:v>認知症有病者数（男性）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泉北・泉南!$L$22:$P$22</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泉北・泉南!$L$23:$P$23</c15:sqref>
                        </c15:formulaRef>
                      </c:ext>
                    </c:extLst>
                    <c:numCache>
                      <c:formatCode>#,##0_);[Red]\(#,##0\)</c:formatCode>
                      <c:ptCount val="5"/>
                      <c:pt idx="0">
                        <c:v>25159.221799999999</c:v>
                      </c:pt>
                      <c:pt idx="1">
                        <c:v>29870.308199999999</c:v>
                      </c:pt>
                      <c:pt idx="2">
                        <c:v>33015.668299999998</c:v>
                      </c:pt>
                      <c:pt idx="3">
                        <c:v>34255.239000000001</c:v>
                      </c:pt>
                      <c:pt idx="4">
                        <c:v>33034.347900000001</c:v>
                      </c:pt>
                    </c:numCache>
                  </c:numRef>
                </c:val>
                <c:extLst>
                  <c:ext xmlns:c16="http://schemas.microsoft.com/office/drawing/2014/chart" uri="{C3380CC4-5D6E-409C-BE32-E72D297353CC}">
                    <c16:uniqueId val="{00000002-7A1F-4C1D-BEA4-1559DF540D7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泉北・泉南!$K$24</c15:sqref>
                        </c15:formulaRef>
                      </c:ext>
                    </c:extLst>
                    <c:strCache>
                      <c:ptCount val="1"/>
                      <c:pt idx="0">
                        <c:v>認知症有病者数（女性）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泉北・泉南!$L$22:$P$22</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泉北・泉南!$L$24:$P$24</c15:sqref>
                        </c15:formulaRef>
                      </c:ext>
                    </c:extLst>
                    <c:numCache>
                      <c:formatCode>#,##0_);[Red]\(#,##0\)</c:formatCode>
                      <c:ptCount val="5"/>
                      <c:pt idx="0">
                        <c:v>53475.496800000001</c:v>
                      </c:pt>
                      <c:pt idx="1">
                        <c:v>63318.053499999995</c:v>
                      </c:pt>
                      <c:pt idx="2">
                        <c:v>71886.262400000007</c:v>
                      </c:pt>
                      <c:pt idx="3">
                        <c:v>76881.497000000003</c:v>
                      </c:pt>
                      <c:pt idx="4">
                        <c:v>75042.246100000004</c:v>
                      </c:pt>
                    </c:numCache>
                  </c:numRef>
                </c:val>
                <c:extLst xmlns:c15="http://schemas.microsoft.com/office/drawing/2012/chart">
                  <c:ext xmlns:c16="http://schemas.microsoft.com/office/drawing/2014/chart" uri="{C3380CC4-5D6E-409C-BE32-E72D297353CC}">
                    <c16:uniqueId val="{00000003-7A1F-4C1D-BEA4-1559DF540D72}"/>
                  </c:ext>
                </c:extLst>
              </c15:ser>
            </c15:filteredBarSeries>
          </c:ext>
        </c:extLst>
      </c:barChart>
      <c:lineChart>
        <c:grouping val="standard"/>
        <c:varyColors val="0"/>
        <c:ser>
          <c:idx val="3"/>
          <c:order val="3"/>
          <c:tx>
            <c:strRef>
              <c:f>泉北・泉南!$K$26</c:f>
              <c:strCache>
                <c:ptCount val="1"/>
                <c:pt idx="0">
                  <c:v>認知症有病者数</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泉北・泉南!$L$22:$P$22</c:f>
              <c:strCache>
                <c:ptCount val="5"/>
                <c:pt idx="0">
                  <c:v>2020年</c:v>
                </c:pt>
                <c:pt idx="1">
                  <c:v>2025年</c:v>
                </c:pt>
                <c:pt idx="2">
                  <c:v>2030年</c:v>
                </c:pt>
                <c:pt idx="3">
                  <c:v>2035年</c:v>
                </c:pt>
                <c:pt idx="4">
                  <c:v>2040年</c:v>
                </c:pt>
              </c:strCache>
              <c:extLst/>
            </c:strRef>
          </c:cat>
          <c:val>
            <c:numRef>
              <c:f>泉北・泉南!$L$26:$P$26</c:f>
              <c:numCache>
                <c:formatCode>#,##0_);[Red]\(#,##0\)</c:formatCode>
                <c:ptCount val="5"/>
                <c:pt idx="0">
                  <c:v>78634.718599999993</c:v>
                </c:pt>
                <c:pt idx="1">
                  <c:v>93188.361699999994</c:v>
                </c:pt>
                <c:pt idx="2">
                  <c:v>104901.9307</c:v>
                </c:pt>
                <c:pt idx="3">
                  <c:v>111136.736</c:v>
                </c:pt>
                <c:pt idx="4">
                  <c:v>108076.59400000001</c:v>
                </c:pt>
              </c:numCache>
              <c:extLst/>
            </c:numRef>
          </c:val>
          <c:smooth val="0"/>
          <c:extLst>
            <c:ext xmlns:c16="http://schemas.microsoft.com/office/drawing/2014/chart" uri="{C3380CC4-5D6E-409C-BE32-E72D297353CC}">
              <c16:uniqueId val="{00000001-7A1F-4C1D-BEA4-1559DF540D72}"/>
            </c:ext>
          </c:extLst>
        </c:ser>
        <c:dLbls>
          <c:showLegendKey val="0"/>
          <c:showVal val="1"/>
          <c:showCatName val="0"/>
          <c:showSerName val="0"/>
          <c:showPercent val="0"/>
          <c:showBubbleSize val="0"/>
        </c:dLbls>
        <c:marker val="1"/>
        <c:smooth val="0"/>
        <c:axId val="793009936"/>
        <c:axId val="793032400"/>
      </c:lineChart>
      <c:catAx>
        <c:axId val="79300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32400"/>
        <c:crosses val="autoZero"/>
        <c:auto val="1"/>
        <c:lblAlgn val="ctr"/>
        <c:lblOffset val="100"/>
        <c:noMultiLvlLbl val="0"/>
      </c:catAx>
      <c:valAx>
        <c:axId val="793032400"/>
        <c:scaling>
          <c:orientation val="minMax"/>
          <c:max val="160000"/>
        </c:scaling>
        <c:delete val="0"/>
        <c:axPos val="l"/>
        <c:title>
          <c:tx>
            <c:rich>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700" b="1"/>
                  <a:t>（単位：千人）</a:t>
                </a:r>
              </a:p>
            </c:rich>
          </c:tx>
          <c:layout>
            <c:manualLayout>
              <c:xMode val="edge"/>
              <c:yMode val="edge"/>
              <c:x val="2.2222222222222223E-2"/>
              <c:y val="4.796296296296295E-2"/>
            </c:manualLayout>
          </c:layout>
          <c:overlay val="0"/>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3009936"/>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北大阪（豊能・三島）地域</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0958446767157012"/>
          <c:y val="0.15796009614226242"/>
          <c:w val="0.87237288685039849"/>
          <c:h val="0.72944484355044703"/>
        </c:manualLayout>
      </c:layout>
      <c:barChart>
        <c:barDir val="col"/>
        <c:grouping val="clustered"/>
        <c:varyColors val="0"/>
        <c:ser>
          <c:idx val="9"/>
          <c:order val="9"/>
          <c:tx>
            <c:strRef>
              <c:f>有収水量!$S$53</c:f>
              <c:strCache>
                <c:ptCount val="1"/>
                <c:pt idx="0">
                  <c:v>有収水量</c:v>
                </c:pt>
              </c:strCache>
            </c:strRef>
          </c:tx>
          <c:spPr>
            <a:solidFill>
              <a:schemeClr val="accent1">
                <a:lumMod val="60000"/>
                <a:lumOff val="4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有収水量!$T$39:$X$39</c:f>
              <c:strCache>
                <c:ptCount val="5"/>
                <c:pt idx="0">
                  <c:v>2020年</c:v>
                </c:pt>
                <c:pt idx="1">
                  <c:v>2025年</c:v>
                </c:pt>
                <c:pt idx="2">
                  <c:v>2030年</c:v>
                </c:pt>
                <c:pt idx="3">
                  <c:v>2035年</c:v>
                </c:pt>
                <c:pt idx="4">
                  <c:v>2040年</c:v>
                </c:pt>
              </c:strCache>
              <c:extLst/>
            </c:strRef>
          </c:cat>
          <c:val>
            <c:numRef>
              <c:f>有収水量!$T$53:$X$53</c:f>
              <c:numCache>
                <c:formatCode>#,##0_);[Red]\(#,##0\)</c:formatCode>
                <c:ptCount val="5"/>
                <c:pt idx="0">
                  <c:v>189218</c:v>
                </c:pt>
                <c:pt idx="1">
                  <c:v>189594.03202137345</c:v>
                </c:pt>
                <c:pt idx="2">
                  <c:v>187223.69020095252</c:v>
                </c:pt>
                <c:pt idx="3">
                  <c:v>184072.46965880759</c:v>
                </c:pt>
                <c:pt idx="4">
                  <c:v>180309.28906087726</c:v>
                </c:pt>
              </c:numCache>
              <c:extLst/>
            </c:numRef>
          </c:val>
          <c:extLst>
            <c:ext xmlns:c16="http://schemas.microsoft.com/office/drawing/2014/chart" uri="{C3380CC4-5D6E-409C-BE32-E72D297353CC}">
              <c16:uniqueId val="{00000000-C261-4916-8FC3-375676AC715C}"/>
            </c:ext>
          </c:extLst>
        </c:ser>
        <c:dLbls>
          <c:dLblPos val="outEnd"/>
          <c:showLegendKey val="0"/>
          <c:showVal val="1"/>
          <c:showCatName val="0"/>
          <c:showSerName val="0"/>
          <c:showPercent val="0"/>
          <c:showBubbleSize val="0"/>
        </c:dLbls>
        <c:gapWidth val="119"/>
        <c:overlap val="-27"/>
        <c:axId val="1834823888"/>
        <c:axId val="1834847600"/>
        <c:extLst>
          <c:ext xmlns:c15="http://schemas.microsoft.com/office/drawing/2012/chart" uri="{02D57815-91ED-43cb-92C2-25804820EDAC}">
            <c15:filteredBarSeries>
              <c15:ser>
                <c:idx val="0"/>
                <c:order val="0"/>
                <c:tx>
                  <c:strRef>
                    <c:extLst>
                      <c:ext uri="{02D57815-91ED-43cb-92C2-25804820EDAC}">
                        <c15:formulaRef>
                          <c15:sqref>有収水量!$S$40</c15:sqref>
                        </c15:formulaRef>
                      </c:ext>
                    </c:extLst>
                    <c:strCache>
                      <c:ptCount val="1"/>
                      <c:pt idx="0">
                        <c:v>有収水量(千㎥)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有収水量!$T$40:$X$40</c15:sqref>
                        </c15:formulaRef>
                      </c:ext>
                    </c:extLst>
                    <c:numCache>
                      <c:formatCode>#,##0_);[Red]\(#,##0\)</c:formatCode>
                      <c:ptCount val="5"/>
                      <c:pt idx="0">
                        <c:v>43041</c:v>
                      </c:pt>
                      <c:pt idx="1">
                        <c:v>42822.113486267306</c:v>
                      </c:pt>
                      <c:pt idx="2">
                        <c:v>42330.864225144309</c:v>
                      </c:pt>
                      <c:pt idx="3">
                        <c:v>41710.992691815358</c:v>
                      </c:pt>
                      <c:pt idx="4">
                        <c:v>40987.559345644477</c:v>
                      </c:pt>
                    </c:numCache>
                  </c:numRef>
                </c:val>
                <c:extLst>
                  <c:ext xmlns:c16="http://schemas.microsoft.com/office/drawing/2014/chart" uri="{C3380CC4-5D6E-409C-BE32-E72D297353CC}">
                    <c16:uniqueId val="{00000001-C261-4916-8FC3-375676AC715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有収水量!$S$41</c15:sqref>
                        </c15:formulaRef>
                      </c:ext>
                    </c:extLst>
                    <c:strCache>
                      <c:ptCount val="1"/>
                      <c:pt idx="0">
                        <c:v>有収水量(千㎥)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有収水量!$T$41:$X$41</c15:sqref>
                        </c15:formulaRef>
                      </c:ext>
                    </c:extLst>
                    <c:numCache>
                      <c:formatCode>#,##0_);[Red]\(#,##0\)</c:formatCode>
                      <c:ptCount val="5"/>
                      <c:pt idx="0">
                        <c:v>11080</c:v>
                      </c:pt>
                      <c:pt idx="1">
                        <c:v>11239.152208069077</c:v>
                      </c:pt>
                      <c:pt idx="2">
                        <c:v>11070.003069689028</c:v>
                      </c:pt>
                      <c:pt idx="3">
                        <c:v>10870.794944297491</c:v>
                      </c:pt>
                      <c:pt idx="4">
                        <c:v>10643.898074597882</c:v>
                      </c:pt>
                    </c:numCache>
                  </c:numRef>
                </c:val>
                <c:extLst xmlns:c15="http://schemas.microsoft.com/office/drawing/2012/chart">
                  <c:ext xmlns:c16="http://schemas.microsoft.com/office/drawing/2014/chart" uri="{C3380CC4-5D6E-409C-BE32-E72D297353CC}">
                    <c16:uniqueId val="{00000002-C261-4916-8FC3-375676AC715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有収水量!$S$42</c15:sqref>
                        </c15:formulaRef>
                      </c:ext>
                    </c:extLst>
                    <c:strCache>
                      <c:ptCount val="1"/>
                      <c:pt idx="0">
                        <c:v>有収水量(千㎥)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有収水量!$T$42:$X$42</c15:sqref>
                        </c15:formulaRef>
                      </c:ext>
                    </c:extLst>
                    <c:numCache>
                      <c:formatCode>#,##0_);[Red]\(#,##0\)</c:formatCode>
                      <c:ptCount val="5"/>
                      <c:pt idx="0">
                        <c:v>40479</c:v>
                      </c:pt>
                      <c:pt idx="1">
                        <c:v>41047.389710977142</c:v>
                      </c:pt>
                      <c:pt idx="2">
                        <c:v>40927.289894329821</c:v>
                      </c:pt>
                      <c:pt idx="3">
                        <c:v>40610.336328917278</c:v>
                      </c:pt>
                      <c:pt idx="4">
                        <c:v>40099.172056479103</c:v>
                      </c:pt>
                    </c:numCache>
                  </c:numRef>
                </c:val>
                <c:extLst xmlns:c15="http://schemas.microsoft.com/office/drawing/2012/chart">
                  <c:ext xmlns:c16="http://schemas.microsoft.com/office/drawing/2014/chart" uri="{C3380CC4-5D6E-409C-BE32-E72D297353CC}">
                    <c16:uniqueId val="{00000003-C261-4916-8FC3-375676AC715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有収水量!$S$43</c15:sqref>
                        </c15:formulaRef>
                      </c:ext>
                    </c:extLst>
                    <c:strCache>
                      <c:ptCount val="1"/>
                      <c:pt idx="0">
                        <c:v>有収水量(千㎥)</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有収水量!$T$43:$X$43</c15:sqref>
                        </c15:formulaRef>
                      </c:ext>
                    </c:extLst>
                    <c:numCache>
                      <c:formatCode>#,##0_);[Red]\(#,##0\)</c:formatCode>
                      <c:ptCount val="5"/>
                      <c:pt idx="0">
                        <c:v>14508</c:v>
                      </c:pt>
                      <c:pt idx="1">
                        <c:v>14546.889262820741</c:v>
                      </c:pt>
                      <c:pt idx="2">
                        <c:v>14468.669951558826</c:v>
                      </c:pt>
                      <c:pt idx="3">
                        <c:v>14320.370365477113</c:v>
                      </c:pt>
                      <c:pt idx="4">
                        <c:v>14092.265941553851</c:v>
                      </c:pt>
                    </c:numCache>
                  </c:numRef>
                </c:val>
                <c:extLst xmlns:c15="http://schemas.microsoft.com/office/drawing/2012/chart">
                  <c:ext xmlns:c16="http://schemas.microsoft.com/office/drawing/2014/chart" uri="{C3380CC4-5D6E-409C-BE32-E72D297353CC}">
                    <c16:uniqueId val="{00000004-C261-4916-8FC3-375676AC715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有収水量!$S$44</c15:sqref>
                        </c15:formulaRef>
                      </c:ext>
                    </c:extLst>
                    <c:strCache>
                      <c:ptCount val="1"/>
                      <c:pt idx="0">
                        <c:v>有収水量(千㎥)</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有収水量!$T$44:$X$44</c15:sqref>
                        </c15:formulaRef>
                      </c:ext>
                    </c:extLst>
                    <c:numCache>
                      <c:formatCode>#,##0_);[Red]\(#,##0\)</c:formatCode>
                      <c:ptCount val="5"/>
                      <c:pt idx="0">
                        <c:v>29457</c:v>
                      </c:pt>
                      <c:pt idx="1">
                        <c:v>29660.246451888859</c:v>
                      </c:pt>
                      <c:pt idx="2">
                        <c:v>29451.755157967771</c:v>
                      </c:pt>
                      <c:pt idx="3">
                        <c:v>29072.633439937053</c:v>
                      </c:pt>
                      <c:pt idx="4">
                        <c:v>28563.10205922243</c:v>
                      </c:pt>
                    </c:numCache>
                  </c:numRef>
                </c:val>
                <c:extLst xmlns:c15="http://schemas.microsoft.com/office/drawing/2012/chart">
                  <c:ext xmlns:c16="http://schemas.microsoft.com/office/drawing/2014/chart" uri="{C3380CC4-5D6E-409C-BE32-E72D297353CC}">
                    <c16:uniqueId val="{00000005-C261-4916-8FC3-375676AC715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有収水量!$S$45</c15:sqref>
                        </c15:formulaRef>
                      </c:ext>
                    </c:extLst>
                    <c:strCache>
                      <c:ptCount val="1"/>
                      <c:pt idx="0">
                        <c:v>有収水量(千㎥)</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有収水量!$T$45:$X$45</c15:sqref>
                        </c15:formulaRef>
                      </c:ext>
                    </c:extLst>
                    <c:numCache>
                      <c:formatCode>#,##0_);[Red]\(#,##0\)</c:formatCode>
                      <c:ptCount val="5"/>
                      <c:pt idx="0">
                        <c:v>9434</c:v>
                      </c:pt>
                      <c:pt idx="1">
                        <c:v>9612.2632720437523</c:v>
                      </c:pt>
                      <c:pt idx="2">
                        <c:v>9454.6325597803752</c:v>
                      </c:pt>
                      <c:pt idx="3">
                        <c:v>9252.6128618304738</c:v>
                      </c:pt>
                      <c:pt idx="4">
                        <c:v>9026.9042787511007</c:v>
                      </c:pt>
                    </c:numCache>
                  </c:numRef>
                </c:val>
                <c:extLst xmlns:c15="http://schemas.microsoft.com/office/drawing/2012/chart">
                  <c:ext xmlns:c16="http://schemas.microsoft.com/office/drawing/2014/chart" uri="{C3380CC4-5D6E-409C-BE32-E72D297353CC}">
                    <c16:uniqueId val="{00000006-C261-4916-8FC3-375676AC715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有収水量!$S$46</c15:sqref>
                        </c15:formulaRef>
                      </c:ext>
                    </c:extLst>
                    <c:strCache>
                      <c:ptCount val="1"/>
                      <c:pt idx="0">
                        <c:v>有収水量(千㎥)</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有収水量!$T$46:$X$46</c15:sqref>
                        </c15:formulaRef>
                      </c:ext>
                    </c:extLst>
                    <c:numCache>
                      <c:formatCode>#,##0_);[Red]\(#,##0\)</c:formatCode>
                      <c:ptCount val="5"/>
                      <c:pt idx="0">
                        <c:v>35478</c:v>
                      </c:pt>
                      <c:pt idx="1">
                        <c:v>35229.751572257133</c:v>
                      </c:pt>
                      <c:pt idx="2">
                        <c:v>34374.71321067564</c:v>
                      </c:pt>
                      <c:pt idx="3">
                        <c:v>33406.35284507343</c:v>
                      </c:pt>
                      <c:pt idx="4">
                        <c:v>32393.049195871248</c:v>
                      </c:pt>
                    </c:numCache>
                  </c:numRef>
                </c:val>
                <c:extLst xmlns:c15="http://schemas.microsoft.com/office/drawing/2012/chart">
                  <c:ext xmlns:c16="http://schemas.microsoft.com/office/drawing/2014/chart" uri="{C3380CC4-5D6E-409C-BE32-E72D297353CC}">
                    <c16:uniqueId val="{00000007-C261-4916-8FC3-375676AC715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有収水量!$S$47</c15:sqref>
                        </c15:formulaRef>
                      </c:ext>
                    </c:extLst>
                    <c:strCache>
                      <c:ptCount val="1"/>
                      <c:pt idx="0">
                        <c:v>有収水量(千㎥)</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有収水量!$T$47:$X$47</c15:sqref>
                        </c15:formulaRef>
                      </c:ext>
                    </c:extLst>
                    <c:numCache>
                      <c:formatCode>#,##0_);[Red]\(#,##0\)</c:formatCode>
                      <c:ptCount val="5"/>
                      <c:pt idx="0">
                        <c:v>3149</c:v>
                      </c:pt>
                      <c:pt idx="1">
                        <c:v>3131.8150232912244</c:v>
                      </c:pt>
                      <c:pt idx="2">
                        <c:v>3101.084107391835</c:v>
                      </c:pt>
                      <c:pt idx="3">
                        <c:v>3053.0100013314045</c:v>
                      </c:pt>
                      <c:pt idx="4">
                        <c:v>2994.2865679791062</c:v>
                      </c:pt>
                    </c:numCache>
                  </c:numRef>
                </c:val>
                <c:extLst xmlns:c15="http://schemas.microsoft.com/office/drawing/2012/chart">
                  <c:ext xmlns:c16="http://schemas.microsoft.com/office/drawing/2014/chart" uri="{C3380CC4-5D6E-409C-BE32-E72D297353CC}">
                    <c16:uniqueId val="{00000008-C261-4916-8FC3-375676AC715C}"/>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有収水量!$S$52</c15:sqref>
                        </c15:formulaRef>
                      </c:ext>
                    </c:extLst>
                    <c:strCache>
                      <c:ptCount val="1"/>
                      <c:pt idx="0">
                        <c:v>有収水量(千㎥)</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有収水量!$T$52:$X$52</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9-C261-4916-8FC3-375676AC715C}"/>
                  </c:ext>
                </c:extLst>
              </c15:ser>
            </c15:filteredBarSeries>
          </c:ext>
        </c:extLst>
      </c:barChart>
      <c:catAx>
        <c:axId val="183482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47600"/>
        <c:crosses val="autoZero"/>
        <c:auto val="1"/>
        <c:lblAlgn val="ctr"/>
        <c:lblOffset val="100"/>
        <c:noMultiLvlLbl val="0"/>
      </c:catAx>
      <c:valAx>
        <c:axId val="1834847600"/>
        <c:scaling>
          <c:orientation val="minMax"/>
          <c:max val="400000"/>
          <c:min val="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（単位：百万</a:t>
                </a:r>
                <a:r>
                  <a:rPr lang="ja-JP" sz="600" dirty="0"/>
                  <a:t>㎥</a:t>
                </a:r>
                <a:r>
                  <a:rPr lang="ja-JP" altLang="en-US" sz="600" dirty="0"/>
                  <a:t>）</a:t>
                </a:r>
                <a:endParaRPr lang="ja-JP" sz="600" dirty="0"/>
              </a:p>
            </c:rich>
          </c:tx>
          <c:layout>
            <c:manualLayout>
              <c:xMode val="edge"/>
              <c:yMode val="edge"/>
              <c:x val="1.968288597603415E-2"/>
              <c:y val="4.4748088908800929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23888"/>
        <c:crosses val="autoZero"/>
        <c:crossBetween val="between"/>
        <c:dispUnits>
          <c:builtInUnit val="thousands"/>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東大阪（北河内・中河内）地域</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0958446767157012"/>
          <c:y val="0.15796009614226242"/>
          <c:w val="0.87237288685039849"/>
          <c:h val="0.73451348978288633"/>
        </c:manualLayout>
      </c:layout>
      <c:barChart>
        <c:barDir val="col"/>
        <c:grouping val="clustered"/>
        <c:varyColors val="0"/>
        <c:ser>
          <c:idx val="9"/>
          <c:order val="9"/>
          <c:tx>
            <c:strRef>
              <c:f>有収水量!$S$53</c:f>
              <c:strCache>
                <c:ptCount val="1"/>
                <c:pt idx="0">
                  <c:v>有収水量</c:v>
                </c:pt>
              </c:strCache>
            </c:strRef>
          </c:tx>
          <c:spPr>
            <a:solidFill>
              <a:schemeClr val="accent1">
                <a:lumMod val="60000"/>
                <a:lumOff val="4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有収水量!$T$39:$X$39</c:f>
              <c:strCache>
                <c:ptCount val="5"/>
                <c:pt idx="0">
                  <c:v>2020年</c:v>
                </c:pt>
                <c:pt idx="1">
                  <c:v>2025年</c:v>
                </c:pt>
                <c:pt idx="2">
                  <c:v>2030年</c:v>
                </c:pt>
                <c:pt idx="3">
                  <c:v>2035年</c:v>
                </c:pt>
                <c:pt idx="4">
                  <c:v>2040年</c:v>
                </c:pt>
              </c:strCache>
              <c:extLst/>
            </c:strRef>
          </c:cat>
          <c:val>
            <c:numRef>
              <c:f>有収水量!$T$53:$X$53</c:f>
              <c:numCache>
                <c:formatCode>#,##0_);[Red]\(#,##0\)</c:formatCode>
                <c:ptCount val="5"/>
                <c:pt idx="0">
                  <c:v>210072</c:v>
                </c:pt>
                <c:pt idx="1">
                  <c:v>203694.21002618156</c:v>
                </c:pt>
                <c:pt idx="2">
                  <c:v>195543.50664704532</c:v>
                </c:pt>
                <c:pt idx="3">
                  <c:v>186645.1367132256</c:v>
                </c:pt>
                <c:pt idx="4">
                  <c:v>177402.88297604898</c:v>
                </c:pt>
              </c:numCache>
              <c:extLst/>
            </c:numRef>
          </c:val>
          <c:extLst>
            <c:ext xmlns:c16="http://schemas.microsoft.com/office/drawing/2014/chart" uri="{C3380CC4-5D6E-409C-BE32-E72D297353CC}">
              <c16:uniqueId val="{00000000-F5F9-4536-854A-F21B8533DDA3}"/>
            </c:ext>
          </c:extLst>
        </c:ser>
        <c:dLbls>
          <c:dLblPos val="outEnd"/>
          <c:showLegendKey val="0"/>
          <c:showVal val="1"/>
          <c:showCatName val="0"/>
          <c:showSerName val="0"/>
          <c:showPercent val="0"/>
          <c:showBubbleSize val="0"/>
        </c:dLbls>
        <c:gapWidth val="119"/>
        <c:overlap val="-27"/>
        <c:axId val="1834823888"/>
        <c:axId val="1834847600"/>
        <c:extLst>
          <c:ext xmlns:c15="http://schemas.microsoft.com/office/drawing/2012/chart" uri="{02D57815-91ED-43cb-92C2-25804820EDAC}">
            <c15:filteredBarSeries>
              <c15:ser>
                <c:idx val="0"/>
                <c:order val="0"/>
                <c:tx>
                  <c:strRef>
                    <c:extLst>
                      <c:ext uri="{02D57815-91ED-43cb-92C2-25804820EDAC}">
                        <c15:formulaRef>
                          <c15:sqref>有収水量!$S$40</c15:sqref>
                        </c15:formulaRef>
                      </c:ext>
                    </c:extLst>
                    <c:strCache>
                      <c:ptCount val="1"/>
                      <c:pt idx="0">
                        <c:v>有収水量(千㎥)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有収水量!$T$40:$X$40</c15:sqref>
                        </c15:formulaRef>
                      </c:ext>
                    </c:extLst>
                    <c:numCache>
                      <c:formatCode>#,##0_);[Red]\(#,##0\)</c:formatCode>
                      <c:ptCount val="5"/>
                      <c:pt idx="0">
                        <c:v>42259</c:v>
                      </c:pt>
                      <c:pt idx="1">
                        <c:v>41223.400164235478</c:v>
                      </c:pt>
                      <c:pt idx="2">
                        <c:v>39838.248303701592</c:v>
                      </c:pt>
                      <c:pt idx="3">
                        <c:v>38215.234561579979</c:v>
                      </c:pt>
                      <c:pt idx="4">
                        <c:v>36422.334672367309</c:v>
                      </c:pt>
                    </c:numCache>
                  </c:numRef>
                </c:val>
                <c:extLst>
                  <c:ext xmlns:c16="http://schemas.microsoft.com/office/drawing/2014/chart" uri="{C3380CC4-5D6E-409C-BE32-E72D297353CC}">
                    <c16:uniqueId val="{00000001-F5F9-4536-854A-F21B8533DDA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有収水量!$S$41</c15:sqref>
                        </c15:formulaRef>
                      </c:ext>
                    </c:extLst>
                    <c:strCache>
                      <c:ptCount val="1"/>
                      <c:pt idx="0">
                        <c:v>有収水量(千㎥)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有収水量!$T$41:$X$41</c15:sqref>
                        </c15:formulaRef>
                      </c:ext>
                    </c:extLst>
                    <c:numCache>
                      <c:formatCode>#,##0_);[Red]\(#,##0\)</c:formatCode>
                      <c:ptCount val="5"/>
                      <c:pt idx="0">
                        <c:v>7602</c:v>
                      </c:pt>
                      <c:pt idx="1">
                        <c:v>7199.1390980642027</c:v>
                      </c:pt>
                      <c:pt idx="2">
                        <c:v>6885.6532183796871</c:v>
                      </c:pt>
                      <c:pt idx="3">
                        <c:v>6542.2405230322975</c:v>
                      </c:pt>
                      <c:pt idx="4">
                        <c:v>6188.4876654625205</c:v>
                      </c:pt>
                    </c:numCache>
                  </c:numRef>
                </c:val>
                <c:extLst xmlns:c15="http://schemas.microsoft.com/office/drawing/2012/chart">
                  <c:ext xmlns:c16="http://schemas.microsoft.com/office/drawing/2014/chart" uri="{C3380CC4-5D6E-409C-BE32-E72D297353CC}">
                    <c16:uniqueId val="{00000002-F5F9-4536-854A-F21B8533DDA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有収水量!$S$42</c15:sqref>
                        </c15:formulaRef>
                      </c:ext>
                    </c:extLst>
                    <c:strCache>
                      <c:ptCount val="1"/>
                      <c:pt idx="0">
                        <c:v>有収水量(千㎥)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有収水量!$T$42:$X$42</c15:sqref>
                        </c15:formulaRef>
                      </c:ext>
                    </c:extLst>
                    <c:numCache>
                      <c:formatCode>#,##0_);[Red]\(#,##0\)</c:formatCode>
                      <c:ptCount val="5"/>
                      <c:pt idx="0">
                        <c:v>5646</c:v>
                      </c:pt>
                      <c:pt idx="1">
                        <c:v>5416.2791721828107</c:v>
                      </c:pt>
                      <c:pt idx="2">
                        <c:v>5176.5010153278772</c:v>
                      </c:pt>
                      <c:pt idx="3">
                        <c:v>4923.3905416019779</c:v>
                      </c:pt>
                      <c:pt idx="4">
                        <c:v>4673.7403638578553</c:v>
                      </c:pt>
                    </c:numCache>
                  </c:numRef>
                </c:val>
                <c:extLst xmlns:c15="http://schemas.microsoft.com/office/drawing/2012/chart">
                  <c:ext xmlns:c16="http://schemas.microsoft.com/office/drawing/2014/chart" uri="{C3380CC4-5D6E-409C-BE32-E72D297353CC}">
                    <c16:uniqueId val="{00000003-F5F9-4536-854A-F21B8533DDA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有収水量!$S$43</c15:sqref>
                        </c15:formulaRef>
                      </c:ext>
                    </c:extLst>
                    <c:strCache>
                      <c:ptCount val="1"/>
                      <c:pt idx="0">
                        <c:v>有収水量(千㎥)</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有収水量!$T$43:$X$43</c15:sqref>
                        </c15:formulaRef>
                      </c:ext>
                    </c:extLst>
                    <c:numCache>
                      <c:formatCode>#,##0_);[Red]\(#,##0\)</c:formatCode>
                      <c:ptCount val="5"/>
                      <c:pt idx="0">
                        <c:v>23406</c:v>
                      </c:pt>
                      <c:pt idx="1">
                        <c:v>22473.608858145566</c:v>
                      </c:pt>
                      <c:pt idx="2">
                        <c:v>21557.173141926425</c:v>
                      </c:pt>
                      <c:pt idx="3">
                        <c:v>20567.014005146284</c:v>
                      </c:pt>
                      <c:pt idx="4">
                        <c:v>19528.110439408119</c:v>
                      </c:pt>
                    </c:numCache>
                  </c:numRef>
                </c:val>
                <c:extLst xmlns:c15="http://schemas.microsoft.com/office/drawing/2012/chart">
                  <c:ext xmlns:c16="http://schemas.microsoft.com/office/drawing/2014/chart" uri="{C3380CC4-5D6E-409C-BE32-E72D297353CC}">
                    <c16:uniqueId val="{00000004-F5F9-4536-854A-F21B8533DDA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有収水量!$S$44</c15:sqref>
                        </c15:formulaRef>
                      </c:ext>
                    </c:extLst>
                    <c:strCache>
                      <c:ptCount val="1"/>
                      <c:pt idx="0">
                        <c:v>有収水量(千㎥)</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有収水量!$T$44:$X$44</c15:sqref>
                        </c15:formulaRef>
                      </c:ext>
                    </c:extLst>
                    <c:numCache>
                      <c:formatCode>#,##0_);[Red]\(#,##0\)</c:formatCode>
                      <c:ptCount val="5"/>
                      <c:pt idx="0">
                        <c:v>15421</c:v>
                      </c:pt>
                      <c:pt idx="1">
                        <c:v>15153.612843615294</c:v>
                      </c:pt>
                      <c:pt idx="2">
                        <c:v>14647.796537515627</c:v>
                      </c:pt>
                      <c:pt idx="3">
                        <c:v>14111.535569827845</c:v>
                      </c:pt>
                      <c:pt idx="4">
                        <c:v>13585.712771827419</c:v>
                      </c:pt>
                    </c:numCache>
                  </c:numRef>
                </c:val>
                <c:extLst xmlns:c15="http://schemas.microsoft.com/office/drawing/2012/chart">
                  <c:ext xmlns:c16="http://schemas.microsoft.com/office/drawing/2014/chart" uri="{C3380CC4-5D6E-409C-BE32-E72D297353CC}">
                    <c16:uniqueId val="{00000005-F5F9-4536-854A-F21B8533DDA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有収水量!$S$45</c15:sqref>
                        </c15:formulaRef>
                      </c:ext>
                    </c:extLst>
                    <c:strCache>
                      <c:ptCount val="1"/>
                      <c:pt idx="0">
                        <c:v>有収水量(千㎥)</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有収水量!$T$45:$X$45</c15:sqref>
                        </c15:formulaRef>
                      </c:ext>
                    </c:extLst>
                    <c:numCache>
                      <c:formatCode>#,##0_);[Red]\(#,##0\)</c:formatCode>
                      <c:ptCount val="5"/>
                      <c:pt idx="0">
                        <c:v>12840</c:v>
                      </c:pt>
                      <c:pt idx="1">
                        <c:v>12293.645205638903</c:v>
                      </c:pt>
                      <c:pt idx="2">
                        <c:v>11540.243191094247</c:v>
                      </c:pt>
                      <c:pt idx="3">
                        <c:v>10756.9125435324</c:v>
                      </c:pt>
                      <c:pt idx="4">
                        <c:v>9991.4094210529947</c:v>
                      </c:pt>
                    </c:numCache>
                  </c:numRef>
                </c:val>
                <c:extLst xmlns:c15="http://schemas.microsoft.com/office/drawing/2012/chart">
                  <c:ext xmlns:c16="http://schemas.microsoft.com/office/drawing/2014/chart" uri="{C3380CC4-5D6E-409C-BE32-E72D297353CC}">
                    <c16:uniqueId val="{00000006-F5F9-4536-854A-F21B8533DDA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有収水量!$S$46</c15:sqref>
                        </c15:formulaRef>
                      </c:ext>
                    </c:extLst>
                    <c:strCache>
                      <c:ptCount val="1"/>
                      <c:pt idx="0">
                        <c:v>有収水量(千㎥)</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有収水量!$T$46:$X$46</c15:sqref>
                        </c15:formulaRef>
                      </c:ext>
                    </c:extLst>
                    <c:numCache>
                      <c:formatCode>#,##0_);[Red]\(#,##0\)</c:formatCode>
                      <c:ptCount val="5"/>
                      <c:pt idx="0">
                        <c:v>12837</c:v>
                      </c:pt>
                      <c:pt idx="1">
                        <c:v>12368.629782175682</c:v>
                      </c:pt>
                      <c:pt idx="2">
                        <c:v>11831.446348633415</c:v>
                      </c:pt>
                      <c:pt idx="3">
                        <c:v>11235.68449393795</c:v>
                      </c:pt>
                      <c:pt idx="4">
                        <c:v>10613.85202323474</c:v>
                      </c:pt>
                    </c:numCache>
                  </c:numRef>
                </c:val>
                <c:extLst xmlns:c15="http://schemas.microsoft.com/office/drawing/2012/chart">
                  <c:ext xmlns:c16="http://schemas.microsoft.com/office/drawing/2014/chart" uri="{C3380CC4-5D6E-409C-BE32-E72D297353CC}">
                    <c16:uniqueId val="{00000007-F5F9-4536-854A-F21B8533DDA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有収水量!$S$47</c15:sqref>
                        </c15:formulaRef>
                      </c:ext>
                    </c:extLst>
                    <c:strCache>
                      <c:ptCount val="1"/>
                      <c:pt idx="0">
                        <c:v>有収水量(千㎥)</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有収水量!$T$47:$X$47</c15:sqref>
                        </c15:formulaRef>
                      </c:ext>
                    </c:extLst>
                    <c:numCache>
                      <c:formatCode>#,##0_);[Red]\(#,##0\)</c:formatCode>
                      <c:ptCount val="5"/>
                      <c:pt idx="0">
                        <c:v>52722</c:v>
                      </c:pt>
                      <c:pt idx="1">
                        <c:v>51329.696183128486</c:v>
                      </c:pt>
                      <c:pt idx="2">
                        <c:v>49312.49610412254</c:v>
                      </c:pt>
                      <c:pt idx="3">
                        <c:v>47150.696562266239</c:v>
                      </c:pt>
                      <c:pt idx="4">
                        <c:v>44912.464342199506</c:v>
                      </c:pt>
                    </c:numCache>
                  </c:numRef>
                </c:val>
                <c:extLst xmlns:c15="http://schemas.microsoft.com/office/drawing/2012/chart">
                  <c:ext xmlns:c16="http://schemas.microsoft.com/office/drawing/2014/chart" uri="{C3380CC4-5D6E-409C-BE32-E72D297353CC}">
                    <c16:uniqueId val="{00000008-F5F9-4536-854A-F21B8533DDA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有収水量!$S$52</c15:sqref>
                        </c15:formulaRef>
                      </c:ext>
                    </c:extLst>
                    <c:strCache>
                      <c:ptCount val="1"/>
                      <c:pt idx="0">
                        <c:v>有収水量(千㎥)</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有収水量!$T$52:$X$52</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9-F5F9-4536-854A-F21B8533DDA3}"/>
                  </c:ext>
                </c:extLst>
              </c15:ser>
            </c15:filteredBarSeries>
          </c:ext>
        </c:extLst>
      </c:barChart>
      <c:catAx>
        <c:axId val="183482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47600"/>
        <c:crosses val="autoZero"/>
        <c:auto val="1"/>
        <c:lblAlgn val="ctr"/>
        <c:lblOffset val="100"/>
        <c:noMultiLvlLbl val="0"/>
      </c:catAx>
      <c:valAx>
        <c:axId val="1834847600"/>
        <c:scaling>
          <c:orientation val="minMax"/>
          <c:max val="400000"/>
          <c:min val="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（単位：百万</a:t>
                </a:r>
                <a:r>
                  <a:rPr lang="ja-JP" sz="600" dirty="0"/>
                  <a:t>㎥</a:t>
                </a:r>
                <a:r>
                  <a:rPr lang="ja-JP" altLang="en-US" sz="600" dirty="0"/>
                  <a:t>）</a:t>
                </a:r>
                <a:endParaRPr lang="ja-JP" sz="600" dirty="0"/>
              </a:p>
            </c:rich>
          </c:tx>
          <c:layout>
            <c:manualLayout>
              <c:xMode val="edge"/>
              <c:yMode val="edge"/>
              <c:x val="1.968288597603415E-2"/>
              <c:y val="4.4748088908800929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23888"/>
        <c:crosses val="autoZero"/>
        <c:crossBetween val="between"/>
        <c:dispUnits>
          <c:builtInUnit val="thousands"/>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南河内地域</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0958446767157012"/>
          <c:y val="0.15796009614226242"/>
          <c:w val="0.87237288685039849"/>
          <c:h val="0.72944484355044703"/>
        </c:manualLayout>
      </c:layout>
      <c:barChart>
        <c:barDir val="col"/>
        <c:grouping val="clustered"/>
        <c:varyColors val="0"/>
        <c:ser>
          <c:idx val="9"/>
          <c:order val="9"/>
          <c:tx>
            <c:strRef>
              <c:f>有収水量!$S$53</c:f>
              <c:strCache>
                <c:ptCount val="1"/>
                <c:pt idx="0">
                  <c:v>有収水量</c:v>
                </c:pt>
              </c:strCache>
            </c:strRef>
          </c:tx>
          <c:spPr>
            <a:solidFill>
              <a:schemeClr val="accent1">
                <a:lumMod val="60000"/>
                <a:lumOff val="4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有収水量!$T$39:$X$39</c:f>
              <c:strCache>
                <c:ptCount val="5"/>
                <c:pt idx="0">
                  <c:v>2020年</c:v>
                </c:pt>
                <c:pt idx="1">
                  <c:v>2025年</c:v>
                </c:pt>
                <c:pt idx="2">
                  <c:v>2030年</c:v>
                </c:pt>
                <c:pt idx="3">
                  <c:v>2035年</c:v>
                </c:pt>
                <c:pt idx="4">
                  <c:v>2040年</c:v>
                </c:pt>
              </c:strCache>
              <c:extLst/>
            </c:strRef>
          </c:cat>
          <c:val>
            <c:numRef>
              <c:f>有収水量!$T$53:$X$53</c:f>
              <c:numCache>
                <c:formatCode>#,##0_);[Red]\(#,##0\)</c:formatCode>
                <c:ptCount val="5"/>
                <c:pt idx="0">
                  <c:v>62245</c:v>
                </c:pt>
                <c:pt idx="1">
                  <c:v>58747.120190846239</c:v>
                </c:pt>
                <c:pt idx="2">
                  <c:v>55444.486232182244</c:v>
                </c:pt>
                <c:pt idx="3">
                  <c:v>51912.298827429127</c:v>
                </c:pt>
                <c:pt idx="4">
                  <c:v>48288.044489157153</c:v>
                </c:pt>
              </c:numCache>
              <c:extLst/>
            </c:numRef>
          </c:val>
          <c:extLst>
            <c:ext xmlns:c16="http://schemas.microsoft.com/office/drawing/2014/chart" uri="{C3380CC4-5D6E-409C-BE32-E72D297353CC}">
              <c16:uniqueId val="{00000000-DB60-4832-AEDF-C0D7CD7C05D1}"/>
            </c:ext>
          </c:extLst>
        </c:ser>
        <c:dLbls>
          <c:dLblPos val="outEnd"/>
          <c:showLegendKey val="0"/>
          <c:showVal val="1"/>
          <c:showCatName val="0"/>
          <c:showSerName val="0"/>
          <c:showPercent val="0"/>
          <c:showBubbleSize val="0"/>
        </c:dLbls>
        <c:gapWidth val="119"/>
        <c:overlap val="-27"/>
        <c:axId val="1834823888"/>
        <c:axId val="1834847600"/>
        <c:extLst>
          <c:ext xmlns:c15="http://schemas.microsoft.com/office/drawing/2012/chart" uri="{02D57815-91ED-43cb-92C2-25804820EDAC}">
            <c15:filteredBarSeries>
              <c15:ser>
                <c:idx val="0"/>
                <c:order val="0"/>
                <c:tx>
                  <c:strRef>
                    <c:extLst>
                      <c:ext uri="{02D57815-91ED-43cb-92C2-25804820EDAC}">
                        <c15:formulaRef>
                          <c15:sqref>有収水量!$S$40</c15:sqref>
                        </c15:formulaRef>
                      </c:ext>
                    </c:extLst>
                    <c:strCache>
                      <c:ptCount val="1"/>
                      <c:pt idx="0">
                        <c:v>有収水量(千㎥)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有収水量!$T$40:$X$40</c15:sqref>
                        </c15:formulaRef>
                      </c:ext>
                    </c:extLst>
                    <c:numCache>
                      <c:formatCode>#,##0_);[Red]\(#,##0\)</c:formatCode>
                      <c:ptCount val="5"/>
                      <c:pt idx="0">
                        <c:v>11930</c:v>
                      </c:pt>
                      <c:pt idx="1">
                        <c:v>11292.852745605393</c:v>
                      </c:pt>
                      <c:pt idx="2">
                        <c:v>10654.303582115523</c:v>
                      </c:pt>
                      <c:pt idx="3">
                        <c:v>9987.2513565960562</c:v>
                      </c:pt>
                      <c:pt idx="4">
                        <c:v>9324.8321376255717</c:v>
                      </c:pt>
                    </c:numCache>
                  </c:numRef>
                </c:val>
                <c:extLst>
                  <c:ext xmlns:c16="http://schemas.microsoft.com/office/drawing/2014/chart" uri="{C3380CC4-5D6E-409C-BE32-E72D297353CC}">
                    <c16:uniqueId val="{00000001-DB60-4832-AEDF-C0D7CD7C05D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有収水量!$S$41</c15:sqref>
                        </c15:formulaRef>
                      </c:ext>
                    </c:extLst>
                    <c:strCache>
                      <c:ptCount val="1"/>
                      <c:pt idx="0">
                        <c:v>有収水量(千㎥)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有収水量!$T$41:$X$41</c15:sqref>
                        </c15:formulaRef>
                      </c:ext>
                    </c:extLst>
                    <c:numCache>
                      <c:formatCode>#,##0_);[Red]\(#,##0\)</c:formatCode>
                      <c:ptCount val="5"/>
                      <c:pt idx="0">
                        <c:v>6811</c:v>
                      </c:pt>
                      <c:pt idx="1">
                        <c:v>6489.1095191425602</c:v>
                      </c:pt>
                      <c:pt idx="2">
                        <c:v>6236.99400581605</c:v>
                      </c:pt>
                      <c:pt idx="3">
                        <c:v>5957.2900945666061</c:v>
                      </c:pt>
                      <c:pt idx="4">
                        <c:v>5664.9591858062795</c:v>
                      </c:pt>
                    </c:numCache>
                  </c:numRef>
                </c:val>
                <c:extLst xmlns:c15="http://schemas.microsoft.com/office/drawing/2012/chart">
                  <c:ext xmlns:c16="http://schemas.microsoft.com/office/drawing/2014/chart" uri="{C3380CC4-5D6E-409C-BE32-E72D297353CC}">
                    <c16:uniqueId val="{00000002-DB60-4832-AEDF-C0D7CD7C05D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有収水量!$S$42</c15:sqref>
                        </c15:formulaRef>
                      </c:ext>
                    </c:extLst>
                    <c:strCache>
                      <c:ptCount val="1"/>
                      <c:pt idx="0">
                        <c:v>有収水量(千㎥)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有収水量!$T$42:$X$42</c15:sqref>
                        </c15:formulaRef>
                      </c:ext>
                    </c:extLst>
                    <c:numCache>
                      <c:formatCode>#,##0_);[Red]\(#,##0\)</c:formatCode>
                      <c:ptCount val="5"/>
                      <c:pt idx="0">
                        <c:v>11566</c:v>
                      </c:pt>
                      <c:pt idx="1">
                        <c:v>10911.600194535527</c:v>
                      </c:pt>
                      <c:pt idx="2">
                        <c:v>10320.652708783971</c:v>
                      </c:pt>
                      <c:pt idx="3">
                        <c:v>9682.6824614543239</c:v>
                      </c:pt>
                      <c:pt idx="4">
                        <c:v>9027.1050365831052</c:v>
                      </c:pt>
                    </c:numCache>
                  </c:numRef>
                </c:val>
                <c:extLst xmlns:c15="http://schemas.microsoft.com/office/drawing/2012/chart">
                  <c:ext xmlns:c16="http://schemas.microsoft.com/office/drawing/2014/chart" uri="{C3380CC4-5D6E-409C-BE32-E72D297353CC}">
                    <c16:uniqueId val="{00000003-DB60-4832-AEDF-C0D7CD7C05D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有収水量!$S$43</c15:sqref>
                        </c15:formulaRef>
                      </c:ext>
                    </c:extLst>
                    <c:strCache>
                      <c:ptCount val="1"/>
                      <c:pt idx="0">
                        <c:v>有収水量(千㎥)</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有収水量!$T$43:$X$43</c15:sqref>
                        </c15:formulaRef>
                      </c:ext>
                    </c:extLst>
                    <c:numCache>
                      <c:formatCode>#,##0_);[Red]\(#,##0\)</c:formatCode>
                      <c:ptCount val="5"/>
                      <c:pt idx="0">
                        <c:v>11782</c:v>
                      </c:pt>
                      <c:pt idx="1">
                        <c:v>11031.503513702008</c:v>
                      </c:pt>
                      <c:pt idx="2">
                        <c:v>10312.838089434137</c:v>
                      </c:pt>
                      <c:pt idx="3">
                        <c:v>9559.7764737564958</c:v>
                      </c:pt>
                      <c:pt idx="4">
                        <c:v>8789.0868099813488</c:v>
                      </c:pt>
                    </c:numCache>
                  </c:numRef>
                </c:val>
                <c:extLst xmlns:c15="http://schemas.microsoft.com/office/drawing/2012/chart">
                  <c:ext xmlns:c16="http://schemas.microsoft.com/office/drawing/2014/chart" uri="{C3380CC4-5D6E-409C-BE32-E72D297353CC}">
                    <c16:uniqueId val="{00000004-DB60-4832-AEDF-C0D7CD7C05D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有収水量!$S$44</c15:sqref>
                        </c15:formulaRef>
                      </c:ext>
                    </c:extLst>
                    <c:strCache>
                      <c:ptCount val="1"/>
                      <c:pt idx="0">
                        <c:v>有収水量(千㎥)</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有収水量!$T$44:$X$44</c15:sqref>
                        </c15:formulaRef>
                      </c:ext>
                    </c:extLst>
                    <c:numCache>
                      <c:formatCode>#,##0_);[Red]\(#,##0\)</c:formatCode>
                      <c:ptCount val="5"/>
                      <c:pt idx="0">
                        <c:v>6246</c:v>
                      </c:pt>
                      <c:pt idx="1">
                        <c:v>6120.5884460847055</c:v>
                      </c:pt>
                      <c:pt idx="2">
                        <c:v>5959.9768824790744</c:v>
                      </c:pt>
                      <c:pt idx="3">
                        <c:v>5770.8405348798651</c:v>
                      </c:pt>
                      <c:pt idx="4">
                        <c:v>5548.9219728402759</c:v>
                      </c:pt>
                    </c:numCache>
                  </c:numRef>
                </c:val>
                <c:extLst xmlns:c15="http://schemas.microsoft.com/office/drawing/2012/chart">
                  <c:ext xmlns:c16="http://schemas.microsoft.com/office/drawing/2014/chart" uri="{C3380CC4-5D6E-409C-BE32-E72D297353CC}">
                    <c16:uniqueId val="{00000005-DB60-4832-AEDF-C0D7CD7C05D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有収水量!$S$45</c15:sqref>
                        </c15:formulaRef>
                      </c:ext>
                    </c:extLst>
                    <c:strCache>
                      <c:ptCount val="1"/>
                      <c:pt idx="0">
                        <c:v>有収水量(千㎥)</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有収水量!$T$45:$X$45</c15:sqref>
                        </c15:formulaRef>
                      </c:ext>
                    </c:extLst>
                    <c:numCache>
                      <c:formatCode>#,##0_);[Red]\(#,##0\)</c:formatCode>
                      <c:ptCount val="5"/>
                      <c:pt idx="0">
                        <c:v>10420</c:v>
                      </c:pt>
                      <c:pt idx="1">
                        <c:v>9674.529323840432</c:v>
                      </c:pt>
                      <c:pt idx="2">
                        <c:v>8965.4971432043949</c:v>
                      </c:pt>
                      <c:pt idx="3">
                        <c:v>8200.8565961204313</c:v>
                      </c:pt>
                      <c:pt idx="4">
                        <c:v>7416.1154101552902</c:v>
                      </c:pt>
                    </c:numCache>
                  </c:numRef>
                </c:val>
                <c:extLst xmlns:c15="http://schemas.microsoft.com/office/drawing/2012/chart">
                  <c:ext xmlns:c16="http://schemas.microsoft.com/office/drawing/2014/chart" uri="{C3380CC4-5D6E-409C-BE32-E72D297353CC}">
                    <c16:uniqueId val="{00000006-DB60-4832-AEDF-C0D7CD7C05D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有収水量!$S$46</c15:sqref>
                        </c15:formulaRef>
                      </c:ext>
                    </c:extLst>
                    <c:strCache>
                      <c:ptCount val="1"/>
                      <c:pt idx="0">
                        <c:v>有収水量(千㎥)</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有収水量!$T$46:$X$46</c15:sqref>
                        </c15:formulaRef>
                      </c:ext>
                    </c:extLst>
                    <c:numCache>
                      <c:formatCode>#,##0_);[Red]\(#,##0\)</c:formatCode>
                      <c:ptCount val="5"/>
                      <c:pt idx="0">
                        <c:v>1303</c:v>
                      </c:pt>
                      <c:pt idx="1">
                        <c:v>1220.2924996778825</c:v>
                      </c:pt>
                      <c:pt idx="2">
                        <c:v>1142.296057117459</c:v>
                      </c:pt>
                      <c:pt idx="3">
                        <c:v>1062.0201759561592</c:v>
                      </c:pt>
                      <c:pt idx="4">
                        <c:v>977.68094772373183</c:v>
                      </c:pt>
                    </c:numCache>
                  </c:numRef>
                </c:val>
                <c:extLst xmlns:c15="http://schemas.microsoft.com/office/drawing/2012/chart">
                  <c:ext xmlns:c16="http://schemas.microsoft.com/office/drawing/2014/chart" uri="{C3380CC4-5D6E-409C-BE32-E72D297353CC}">
                    <c16:uniqueId val="{00000007-DB60-4832-AEDF-C0D7CD7C05D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有収水量!$S$47</c15:sqref>
                        </c15:formulaRef>
                      </c:ext>
                    </c:extLst>
                    <c:strCache>
                      <c:ptCount val="1"/>
                      <c:pt idx="0">
                        <c:v>有収水量(千㎥)</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有収水量!$T$47:$X$47</c15:sqref>
                        </c15:formulaRef>
                      </c:ext>
                    </c:extLst>
                    <c:numCache>
                      <c:formatCode>#,##0_);[Red]\(#,##0\)</c:formatCode>
                      <c:ptCount val="5"/>
                      <c:pt idx="0">
                        <c:v>1638</c:v>
                      </c:pt>
                      <c:pt idx="1">
                        <c:v>1520.1811284705127</c:v>
                      </c:pt>
                      <c:pt idx="2">
                        <c:v>1423.4114125438764</c:v>
                      </c:pt>
                      <c:pt idx="3">
                        <c:v>1320.4583281874231</c:v>
                      </c:pt>
                      <c:pt idx="4">
                        <c:v>1223.0702754178053</c:v>
                      </c:pt>
                    </c:numCache>
                  </c:numRef>
                </c:val>
                <c:extLst xmlns:c15="http://schemas.microsoft.com/office/drawing/2012/chart">
                  <c:ext xmlns:c16="http://schemas.microsoft.com/office/drawing/2014/chart" uri="{C3380CC4-5D6E-409C-BE32-E72D297353CC}">
                    <c16:uniqueId val="{00000008-DB60-4832-AEDF-C0D7CD7C05D1}"/>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有収水量!$S$52</c15:sqref>
                        </c15:formulaRef>
                      </c:ext>
                    </c:extLst>
                    <c:strCache>
                      <c:ptCount val="1"/>
                      <c:pt idx="0">
                        <c:v>有収水量(千㎥)</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有収水量!$T$52:$X$52</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9-DB60-4832-AEDF-C0D7CD7C05D1}"/>
                  </c:ext>
                </c:extLst>
              </c15:ser>
            </c15:filteredBarSeries>
          </c:ext>
        </c:extLst>
      </c:barChart>
      <c:catAx>
        <c:axId val="183482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47600"/>
        <c:crosses val="autoZero"/>
        <c:auto val="1"/>
        <c:lblAlgn val="ctr"/>
        <c:lblOffset val="100"/>
        <c:noMultiLvlLbl val="0"/>
      </c:catAx>
      <c:valAx>
        <c:axId val="1834847600"/>
        <c:scaling>
          <c:orientation val="minMax"/>
          <c:max val="4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（単位：百万</a:t>
                </a:r>
                <a:r>
                  <a:rPr lang="ja-JP" sz="600" dirty="0"/>
                  <a:t>㎥</a:t>
                </a:r>
                <a:r>
                  <a:rPr lang="ja-JP" altLang="en-US" sz="600" dirty="0"/>
                  <a:t>）</a:t>
                </a:r>
                <a:endParaRPr lang="ja-JP" sz="600" dirty="0"/>
              </a:p>
            </c:rich>
          </c:tx>
          <c:layout>
            <c:manualLayout>
              <c:xMode val="edge"/>
              <c:yMode val="edge"/>
              <c:x val="1.968288597603415E-2"/>
              <c:y val="4.4748088908800929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23888"/>
        <c:crosses val="autoZero"/>
        <c:crossBetween val="between"/>
        <c:dispUnits>
          <c:builtInUnit val="thousands"/>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泉州（泉北・泉南）地域</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0958446767157012"/>
          <c:y val="0.15796009614226242"/>
          <c:w val="0.87237288685039849"/>
          <c:h val="0.73259139527458483"/>
        </c:manualLayout>
      </c:layout>
      <c:barChart>
        <c:barDir val="col"/>
        <c:grouping val="clustered"/>
        <c:varyColors val="0"/>
        <c:ser>
          <c:idx val="9"/>
          <c:order val="9"/>
          <c:tx>
            <c:strRef>
              <c:f>有収水量!$S$53</c:f>
              <c:strCache>
                <c:ptCount val="1"/>
                <c:pt idx="0">
                  <c:v>有収水量</c:v>
                </c:pt>
              </c:strCache>
            </c:strRef>
          </c:tx>
          <c:spPr>
            <a:solidFill>
              <a:schemeClr val="accent1">
                <a:lumMod val="60000"/>
                <a:lumOff val="4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有収水量!$T$39:$X$39</c:f>
              <c:strCache>
                <c:ptCount val="5"/>
                <c:pt idx="0">
                  <c:v>2020年</c:v>
                </c:pt>
                <c:pt idx="1">
                  <c:v>2025年</c:v>
                </c:pt>
                <c:pt idx="2">
                  <c:v>2030年</c:v>
                </c:pt>
                <c:pt idx="3">
                  <c:v>2035年</c:v>
                </c:pt>
                <c:pt idx="4">
                  <c:v>2040年</c:v>
                </c:pt>
              </c:strCache>
              <c:extLst/>
            </c:strRef>
          </c:cat>
          <c:val>
            <c:numRef>
              <c:f>有収水量!$T$53:$X$53</c:f>
              <c:numCache>
                <c:formatCode>#,##0_);[Red]\(#,##0\)</c:formatCode>
                <c:ptCount val="5"/>
                <c:pt idx="0">
                  <c:v>184238</c:v>
                </c:pt>
                <c:pt idx="1">
                  <c:v>176666.68641077675</c:v>
                </c:pt>
                <c:pt idx="2">
                  <c:v>169991.52134257817</c:v>
                </c:pt>
                <c:pt idx="3">
                  <c:v>162725.02766774903</c:v>
                </c:pt>
                <c:pt idx="4">
                  <c:v>155177.6627853731</c:v>
                </c:pt>
              </c:numCache>
              <c:extLst/>
            </c:numRef>
          </c:val>
          <c:extLst>
            <c:ext xmlns:c16="http://schemas.microsoft.com/office/drawing/2014/chart" uri="{C3380CC4-5D6E-409C-BE32-E72D297353CC}">
              <c16:uniqueId val="{00000000-BB71-40A1-ABF2-34716E87EDEB}"/>
            </c:ext>
          </c:extLst>
        </c:ser>
        <c:dLbls>
          <c:dLblPos val="outEnd"/>
          <c:showLegendKey val="0"/>
          <c:showVal val="1"/>
          <c:showCatName val="0"/>
          <c:showSerName val="0"/>
          <c:showPercent val="0"/>
          <c:showBubbleSize val="0"/>
        </c:dLbls>
        <c:gapWidth val="119"/>
        <c:overlap val="-27"/>
        <c:axId val="1834823888"/>
        <c:axId val="1834847600"/>
        <c:extLst>
          <c:ext xmlns:c15="http://schemas.microsoft.com/office/drawing/2012/chart" uri="{02D57815-91ED-43cb-92C2-25804820EDAC}">
            <c15:filteredBarSeries>
              <c15:ser>
                <c:idx val="0"/>
                <c:order val="0"/>
                <c:tx>
                  <c:strRef>
                    <c:extLst>
                      <c:ext uri="{02D57815-91ED-43cb-92C2-25804820EDAC}">
                        <c15:formulaRef>
                          <c15:sqref>有収水量!$S$40</c15:sqref>
                        </c15:formulaRef>
                      </c:ext>
                    </c:extLst>
                    <c:strCache>
                      <c:ptCount val="1"/>
                      <c:pt idx="0">
                        <c:v>有収水量(千㎥)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有収水量!$T$40:$X$40</c15:sqref>
                        </c15:formulaRef>
                      </c:ext>
                    </c:extLst>
                    <c:numCache>
                      <c:formatCode>#,##0_);[Red]\(#,##0\)</c:formatCode>
                      <c:ptCount val="5"/>
                      <c:pt idx="0">
                        <c:v>87839</c:v>
                      </c:pt>
                      <c:pt idx="1">
                        <c:v>83839.896567993317</c:v>
                      </c:pt>
                      <c:pt idx="2">
                        <c:v>81109.885583241587</c:v>
                      </c:pt>
                      <c:pt idx="3">
                        <c:v>78085.10597056814</c:v>
                      </c:pt>
                      <c:pt idx="4">
                        <c:v>74949.906768115092</c:v>
                      </c:pt>
                    </c:numCache>
                  </c:numRef>
                </c:val>
                <c:extLst>
                  <c:ext xmlns:c16="http://schemas.microsoft.com/office/drawing/2014/chart" uri="{C3380CC4-5D6E-409C-BE32-E72D297353CC}">
                    <c16:uniqueId val="{00000001-BB71-40A1-ABF2-34716E87EDE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有収水量!$S$41</c15:sqref>
                        </c15:formulaRef>
                      </c:ext>
                    </c:extLst>
                    <c:strCache>
                      <c:ptCount val="1"/>
                      <c:pt idx="0">
                        <c:v>有収水量(千㎥)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有収水量!$T$41:$X$41</c15:sqref>
                        </c15:formulaRef>
                      </c:ext>
                    </c:extLst>
                    <c:numCache>
                      <c:formatCode>#,##0_);[Red]\(#,##0\)</c:formatCode>
                      <c:ptCount val="5"/>
                      <c:pt idx="0">
                        <c:v>6397</c:v>
                      </c:pt>
                      <c:pt idx="1">
                        <c:v>6144.899641540459</c:v>
                      </c:pt>
                      <c:pt idx="2">
                        <c:v>5853.4560269027043</c:v>
                      </c:pt>
                      <c:pt idx="3">
                        <c:v>5547.3081226813338</c:v>
                      </c:pt>
                      <c:pt idx="4">
                        <c:v>5237.0246370145715</c:v>
                      </c:pt>
                    </c:numCache>
                  </c:numRef>
                </c:val>
                <c:extLst xmlns:c15="http://schemas.microsoft.com/office/drawing/2012/chart">
                  <c:ext xmlns:c16="http://schemas.microsoft.com/office/drawing/2014/chart" uri="{C3380CC4-5D6E-409C-BE32-E72D297353CC}">
                    <c16:uniqueId val="{00000002-BB71-40A1-ABF2-34716E87EDE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有収水量!$S$42</c15:sqref>
                        </c15:formulaRef>
                      </c:ext>
                    </c:extLst>
                    <c:strCache>
                      <c:ptCount val="1"/>
                      <c:pt idx="0">
                        <c:v>有収水量(千㎥)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有収水量!$T$42:$X$42</c15:sqref>
                        </c15:formulaRef>
                      </c:ext>
                    </c:extLst>
                    <c:numCache>
                      <c:formatCode>#,##0_);[Red]\(#,##0\)</c:formatCode>
                      <c:ptCount val="5"/>
                      <c:pt idx="0">
                        <c:v>7837</c:v>
                      </c:pt>
                      <c:pt idx="1">
                        <c:v>7599.1081758156961</c:v>
                      </c:pt>
                      <c:pt idx="2">
                        <c:v>7264.8226171280785</c:v>
                      </c:pt>
                      <c:pt idx="3">
                        <c:v>6907.3007794795531</c:v>
                      </c:pt>
                      <c:pt idx="4">
                        <c:v>6545.1316860388451</c:v>
                      </c:pt>
                    </c:numCache>
                  </c:numRef>
                </c:val>
                <c:extLst xmlns:c15="http://schemas.microsoft.com/office/drawing/2012/chart">
                  <c:ext xmlns:c16="http://schemas.microsoft.com/office/drawing/2014/chart" uri="{C3380CC4-5D6E-409C-BE32-E72D297353CC}">
                    <c16:uniqueId val="{00000003-BB71-40A1-ABF2-34716E87EDE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有収水量!$S$43</c15:sqref>
                        </c15:formulaRef>
                      </c:ext>
                    </c:extLst>
                    <c:strCache>
                      <c:ptCount val="1"/>
                      <c:pt idx="0">
                        <c:v>有収水量(千㎥)</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有収水量!$T$43:$X$43</c15:sqref>
                        </c15:formulaRef>
                      </c:ext>
                    </c:extLst>
                    <c:numCache>
                      <c:formatCode>#,##0_);[Red]\(#,##0\)</c:formatCode>
                      <c:ptCount val="5"/>
                      <c:pt idx="0">
                        <c:v>18485</c:v>
                      </c:pt>
                      <c:pt idx="1">
                        <c:v>18083.492074515194</c:v>
                      </c:pt>
                      <c:pt idx="2">
                        <c:v>17638.965890797357</c:v>
                      </c:pt>
                      <c:pt idx="3">
                        <c:v>17103.726160871571</c:v>
                      </c:pt>
                      <c:pt idx="4">
                        <c:v>16487.211862711272</c:v>
                      </c:pt>
                    </c:numCache>
                  </c:numRef>
                </c:val>
                <c:extLst xmlns:c15="http://schemas.microsoft.com/office/drawing/2012/chart">
                  <c:ext xmlns:c16="http://schemas.microsoft.com/office/drawing/2014/chart" uri="{C3380CC4-5D6E-409C-BE32-E72D297353CC}">
                    <c16:uniqueId val="{00000004-BB71-40A1-ABF2-34716E87EDE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有収水量!$S$44</c15:sqref>
                        </c15:formulaRef>
                      </c:ext>
                    </c:extLst>
                    <c:strCache>
                      <c:ptCount val="1"/>
                      <c:pt idx="0">
                        <c:v>有収水量(千㎥)</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有収水量!$T$44:$X$44</c15:sqref>
                        </c15:formulaRef>
                      </c:ext>
                    </c:extLst>
                    <c:numCache>
                      <c:formatCode>#,##0_);[Red]\(#,##0\)</c:formatCode>
                      <c:ptCount val="5"/>
                      <c:pt idx="0">
                        <c:v>1846</c:v>
                      </c:pt>
                      <c:pt idx="1">
                        <c:v>1758.6689167018285</c:v>
                      </c:pt>
                      <c:pt idx="2">
                        <c:v>1670.9790538191887</c:v>
                      </c:pt>
                      <c:pt idx="3">
                        <c:v>1579.7461661736143</c:v>
                      </c:pt>
                      <c:pt idx="4">
                        <c:v>1486.1881685273636</c:v>
                      </c:pt>
                    </c:numCache>
                  </c:numRef>
                </c:val>
                <c:extLst xmlns:c15="http://schemas.microsoft.com/office/drawing/2012/chart">
                  <c:ext xmlns:c16="http://schemas.microsoft.com/office/drawing/2014/chart" uri="{C3380CC4-5D6E-409C-BE32-E72D297353CC}">
                    <c16:uniqueId val="{00000005-BB71-40A1-ABF2-34716E87EDE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有収水量!$S$45</c15:sqref>
                        </c15:formulaRef>
                      </c:ext>
                    </c:extLst>
                    <c:strCache>
                      <c:ptCount val="1"/>
                      <c:pt idx="0">
                        <c:v>有収水量(千㎥)</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有収水量!$T$45:$X$45</c15:sqref>
                        </c15:formulaRef>
                      </c:ext>
                    </c:extLst>
                    <c:numCache>
                      <c:formatCode>#,##0_);[Red]\(#,##0\)</c:formatCode>
                      <c:ptCount val="5"/>
                      <c:pt idx="0">
                        <c:v>21091</c:v>
                      </c:pt>
                      <c:pt idx="1">
                        <c:v>20276.559832846324</c:v>
                      </c:pt>
                      <c:pt idx="2">
                        <c:v>19350.707294694133</c:v>
                      </c:pt>
                      <c:pt idx="3">
                        <c:v>18367.913435276605</c:v>
                      </c:pt>
                      <c:pt idx="4">
                        <c:v>17348.641541923473</c:v>
                      </c:pt>
                    </c:numCache>
                  </c:numRef>
                </c:val>
                <c:extLst xmlns:c15="http://schemas.microsoft.com/office/drawing/2012/chart">
                  <c:ext xmlns:c16="http://schemas.microsoft.com/office/drawing/2014/chart" uri="{C3380CC4-5D6E-409C-BE32-E72D297353CC}">
                    <c16:uniqueId val="{00000006-BB71-40A1-ABF2-34716E87EDE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有収水量!$S$46</c15:sqref>
                        </c15:formulaRef>
                      </c:ext>
                    </c:extLst>
                    <c:strCache>
                      <c:ptCount val="1"/>
                      <c:pt idx="0">
                        <c:v>有収水量(千㎥)</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有収水量!$T$46:$X$46</c15:sqref>
                        </c15:formulaRef>
                      </c:ext>
                    </c:extLst>
                    <c:numCache>
                      <c:formatCode>#,##0_);[Red]\(#,##0\)</c:formatCode>
                      <c:ptCount val="5"/>
                      <c:pt idx="0">
                        <c:v>9355</c:v>
                      </c:pt>
                      <c:pt idx="1">
                        <c:v>8887.8832652820638</c:v>
                      </c:pt>
                      <c:pt idx="2">
                        <c:v>8432.5570925295706</c:v>
                      </c:pt>
                      <c:pt idx="3">
                        <c:v>7965.237069407327</c:v>
                      </c:pt>
                      <c:pt idx="4">
                        <c:v>7498.797328881029</c:v>
                      </c:pt>
                    </c:numCache>
                  </c:numRef>
                </c:val>
                <c:extLst xmlns:c15="http://schemas.microsoft.com/office/drawing/2012/chart">
                  <c:ext xmlns:c16="http://schemas.microsoft.com/office/drawing/2014/chart" uri="{C3380CC4-5D6E-409C-BE32-E72D297353CC}">
                    <c16:uniqueId val="{00000007-BB71-40A1-ABF2-34716E87EDE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有収水量!$S$47</c15:sqref>
                        </c15:formulaRef>
                      </c:ext>
                    </c:extLst>
                    <c:strCache>
                      <c:ptCount val="1"/>
                      <c:pt idx="0">
                        <c:v>有収水量(千㎥)</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有収水量!$T$47:$X$47</c15:sqref>
                        </c15:formulaRef>
                      </c:ext>
                    </c:extLst>
                    <c:numCache>
                      <c:formatCode>#,##0_);[Red]\(#,##0\)</c:formatCode>
                      <c:ptCount val="5"/>
                      <c:pt idx="0">
                        <c:v>4493</c:v>
                      </c:pt>
                      <c:pt idx="1">
                        <c:v>4359.2326538860007</c:v>
                      </c:pt>
                      <c:pt idx="2">
                        <c:v>4189.7574800134425</c:v>
                      </c:pt>
                      <c:pt idx="3">
                        <c:v>4004.1320784738978</c:v>
                      </c:pt>
                      <c:pt idx="4">
                        <c:v>3808.6938803771964</c:v>
                      </c:pt>
                    </c:numCache>
                  </c:numRef>
                </c:val>
                <c:extLst xmlns:c15="http://schemas.microsoft.com/office/drawing/2012/chart">
                  <c:ext xmlns:c16="http://schemas.microsoft.com/office/drawing/2014/chart" uri="{C3380CC4-5D6E-409C-BE32-E72D297353CC}">
                    <c16:uniqueId val="{00000008-BB71-40A1-ABF2-34716E87EDE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有収水量!$S$52</c15:sqref>
                        </c15:formulaRef>
                      </c:ext>
                    </c:extLst>
                    <c:strCache>
                      <c:ptCount val="1"/>
                      <c:pt idx="0">
                        <c:v>有収水量(千㎥)</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有収水量!$T$52:$X$52</c15:sqref>
                        </c15:formulaRef>
                      </c:ext>
                    </c:extLst>
                    <c:numCache>
                      <c:formatCode>#,##0_);[Red]\(#,##0\)</c:formatCode>
                      <c:ptCount val="5"/>
                      <c:pt idx="0">
                        <c:v>1712</c:v>
                      </c:pt>
                      <c:pt idx="1">
                        <c:v>1563.803536827791</c:v>
                      </c:pt>
                      <c:pt idx="2">
                        <c:v>1409.1224635586534</c:v>
                      </c:pt>
                      <c:pt idx="3">
                        <c:v>1258.5150077194778</c:v>
                      </c:pt>
                      <c:pt idx="4">
                        <c:v>1112.795892796257</c:v>
                      </c:pt>
                    </c:numCache>
                  </c:numRef>
                </c:val>
                <c:extLst xmlns:c15="http://schemas.microsoft.com/office/drawing/2012/chart">
                  <c:ext xmlns:c16="http://schemas.microsoft.com/office/drawing/2014/chart" uri="{C3380CC4-5D6E-409C-BE32-E72D297353CC}">
                    <c16:uniqueId val="{00000009-BB71-40A1-ABF2-34716E87EDEB}"/>
                  </c:ext>
                </c:extLst>
              </c15:ser>
            </c15:filteredBarSeries>
          </c:ext>
        </c:extLst>
      </c:barChart>
      <c:catAx>
        <c:axId val="183482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47600"/>
        <c:crosses val="autoZero"/>
        <c:auto val="1"/>
        <c:lblAlgn val="ctr"/>
        <c:lblOffset val="100"/>
        <c:noMultiLvlLbl val="0"/>
      </c:catAx>
      <c:valAx>
        <c:axId val="1834847600"/>
        <c:scaling>
          <c:orientation val="minMax"/>
          <c:max val="400000"/>
          <c:min val="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（単位：百万</a:t>
                </a:r>
                <a:r>
                  <a:rPr lang="ja-JP" sz="600" dirty="0"/>
                  <a:t>㎥</a:t>
                </a:r>
                <a:r>
                  <a:rPr lang="ja-JP" altLang="en-US" sz="600" dirty="0"/>
                  <a:t>）</a:t>
                </a:r>
                <a:endParaRPr lang="ja-JP" sz="600" dirty="0"/>
              </a:p>
            </c:rich>
          </c:tx>
          <c:layout>
            <c:manualLayout>
              <c:xMode val="edge"/>
              <c:yMode val="edge"/>
              <c:x val="1.968288597603415E-2"/>
              <c:y val="4.4748088908800929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23888"/>
        <c:crosses val="autoZero"/>
        <c:crossBetween val="between"/>
        <c:dispUnits>
          <c:builtInUnit val="thousands"/>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大阪府</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0958446767157012"/>
          <c:y val="0.15796009614226242"/>
          <c:w val="0.87237288685039849"/>
          <c:h val="0.72947922776802376"/>
        </c:manualLayout>
      </c:layout>
      <c:barChart>
        <c:barDir val="col"/>
        <c:grouping val="clustered"/>
        <c:varyColors val="0"/>
        <c:ser>
          <c:idx val="9"/>
          <c:order val="9"/>
          <c:tx>
            <c:strRef>
              <c:f>有収水量!$S$53</c:f>
              <c:strCache>
                <c:ptCount val="1"/>
                <c:pt idx="0">
                  <c:v>有収水量</c:v>
                </c:pt>
              </c:strCache>
            </c:strRef>
          </c:tx>
          <c:spPr>
            <a:solidFill>
              <a:schemeClr val="accent1">
                <a:lumMod val="60000"/>
                <a:lumOff val="4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有収水量!$T$39:$X$39</c:f>
              <c:strCache>
                <c:ptCount val="5"/>
                <c:pt idx="0">
                  <c:v>2020年</c:v>
                </c:pt>
                <c:pt idx="1">
                  <c:v>2025年</c:v>
                </c:pt>
                <c:pt idx="2">
                  <c:v>2030年</c:v>
                </c:pt>
                <c:pt idx="3">
                  <c:v>2035年</c:v>
                </c:pt>
                <c:pt idx="4">
                  <c:v>2040年</c:v>
                </c:pt>
              </c:strCache>
              <c:extLst/>
            </c:strRef>
          </c:cat>
          <c:val>
            <c:numRef>
              <c:f>有収水量!$T$53:$X$53</c:f>
              <c:numCache>
                <c:formatCode>#,##0_);[Red]\(#,##0\)</c:formatCode>
                <c:ptCount val="5"/>
                <c:pt idx="0">
                  <c:v>1004372</c:v>
                </c:pt>
                <c:pt idx="1">
                  <c:v>993873.36634229077</c:v>
                </c:pt>
                <c:pt idx="2">
                  <c:v>966543.97427398199</c:v>
                </c:pt>
                <c:pt idx="3">
                  <c:v>935565.3098821881</c:v>
                </c:pt>
                <c:pt idx="4">
                  <c:v>902030.19603051979</c:v>
                </c:pt>
              </c:numCache>
              <c:extLst/>
            </c:numRef>
          </c:val>
          <c:extLst>
            <c:ext xmlns:c16="http://schemas.microsoft.com/office/drawing/2014/chart" uri="{C3380CC4-5D6E-409C-BE32-E72D297353CC}">
              <c16:uniqueId val="{00000000-7754-498F-A21E-FE196C4A9624}"/>
            </c:ext>
          </c:extLst>
        </c:ser>
        <c:dLbls>
          <c:dLblPos val="outEnd"/>
          <c:showLegendKey val="0"/>
          <c:showVal val="1"/>
          <c:showCatName val="0"/>
          <c:showSerName val="0"/>
          <c:showPercent val="0"/>
          <c:showBubbleSize val="0"/>
        </c:dLbls>
        <c:gapWidth val="119"/>
        <c:overlap val="-27"/>
        <c:axId val="1834823888"/>
        <c:axId val="1834847600"/>
        <c:extLst>
          <c:ext xmlns:c15="http://schemas.microsoft.com/office/drawing/2012/chart" uri="{02D57815-91ED-43cb-92C2-25804820EDAC}">
            <c15:filteredBarSeries>
              <c15:ser>
                <c:idx val="0"/>
                <c:order val="0"/>
                <c:tx>
                  <c:strRef>
                    <c:extLst>
                      <c:ext uri="{02D57815-91ED-43cb-92C2-25804820EDAC}">
                        <c15:formulaRef>
                          <c15:sqref>有収水量!$S$40</c15:sqref>
                        </c15:formulaRef>
                      </c:ext>
                    </c:extLst>
                    <c:strCache>
                      <c:ptCount val="1"/>
                      <c:pt idx="0">
                        <c:v>有収水量(千㎥)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有収水量!$T$40:$X$40</c15:sqref>
                        </c15:formulaRef>
                      </c:ext>
                    </c:extLst>
                    <c:numCache>
                      <c:formatCode>#,##0_);[Red]\(#,##0\)</c:formatCode>
                      <c:ptCount val="5"/>
                      <c:pt idx="0">
                        <c:v>1004372</c:v>
                      </c:pt>
                      <c:pt idx="1">
                        <c:v>993873.36634229077</c:v>
                      </c:pt>
                      <c:pt idx="2">
                        <c:v>966543.97427398199</c:v>
                      </c:pt>
                      <c:pt idx="3">
                        <c:v>935565.3098821881</c:v>
                      </c:pt>
                      <c:pt idx="4">
                        <c:v>902030.19603051979</c:v>
                      </c:pt>
                    </c:numCache>
                  </c:numRef>
                </c:val>
                <c:extLst>
                  <c:ext xmlns:c16="http://schemas.microsoft.com/office/drawing/2014/chart" uri="{C3380CC4-5D6E-409C-BE32-E72D297353CC}">
                    <c16:uniqueId val="{00000001-7754-498F-A21E-FE196C4A962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有収水量!$S$41</c15:sqref>
                        </c15:formulaRef>
                      </c:ext>
                    </c:extLst>
                    <c:strCache>
                      <c:ptCount val="1"/>
                      <c:pt idx="0">
                        <c:v>有収水量(千㎥)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有収水量!$T$41:$X$41</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2-7754-498F-A21E-FE196C4A962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有収水量!$S$42</c15:sqref>
                        </c15:formulaRef>
                      </c:ext>
                    </c:extLst>
                    <c:strCache>
                      <c:ptCount val="1"/>
                      <c:pt idx="0">
                        <c:v>有収水量(千㎥)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有収水量!$T$42:$X$42</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3-7754-498F-A21E-FE196C4A962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有収水量!$S$43</c15:sqref>
                        </c15:formulaRef>
                      </c:ext>
                    </c:extLst>
                    <c:strCache>
                      <c:ptCount val="1"/>
                      <c:pt idx="0">
                        <c:v>有収水量(千㎥)</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有収水量!$T$43:$X$43</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4-7754-498F-A21E-FE196C4A962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有収水量!$S$44</c15:sqref>
                        </c15:formulaRef>
                      </c:ext>
                    </c:extLst>
                    <c:strCache>
                      <c:ptCount val="1"/>
                      <c:pt idx="0">
                        <c:v>有収水量(千㎥)</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有収水量!$T$44:$X$44</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5-7754-498F-A21E-FE196C4A962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有収水量!$S$45</c15:sqref>
                        </c15:formulaRef>
                      </c:ext>
                    </c:extLst>
                    <c:strCache>
                      <c:ptCount val="1"/>
                      <c:pt idx="0">
                        <c:v>有収水量(千㎥)</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有収水量!$T$45:$X$45</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6-7754-498F-A21E-FE196C4A962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有収水量!$S$46</c15:sqref>
                        </c15:formulaRef>
                      </c:ext>
                    </c:extLst>
                    <c:strCache>
                      <c:ptCount val="1"/>
                      <c:pt idx="0">
                        <c:v>有収水量(千㎥)</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有収水量!$T$46:$X$46</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7-7754-498F-A21E-FE196C4A962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有収水量!$S$47</c15:sqref>
                        </c15:formulaRef>
                      </c:ext>
                    </c:extLst>
                    <c:strCache>
                      <c:ptCount val="1"/>
                      <c:pt idx="0">
                        <c:v>有収水量(千㎥)</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有収水量!$T$47:$X$47</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8-7754-498F-A21E-FE196C4A962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有収水量!$S$52</c15:sqref>
                        </c15:formulaRef>
                      </c:ext>
                    </c:extLst>
                    <c:strCache>
                      <c:ptCount val="1"/>
                      <c:pt idx="0">
                        <c:v>有収水量(千㎥)</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有収水量!$T$52:$X$52</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9-7754-498F-A21E-FE196C4A9624}"/>
                  </c:ext>
                </c:extLst>
              </c15:ser>
            </c15:filteredBarSeries>
          </c:ext>
        </c:extLst>
      </c:barChart>
      <c:catAx>
        <c:axId val="183482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47600"/>
        <c:crosses val="autoZero"/>
        <c:auto val="1"/>
        <c:lblAlgn val="ctr"/>
        <c:lblOffset val="100"/>
        <c:noMultiLvlLbl val="0"/>
      </c:catAx>
      <c:valAx>
        <c:axId val="1834847600"/>
        <c:scaling>
          <c:orientation val="minMax"/>
          <c:min val="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（単位：百万</a:t>
                </a:r>
                <a:r>
                  <a:rPr lang="ja-JP" sz="600" dirty="0"/>
                  <a:t>㎥</a:t>
                </a:r>
                <a:r>
                  <a:rPr lang="ja-JP" altLang="en-US" sz="600" dirty="0"/>
                  <a:t>）</a:t>
                </a:r>
                <a:endParaRPr lang="ja-JP" sz="600" dirty="0"/>
              </a:p>
            </c:rich>
          </c:tx>
          <c:layout>
            <c:manualLayout>
              <c:xMode val="edge"/>
              <c:yMode val="edge"/>
              <c:x val="1.968288597603415E-2"/>
              <c:y val="4.4748088908800929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2388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大阪市</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0958446767157012"/>
          <c:y val="0.15796009614226242"/>
          <c:w val="0.87237288685039849"/>
          <c:h val="0.73259184996216498"/>
        </c:manualLayout>
      </c:layout>
      <c:barChart>
        <c:barDir val="col"/>
        <c:grouping val="clustered"/>
        <c:varyColors val="0"/>
        <c:ser>
          <c:idx val="9"/>
          <c:order val="9"/>
          <c:tx>
            <c:strRef>
              <c:f>有収水量!$S$53</c:f>
              <c:strCache>
                <c:ptCount val="1"/>
                <c:pt idx="0">
                  <c:v>有収水量</c:v>
                </c:pt>
              </c:strCache>
            </c:strRef>
          </c:tx>
          <c:spPr>
            <a:solidFill>
              <a:schemeClr val="accent1">
                <a:lumMod val="60000"/>
                <a:lumOff val="40000"/>
              </a:schemeClr>
            </a:solidFill>
            <a:ln>
              <a:solidFill>
                <a:schemeClr val="accent1">
                  <a:lumMod val="60000"/>
                  <a:lumOff val="40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有収水量!$T$39:$X$39</c:f>
              <c:strCache>
                <c:ptCount val="5"/>
                <c:pt idx="0">
                  <c:v>2020年</c:v>
                </c:pt>
                <c:pt idx="1">
                  <c:v>2025年</c:v>
                </c:pt>
                <c:pt idx="2">
                  <c:v>2030年</c:v>
                </c:pt>
                <c:pt idx="3">
                  <c:v>2035年</c:v>
                </c:pt>
                <c:pt idx="4">
                  <c:v>2040年</c:v>
                </c:pt>
              </c:strCache>
              <c:extLst/>
            </c:strRef>
          </c:cat>
          <c:val>
            <c:numRef>
              <c:f>有収水量!$T$53:$X$53</c:f>
              <c:numCache>
                <c:formatCode>#,##0_);[Red]\(#,##0\)</c:formatCode>
                <c:ptCount val="5"/>
                <c:pt idx="0">
                  <c:v>358599</c:v>
                </c:pt>
                <c:pt idx="1">
                  <c:v>367441.23458766297</c:v>
                </c:pt>
                <c:pt idx="2">
                  <c:v>361337.29206664156</c:v>
                </c:pt>
                <c:pt idx="3">
                  <c:v>353945.33594591659</c:v>
                </c:pt>
                <c:pt idx="4">
                  <c:v>345253.7480623803</c:v>
                </c:pt>
              </c:numCache>
              <c:extLst/>
            </c:numRef>
          </c:val>
          <c:extLst>
            <c:ext xmlns:c16="http://schemas.microsoft.com/office/drawing/2014/chart" uri="{C3380CC4-5D6E-409C-BE32-E72D297353CC}">
              <c16:uniqueId val="{00000000-3A24-4211-8D0F-004E5B5C93EB}"/>
            </c:ext>
          </c:extLst>
        </c:ser>
        <c:dLbls>
          <c:dLblPos val="outEnd"/>
          <c:showLegendKey val="0"/>
          <c:showVal val="1"/>
          <c:showCatName val="0"/>
          <c:showSerName val="0"/>
          <c:showPercent val="0"/>
          <c:showBubbleSize val="0"/>
        </c:dLbls>
        <c:gapWidth val="119"/>
        <c:overlap val="-27"/>
        <c:axId val="1834823888"/>
        <c:axId val="1834847600"/>
        <c:extLst>
          <c:ext xmlns:c15="http://schemas.microsoft.com/office/drawing/2012/chart" uri="{02D57815-91ED-43cb-92C2-25804820EDAC}">
            <c15:filteredBarSeries>
              <c15:ser>
                <c:idx val="0"/>
                <c:order val="0"/>
                <c:tx>
                  <c:strRef>
                    <c:extLst>
                      <c:ext uri="{02D57815-91ED-43cb-92C2-25804820EDAC}">
                        <c15:formulaRef>
                          <c15:sqref>有収水量!$S$40</c15:sqref>
                        </c15:formulaRef>
                      </c:ext>
                    </c:extLst>
                    <c:strCache>
                      <c:ptCount val="1"/>
                      <c:pt idx="0">
                        <c:v>有収水量(千㎥)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有収水量!$T$40:$X$40</c15:sqref>
                        </c15:formulaRef>
                      </c:ext>
                    </c:extLst>
                    <c:numCache>
                      <c:formatCode>#,##0_);[Red]\(#,##0\)</c:formatCode>
                      <c:ptCount val="5"/>
                      <c:pt idx="0">
                        <c:v>358599</c:v>
                      </c:pt>
                      <c:pt idx="1">
                        <c:v>367441.23458766297</c:v>
                      </c:pt>
                      <c:pt idx="2">
                        <c:v>361337.29206664156</c:v>
                      </c:pt>
                      <c:pt idx="3">
                        <c:v>353945.33594591659</c:v>
                      </c:pt>
                      <c:pt idx="4">
                        <c:v>345253.7480623803</c:v>
                      </c:pt>
                    </c:numCache>
                  </c:numRef>
                </c:val>
                <c:extLst>
                  <c:ext xmlns:c16="http://schemas.microsoft.com/office/drawing/2014/chart" uri="{C3380CC4-5D6E-409C-BE32-E72D297353CC}">
                    <c16:uniqueId val="{00000001-3A24-4211-8D0F-004E5B5C93E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有収水量!$S$41</c15:sqref>
                        </c15:formulaRef>
                      </c:ext>
                    </c:extLst>
                    <c:strCache>
                      <c:ptCount val="1"/>
                      <c:pt idx="0">
                        <c:v>有収水量(千㎥)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有収水量!$T$41:$X$41</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2-3A24-4211-8D0F-004E5B5C93E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有収水量!$S$42</c15:sqref>
                        </c15:formulaRef>
                      </c:ext>
                    </c:extLst>
                    <c:strCache>
                      <c:ptCount val="1"/>
                      <c:pt idx="0">
                        <c:v>有収水量(千㎥)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有収水量!$T$42:$X$42</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3-3A24-4211-8D0F-004E5B5C93E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有収水量!$S$43</c15:sqref>
                        </c15:formulaRef>
                      </c:ext>
                    </c:extLst>
                    <c:strCache>
                      <c:ptCount val="1"/>
                      <c:pt idx="0">
                        <c:v>有収水量(千㎥)</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有収水量!$T$43:$X$43</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4-3A24-4211-8D0F-004E5B5C93E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有収水量!$S$44</c15:sqref>
                        </c15:formulaRef>
                      </c:ext>
                    </c:extLst>
                    <c:strCache>
                      <c:ptCount val="1"/>
                      <c:pt idx="0">
                        <c:v>有収水量(千㎥)</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有収水量!$T$44:$X$44</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5-3A24-4211-8D0F-004E5B5C93E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有収水量!$S$45</c15:sqref>
                        </c15:formulaRef>
                      </c:ext>
                    </c:extLst>
                    <c:strCache>
                      <c:ptCount val="1"/>
                      <c:pt idx="0">
                        <c:v>有収水量(千㎥)</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有収水量!$T$45:$X$45</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6-3A24-4211-8D0F-004E5B5C93E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有収水量!$S$46</c15:sqref>
                        </c15:formulaRef>
                      </c:ext>
                    </c:extLst>
                    <c:strCache>
                      <c:ptCount val="1"/>
                      <c:pt idx="0">
                        <c:v>有収水量(千㎥)</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有収水量!$T$46:$X$46</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7-3A24-4211-8D0F-004E5B5C93E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有収水量!$S$47</c15:sqref>
                        </c15:formulaRef>
                      </c:ext>
                    </c:extLst>
                    <c:strCache>
                      <c:ptCount val="1"/>
                      <c:pt idx="0">
                        <c:v>有収水量(千㎥)</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有収水量!$T$47:$X$47</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8-3A24-4211-8D0F-004E5B5C93E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有収水量!$S$52</c15:sqref>
                        </c15:formulaRef>
                      </c:ext>
                    </c:extLst>
                    <c:strCache>
                      <c:ptCount val="1"/>
                      <c:pt idx="0">
                        <c:v>有収水量(千㎥)</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有収水量!$T$39:$X$39</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有収水量!$T$52:$X$52</c15:sqref>
                        </c15:formulaRef>
                      </c:ext>
                    </c:extLst>
                    <c:numCache>
                      <c:formatCode>#,##0_);[Red]\(#,##0\)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9-3A24-4211-8D0F-004E5B5C93EB}"/>
                  </c:ext>
                </c:extLst>
              </c15:ser>
            </c15:filteredBarSeries>
          </c:ext>
        </c:extLst>
      </c:barChart>
      <c:catAx>
        <c:axId val="183482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47600"/>
        <c:crosses val="autoZero"/>
        <c:auto val="1"/>
        <c:lblAlgn val="ctr"/>
        <c:lblOffset val="100"/>
        <c:noMultiLvlLbl val="0"/>
      </c:catAx>
      <c:valAx>
        <c:axId val="1834847600"/>
        <c:scaling>
          <c:orientation val="minMax"/>
          <c:max val="400000"/>
          <c:min val="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（単位：百万</a:t>
                </a:r>
                <a:r>
                  <a:rPr lang="ja-JP" sz="600" dirty="0"/>
                  <a:t>㎥</a:t>
                </a:r>
                <a:r>
                  <a:rPr lang="ja-JP" altLang="en-US" sz="600" dirty="0"/>
                  <a:t>）</a:t>
                </a:r>
                <a:endParaRPr lang="ja-JP" sz="600" dirty="0"/>
              </a:p>
            </c:rich>
          </c:tx>
          <c:layout>
            <c:manualLayout>
              <c:xMode val="edge"/>
              <c:yMode val="edge"/>
              <c:x val="1.968288597603415E-2"/>
              <c:y val="4.4748088908800929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2388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spPr>
        <a:noFill/>
        <a:ln>
          <a:noFill/>
        </a:ln>
        <a:effectLst/>
      </c:spPr>
    </c:plotArea>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北大阪（豊能・三島）地域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1468148495790974"/>
          <c:y val="0.12178532455962207"/>
          <c:w val="0.86548678521129307"/>
          <c:h val="0.7366950273460946"/>
        </c:manualLayout>
      </c:layout>
      <c:barChart>
        <c:barDir val="col"/>
        <c:grouping val="stacked"/>
        <c:varyColors val="0"/>
        <c:ser>
          <c:idx val="0"/>
          <c:order val="0"/>
          <c:tx>
            <c:strRef>
              <c:f>ごみ発生量!$S$105</c:f>
              <c:strCache>
                <c:ptCount val="1"/>
                <c:pt idx="0">
                  <c:v>生活系ごみ</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ごみ発生量!$U$105:$AA$105</c:f>
              <c:numCache>
                <c:formatCode>#,##0_);[Red]\(#,##0\)</c:formatCode>
                <c:ptCount val="5"/>
                <c:pt idx="0" formatCode="0">
                  <c:v>357075</c:v>
                </c:pt>
                <c:pt idx="1">
                  <c:v>349876.31793008541</c:v>
                </c:pt>
                <c:pt idx="2">
                  <c:v>345258.72956135171</c:v>
                </c:pt>
                <c:pt idx="3">
                  <c:v>339205.05421970354</c:v>
                </c:pt>
                <c:pt idx="4">
                  <c:v>332038.92743419658</c:v>
                </c:pt>
              </c:numCache>
              <c:extLst/>
            </c:numRef>
          </c:val>
          <c:extLst>
            <c:ext xmlns:c16="http://schemas.microsoft.com/office/drawing/2014/chart" uri="{C3380CC4-5D6E-409C-BE32-E72D297353CC}">
              <c16:uniqueId val="{00000000-A259-43E9-97B9-710EE83A56EF}"/>
            </c:ext>
          </c:extLst>
        </c:ser>
        <c:ser>
          <c:idx val="1"/>
          <c:order val="1"/>
          <c:tx>
            <c:strRef>
              <c:f>ごみ発生量!$S$106</c:f>
              <c:strCache>
                <c:ptCount val="1"/>
                <c:pt idx="0">
                  <c:v>事業系ごみ</c:v>
                </c:pt>
              </c:strCache>
            </c:strRef>
          </c:tx>
          <c:spPr>
            <a:pattFill prst="pct80">
              <a:fgClr>
                <a:schemeClr val="accent2">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ごみ発生量!$U$106:$AA$106</c:f>
              <c:numCache>
                <c:formatCode>#,##0_);[Red]\(#,##0\)</c:formatCode>
                <c:ptCount val="5"/>
                <c:pt idx="0">
                  <c:v>186894</c:v>
                </c:pt>
                <c:pt idx="1">
                  <c:v>197875.04996924926</c:v>
                </c:pt>
                <c:pt idx="2">
                  <c:v>195487.74973537418</c:v>
                </c:pt>
                <c:pt idx="3">
                  <c:v>192255.55669656242</c:v>
                </c:pt>
                <c:pt idx="4">
                  <c:v>188364.95781605406</c:v>
                </c:pt>
              </c:numCache>
              <c:extLst/>
            </c:numRef>
          </c:val>
          <c:extLst>
            <c:ext xmlns:c16="http://schemas.microsoft.com/office/drawing/2014/chart" uri="{C3380CC4-5D6E-409C-BE32-E72D297353CC}">
              <c16:uniqueId val="{00000001-A259-43E9-97B9-710EE83A56EF}"/>
            </c:ext>
          </c:extLst>
        </c:ser>
        <c:ser>
          <c:idx val="2"/>
          <c:order val="2"/>
          <c:tx>
            <c:strRef>
              <c:f>ごみ発生量!$S$107</c:f>
              <c:strCache>
                <c:ptCount val="1"/>
                <c:pt idx="0">
                  <c:v>その他</c:v>
                </c:pt>
              </c:strCache>
            </c:strRef>
          </c:tx>
          <c:spPr>
            <a:solidFill>
              <a:schemeClr val="accent4">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ごみ発生量!$U$107:$AA$107</c:f>
              <c:numCache>
                <c:formatCode>#,##0_);[Red]\(#,##0\)</c:formatCode>
                <c:ptCount val="5"/>
                <c:pt idx="0">
                  <c:v>33734</c:v>
                </c:pt>
                <c:pt idx="1">
                  <c:v>40657.828559276262</c:v>
                </c:pt>
                <c:pt idx="2">
                  <c:v>40107.756712229326</c:v>
                </c:pt>
                <c:pt idx="3">
                  <c:v>39382.716058045204</c:v>
                </c:pt>
                <c:pt idx="4">
                  <c:v>38524.967601934768</c:v>
                </c:pt>
              </c:numCache>
              <c:extLst/>
            </c:numRef>
          </c:val>
          <c:extLst>
            <c:ext xmlns:c16="http://schemas.microsoft.com/office/drawing/2014/chart" uri="{C3380CC4-5D6E-409C-BE32-E72D297353CC}">
              <c16:uniqueId val="{00000002-A259-43E9-97B9-710EE83A56EF}"/>
            </c:ext>
          </c:extLst>
        </c:ser>
        <c:dLbls>
          <c:showLegendKey val="0"/>
          <c:showVal val="1"/>
          <c:showCatName val="0"/>
          <c:showSerName val="0"/>
          <c:showPercent val="0"/>
          <c:showBubbleSize val="0"/>
        </c:dLbls>
        <c:gapWidth val="70"/>
        <c:overlap val="100"/>
        <c:axId val="1933063536"/>
        <c:axId val="1933064368"/>
      </c:barChart>
      <c:lineChart>
        <c:grouping val="standard"/>
        <c:varyColors val="0"/>
        <c:ser>
          <c:idx val="3"/>
          <c:order val="3"/>
          <c:tx>
            <c:strRef>
              <c:f>ごみ発生量!$S$108</c:f>
              <c:strCache>
                <c:ptCount val="1"/>
                <c:pt idx="0">
                  <c:v>ごみ発生量</c:v>
                </c:pt>
              </c:strCache>
            </c:strRef>
          </c:tx>
          <c:spPr>
            <a:ln w="28575" cap="rnd">
              <a:solidFill>
                <a:schemeClr val="accent1">
                  <a:alpha val="0"/>
                </a:schemeClr>
              </a:solidFill>
              <a:round/>
            </a:ln>
            <a:effectLst/>
          </c:spPr>
          <c:marker>
            <c:symbol val="none"/>
          </c:marker>
          <c:dLbls>
            <c:dLbl>
              <c:idx val="0"/>
              <c:layout>
                <c:manualLayout>
                  <c:x val="-8.1475807982612905E-2"/>
                  <c:y val="-9.0463819648837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30-481C-8E7C-54BB177F75E3}"/>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ごみ発生量!$U$108:$AA$108</c:f>
              <c:numCache>
                <c:formatCode>#,##0_);[Red]\(#,##0\)</c:formatCode>
                <c:ptCount val="5"/>
                <c:pt idx="0" formatCode="0">
                  <c:v>577703</c:v>
                </c:pt>
                <c:pt idx="1">
                  <c:v>588409.19645861094</c:v>
                </c:pt>
                <c:pt idx="2">
                  <c:v>580854.23600895517</c:v>
                </c:pt>
                <c:pt idx="3">
                  <c:v>570843.32697431126</c:v>
                </c:pt>
                <c:pt idx="4">
                  <c:v>558928.85285218537</c:v>
                </c:pt>
              </c:numCache>
              <c:extLst/>
            </c:numRef>
          </c:val>
          <c:smooth val="0"/>
          <c:extLst>
            <c:ext xmlns:c16="http://schemas.microsoft.com/office/drawing/2014/chart" uri="{C3380CC4-5D6E-409C-BE32-E72D297353CC}">
              <c16:uniqueId val="{00000003-A259-43E9-97B9-710EE83A56EF}"/>
            </c:ext>
          </c:extLst>
        </c:ser>
        <c:dLbls>
          <c:showLegendKey val="0"/>
          <c:showVal val="1"/>
          <c:showCatName val="0"/>
          <c:showSerName val="0"/>
          <c:showPercent val="0"/>
          <c:showBubbleSize val="0"/>
        </c:dLbls>
        <c:marker val="1"/>
        <c:smooth val="0"/>
        <c:axId val="1933063536"/>
        <c:axId val="1933064368"/>
      </c:lineChart>
      <c:catAx>
        <c:axId val="193306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4368"/>
        <c:crosses val="autoZero"/>
        <c:auto val="1"/>
        <c:lblAlgn val="ctr"/>
        <c:lblOffset val="100"/>
        <c:noMultiLvlLbl val="0"/>
      </c:catAx>
      <c:valAx>
        <c:axId val="1933064368"/>
        <c:scaling>
          <c:orientation val="minMax"/>
          <c:max val="12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（単位：千トン）</a:t>
                </a:r>
              </a:p>
            </c:rich>
          </c:tx>
          <c:layout>
            <c:manualLayout>
              <c:xMode val="edge"/>
              <c:yMode val="edge"/>
              <c:x val="3.4606046135193026E-3"/>
              <c:y val="3.366178441996349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3536"/>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東大阪（北河内・中河内）地域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1468148495790974"/>
          <c:y val="0.12178532455962207"/>
          <c:w val="0.86548678521129307"/>
          <c:h val="0.7366950273460946"/>
        </c:manualLayout>
      </c:layout>
      <c:barChart>
        <c:barDir val="col"/>
        <c:grouping val="stacked"/>
        <c:varyColors val="0"/>
        <c:ser>
          <c:idx val="0"/>
          <c:order val="0"/>
          <c:tx>
            <c:strRef>
              <c:f>ごみ発生量!$S$105</c:f>
              <c:strCache>
                <c:ptCount val="1"/>
                <c:pt idx="0">
                  <c:v>生活系ごみ</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ごみ発生量!$U$105:$AA$105</c:f>
              <c:numCache>
                <c:formatCode>#,##0_);[Red]\(#,##0\)</c:formatCode>
                <c:ptCount val="5"/>
                <c:pt idx="0" formatCode="0">
                  <c:v>392758</c:v>
                </c:pt>
                <c:pt idx="1">
                  <c:v>382127.80918671231</c:v>
                </c:pt>
                <c:pt idx="2">
                  <c:v>366696.28739657596</c:v>
                </c:pt>
                <c:pt idx="3">
                  <c:v>349861.00854467327</c:v>
                </c:pt>
                <c:pt idx="4">
                  <c:v>332380.90458919836</c:v>
                </c:pt>
              </c:numCache>
              <c:extLst/>
            </c:numRef>
          </c:val>
          <c:extLst>
            <c:ext xmlns:c16="http://schemas.microsoft.com/office/drawing/2014/chart" uri="{C3380CC4-5D6E-409C-BE32-E72D297353CC}">
              <c16:uniqueId val="{00000000-501B-44A4-A717-416FA3FD026A}"/>
            </c:ext>
          </c:extLst>
        </c:ser>
        <c:ser>
          <c:idx val="1"/>
          <c:order val="1"/>
          <c:tx>
            <c:strRef>
              <c:f>ごみ発生量!$S$106</c:f>
              <c:strCache>
                <c:ptCount val="1"/>
                <c:pt idx="0">
                  <c:v>事業系ごみ</c:v>
                </c:pt>
              </c:strCache>
            </c:strRef>
          </c:tx>
          <c:spPr>
            <a:pattFill prst="pct80">
              <a:fgClr>
                <a:schemeClr val="accent2">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ごみ発生量!$U$106:$AA$106</c:f>
              <c:numCache>
                <c:formatCode>#,##0_);[Red]\(#,##0\)</c:formatCode>
                <c:ptCount val="5"/>
                <c:pt idx="0">
                  <c:v>186024</c:v>
                </c:pt>
                <c:pt idx="1">
                  <c:v>192614.98554491188</c:v>
                </c:pt>
                <c:pt idx="2">
                  <c:v>184818.23905452478</c:v>
                </c:pt>
                <c:pt idx="3">
                  <c:v>176361.08570830515</c:v>
                </c:pt>
                <c:pt idx="4">
                  <c:v>167613.3291319368</c:v>
                </c:pt>
              </c:numCache>
              <c:extLst/>
            </c:numRef>
          </c:val>
          <c:extLst>
            <c:ext xmlns:c16="http://schemas.microsoft.com/office/drawing/2014/chart" uri="{C3380CC4-5D6E-409C-BE32-E72D297353CC}">
              <c16:uniqueId val="{00000001-501B-44A4-A717-416FA3FD026A}"/>
            </c:ext>
          </c:extLst>
        </c:ser>
        <c:ser>
          <c:idx val="2"/>
          <c:order val="2"/>
          <c:tx>
            <c:strRef>
              <c:f>ごみ発生量!$S$107</c:f>
              <c:strCache>
                <c:ptCount val="1"/>
                <c:pt idx="0">
                  <c:v>その他</c:v>
                </c:pt>
              </c:strCache>
            </c:strRef>
          </c:tx>
          <c:spPr>
            <a:solidFill>
              <a:schemeClr val="accent4">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ごみ発生量!$U$107:$AA$107</c:f>
              <c:numCache>
                <c:formatCode>#,##0_);[Red]\(#,##0\)</c:formatCode>
                <c:ptCount val="5"/>
                <c:pt idx="0">
                  <c:v>41591</c:v>
                </c:pt>
                <c:pt idx="1">
                  <c:v>49118.691865996734</c:v>
                </c:pt>
                <c:pt idx="2">
                  <c:v>47206.701926760608</c:v>
                </c:pt>
                <c:pt idx="3">
                  <c:v>45104.553954352341</c:v>
                </c:pt>
                <c:pt idx="4">
                  <c:v>42905.827121896073</c:v>
                </c:pt>
              </c:numCache>
              <c:extLst/>
            </c:numRef>
          </c:val>
          <c:extLst>
            <c:ext xmlns:c16="http://schemas.microsoft.com/office/drawing/2014/chart" uri="{C3380CC4-5D6E-409C-BE32-E72D297353CC}">
              <c16:uniqueId val="{00000002-501B-44A4-A717-416FA3FD026A}"/>
            </c:ext>
          </c:extLst>
        </c:ser>
        <c:dLbls>
          <c:showLegendKey val="0"/>
          <c:showVal val="1"/>
          <c:showCatName val="0"/>
          <c:showSerName val="0"/>
          <c:showPercent val="0"/>
          <c:showBubbleSize val="0"/>
        </c:dLbls>
        <c:gapWidth val="70"/>
        <c:overlap val="100"/>
        <c:axId val="1933063536"/>
        <c:axId val="1933064368"/>
      </c:barChart>
      <c:lineChart>
        <c:grouping val="standard"/>
        <c:varyColors val="0"/>
        <c:ser>
          <c:idx val="3"/>
          <c:order val="3"/>
          <c:tx>
            <c:strRef>
              <c:f>ごみ発生量!$S$108</c:f>
              <c:strCache>
                <c:ptCount val="1"/>
                <c:pt idx="0">
                  <c:v>ごみ発生量</c:v>
                </c:pt>
              </c:strCache>
            </c:strRef>
          </c:tx>
          <c:spPr>
            <a:ln w="28575" cap="rnd">
              <a:solidFill>
                <a:schemeClr val="accent1">
                  <a:alpha val="0"/>
                </a:schemeClr>
              </a:solidFill>
              <a:round/>
            </a:ln>
            <a:effectLst/>
          </c:spPr>
          <c:marker>
            <c:symbol val="none"/>
          </c:marker>
          <c:dLbls>
            <c:dLbl>
              <c:idx val="0"/>
              <c:layout>
                <c:manualLayout>
                  <c:x val="-8.3381138877949595E-2"/>
                  <c:y val="-6.7704573756961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1B-44A4-A717-416FA3FD026A}"/>
                </c:ext>
              </c:extLst>
            </c:dLbl>
            <c:dLbl>
              <c:idx val="1"/>
              <c:layout>
                <c:manualLayout>
                  <c:x val="-7.9005424163523519E-2"/>
                  <c:y val="-6.2445049358772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1B-44A4-A717-416FA3FD026A}"/>
                </c:ext>
              </c:extLst>
            </c:dLbl>
            <c:dLbl>
              <c:idx val="4"/>
              <c:layout>
                <c:manualLayout>
                  <c:x val="-2.699299162102314E-2"/>
                  <c:y val="-7.4125749016324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1B-44A4-A717-416FA3FD026A}"/>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ごみ発生量!$U$108:$AA$108</c:f>
              <c:numCache>
                <c:formatCode>#,##0_);[Red]\(#,##0\)</c:formatCode>
                <c:ptCount val="5"/>
                <c:pt idx="0" formatCode="0">
                  <c:v>620373</c:v>
                </c:pt>
                <c:pt idx="1">
                  <c:v>623861.486597621</c:v>
                </c:pt>
                <c:pt idx="2">
                  <c:v>598721.22837786132</c:v>
                </c:pt>
                <c:pt idx="3">
                  <c:v>571326.64820733073</c:v>
                </c:pt>
                <c:pt idx="4">
                  <c:v>542900.06084303127</c:v>
                </c:pt>
              </c:numCache>
              <c:extLst/>
            </c:numRef>
          </c:val>
          <c:smooth val="0"/>
          <c:extLst>
            <c:ext xmlns:c16="http://schemas.microsoft.com/office/drawing/2014/chart" uri="{C3380CC4-5D6E-409C-BE32-E72D297353CC}">
              <c16:uniqueId val="{00000003-501B-44A4-A717-416FA3FD026A}"/>
            </c:ext>
          </c:extLst>
        </c:ser>
        <c:dLbls>
          <c:showLegendKey val="0"/>
          <c:showVal val="1"/>
          <c:showCatName val="0"/>
          <c:showSerName val="0"/>
          <c:showPercent val="0"/>
          <c:showBubbleSize val="0"/>
        </c:dLbls>
        <c:marker val="1"/>
        <c:smooth val="0"/>
        <c:axId val="1933063536"/>
        <c:axId val="1933064368"/>
      </c:lineChart>
      <c:catAx>
        <c:axId val="193306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4368"/>
        <c:crosses val="autoZero"/>
        <c:auto val="1"/>
        <c:lblAlgn val="ctr"/>
        <c:lblOffset val="100"/>
        <c:noMultiLvlLbl val="0"/>
      </c:catAx>
      <c:valAx>
        <c:axId val="1933064368"/>
        <c:scaling>
          <c:orientation val="minMax"/>
          <c:max val="12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（単位：千トン）</a:t>
                </a:r>
              </a:p>
            </c:rich>
          </c:tx>
          <c:layout>
            <c:manualLayout>
              <c:xMode val="edge"/>
              <c:yMode val="edge"/>
              <c:x val="1.8740970169135848E-3"/>
              <c:y val="3.3661797573435508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3536"/>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大阪市</a:t>
            </a:r>
            <a:r>
              <a:rPr lang="ja-JP" sz="1050" dirty="0"/>
              <a:t>（</a:t>
            </a:r>
            <a:r>
              <a:rPr lang="en-US" sz="1050" dirty="0"/>
              <a:t>2020</a:t>
            </a:r>
            <a:r>
              <a:rPr lang="ja-JP" sz="1050" dirty="0"/>
              <a:t>）</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3.3743961352657004E-2"/>
          <c:y val="0.25984603174603177"/>
          <c:w val="0.93251207729468599"/>
          <c:h val="0.68471746031746028"/>
        </c:manualLayout>
      </c:layout>
      <c:barChart>
        <c:barDir val="bar"/>
        <c:grouping val="clustered"/>
        <c:varyColors val="0"/>
        <c:ser>
          <c:idx val="26"/>
          <c:order val="26"/>
          <c:tx>
            <c:strRef>
              <c:f>'人口ピラミッド(2020)'!$E$37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'人口ピラミッド(2020)'!$F$37:$X$37</c:f>
              <c:numCache>
                <c:formatCode>#,##0_);[Red]\(#,##0\)</c:formatCode>
                <c:ptCount val="19"/>
                <c:pt idx="0">
                  <c:v>49564</c:v>
                </c:pt>
                <c:pt idx="1">
                  <c:v>49564</c:v>
                </c:pt>
                <c:pt idx="2">
                  <c:v>49755</c:v>
                </c:pt>
                <c:pt idx="3">
                  <c:v>53069</c:v>
                </c:pt>
                <c:pt idx="4">
                  <c:v>77504</c:v>
                </c:pt>
                <c:pt idx="5">
                  <c:v>94686</c:v>
                </c:pt>
                <c:pt idx="6">
                  <c:v>91425</c:v>
                </c:pt>
                <c:pt idx="7">
                  <c:v>90759</c:v>
                </c:pt>
                <c:pt idx="8">
                  <c:v>94589</c:v>
                </c:pt>
                <c:pt idx="9">
                  <c:v>111829</c:v>
                </c:pt>
                <c:pt idx="10">
                  <c:v>100547</c:v>
                </c:pt>
                <c:pt idx="11">
                  <c:v>86756</c:v>
                </c:pt>
                <c:pt idx="12">
                  <c:v>71355</c:v>
                </c:pt>
                <c:pt idx="13">
                  <c:v>75776</c:v>
                </c:pt>
                <c:pt idx="14">
                  <c:v>86620</c:v>
                </c:pt>
                <c:pt idx="15">
                  <c:v>63565</c:v>
                </c:pt>
                <c:pt idx="16">
                  <c:v>44722</c:v>
                </c:pt>
                <c:pt idx="17">
                  <c:v>25015</c:v>
                </c:pt>
                <c:pt idx="18">
                  <c:v>9775</c:v>
                </c:pt>
              </c:numCache>
              <c:extLst/>
            </c:numRef>
          </c:val>
          <c:extLst>
            <c:ext xmlns:c16="http://schemas.microsoft.com/office/drawing/2014/chart" uri="{C3380CC4-5D6E-409C-BE32-E72D297353CC}">
              <c16:uniqueId val="{00000000-4414-40AA-BA0D-B1BF75602D95}"/>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'人口ピラミッド(2020)'!$E$11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'人口ピラミッド(2020)'!$F$11:$X$11</c15:sqref>
                        </c15:formulaRef>
                      </c:ext>
                    </c:extLst>
                    <c:numCache>
                      <c:formatCode>#,##0_);[Red]\(#,##0\)</c:formatCode>
                      <c:ptCount val="19"/>
                      <c:pt idx="0">
                        <c:v>49564</c:v>
                      </c:pt>
                      <c:pt idx="1">
                        <c:v>49564</c:v>
                      </c:pt>
                      <c:pt idx="2">
                        <c:v>49755</c:v>
                      </c:pt>
                      <c:pt idx="3">
                        <c:v>53069</c:v>
                      </c:pt>
                      <c:pt idx="4">
                        <c:v>77504</c:v>
                      </c:pt>
                      <c:pt idx="5">
                        <c:v>94686</c:v>
                      </c:pt>
                      <c:pt idx="6">
                        <c:v>91425</c:v>
                      </c:pt>
                      <c:pt idx="7">
                        <c:v>90759</c:v>
                      </c:pt>
                      <c:pt idx="8">
                        <c:v>94589</c:v>
                      </c:pt>
                      <c:pt idx="9">
                        <c:v>111829</c:v>
                      </c:pt>
                      <c:pt idx="10">
                        <c:v>100547</c:v>
                      </c:pt>
                      <c:pt idx="11">
                        <c:v>86756</c:v>
                      </c:pt>
                      <c:pt idx="12">
                        <c:v>71355</c:v>
                      </c:pt>
                      <c:pt idx="13">
                        <c:v>75776</c:v>
                      </c:pt>
                      <c:pt idx="14">
                        <c:v>86620</c:v>
                      </c:pt>
                      <c:pt idx="15">
                        <c:v>63565</c:v>
                      </c:pt>
                      <c:pt idx="16">
                        <c:v>44722</c:v>
                      </c:pt>
                      <c:pt idx="17">
                        <c:v>25015</c:v>
                      </c:pt>
                      <c:pt idx="18">
                        <c:v>9775</c:v>
                      </c:pt>
                    </c:numCache>
                  </c:numRef>
                </c:val>
                <c:extLst>
                  <c:ext xmlns:c16="http://schemas.microsoft.com/office/drawing/2014/chart" uri="{C3380CC4-5D6E-409C-BE32-E72D297353CC}">
                    <c16:uniqueId val="{00000002-4414-40AA-BA0D-B1BF75602D9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'人口ピラミッド(2020)'!$E$12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'人口ピラミッド(2020)'!$F$12:$X$12</c15:sqref>
                        </c15:formulaRef>
                      </c:ext>
                    </c:extLst>
                    <c:numCache>
                      <c:formatCode>#,##0_);[Red]\(#,##0\)</c:formatCode>
                      <c:ptCount val="19"/>
                      <c:pt idx="0">
                        <c:v>47566</c:v>
                      </c:pt>
                      <c:pt idx="1">
                        <c:v>47429</c:v>
                      </c:pt>
                      <c:pt idx="2">
                        <c:v>47161</c:v>
                      </c:pt>
                      <c:pt idx="3">
                        <c:v>52557</c:v>
                      </c:pt>
                      <c:pt idx="4">
                        <c:v>84061</c:v>
                      </c:pt>
                      <c:pt idx="5">
                        <c:v>99431</c:v>
                      </c:pt>
                      <c:pt idx="6">
                        <c:v>93603</c:v>
                      </c:pt>
                      <c:pt idx="7">
                        <c:v>91409</c:v>
                      </c:pt>
                      <c:pt idx="8">
                        <c:v>95484</c:v>
                      </c:pt>
                      <c:pt idx="9">
                        <c:v>110325</c:v>
                      </c:pt>
                      <c:pt idx="10">
                        <c:v>98807</c:v>
                      </c:pt>
                      <c:pt idx="11">
                        <c:v>85422</c:v>
                      </c:pt>
                      <c:pt idx="12">
                        <c:v>70266</c:v>
                      </c:pt>
                      <c:pt idx="13">
                        <c:v>75230</c:v>
                      </c:pt>
                      <c:pt idx="14">
                        <c:v>93409</c:v>
                      </c:pt>
                      <c:pt idx="15">
                        <c:v>82362</c:v>
                      </c:pt>
                      <c:pt idx="16">
                        <c:v>69468</c:v>
                      </c:pt>
                      <c:pt idx="17">
                        <c:v>49948</c:v>
                      </c:pt>
                      <c:pt idx="18">
                        <c:v>31599</c:v>
                      </c:pt>
                    </c:numCache>
                  </c:numRef>
                </c:val>
                <c:extLst xmlns:c15="http://schemas.microsoft.com/office/drawing/2012/chart">
                  <c:ext xmlns:c16="http://schemas.microsoft.com/office/drawing/2014/chart" uri="{C3380CC4-5D6E-409C-BE32-E72D297353CC}">
                    <c16:uniqueId val="{00000003-4414-40AA-BA0D-B1BF75602D9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'人口ピラミッド(2020)'!$E$13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'人口ピラミッド(2020)'!$F$13:$X$13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4-4414-40AA-BA0D-B1BF75602D9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'人口ピラミッド(2020)'!$E$14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'人口ピラミッド(2020)'!$F$14:$X$14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5-4414-40AA-BA0D-B1BF75602D9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'人口ピラミッド(2020)'!$E$15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'人口ピラミッド(2020)'!$F$15:$X$15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6-4414-40AA-BA0D-B1BF75602D9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'人口ピラミッド(2020)'!$E$16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'人口ピラミッド(2020)'!$F$16:$X$16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7-4414-40AA-BA0D-B1BF75602D9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'人口ピラミッド(2020)'!$E$17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'人口ピラミッド(2020)'!$F$17:$X$17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8-4414-40AA-BA0D-B1BF75602D9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'人口ピラミッド(2020)'!$E$18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'人口ピラミッド(2020)'!$F$18:$X$18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9-4414-40AA-BA0D-B1BF75602D9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'人口ピラミッド(2020)'!$E$19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'人口ピラミッド(2020)'!$F$19:$X$19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A-4414-40AA-BA0D-B1BF75602D95}"/>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'人口ピラミッド(2020)'!$E$20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'人口ピラミッド(2020)'!$F$20:$X$20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B-4414-40AA-BA0D-B1BF75602D95}"/>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'人口ピラミッド(2020)'!$E$21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'人口ピラミッド(2020)'!$F$21:$X$21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C-4414-40AA-BA0D-B1BF75602D95}"/>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'人口ピラミッド(2020)'!$E$22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'人口ピラミッド(2020)'!$F$22:$X$22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D-4414-40AA-BA0D-B1BF75602D95}"/>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'人口ピラミッド(2020)'!$E$23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'人口ピラミッド(2020)'!$F$23:$X$23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E-4414-40AA-BA0D-B1BF75602D95}"/>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'人口ピラミッド(2020)'!$E$24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'人口ピラミッド(2020)'!$F$24:$X$24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F-4414-40AA-BA0D-B1BF75602D95}"/>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'人口ピラミッド(2020)'!$E$25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'人口ピラミッド(2020)'!$F$25:$X$25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0-4414-40AA-BA0D-B1BF75602D95}"/>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'人口ピラミッド(2020)'!$E$26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'人口ピラミッド(2020)'!$F$26:$X$26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1-4414-40AA-BA0D-B1BF75602D95}"/>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'人口ピラミッド(2020)'!$E$27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'人口ピラミッド(2020)'!$F$27:$X$27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2-4414-40AA-BA0D-B1BF75602D95}"/>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'人口ピラミッド(2020)'!$E$28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'人口ピラミッド(2020)'!$F$28:$X$28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3-4414-40AA-BA0D-B1BF75602D95}"/>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'人口ピラミッド(2020)'!$E$29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'人口ピラミッド(2020)'!$F$29:$X$29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4414-40AA-BA0D-B1BF75602D95}"/>
                  </c:ext>
                </c:extLst>
              </c15:ser>
            </c15:filteredBarSeries>
          </c:ext>
        </c:extLst>
      </c:barChart>
      <c:barChart>
        <c:barDir val="bar"/>
        <c:grouping val="clustered"/>
        <c:varyColors val="0"/>
        <c:ser>
          <c:idx val="27"/>
          <c:order val="27"/>
          <c:tx>
            <c:strRef>
              <c:f>'人口ピラミッド(2020)'!$E$38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'人口ピラミッド(2020)'!$F$38:$X$38</c:f>
              <c:numCache>
                <c:formatCode>#,##0_);[Red]\(#,##0\)</c:formatCode>
                <c:ptCount val="19"/>
                <c:pt idx="0">
                  <c:v>47566</c:v>
                </c:pt>
                <c:pt idx="1">
                  <c:v>47429</c:v>
                </c:pt>
                <c:pt idx="2">
                  <c:v>47161</c:v>
                </c:pt>
                <c:pt idx="3">
                  <c:v>52557</c:v>
                </c:pt>
                <c:pt idx="4">
                  <c:v>84061</c:v>
                </c:pt>
                <c:pt idx="5">
                  <c:v>99431</c:v>
                </c:pt>
                <c:pt idx="6">
                  <c:v>93603</c:v>
                </c:pt>
                <c:pt idx="7">
                  <c:v>91409</c:v>
                </c:pt>
                <c:pt idx="8">
                  <c:v>95484</c:v>
                </c:pt>
                <c:pt idx="9">
                  <c:v>110325</c:v>
                </c:pt>
                <c:pt idx="10">
                  <c:v>98807</c:v>
                </c:pt>
                <c:pt idx="11">
                  <c:v>85422</c:v>
                </c:pt>
                <c:pt idx="12">
                  <c:v>70266</c:v>
                </c:pt>
                <c:pt idx="13">
                  <c:v>75230</c:v>
                </c:pt>
                <c:pt idx="14">
                  <c:v>93409</c:v>
                </c:pt>
                <c:pt idx="15">
                  <c:v>82362</c:v>
                </c:pt>
                <c:pt idx="16">
                  <c:v>69468</c:v>
                </c:pt>
                <c:pt idx="17">
                  <c:v>49948</c:v>
                </c:pt>
                <c:pt idx="18">
                  <c:v>31599</c:v>
                </c:pt>
              </c:numCache>
              <c:extLst/>
            </c:numRef>
          </c:val>
          <c:extLst>
            <c:ext xmlns:c16="http://schemas.microsoft.com/office/drawing/2014/chart" uri="{C3380CC4-5D6E-409C-BE32-E72D297353CC}">
              <c16:uniqueId val="{00000001-4414-40AA-BA0D-B1BF75602D95}"/>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'人口ピラミッド(2020)'!$E$30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'人口ピラミッド(2020)'!$F$30:$X$30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5-4414-40AA-BA0D-B1BF75602D95}"/>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'人口ピラミッド(2020)'!$E$31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4414-40AA-BA0D-B1BF75602D95}"/>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'人口ピラミッド(2020)'!$E$32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4414-40AA-BA0D-B1BF75602D95}"/>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'人口ピラミッド(2020)'!$E$33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4414-40AA-BA0D-B1BF75602D95}"/>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'人口ピラミッド(2020)'!$E$34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4414-40AA-BA0D-B1BF75602D95}"/>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'人口ピラミッド(2020)'!$E$35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4414-40AA-BA0D-B1BF75602D95}"/>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'人口ピラミッド(2020)'!$E$36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4414-40AA-BA0D-B1BF75602D95}"/>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130000"/>
          <c:min val="-170000"/>
        </c:scaling>
        <c:delete val="1"/>
        <c:axPos val="b"/>
        <c:numFmt formatCode="#,##0;" sourceLinked="0"/>
        <c:majorTickMark val="none"/>
        <c:minorTickMark val="none"/>
        <c:tickLblPos val="nextTo"/>
        <c:crossAx val="792123039"/>
        <c:crosses val="autoZero"/>
        <c:crossBetween val="between"/>
      </c:valAx>
      <c:valAx>
        <c:axId val="622549087"/>
        <c:scaling>
          <c:orientation val="minMax"/>
          <c:max val="130000"/>
          <c:min val="-17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南河内地域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1468148495790974"/>
          <c:y val="0.12178532455962207"/>
          <c:w val="0.86548678521129307"/>
          <c:h val="0.7366950273460946"/>
        </c:manualLayout>
      </c:layout>
      <c:barChart>
        <c:barDir val="col"/>
        <c:grouping val="stacked"/>
        <c:varyColors val="0"/>
        <c:ser>
          <c:idx val="0"/>
          <c:order val="0"/>
          <c:tx>
            <c:strRef>
              <c:f>ごみ発生量!$S$105</c:f>
              <c:strCache>
                <c:ptCount val="1"/>
                <c:pt idx="0">
                  <c:v>生活系ごみ</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ごみ発生量!$U$105:$AA$105</c:f>
              <c:numCache>
                <c:formatCode>#,##0_);[Red]\(#,##0\)</c:formatCode>
                <c:ptCount val="5"/>
                <c:pt idx="0" formatCode="0">
                  <c:v>142966</c:v>
                </c:pt>
                <c:pt idx="1">
                  <c:v>133764.82713684186</c:v>
                </c:pt>
                <c:pt idx="2">
                  <c:v>126168.31146578972</c:v>
                </c:pt>
                <c:pt idx="3">
                  <c:v>118053.55225911237</c:v>
                </c:pt>
                <c:pt idx="4">
                  <c:v>109733.09687758981</c:v>
                </c:pt>
              </c:numCache>
              <c:extLst/>
            </c:numRef>
          </c:val>
          <c:extLst>
            <c:ext xmlns:c16="http://schemas.microsoft.com/office/drawing/2014/chart" uri="{C3380CC4-5D6E-409C-BE32-E72D297353CC}">
              <c16:uniqueId val="{00000000-B0B9-40EB-A95B-BF4290C493AE}"/>
            </c:ext>
          </c:extLst>
        </c:ser>
        <c:ser>
          <c:idx val="1"/>
          <c:order val="1"/>
          <c:tx>
            <c:strRef>
              <c:f>ごみ発生量!$S$106</c:f>
              <c:strCache>
                <c:ptCount val="1"/>
                <c:pt idx="0">
                  <c:v>事業系ごみ</c:v>
                </c:pt>
              </c:strCache>
            </c:strRef>
          </c:tx>
          <c:spPr>
            <a:pattFill prst="pct80">
              <a:fgClr>
                <a:schemeClr val="accent2">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ごみ発生量!$U$106:$AA$106</c:f>
              <c:numCache>
                <c:formatCode>#,##0_);[Red]\(#,##0\)</c:formatCode>
                <c:ptCount val="5"/>
                <c:pt idx="0">
                  <c:v>38273</c:v>
                </c:pt>
                <c:pt idx="1">
                  <c:v>39046.591404506151</c:v>
                </c:pt>
                <c:pt idx="2">
                  <c:v>36969.106184723852</c:v>
                </c:pt>
                <c:pt idx="3">
                  <c:v>34733.375412661648</c:v>
                </c:pt>
                <c:pt idx="4">
                  <c:v>32433.948613266573</c:v>
                </c:pt>
              </c:numCache>
              <c:extLst/>
            </c:numRef>
          </c:val>
          <c:extLst>
            <c:ext xmlns:c16="http://schemas.microsoft.com/office/drawing/2014/chart" uri="{C3380CC4-5D6E-409C-BE32-E72D297353CC}">
              <c16:uniqueId val="{00000001-B0B9-40EB-A95B-BF4290C493AE}"/>
            </c:ext>
          </c:extLst>
        </c:ser>
        <c:ser>
          <c:idx val="2"/>
          <c:order val="2"/>
          <c:tx>
            <c:strRef>
              <c:f>ごみ発生量!$S$107</c:f>
              <c:strCache>
                <c:ptCount val="1"/>
                <c:pt idx="0">
                  <c:v>その他</c:v>
                </c:pt>
              </c:strCache>
            </c:strRef>
          </c:tx>
          <c:spPr>
            <a:solidFill>
              <a:schemeClr val="accent4">
                <a:lumMod val="40000"/>
                <a:lumOff val="60000"/>
              </a:schemeClr>
            </a:solidFill>
            <a:ln>
              <a:noFill/>
            </a:ln>
            <a:effectLst/>
          </c:spPr>
          <c:invertIfNegative val="0"/>
          <c:dLbls>
            <c:dLbl>
              <c:idx val="0"/>
              <c:layout>
                <c:manualLayout>
                  <c:x val="-4.3757147144260827E-3"/>
                  <c:y val="-3.6053004410131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EE-41E1-8396-9FC086A28E38}"/>
                </c:ext>
              </c:extLst>
            </c:dLbl>
            <c:dLbl>
              <c:idx val="1"/>
              <c:layout>
                <c:manualLayout>
                  <c:x val="8.9432735902314105E-3"/>
                  <c:y val="-3.0411877394636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EE-41E1-8396-9FC086A28E38}"/>
                </c:ext>
              </c:extLst>
            </c:dLbl>
            <c:dLbl>
              <c:idx val="2"/>
              <c:layout>
                <c:manualLayout>
                  <c:x val="2.9810911967438035E-3"/>
                  <c:y val="-3.0411877394636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EE-41E1-8396-9FC086A28E38}"/>
                </c:ext>
              </c:extLst>
            </c:dLbl>
            <c:dLbl>
              <c:idx val="3"/>
              <c:layout>
                <c:manualLayout>
                  <c:x val="-8.9432735902315198E-3"/>
                  <c:y val="-4.0549169859514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EEE-41E1-8396-9FC086A28E38}"/>
                </c:ext>
              </c:extLst>
            </c:dLbl>
            <c:dLbl>
              <c:idx val="4"/>
              <c:layout>
                <c:manualLayout>
                  <c:x val="0"/>
                  <c:y val="-3.9785610189728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EE-41E1-8396-9FC086A28E38}"/>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ごみ発生量!$U$107:$AA$107</c:f>
              <c:numCache>
                <c:formatCode>#,##0_);[Red]\(#,##0\)</c:formatCode>
                <c:ptCount val="5"/>
                <c:pt idx="0">
                  <c:v>13618</c:v>
                </c:pt>
                <c:pt idx="1">
                  <c:v>15439.040238017758</c:v>
                </c:pt>
                <c:pt idx="2">
                  <c:v>14560.942414499388</c:v>
                </c:pt>
                <c:pt idx="3">
                  <c:v>13620.890704658943</c:v>
                </c:pt>
                <c:pt idx="4">
                  <c:v>12654.804736626895</c:v>
                </c:pt>
              </c:numCache>
              <c:extLst/>
            </c:numRef>
          </c:val>
          <c:extLst>
            <c:ext xmlns:c16="http://schemas.microsoft.com/office/drawing/2014/chart" uri="{C3380CC4-5D6E-409C-BE32-E72D297353CC}">
              <c16:uniqueId val="{00000002-B0B9-40EB-A95B-BF4290C493AE}"/>
            </c:ext>
          </c:extLst>
        </c:ser>
        <c:dLbls>
          <c:showLegendKey val="0"/>
          <c:showVal val="1"/>
          <c:showCatName val="0"/>
          <c:showSerName val="0"/>
          <c:showPercent val="0"/>
          <c:showBubbleSize val="0"/>
        </c:dLbls>
        <c:gapWidth val="70"/>
        <c:overlap val="100"/>
        <c:axId val="1933063536"/>
        <c:axId val="1933064368"/>
      </c:barChart>
      <c:lineChart>
        <c:grouping val="standard"/>
        <c:varyColors val="0"/>
        <c:ser>
          <c:idx val="3"/>
          <c:order val="3"/>
          <c:tx>
            <c:strRef>
              <c:f>ごみ発生量!$S$108</c:f>
              <c:strCache>
                <c:ptCount val="1"/>
                <c:pt idx="0">
                  <c:v>ごみ発生量</c:v>
                </c:pt>
              </c:strCache>
            </c:strRef>
          </c:tx>
          <c:spPr>
            <a:ln w="28575" cap="rnd">
              <a:solidFill>
                <a:schemeClr val="accent1">
                  <a:alpha val="0"/>
                </a:schemeClr>
              </a:solidFill>
              <a:round/>
            </a:ln>
            <a:effectLst/>
          </c:spPr>
          <c:marker>
            <c:symbol val="none"/>
          </c:marker>
          <c:dLbls>
            <c:dLbl>
              <c:idx val="0"/>
              <c:layout>
                <c:manualLayout>
                  <c:x val="-9.0959049856617846E-2"/>
                  <c:y val="-0.11486718458487237"/>
                </c:manualLayout>
              </c:layout>
              <c:numFmt formatCode="#,##0_);[Red]\(#,##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1347971649503184"/>
                      <c:h val="8.3125747773916653E-2"/>
                    </c:manualLayout>
                  </c15:layout>
                </c:ext>
                <c:ext xmlns:c16="http://schemas.microsoft.com/office/drawing/2014/chart" uri="{C3380CC4-5D6E-409C-BE32-E72D297353CC}">
                  <c16:uniqueId val="{00000000-9EEE-41E1-8396-9FC086A28E38}"/>
                </c:ext>
              </c:extLst>
            </c:dLbl>
            <c:dLbl>
              <c:idx val="1"/>
              <c:layout>
                <c:manualLayout>
                  <c:x val="-5.0976659464319091E-2"/>
                  <c:y val="-8.71807151979565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EE-41E1-8396-9FC086A28E38}"/>
                </c:ext>
              </c:extLst>
            </c:dLbl>
            <c:dLbl>
              <c:idx val="2"/>
              <c:layout>
                <c:manualLayout>
                  <c:x val="-6.290102425129436E-2"/>
                  <c:y val="-9.7318007662835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EE-41E1-8396-9FC086A28E38}"/>
                </c:ext>
              </c:extLst>
            </c:dLbl>
            <c:dLbl>
              <c:idx val="3"/>
              <c:layout>
                <c:manualLayout>
                  <c:x val="-8.0020107615018501E-2"/>
                  <c:y val="-8.8759857984558529E-2"/>
                </c:manualLayout>
              </c:layout>
              <c:numFmt formatCode="#,##0_);[Red]\(#,##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1129185913781882"/>
                      <c:h val="6.2469483369756565E-2"/>
                    </c:manualLayout>
                  </c15:layout>
                </c:ext>
                <c:ext xmlns:c16="http://schemas.microsoft.com/office/drawing/2014/chart" uri="{C3380CC4-5D6E-409C-BE32-E72D297353CC}">
                  <c16:uniqueId val="{00000004-9EEE-41E1-8396-9FC086A28E38}"/>
                </c:ext>
              </c:extLst>
            </c:dLbl>
            <c:dLbl>
              <c:idx val="4"/>
              <c:layout>
                <c:manualLayout>
                  <c:x val="-4.6792928431568126E-2"/>
                  <c:y val="-8.13486911445761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EE-41E1-8396-9FC086A28E38}"/>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ごみ発生量!$U$104:$AA$104</c:f>
              <c:strCache>
                <c:ptCount val="5"/>
                <c:pt idx="0">
                  <c:v>2020年</c:v>
                </c:pt>
                <c:pt idx="1">
                  <c:v>2025年</c:v>
                </c:pt>
                <c:pt idx="2">
                  <c:v>2030年</c:v>
                </c:pt>
                <c:pt idx="3">
                  <c:v>2035年</c:v>
                </c:pt>
                <c:pt idx="4">
                  <c:v>2040年</c:v>
                </c:pt>
              </c:strCache>
              <c:extLst/>
            </c:strRef>
          </c:cat>
          <c:val>
            <c:numRef>
              <c:f>ごみ発生量!$U$108:$AA$108</c:f>
              <c:numCache>
                <c:formatCode>#,##0_);[Red]\(#,##0\)</c:formatCode>
                <c:ptCount val="5"/>
                <c:pt idx="0" formatCode="0">
                  <c:v>194857</c:v>
                </c:pt>
                <c:pt idx="1">
                  <c:v>188250.45877936578</c:v>
                </c:pt>
                <c:pt idx="2">
                  <c:v>177698.36006501297</c:v>
                </c:pt>
                <c:pt idx="3">
                  <c:v>166407.81837643296</c:v>
                </c:pt>
                <c:pt idx="4">
                  <c:v>154821.85022748332</c:v>
                </c:pt>
              </c:numCache>
              <c:extLst/>
            </c:numRef>
          </c:val>
          <c:smooth val="0"/>
          <c:extLst>
            <c:ext xmlns:c16="http://schemas.microsoft.com/office/drawing/2014/chart" uri="{C3380CC4-5D6E-409C-BE32-E72D297353CC}">
              <c16:uniqueId val="{00000003-B0B9-40EB-A95B-BF4290C493AE}"/>
            </c:ext>
          </c:extLst>
        </c:ser>
        <c:dLbls>
          <c:showLegendKey val="0"/>
          <c:showVal val="1"/>
          <c:showCatName val="0"/>
          <c:showSerName val="0"/>
          <c:showPercent val="0"/>
          <c:showBubbleSize val="0"/>
        </c:dLbls>
        <c:marker val="1"/>
        <c:smooth val="0"/>
        <c:axId val="1933063536"/>
        <c:axId val="1933064368"/>
      </c:lineChart>
      <c:catAx>
        <c:axId val="193306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4368"/>
        <c:crosses val="autoZero"/>
        <c:auto val="1"/>
        <c:lblAlgn val="ctr"/>
        <c:lblOffset val="100"/>
        <c:noMultiLvlLbl val="0"/>
      </c:catAx>
      <c:valAx>
        <c:axId val="1933064368"/>
        <c:scaling>
          <c:orientation val="minMax"/>
          <c:max val="12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（単位：千トン）</a:t>
                </a:r>
              </a:p>
            </c:rich>
          </c:tx>
          <c:layout>
            <c:manualLayout>
              <c:xMode val="edge"/>
              <c:yMode val="edge"/>
              <c:x val="1.0817370607144996E-2"/>
              <c:y val="1.8455858876117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3536"/>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泉州（泉北・泉南）地域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1468148495790974"/>
          <c:y val="0.12178532455962207"/>
          <c:w val="0.86548678521129307"/>
          <c:h val="0.7366950273460946"/>
        </c:manualLayout>
      </c:layout>
      <c:barChart>
        <c:barDir val="col"/>
        <c:grouping val="stacked"/>
        <c:varyColors val="0"/>
        <c:ser>
          <c:idx val="0"/>
          <c:order val="0"/>
          <c:tx>
            <c:strRef>
              <c:f>ごみ発生量!$S$105</c:f>
              <c:strCache>
                <c:ptCount val="1"/>
                <c:pt idx="0">
                  <c:v>生活系ごみ</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ごみ発生量!$U$105:$AA$105</c:f>
              <c:numCache>
                <c:formatCode>#,##0_);[Red]\(#,##0\)</c:formatCode>
                <c:ptCount val="5"/>
                <c:pt idx="0" formatCode="0">
                  <c:v>352776</c:v>
                </c:pt>
                <c:pt idx="1">
                  <c:v>339051.78105448169</c:v>
                </c:pt>
                <c:pt idx="2">
                  <c:v>326170.28656574339</c:v>
                </c:pt>
                <c:pt idx="3">
                  <c:v>312160.62360289966</c:v>
                </c:pt>
                <c:pt idx="4">
                  <c:v>297629.03378934326</c:v>
                </c:pt>
              </c:numCache>
              <c:extLst/>
            </c:numRef>
          </c:val>
          <c:extLst>
            <c:ext xmlns:c16="http://schemas.microsoft.com/office/drawing/2014/chart" uri="{C3380CC4-5D6E-409C-BE32-E72D297353CC}">
              <c16:uniqueId val="{00000000-70C0-4262-9649-FA8A6BE54B5E}"/>
            </c:ext>
          </c:extLst>
        </c:ser>
        <c:ser>
          <c:idx val="1"/>
          <c:order val="1"/>
          <c:tx>
            <c:strRef>
              <c:f>ごみ発生量!$S$106</c:f>
              <c:strCache>
                <c:ptCount val="1"/>
                <c:pt idx="0">
                  <c:v>事業系ごみ</c:v>
                </c:pt>
              </c:strCache>
            </c:strRef>
          </c:tx>
          <c:spPr>
            <a:pattFill prst="pct80">
              <a:fgClr>
                <a:schemeClr val="accent2">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ごみ発生量!$U$106:$AA$106</c:f>
              <c:numCache>
                <c:formatCode>#,##0_);[Red]\(#,##0\)</c:formatCode>
                <c:ptCount val="5"/>
                <c:pt idx="0">
                  <c:v>216362</c:v>
                </c:pt>
                <c:pt idx="1">
                  <c:v>215831.61333089546</c:v>
                </c:pt>
                <c:pt idx="2">
                  <c:v>207759.06252557648</c:v>
                </c:pt>
                <c:pt idx="3">
                  <c:v>198967.17258171045</c:v>
                </c:pt>
                <c:pt idx="4">
                  <c:v>189822.37947499144</c:v>
                </c:pt>
              </c:numCache>
              <c:extLst/>
            </c:numRef>
          </c:val>
          <c:extLst>
            <c:ext xmlns:c16="http://schemas.microsoft.com/office/drawing/2014/chart" uri="{C3380CC4-5D6E-409C-BE32-E72D297353CC}">
              <c16:uniqueId val="{00000001-70C0-4262-9649-FA8A6BE54B5E}"/>
            </c:ext>
          </c:extLst>
        </c:ser>
        <c:ser>
          <c:idx val="2"/>
          <c:order val="2"/>
          <c:tx>
            <c:strRef>
              <c:f>ごみ発生量!$S$107</c:f>
              <c:strCache>
                <c:ptCount val="1"/>
                <c:pt idx="0">
                  <c:v>その他</c:v>
                </c:pt>
              </c:strCache>
            </c:strRef>
          </c:tx>
          <c:spPr>
            <a:solidFill>
              <a:schemeClr val="accent4">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ごみ発生量!$U$107:$AA$107</c:f>
              <c:numCache>
                <c:formatCode>#,##0_);[Red]\(#,##0\)</c:formatCode>
                <c:ptCount val="5"/>
                <c:pt idx="0">
                  <c:v>33169</c:v>
                </c:pt>
                <c:pt idx="1">
                  <c:v>38818.006876400592</c:v>
                </c:pt>
                <c:pt idx="2">
                  <c:v>37372.449451754059</c:v>
                </c:pt>
                <c:pt idx="3">
                  <c:v>35795.439014266485</c:v>
                </c:pt>
                <c:pt idx="4">
                  <c:v>34156.303155045265</c:v>
                </c:pt>
              </c:numCache>
              <c:extLst/>
            </c:numRef>
          </c:val>
          <c:extLst>
            <c:ext xmlns:c16="http://schemas.microsoft.com/office/drawing/2014/chart" uri="{C3380CC4-5D6E-409C-BE32-E72D297353CC}">
              <c16:uniqueId val="{00000002-70C0-4262-9649-FA8A6BE54B5E}"/>
            </c:ext>
          </c:extLst>
        </c:ser>
        <c:dLbls>
          <c:showLegendKey val="0"/>
          <c:showVal val="1"/>
          <c:showCatName val="0"/>
          <c:showSerName val="0"/>
          <c:showPercent val="0"/>
          <c:showBubbleSize val="0"/>
        </c:dLbls>
        <c:gapWidth val="70"/>
        <c:overlap val="100"/>
        <c:axId val="1933063536"/>
        <c:axId val="1933064368"/>
      </c:barChart>
      <c:lineChart>
        <c:grouping val="standard"/>
        <c:varyColors val="0"/>
        <c:ser>
          <c:idx val="3"/>
          <c:order val="3"/>
          <c:tx>
            <c:strRef>
              <c:f>ごみ発生量!$S$108</c:f>
              <c:strCache>
                <c:ptCount val="1"/>
                <c:pt idx="0">
                  <c:v>ごみ発生量</c:v>
                </c:pt>
              </c:strCache>
            </c:strRef>
          </c:tx>
          <c:spPr>
            <a:ln w="28575" cap="rnd">
              <a:solidFill>
                <a:schemeClr val="accent1">
                  <a:alpha val="0"/>
                </a:schemeClr>
              </a:solidFill>
              <a:round/>
            </a:ln>
            <a:effectLst/>
          </c:spPr>
          <c:marker>
            <c:symbol val="none"/>
          </c:marker>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ごみ発生量!$U$108:$AA$108</c:f>
              <c:numCache>
                <c:formatCode>#,##0_);[Red]\(#,##0\)</c:formatCode>
                <c:ptCount val="5"/>
                <c:pt idx="0" formatCode="0">
                  <c:v>602307</c:v>
                </c:pt>
                <c:pt idx="1">
                  <c:v>593701.40126177785</c:v>
                </c:pt>
                <c:pt idx="2">
                  <c:v>571301.79854307394</c:v>
                </c:pt>
                <c:pt idx="3">
                  <c:v>546923.23519887659</c:v>
                </c:pt>
                <c:pt idx="4">
                  <c:v>521607.71641938004</c:v>
                </c:pt>
              </c:numCache>
              <c:extLst/>
            </c:numRef>
          </c:val>
          <c:smooth val="0"/>
          <c:extLst>
            <c:ext xmlns:c16="http://schemas.microsoft.com/office/drawing/2014/chart" uri="{C3380CC4-5D6E-409C-BE32-E72D297353CC}">
              <c16:uniqueId val="{00000003-70C0-4262-9649-FA8A6BE54B5E}"/>
            </c:ext>
          </c:extLst>
        </c:ser>
        <c:dLbls>
          <c:showLegendKey val="0"/>
          <c:showVal val="1"/>
          <c:showCatName val="0"/>
          <c:showSerName val="0"/>
          <c:showPercent val="0"/>
          <c:showBubbleSize val="0"/>
        </c:dLbls>
        <c:marker val="1"/>
        <c:smooth val="0"/>
        <c:axId val="1933063536"/>
        <c:axId val="1933064368"/>
      </c:lineChart>
      <c:catAx>
        <c:axId val="193306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4368"/>
        <c:crosses val="autoZero"/>
        <c:auto val="1"/>
        <c:lblAlgn val="ctr"/>
        <c:lblOffset val="100"/>
        <c:noMultiLvlLbl val="0"/>
      </c:catAx>
      <c:valAx>
        <c:axId val="1933064368"/>
        <c:scaling>
          <c:orientation val="minMax"/>
          <c:max val="1200000"/>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（単位：千トン）</a:t>
                </a:r>
              </a:p>
            </c:rich>
          </c:tx>
          <c:layout>
            <c:manualLayout>
              <c:xMode val="edge"/>
              <c:yMode val="edge"/>
              <c:x val="1.0817370607144996E-2"/>
              <c:y val="1.84558588761175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3536"/>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大阪市</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1468148495790974"/>
          <c:y val="0.12178532455962207"/>
          <c:w val="0.86548678521129307"/>
          <c:h val="0.7366950273460946"/>
        </c:manualLayout>
      </c:layout>
      <c:barChart>
        <c:barDir val="col"/>
        <c:grouping val="stacked"/>
        <c:varyColors val="0"/>
        <c:ser>
          <c:idx val="0"/>
          <c:order val="0"/>
          <c:tx>
            <c:strRef>
              <c:f>ごみ発生量!$S$105</c:f>
              <c:strCache>
                <c:ptCount val="1"/>
                <c:pt idx="0">
                  <c:v>生活系ごみ</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ごみ発生量!$U$105:$AA$105</c:f>
              <c:numCache>
                <c:formatCode>#,##0_);[Red]\(#,##0\)</c:formatCode>
                <c:ptCount val="5"/>
                <c:pt idx="0">
                  <c:v>416629</c:v>
                </c:pt>
                <c:pt idx="1">
                  <c:v>422704.64764003537</c:v>
                </c:pt>
                <c:pt idx="2">
                  <c:v>415682.66798808146</c:v>
                </c:pt>
                <c:pt idx="3">
                  <c:v>407178.95660988503</c:v>
                </c:pt>
                <c:pt idx="4">
                  <c:v>397180.14796265878</c:v>
                </c:pt>
              </c:numCache>
              <c:extLst/>
            </c:numRef>
          </c:val>
          <c:extLst>
            <c:ext xmlns:c16="http://schemas.microsoft.com/office/drawing/2014/chart" uri="{C3380CC4-5D6E-409C-BE32-E72D297353CC}">
              <c16:uniqueId val="{00000000-7774-4507-A67C-AB93F9851E6E}"/>
            </c:ext>
          </c:extLst>
        </c:ser>
        <c:ser>
          <c:idx val="1"/>
          <c:order val="1"/>
          <c:tx>
            <c:strRef>
              <c:f>ごみ発生量!$S$106</c:f>
              <c:strCache>
                <c:ptCount val="1"/>
                <c:pt idx="0">
                  <c:v>事業系ごみ</c:v>
                </c:pt>
              </c:strCache>
            </c:strRef>
          </c:tx>
          <c:spPr>
            <a:pattFill prst="pct80">
              <a:fgClr>
                <a:schemeClr val="accent2">
                  <a:lumMod val="40000"/>
                  <a:lumOff val="60000"/>
                </a:schemeClr>
              </a:fgClr>
              <a:bgClr>
                <a:schemeClr val="bg1"/>
              </a:bgClr>
            </a:patt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ごみ発生量!$U$106:$AA$106</c:f>
              <c:numCache>
                <c:formatCode>#,##0_);[Red]\(#,##0\)</c:formatCode>
                <c:ptCount val="5"/>
                <c:pt idx="0">
                  <c:v>499045</c:v>
                </c:pt>
                <c:pt idx="1">
                  <c:v>535569.92464082479</c:v>
                </c:pt>
                <c:pt idx="2">
                  <c:v>526673.02432514878</c:v>
                </c:pt>
                <c:pt idx="3">
                  <c:v>515898.7589192327</c:v>
                </c:pt>
                <c:pt idx="4">
                  <c:v>503230.19418120495</c:v>
                </c:pt>
              </c:numCache>
              <c:extLst/>
            </c:numRef>
          </c:val>
          <c:extLst>
            <c:ext xmlns:c16="http://schemas.microsoft.com/office/drawing/2014/chart" uri="{C3380CC4-5D6E-409C-BE32-E72D297353CC}">
              <c16:uniqueId val="{00000001-7774-4507-A67C-AB93F9851E6E}"/>
            </c:ext>
          </c:extLst>
        </c:ser>
        <c:ser>
          <c:idx val="2"/>
          <c:order val="2"/>
          <c:tx>
            <c:strRef>
              <c:f>ごみ発生量!$S$107</c:f>
              <c:strCache>
                <c:ptCount val="1"/>
                <c:pt idx="0">
                  <c:v>その他</c:v>
                </c:pt>
              </c:strCache>
            </c:strRef>
          </c:tx>
          <c:spPr>
            <a:solidFill>
              <a:schemeClr val="accent4">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ごみ発生量!$U$107:$AA$107</c:f>
              <c:numCache>
                <c:formatCode>#,##0_);[Red]\(#,##0\)</c:formatCode>
                <c:ptCount val="5"/>
                <c:pt idx="0">
                  <c:v>39930</c:v>
                </c:pt>
                <c:pt idx="1">
                  <c:v>41442.721239898332</c:v>
                </c:pt>
                <c:pt idx="2">
                  <c:v>40754.27376979628</c:v>
                </c:pt>
                <c:pt idx="3">
                  <c:v>39920.554665644726</c:v>
                </c:pt>
                <c:pt idx="4">
                  <c:v>38940.253545674648</c:v>
                </c:pt>
              </c:numCache>
              <c:extLst/>
            </c:numRef>
          </c:val>
          <c:extLst>
            <c:ext xmlns:c16="http://schemas.microsoft.com/office/drawing/2014/chart" uri="{C3380CC4-5D6E-409C-BE32-E72D297353CC}">
              <c16:uniqueId val="{00000002-7774-4507-A67C-AB93F9851E6E}"/>
            </c:ext>
          </c:extLst>
        </c:ser>
        <c:dLbls>
          <c:showLegendKey val="0"/>
          <c:showVal val="1"/>
          <c:showCatName val="0"/>
          <c:showSerName val="0"/>
          <c:showPercent val="0"/>
          <c:showBubbleSize val="0"/>
        </c:dLbls>
        <c:gapWidth val="70"/>
        <c:overlap val="100"/>
        <c:axId val="1933063536"/>
        <c:axId val="1933064368"/>
      </c:barChart>
      <c:lineChart>
        <c:grouping val="standard"/>
        <c:varyColors val="0"/>
        <c:ser>
          <c:idx val="3"/>
          <c:order val="3"/>
          <c:tx>
            <c:strRef>
              <c:f>ごみ発生量!$S$108</c:f>
              <c:strCache>
                <c:ptCount val="1"/>
                <c:pt idx="0">
                  <c:v>ごみ発生量</c:v>
                </c:pt>
              </c:strCache>
            </c:strRef>
          </c:tx>
          <c:spPr>
            <a:ln w="28575" cap="rnd">
              <a:solidFill>
                <a:schemeClr val="accent1">
                  <a:alpha val="0"/>
                </a:schemeClr>
              </a:solidFill>
              <a:round/>
            </a:ln>
            <a:effectLst/>
          </c:spPr>
          <c:marker>
            <c:symbol val="none"/>
          </c:marker>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ごみ発生量!$U$104:$AA$104</c:f>
              <c:strCache>
                <c:ptCount val="5"/>
                <c:pt idx="0">
                  <c:v>2020年</c:v>
                </c:pt>
                <c:pt idx="1">
                  <c:v>2025年</c:v>
                </c:pt>
                <c:pt idx="2">
                  <c:v>2030年</c:v>
                </c:pt>
                <c:pt idx="3">
                  <c:v>2035年</c:v>
                </c:pt>
                <c:pt idx="4">
                  <c:v>2040年</c:v>
                </c:pt>
              </c:strCache>
              <c:extLst/>
            </c:strRef>
          </c:cat>
          <c:val>
            <c:numRef>
              <c:f>ごみ発生量!$U$108:$AA$108</c:f>
              <c:numCache>
                <c:formatCode>#,##0_);[Red]\(#,##0\)</c:formatCode>
                <c:ptCount val="5"/>
                <c:pt idx="0">
                  <c:v>955604</c:v>
                </c:pt>
                <c:pt idx="1">
                  <c:v>999717.29352075851</c:v>
                </c:pt>
                <c:pt idx="2">
                  <c:v>983109.96608302661</c:v>
                </c:pt>
                <c:pt idx="3">
                  <c:v>962998.2701947625</c:v>
                </c:pt>
                <c:pt idx="4">
                  <c:v>939350.5956895384</c:v>
                </c:pt>
              </c:numCache>
              <c:extLst/>
            </c:numRef>
          </c:val>
          <c:smooth val="0"/>
          <c:extLst>
            <c:ext xmlns:c16="http://schemas.microsoft.com/office/drawing/2014/chart" uri="{C3380CC4-5D6E-409C-BE32-E72D297353CC}">
              <c16:uniqueId val="{00000003-7774-4507-A67C-AB93F9851E6E}"/>
            </c:ext>
          </c:extLst>
        </c:ser>
        <c:dLbls>
          <c:showLegendKey val="0"/>
          <c:showVal val="1"/>
          <c:showCatName val="0"/>
          <c:showSerName val="0"/>
          <c:showPercent val="0"/>
          <c:showBubbleSize val="0"/>
        </c:dLbls>
        <c:marker val="1"/>
        <c:smooth val="0"/>
        <c:axId val="1933063536"/>
        <c:axId val="1933064368"/>
      </c:lineChart>
      <c:catAx>
        <c:axId val="193306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4368"/>
        <c:crosses val="autoZero"/>
        <c:auto val="1"/>
        <c:lblAlgn val="ctr"/>
        <c:lblOffset val="100"/>
        <c:noMultiLvlLbl val="0"/>
      </c:catAx>
      <c:valAx>
        <c:axId val="1933064368"/>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600" dirty="0"/>
                  <a:t>（単位：</a:t>
                </a:r>
                <a:r>
                  <a:rPr lang="ja-JP" altLang="en-US" sz="600" dirty="0"/>
                  <a:t>千</a:t>
                </a:r>
                <a:r>
                  <a:rPr lang="ja-JP" sz="600" dirty="0"/>
                  <a:t>トン）</a:t>
                </a:r>
              </a:p>
            </c:rich>
          </c:tx>
          <c:layout>
            <c:manualLayout>
              <c:xMode val="edge"/>
              <c:yMode val="edge"/>
              <c:x val="1.0817307180434813E-2"/>
              <c:y val="4.3799188014159156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3536"/>
        <c:crosses val="autoZero"/>
        <c:crossBetween val="between"/>
        <c:dispUnits>
          <c:builtInUnit val="thousands"/>
          <c:dispUnitsLbl>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a:t>大阪府</a:t>
            </a:r>
            <a:endParaRPr lang="ja-JP" sz="105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2213888888888889"/>
          <c:y val="0.15055421766580457"/>
          <c:w val="0.84730555555555531"/>
          <c:h val="0.714504496482949"/>
        </c:manualLayout>
      </c:layout>
      <c:barChart>
        <c:barDir val="col"/>
        <c:grouping val="stacked"/>
        <c:varyColors val="0"/>
        <c:ser>
          <c:idx val="0"/>
          <c:order val="0"/>
          <c:tx>
            <c:strRef>
              <c:f>Sheet1!$J$12</c:f>
              <c:strCache>
                <c:ptCount val="1"/>
                <c:pt idx="0">
                  <c:v>生活系ごみ</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Sheet1!$K$11:$O$11</c:f>
              <c:strCache>
                <c:ptCount val="5"/>
                <c:pt idx="0">
                  <c:v>2020年</c:v>
                </c:pt>
                <c:pt idx="1">
                  <c:v>2025年</c:v>
                </c:pt>
                <c:pt idx="2">
                  <c:v>2030年</c:v>
                </c:pt>
                <c:pt idx="3">
                  <c:v>2035年</c:v>
                </c:pt>
                <c:pt idx="4">
                  <c:v>2040年</c:v>
                </c:pt>
              </c:strCache>
            </c:strRef>
          </c:cat>
          <c:val>
            <c:numRef>
              <c:f>Sheet1!$K$12:$O$12</c:f>
              <c:numCache>
                <c:formatCode>#,##0_);[Red]\(#,##0\)</c:formatCode>
                <c:ptCount val="5"/>
                <c:pt idx="0">
                  <c:v>1662204</c:v>
                </c:pt>
                <c:pt idx="1">
                  <c:v>1627525.8271368418</c:v>
                </c:pt>
                <c:pt idx="2">
                  <c:v>1579976.3114657896</c:v>
                </c:pt>
                <c:pt idx="3">
                  <c:v>1526459.5522591122</c:v>
                </c:pt>
                <c:pt idx="4">
                  <c:v>1468962.0968775898</c:v>
                </c:pt>
              </c:numCache>
            </c:numRef>
          </c:val>
          <c:extLst>
            <c:ext xmlns:c16="http://schemas.microsoft.com/office/drawing/2014/chart" uri="{C3380CC4-5D6E-409C-BE32-E72D297353CC}">
              <c16:uniqueId val="{00000000-359D-4DE4-8BA4-F555381DDA5C}"/>
            </c:ext>
          </c:extLst>
        </c:ser>
        <c:ser>
          <c:idx val="1"/>
          <c:order val="1"/>
          <c:tx>
            <c:strRef>
              <c:f>Sheet1!$J$13</c:f>
              <c:strCache>
                <c:ptCount val="1"/>
                <c:pt idx="0">
                  <c:v>事業系ごみ</c:v>
                </c:pt>
              </c:strCache>
            </c:strRef>
          </c:tx>
          <c:spPr>
            <a:pattFill prst="pct80">
              <a:fgClr>
                <a:srgbClr val="ED7D31">
                  <a:lumMod val="40000"/>
                  <a:lumOff val="60000"/>
                </a:srgbClr>
              </a:fgClr>
              <a:bgClr>
                <a:sysClr val="window" lastClr="FFFFFF"/>
              </a:bgClr>
            </a:patt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Sheet1!$K$11:$O$11</c:f>
              <c:strCache>
                <c:ptCount val="5"/>
                <c:pt idx="0">
                  <c:v>2020年</c:v>
                </c:pt>
                <c:pt idx="1">
                  <c:v>2025年</c:v>
                </c:pt>
                <c:pt idx="2">
                  <c:v>2030年</c:v>
                </c:pt>
                <c:pt idx="3">
                  <c:v>2035年</c:v>
                </c:pt>
                <c:pt idx="4">
                  <c:v>2040年</c:v>
                </c:pt>
              </c:strCache>
            </c:strRef>
          </c:cat>
          <c:val>
            <c:numRef>
              <c:f>Sheet1!$K$13:$O$13</c:f>
              <c:numCache>
                <c:formatCode>#,##0_);[Red]\(#,##0\)</c:formatCode>
                <c:ptCount val="5"/>
                <c:pt idx="0">
                  <c:v>1126598</c:v>
                </c:pt>
                <c:pt idx="1">
                  <c:v>1180938.591404506</c:v>
                </c:pt>
                <c:pt idx="2">
                  <c:v>1151707.1061847238</c:v>
                </c:pt>
                <c:pt idx="3">
                  <c:v>1118216.3754126616</c:v>
                </c:pt>
                <c:pt idx="4">
                  <c:v>1081463.9486132665</c:v>
                </c:pt>
              </c:numCache>
            </c:numRef>
          </c:val>
          <c:extLst>
            <c:ext xmlns:c16="http://schemas.microsoft.com/office/drawing/2014/chart" uri="{C3380CC4-5D6E-409C-BE32-E72D297353CC}">
              <c16:uniqueId val="{00000001-359D-4DE4-8BA4-F555381DDA5C}"/>
            </c:ext>
          </c:extLst>
        </c:ser>
        <c:ser>
          <c:idx val="2"/>
          <c:order val="2"/>
          <c:tx>
            <c:strRef>
              <c:f>Sheet1!$J$14</c:f>
              <c:strCache>
                <c:ptCount val="1"/>
                <c:pt idx="0">
                  <c:v>その他</c:v>
                </c:pt>
              </c:strCache>
            </c:strRef>
          </c:tx>
          <c:spPr>
            <a:solidFill>
              <a:srgbClr val="FFC000">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Sheet1!$K$11:$O$11</c:f>
              <c:strCache>
                <c:ptCount val="5"/>
                <c:pt idx="0">
                  <c:v>2020年</c:v>
                </c:pt>
                <c:pt idx="1">
                  <c:v>2025年</c:v>
                </c:pt>
                <c:pt idx="2">
                  <c:v>2030年</c:v>
                </c:pt>
                <c:pt idx="3">
                  <c:v>2035年</c:v>
                </c:pt>
                <c:pt idx="4">
                  <c:v>2040年</c:v>
                </c:pt>
              </c:strCache>
            </c:strRef>
          </c:cat>
          <c:val>
            <c:numRef>
              <c:f>Sheet1!$K$14:$O$14</c:f>
              <c:numCache>
                <c:formatCode>#,##0_);[Red]\(#,##0\)</c:formatCode>
                <c:ptCount val="5"/>
                <c:pt idx="0">
                  <c:v>162042</c:v>
                </c:pt>
                <c:pt idx="1">
                  <c:v>185477.04023801774</c:v>
                </c:pt>
                <c:pt idx="2">
                  <c:v>180001.94241449938</c:v>
                </c:pt>
                <c:pt idx="3">
                  <c:v>173824.89070465893</c:v>
                </c:pt>
                <c:pt idx="4">
                  <c:v>167181.80473662689</c:v>
                </c:pt>
              </c:numCache>
            </c:numRef>
          </c:val>
          <c:extLst>
            <c:ext xmlns:c16="http://schemas.microsoft.com/office/drawing/2014/chart" uri="{C3380CC4-5D6E-409C-BE32-E72D297353CC}">
              <c16:uniqueId val="{00000002-359D-4DE4-8BA4-F555381DDA5C}"/>
            </c:ext>
          </c:extLst>
        </c:ser>
        <c:dLbls>
          <c:showLegendKey val="0"/>
          <c:showVal val="1"/>
          <c:showCatName val="0"/>
          <c:showSerName val="0"/>
          <c:showPercent val="0"/>
          <c:showBubbleSize val="0"/>
        </c:dLbls>
        <c:gapWidth val="70"/>
        <c:overlap val="100"/>
        <c:axId val="1789671775"/>
        <c:axId val="1789697151"/>
      </c:barChart>
      <c:lineChart>
        <c:grouping val="standard"/>
        <c:varyColors val="0"/>
        <c:ser>
          <c:idx val="3"/>
          <c:order val="3"/>
          <c:tx>
            <c:strRef>
              <c:f>Sheet1!$J$15</c:f>
              <c:strCache>
                <c:ptCount val="1"/>
                <c:pt idx="0">
                  <c:v>ごみ発生量</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Sheet1!$K$11:$O$11</c:f>
              <c:strCache>
                <c:ptCount val="5"/>
                <c:pt idx="0">
                  <c:v>2020年</c:v>
                </c:pt>
                <c:pt idx="1">
                  <c:v>2025年</c:v>
                </c:pt>
                <c:pt idx="2">
                  <c:v>2030年</c:v>
                </c:pt>
                <c:pt idx="3">
                  <c:v>2035年</c:v>
                </c:pt>
                <c:pt idx="4">
                  <c:v>2040年</c:v>
                </c:pt>
              </c:strCache>
            </c:strRef>
          </c:cat>
          <c:val>
            <c:numRef>
              <c:f>Sheet1!$K$15:$O$15</c:f>
              <c:numCache>
                <c:formatCode>#,##0_);[Red]\(#,##0\)</c:formatCode>
                <c:ptCount val="5"/>
                <c:pt idx="0">
                  <c:v>2950844</c:v>
                </c:pt>
                <c:pt idx="1">
                  <c:v>2993938.4587793658</c:v>
                </c:pt>
                <c:pt idx="2">
                  <c:v>2911685.3600650132</c:v>
                </c:pt>
                <c:pt idx="3">
                  <c:v>2818498.8183764331</c:v>
                </c:pt>
                <c:pt idx="4">
                  <c:v>2717609.8502274835</c:v>
                </c:pt>
              </c:numCache>
            </c:numRef>
          </c:val>
          <c:smooth val="0"/>
          <c:extLst>
            <c:ext xmlns:c16="http://schemas.microsoft.com/office/drawing/2014/chart" uri="{C3380CC4-5D6E-409C-BE32-E72D297353CC}">
              <c16:uniqueId val="{00000003-359D-4DE4-8BA4-F555381DDA5C}"/>
            </c:ext>
          </c:extLst>
        </c:ser>
        <c:dLbls>
          <c:showLegendKey val="0"/>
          <c:showVal val="1"/>
          <c:showCatName val="0"/>
          <c:showSerName val="0"/>
          <c:showPercent val="0"/>
          <c:showBubbleSize val="0"/>
        </c:dLbls>
        <c:marker val="1"/>
        <c:smooth val="0"/>
        <c:axId val="1789671775"/>
        <c:axId val="1789697151"/>
      </c:lineChart>
      <c:catAx>
        <c:axId val="1789671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89697151"/>
        <c:crosses val="autoZero"/>
        <c:auto val="1"/>
        <c:lblAlgn val="ctr"/>
        <c:lblOffset val="100"/>
        <c:noMultiLvlLbl val="0"/>
      </c:catAx>
      <c:valAx>
        <c:axId val="1789697151"/>
        <c:scaling>
          <c:orientation val="minMax"/>
        </c:scaling>
        <c:delete val="0"/>
        <c:axPos val="l"/>
        <c:title>
          <c:tx>
            <c:rich>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600" dirty="0"/>
                  <a:t>（単位：千トン）</a:t>
                </a:r>
                <a:endParaRPr lang="ja-JP" sz="600" dirty="0"/>
              </a:p>
            </c:rich>
          </c:tx>
          <c:layout>
            <c:manualLayout>
              <c:xMode val="edge"/>
              <c:yMode val="edge"/>
              <c:x val="1.6045805903931256E-3"/>
              <c:y val="5.2323200112645032E-2"/>
            </c:manualLayout>
          </c:layout>
          <c:overlay val="0"/>
          <c:spPr>
            <a:noFill/>
            <a:ln>
              <a:noFill/>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89671775"/>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a:t>大阪市</a:t>
            </a:r>
            <a:endParaRPr lang="en-US" altLang="ja-JP" sz="105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3602777777777778"/>
          <c:y val="0.17685185185185184"/>
          <c:w val="0.66172222222222221"/>
          <c:h val="0.71478261849770797"/>
        </c:manualLayout>
      </c:layout>
      <c:barChart>
        <c:barDir val="col"/>
        <c:grouping val="clustered"/>
        <c:varyColors val="0"/>
        <c:ser>
          <c:idx val="0"/>
          <c:order val="0"/>
          <c:tx>
            <c:strRef>
              <c:f>'行政職員数（類団）'!$Q$30</c:f>
              <c:strCache>
                <c:ptCount val="1"/>
                <c:pt idx="0">
                  <c:v>行政職員数</c:v>
                </c:pt>
              </c:strCache>
            </c:strRef>
          </c:tx>
          <c:spPr>
            <a:solidFill>
              <a:schemeClr val="accent2">
                <a:lumMod val="40000"/>
                <a:lumOff val="60000"/>
              </a:schemeClr>
            </a:solidFill>
            <a:ln>
              <a:noFill/>
            </a:ln>
            <a:effectLst/>
          </c:spPr>
          <c:invertIfNegative val="0"/>
          <c:dLbls>
            <c:dLbl>
              <c:idx val="0"/>
              <c:layout>
                <c:manualLayout>
                  <c:x val="-4.4817650390566411E-3"/>
                  <c:y val="0.329548944865291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AA-4584-88AB-B96F520C6882}"/>
                </c:ext>
              </c:extLst>
            </c:dLbl>
            <c:dLbl>
              <c:idx val="1"/>
              <c:layout>
                <c:manualLayout>
                  <c:x val="1.7097757176557783E-3"/>
                  <c:y val="0.249764385040915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AA-4584-88AB-B96F520C688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'行政職員数（類団）'!$P$50:$P$51</c:f>
              <c:strCache>
                <c:ptCount val="2"/>
                <c:pt idx="0">
                  <c:v>2020年</c:v>
                </c:pt>
                <c:pt idx="1">
                  <c:v>2040年</c:v>
                </c:pt>
              </c:strCache>
            </c:strRef>
          </c:cat>
          <c:val>
            <c:numRef>
              <c:f>'行政職員数（類団）'!$Q$50:$Q$51</c:f>
              <c:numCache>
                <c:formatCode>#,##0_);[Red]\(#,##0\)</c:formatCode>
                <c:ptCount val="2"/>
                <c:pt idx="0">
                  <c:v>14665</c:v>
                </c:pt>
                <c:pt idx="1">
                  <c:v>11579.519144640703</c:v>
                </c:pt>
              </c:numCache>
            </c:numRef>
          </c:val>
          <c:extLst>
            <c:ext xmlns:c16="http://schemas.microsoft.com/office/drawing/2014/chart" uri="{C3380CC4-5D6E-409C-BE32-E72D297353CC}">
              <c16:uniqueId val="{00000002-9DAA-4584-88AB-B96F520C6882}"/>
            </c:ext>
          </c:extLst>
        </c:ser>
        <c:dLbls>
          <c:showLegendKey val="0"/>
          <c:showVal val="1"/>
          <c:showCatName val="0"/>
          <c:showSerName val="0"/>
          <c:showPercent val="0"/>
          <c:showBubbleSize val="0"/>
        </c:dLbls>
        <c:gapWidth val="219"/>
        <c:overlap val="-27"/>
        <c:axId val="292215520"/>
        <c:axId val="292213024"/>
      </c:barChart>
      <c:lineChart>
        <c:grouping val="standard"/>
        <c:varyColors val="0"/>
        <c:ser>
          <c:idx val="1"/>
          <c:order val="1"/>
          <c:tx>
            <c:strRef>
              <c:f>'行政職員数（類団）'!$R$30</c:f>
              <c:strCache>
                <c:ptCount val="1"/>
                <c:pt idx="0">
                  <c:v>人口100人当たり職員数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dLbl>
              <c:idx val="0"/>
              <c:layout>
                <c:manualLayout>
                  <c:x val="-9.3414804999108939E-2"/>
                  <c:y val="-6.7146221916151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AA-4584-88AB-B96F520C6882}"/>
                </c:ext>
              </c:extLst>
            </c:dLbl>
            <c:dLbl>
              <c:idx val="1"/>
              <c:layout>
                <c:manualLayout>
                  <c:x val="-9.4063072902789813E-2"/>
                  <c:y val="-6.0128802862858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AA-4584-88AB-B96F520C6882}"/>
                </c:ext>
              </c:extLst>
            </c:dLbl>
            <c:numFmt formatCode="#,##0.00;[Red]\-#,##0.0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'行政職員数（類団）'!$P$50:$P$51</c:f>
              <c:strCache>
                <c:ptCount val="2"/>
                <c:pt idx="0">
                  <c:v>2020年</c:v>
                </c:pt>
                <c:pt idx="1">
                  <c:v>2040年</c:v>
                </c:pt>
              </c:strCache>
            </c:strRef>
          </c:cat>
          <c:val>
            <c:numRef>
              <c:f>'行政職員数（類団）'!$R$50:$R$51</c:f>
              <c:numCache>
                <c:formatCode>#,##0.00000;[Red]\-#,##0.00000</c:formatCode>
                <c:ptCount val="2"/>
                <c:pt idx="0">
                  <c:v>0.53280540849262403</c:v>
                </c:pt>
                <c:pt idx="1">
                  <c:v>0.44788894154345199</c:v>
                </c:pt>
              </c:numCache>
            </c:numRef>
          </c:val>
          <c:smooth val="0"/>
          <c:extLst>
            <c:ext xmlns:c16="http://schemas.microsoft.com/office/drawing/2014/chart" uri="{C3380CC4-5D6E-409C-BE32-E72D297353CC}">
              <c16:uniqueId val="{00000005-9DAA-4584-88AB-B96F520C6882}"/>
            </c:ext>
          </c:extLst>
        </c:ser>
        <c:dLbls>
          <c:showLegendKey val="0"/>
          <c:showVal val="1"/>
          <c:showCatName val="0"/>
          <c:showSerName val="0"/>
          <c:showPercent val="0"/>
          <c:showBubbleSize val="0"/>
        </c:dLbls>
        <c:marker val="1"/>
        <c:smooth val="0"/>
        <c:axId val="2132595024"/>
        <c:axId val="2132595856"/>
      </c:lineChart>
      <c:catAx>
        <c:axId val="29221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92213024"/>
        <c:crosses val="autoZero"/>
        <c:auto val="1"/>
        <c:lblAlgn val="ctr"/>
        <c:lblOffset val="100"/>
        <c:noMultiLvlLbl val="0"/>
      </c:catAx>
      <c:valAx>
        <c:axId val="292213024"/>
        <c:scaling>
          <c:orientation val="minMax"/>
          <c:max val="16000"/>
          <c:min val="0"/>
        </c:scaling>
        <c:delete val="0"/>
        <c:axPos val="l"/>
        <c:majorGridlines>
          <c:spPr>
            <a:ln w="9525" cap="flat" cmpd="sng" algn="ctr">
              <a:noFill/>
              <a:round/>
            </a:ln>
            <a:effectLst/>
          </c:spPr>
        </c:majorGridlines>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3.6111111111111108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92215520"/>
        <c:crosses val="autoZero"/>
        <c:crossBetween val="between"/>
      </c:valAx>
      <c:valAx>
        <c:axId val="2132595856"/>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0.82777777777777783"/>
              <c:y val="5.9745188101487323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0;[Red]\-#,##0.0" sourceLinked="0"/>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595024"/>
        <c:crosses val="max"/>
        <c:crossBetween val="between"/>
      </c:valAx>
      <c:catAx>
        <c:axId val="2132595024"/>
        <c:scaling>
          <c:orientation val="minMax"/>
        </c:scaling>
        <c:delete val="1"/>
        <c:axPos val="b"/>
        <c:numFmt formatCode="General" sourceLinked="1"/>
        <c:majorTickMark val="out"/>
        <c:minorTickMark val="none"/>
        <c:tickLblPos val="nextTo"/>
        <c:crossAx val="21325958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東大阪（北河内・中河内）地域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3602777777777778"/>
          <c:y val="0.17685185185185184"/>
          <c:w val="0.72446708461184206"/>
          <c:h val="0.73648922536864836"/>
        </c:manualLayout>
      </c:layout>
      <c:barChart>
        <c:barDir val="col"/>
        <c:grouping val="clustered"/>
        <c:varyColors val="0"/>
        <c:ser>
          <c:idx val="0"/>
          <c:order val="0"/>
          <c:tx>
            <c:strRef>
              <c:f>'行政職員数（類団・算出方法変更）'!$Q$35</c:f>
              <c:strCache>
                <c:ptCount val="1"/>
                <c:pt idx="0">
                  <c:v>行政職員数</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'行政職員数（類団・算出方法変更）'!$P$36:$P$37</c:f>
              <c:strCache>
                <c:ptCount val="2"/>
                <c:pt idx="0">
                  <c:v>2020年</c:v>
                </c:pt>
                <c:pt idx="1">
                  <c:v>2040年</c:v>
                </c:pt>
              </c:strCache>
            </c:strRef>
          </c:cat>
          <c:val>
            <c:numRef>
              <c:f>'行政職員数（類団・算出方法変更）'!$Q$36:$Q$37</c:f>
              <c:numCache>
                <c:formatCode>#,##0_);[Red]\(#,##0\)</c:formatCode>
                <c:ptCount val="2"/>
                <c:pt idx="0">
                  <c:v>8392</c:v>
                </c:pt>
                <c:pt idx="1">
                  <c:v>7488</c:v>
                </c:pt>
              </c:numCache>
            </c:numRef>
          </c:val>
          <c:extLst>
            <c:ext xmlns:c16="http://schemas.microsoft.com/office/drawing/2014/chart" uri="{C3380CC4-5D6E-409C-BE32-E72D297353CC}">
              <c16:uniqueId val="{00000000-12F5-4328-991B-BD4034578856}"/>
            </c:ext>
          </c:extLst>
        </c:ser>
        <c:dLbls>
          <c:showLegendKey val="0"/>
          <c:showVal val="1"/>
          <c:showCatName val="0"/>
          <c:showSerName val="0"/>
          <c:showPercent val="0"/>
          <c:showBubbleSize val="0"/>
        </c:dLbls>
        <c:gapWidth val="219"/>
        <c:overlap val="-27"/>
        <c:axId val="2125730512"/>
        <c:axId val="2125724272"/>
      </c:barChart>
      <c:lineChart>
        <c:grouping val="standard"/>
        <c:varyColors val="0"/>
        <c:ser>
          <c:idx val="1"/>
          <c:order val="1"/>
          <c:tx>
            <c:strRef>
              <c:f>'行政職員数（類団・算出方法変更）'!$R$35</c:f>
              <c:strCache>
                <c:ptCount val="1"/>
                <c:pt idx="0">
                  <c:v>人口100人当たり職員数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numFmt formatCode="#,##0.00;[Red]\-#,##0.0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'行政職員数（類団・算出方法変更）'!$P$36:$P$37</c:f>
              <c:strCache>
                <c:ptCount val="2"/>
                <c:pt idx="0">
                  <c:v>2020年</c:v>
                </c:pt>
                <c:pt idx="1">
                  <c:v>2040年</c:v>
                </c:pt>
              </c:strCache>
            </c:strRef>
          </c:cat>
          <c:val>
            <c:numRef>
              <c:f>'行政職員数（類団・算出方法変更）'!$R$36:$R$37</c:f>
              <c:numCache>
                <c:formatCode>General</c:formatCode>
                <c:ptCount val="2"/>
                <c:pt idx="0">
                  <c:v>0.42667946569480825</c:v>
                </c:pt>
                <c:pt idx="1">
                  <c:v>0.45135379012410426</c:v>
                </c:pt>
              </c:numCache>
            </c:numRef>
          </c:val>
          <c:smooth val="0"/>
          <c:extLst>
            <c:ext xmlns:c16="http://schemas.microsoft.com/office/drawing/2014/chart" uri="{C3380CC4-5D6E-409C-BE32-E72D297353CC}">
              <c16:uniqueId val="{00000001-12F5-4328-991B-BD4034578856}"/>
            </c:ext>
          </c:extLst>
        </c:ser>
        <c:dLbls>
          <c:showLegendKey val="0"/>
          <c:showVal val="1"/>
          <c:showCatName val="0"/>
          <c:showSerName val="0"/>
          <c:showPercent val="0"/>
          <c:showBubbleSize val="0"/>
        </c:dLbls>
        <c:marker val="1"/>
        <c:smooth val="0"/>
        <c:axId val="417017376"/>
        <c:axId val="417018208"/>
      </c:lineChart>
      <c:catAx>
        <c:axId val="212573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25724272"/>
        <c:crosses val="autoZero"/>
        <c:auto val="1"/>
        <c:lblAlgn val="ctr"/>
        <c:lblOffset val="100"/>
        <c:noMultiLvlLbl val="0"/>
      </c:catAx>
      <c:valAx>
        <c:axId val="2125724272"/>
        <c:scaling>
          <c:orientation val="minMax"/>
          <c:max val="16000"/>
          <c:min val="0"/>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2.7777777777777776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25730512"/>
        <c:crosses val="autoZero"/>
        <c:crossBetween val="between"/>
      </c:valAx>
      <c:valAx>
        <c:axId val="417018208"/>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0.82499999999999996"/>
              <c:y val="6.4374817731116959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17017376"/>
        <c:crosses val="max"/>
        <c:crossBetween val="between"/>
      </c:valAx>
      <c:catAx>
        <c:axId val="417017376"/>
        <c:scaling>
          <c:orientation val="minMax"/>
        </c:scaling>
        <c:delete val="1"/>
        <c:axPos val="b"/>
        <c:numFmt formatCode="General" sourceLinked="1"/>
        <c:majorTickMark val="out"/>
        <c:minorTickMark val="none"/>
        <c:tickLblPos val="nextTo"/>
        <c:crossAx val="417018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南河内地域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3602777777777778"/>
          <c:y val="0.17685185185185184"/>
          <c:w val="0.71550355453372871"/>
          <c:h val="0.72681288931577703"/>
        </c:manualLayout>
      </c:layout>
      <c:barChart>
        <c:barDir val="col"/>
        <c:grouping val="clustered"/>
        <c:varyColors val="0"/>
        <c:ser>
          <c:idx val="0"/>
          <c:order val="0"/>
          <c:tx>
            <c:strRef>
              <c:f>'行政職員数（類団・算出方法変更）'!$Q$35</c:f>
              <c:strCache>
                <c:ptCount val="1"/>
                <c:pt idx="0">
                  <c:v>行政職員数</c:v>
                </c:pt>
              </c:strCache>
            </c:strRef>
          </c:tx>
          <c:spPr>
            <a:solidFill>
              <a:srgbClr val="ED7D31">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'行政職員数（類団・算出方法変更）'!$P$41:$P$42</c:f>
              <c:strCache>
                <c:ptCount val="2"/>
                <c:pt idx="0">
                  <c:v>2020年</c:v>
                </c:pt>
                <c:pt idx="1">
                  <c:v>2040年</c:v>
                </c:pt>
              </c:strCache>
            </c:strRef>
          </c:cat>
          <c:val>
            <c:numRef>
              <c:f>'行政職員数（類団・算出方法変更）'!$Q$41:$Q$42</c:f>
              <c:numCache>
                <c:formatCode>#,##0_);[Red]\(#,##0\)</c:formatCode>
                <c:ptCount val="2"/>
                <c:pt idx="0">
                  <c:v>2782</c:v>
                </c:pt>
                <c:pt idx="1">
                  <c:v>2408.2786494827351</c:v>
                </c:pt>
              </c:numCache>
            </c:numRef>
          </c:val>
          <c:extLst>
            <c:ext xmlns:c16="http://schemas.microsoft.com/office/drawing/2014/chart" uri="{C3380CC4-5D6E-409C-BE32-E72D297353CC}">
              <c16:uniqueId val="{00000000-20BF-49ED-9051-03CE90B65E49}"/>
            </c:ext>
          </c:extLst>
        </c:ser>
        <c:dLbls>
          <c:showLegendKey val="0"/>
          <c:showVal val="1"/>
          <c:showCatName val="0"/>
          <c:showSerName val="0"/>
          <c:showPercent val="0"/>
          <c:showBubbleSize val="0"/>
        </c:dLbls>
        <c:gapWidth val="219"/>
        <c:overlap val="-27"/>
        <c:axId val="2125730512"/>
        <c:axId val="2125724272"/>
      </c:barChart>
      <c:lineChart>
        <c:grouping val="standard"/>
        <c:varyColors val="0"/>
        <c:ser>
          <c:idx val="1"/>
          <c:order val="1"/>
          <c:tx>
            <c:strRef>
              <c:f>'行政職員数（類団・算出方法変更）'!$R$35</c:f>
              <c:strCache>
                <c:ptCount val="1"/>
                <c:pt idx="0">
                  <c:v>人口100人当たり職員数</c:v>
                </c:pt>
              </c:strCache>
            </c:strRef>
          </c:tx>
          <c:spPr>
            <a:ln w="28575" cap="rnd">
              <a:solidFill>
                <a:srgbClr val="4472C4"/>
              </a:solidFill>
              <a:round/>
            </a:ln>
            <a:effectLst/>
          </c:spPr>
          <c:marker>
            <c:symbol val="square"/>
            <c:size val="7"/>
            <c:spPr>
              <a:solidFill>
                <a:srgbClr val="4472C4"/>
              </a:solidFill>
              <a:ln w="9525">
                <a:solidFill>
                  <a:srgbClr val="4472C4"/>
                </a:solidFill>
              </a:ln>
              <a:effectLst/>
            </c:spPr>
          </c:marker>
          <c:dLbls>
            <c:numFmt formatCode="#,##0.00;[Red]\-#,##0.0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'行政職員数（類団・算出方法変更）'!$P$41:$P$42</c:f>
              <c:strCache>
                <c:ptCount val="2"/>
                <c:pt idx="0">
                  <c:v>2020年</c:v>
                </c:pt>
                <c:pt idx="1">
                  <c:v>2040年</c:v>
                </c:pt>
              </c:strCache>
            </c:strRef>
          </c:cat>
          <c:val>
            <c:numRef>
              <c:f>'行政職員数（類団・算出方法変更）'!$R$41:$R$42</c:f>
              <c:numCache>
                <c:formatCode>General</c:formatCode>
                <c:ptCount val="2"/>
                <c:pt idx="0">
                  <c:v>0.46953111023348287</c:v>
                </c:pt>
                <c:pt idx="1">
                  <c:v>0.52040509313108785</c:v>
                </c:pt>
              </c:numCache>
            </c:numRef>
          </c:val>
          <c:smooth val="0"/>
          <c:extLst>
            <c:ext xmlns:c16="http://schemas.microsoft.com/office/drawing/2014/chart" uri="{C3380CC4-5D6E-409C-BE32-E72D297353CC}">
              <c16:uniqueId val="{00000001-20BF-49ED-9051-03CE90B65E49}"/>
            </c:ext>
          </c:extLst>
        </c:ser>
        <c:dLbls>
          <c:showLegendKey val="0"/>
          <c:showVal val="1"/>
          <c:showCatName val="0"/>
          <c:showSerName val="0"/>
          <c:showPercent val="0"/>
          <c:showBubbleSize val="0"/>
        </c:dLbls>
        <c:marker val="1"/>
        <c:smooth val="0"/>
        <c:axId val="417017376"/>
        <c:axId val="417018208"/>
      </c:lineChart>
      <c:catAx>
        <c:axId val="212573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25724272"/>
        <c:crosses val="autoZero"/>
        <c:auto val="1"/>
        <c:lblAlgn val="ctr"/>
        <c:lblOffset val="100"/>
        <c:noMultiLvlLbl val="0"/>
      </c:catAx>
      <c:valAx>
        <c:axId val="2125724272"/>
        <c:scaling>
          <c:orientation val="minMax"/>
          <c:max val="16000"/>
          <c:min val="0"/>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2.7777777777777776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25730512"/>
        <c:crosses val="autoZero"/>
        <c:crossBetween val="between"/>
      </c:valAx>
      <c:valAx>
        <c:axId val="417018208"/>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0.82499999999999996"/>
              <c:y val="6.4374817731116959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17017376"/>
        <c:crosses val="max"/>
        <c:crossBetween val="between"/>
      </c:valAx>
      <c:catAx>
        <c:axId val="417017376"/>
        <c:scaling>
          <c:orientation val="minMax"/>
        </c:scaling>
        <c:delete val="1"/>
        <c:axPos val="b"/>
        <c:numFmt formatCode="General" sourceLinked="1"/>
        <c:majorTickMark val="out"/>
        <c:minorTickMark val="none"/>
        <c:tickLblPos val="nextTo"/>
        <c:crossAx val="417018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泉州（泉北・泉南）地域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3602777777777778"/>
          <c:y val="0.17685185185185184"/>
          <c:w val="0.7110217894946721"/>
          <c:h val="0.73798161637519921"/>
        </c:manualLayout>
      </c:layout>
      <c:barChart>
        <c:barDir val="col"/>
        <c:grouping val="clustered"/>
        <c:varyColors val="0"/>
        <c:ser>
          <c:idx val="0"/>
          <c:order val="0"/>
          <c:tx>
            <c:strRef>
              <c:f>'行政職員数（類団・算出方法変更）'!$Q$35</c:f>
              <c:strCache>
                <c:ptCount val="1"/>
                <c:pt idx="0">
                  <c:v>行政職員数</c:v>
                </c:pt>
              </c:strCache>
            </c:strRef>
          </c:tx>
          <c:spPr>
            <a:solidFill>
              <a:schemeClr val="accent1"/>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95A8-4F66-9DF4-BB5498794268}"/>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95A8-4F66-9DF4-BB5498794268}"/>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'行政職員数（類団・算出方法変更）'!$P$46:$P$47</c:f>
              <c:strCache>
                <c:ptCount val="2"/>
                <c:pt idx="0">
                  <c:v>2020年</c:v>
                </c:pt>
                <c:pt idx="1">
                  <c:v>2040年</c:v>
                </c:pt>
              </c:strCache>
            </c:strRef>
          </c:cat>
          <c:val>
            <c:numRef>
              <c:f>'行政職員数（類団・算出方法変更）'!$Q$46:$Q$47</c:f>
              <c:numCache>
                <c:formatCode>#,##0_);[Red]\(#,##0\)</c:formatCode>
                <c:ptCount val="2"/>
                <c:pt idx="0">
                  <c:v>7532</c:v>
                </c:pt>
                <c:pt idx="1">
                  <c:v>6868</c:v>
                </c:pt>
              </c:numCache>
            </c:numRef>
          </c:val>
          <c:extLst>
            <c:ext xmlns:c16="http://schemas.microsoft.com/office/drawing/2014/chart" uri="{C3380CC4-5D6E-409C-BE32-E72D297353CC}">
              <c16:uniqueId val="{00000000-95A8-4F66-9DF4-BB5498794268}"/>
            </c:ext>
          </c:extLst>
        </c:ser>
        <c:dLbls>
          <c:showLegendKey val="0"/>
          <c:showVal val="1"/>
          <c:showCatName val="0"/>
          <c:showSerName val="0"/>
          <c:showPercent val="0"/>
          <c:showBubbleSize val="0"/>
        </c:dLbls>
        <c:gapWidth val="219"/>
        <c:overlap val="-27"/>
        <c:axId val="2125730512"/>
        <c:axId val="2125724272"/>
      </c:barChart>
      <c:lineChart>
        <c:grouping val="standard"/>
        <c:varyColors val="0"/>
        <c:ser>
          <c:idx val="1"/>
          <c:order val="1"/>
          <c:tx>
            <c:strRef>
              <c:f>'行政職員数（類団・算出方法変更）'!$R$35</c:f>
              <c:strCache>
                <c:ptCount val="1"/>
                <c:pt idx="0">
                  <c:v>人口100人当たり職員数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numFmt formatCode="#,##0.00;[Red]\-#,##0.0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'行政職員数（類団・算出方法変更）'!$P$46:$P$47</c:f>
              <c:strCache>
                <c:ptCount val="2"/>
                <c:pt idx="0">
                  <c:v>2020年</c:v>
                </c:pt>
                <c:pt idx="1">
                  <c:v>2040年</c:v>
                </c:pt>
              </c:strCache>
            </c:strRef>
          </c:cat>
          <c:val>
            <c:numRef>
              <c:f>'行政職員数（類団・算出方法変更）'!$R$46:$R$47</c:f>
              <c:numCache>
                <c:formatCode>General</c:formatCode>
                <c:ptCount val="2"/>
                <c:pt idx="0">
                  <c:v>0.44026289516692813</c:v>
                </c:pt>
                <c:pt idx="1">
                  <c:v>0.47426845058264999</c:v>
                </c:pt>
              </c:numCache>
            </c:numRef>
          </c:val>
          <c:smooth val="0"/>
          <c:extLst>
            <c:ext xmlns:c16="http://schemas.microsoft.com/office/drawing/2014/chart" uri="{C3380CC4-5D6E-409C-BE32-E72D297353CC}">
              <c16:uniqueId val="{00000001-95A8-4F66-9DF4-BB5498794268}"/>
            </c:ext>
          </c:extLst>
        </c:ser>
        <c:dLbls>
          <c:showLegendKey val="0"/>
          <c:showVal val="1"/>
          <c:showCatName val="0"/>
          <c:showSerName val="0"/>
          <c:showPercent val="0"/>
          <c:showBubbleSize val="0"/>
        </c:dLbls>
        <c:marker val="1"/>
        <c:smooth val="0"/>
        <c:axId val="417017376"/>
        <c:axId val="417018208"/>
      </c:lineChart>
      <c:catAx>
        <c:axId val="212573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25724272"/>
        <c:crosses val="autoZero"/>
        <c:auto val="1"/>
        <c:lblAlgn val="ctr"/>
        <c:lblOffset val="100"/>
        <c:noMultiLvlLbl val="0"/>
      </c:catAx>
      <c:valAx>
        <c:axId val="2125724272"/>
        <c:scaling>
          <c:orientation val="minMax"/>
          <c:max val="16000"/>
          <c:min val="0"/>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2.7777777777777776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25730512"/>
        <c:crosses val="autoZero"/>
        <c:crossBetween val="between"/>
      </c:valAx>
      <c:valAx>
        <c:axId val="417018208"/>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0.82499999999999996"/>
              <c:y val="6.4374817731116959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17017376"/>
        <c:crosses val="max"/>
        <c:crossBetween val="between"/>
      </c:valAx>
      <c:catAx>
        <c:axId val="417017376"/>
        <c:scaling>
          <c:orientation val="minMax"/>
        </c:scaling>
        <c:delete val="1"/>
        <c:axPos val="b"/>
        <c:numFmt formatCode="General" sourceLinked="1"/>
        <c:majorTickMark val="out"/>
        <c:minorTickMark val="none"/>
        <c:tickLblPos val="nextTo"/>
        <c:crossAx val="417018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大阪府</a:t>
            </a:r>
            <a:endParaRPr lang="en-US" alt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3602777777777778"/>
          <c:y val="0.17685185185185184"/>
          <c:w val="0.70205801166387749"/>
          <c:h val="0.7274492790391458"/>
        </c:manualLayout>
      </c:layout>
      <c:barChart>
        <c:barDir val="col"/>
        <c:grouping val="clustered"/>
        <c:varyColors val="0"/>
        <c:ser>
          <c:idx val="0"/>
          <c:order val="0"/>
          <c:tx>
            <c:strRef>
              <c:f>'行政職員数（類団・算出方法変更）'!$Q$30</c:f>
              <c:strCache>
                <c:ptCount val="1"/>
                <c:pt idx="0">
                  <c:v>行政職員数</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'行政職員数（類団・算出方法変更）'!$P$54:$P$55</c:f>
              <c:strCache>
                <c:ptCount val="2"/>
                <c:pt idx="0">
                  <c:v>2020年</c:v>
                </c:pt>
                <c:pt idx="1">
                  <c:v>2040年</c:v>
                </c:pt>
              </c:strCache>
            </c:strRef>
          </c:cat>
          <c:val>
            <c:numRef>
              <c:f>'行政職員数（類団・算出方法変更）'!$Q$54:$Q$55</c:f>
              <c:numCache>
                <c:formatCode>#,##0_);[Red]\(#,##0\)</c:formatCode>
                <c:ptCount val="2"/>
                <c:pt idx="0">
                  <c:v>41110</c:v>
                </c:pt>
                <c:pt idx="1">
                  <c:v>36134</c:v>
                </c:pt>
              </c:numCache>
            </c:numRef>
          </c:val>
          <c:extLst>
            <c:ext xmlns:c16="http://schemas.microsoft.com/office/drawing/2014/chart" uri="{C3380CC4-5D6E-409C-BE32-E72D297353CC}">
              <c16:uniqueId val="{00000000-599A-4B56-8821-9D4AE835653C}"/>
            </c:ext>
          </c:extLst>
        </c:ser>
        <c:dLbls>
          <c:showLegendKey val="0"/>
          <c:showVal val="1"/>
          <c:showCatName val="0"/>
          <c:showSerName val="0"/>
          <c:showPercent val="0"/>
          <c:showBubbleSize val="0"/>
        </c:dLbls>
        <c:gapWidth val="219"/>
        <c:overlap val="-27"/>
        <c:axId val="292215520"/>
        <c:axId val="292213024"/>
      </c:barChart>
      <c:lineChart>
        <c:grouping val="standard"/>
        <c:varyColors val="0"/>
        <c:ser>
          <c:idx val="1"/>
          <c:order val="1"/>
          <c:tx>
            <c:strRef>
              <c:f>'行政職員数（類団・算出方法変更）'!$R$30</c:f>
              <c:strCache>
                <c:ptCount val="1"/>
                <c:pt idx="0">
                  <c:v>人口100人当たり職員数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numFmt formatCode="#,##0.00;[Red]\-#,##0.0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'行政職員数（類団・算出方法変更）'!$P$54:$P$55</c:f>
              <c:strCache>
                <c:ptCount val="2"/>
                <c:pt idx="0">
                  <c:v>2020年</c:v>
                </c:pt>
                <c:pt idx="1">
                  <c:v>2040年</c:v>
                </c:pt>
              </c:strCache>
            </c:strRef>
          </c:cat>
          <c:val>
            <c:numRef>
              <c:f>'行政職員数（類団・算出方法変更）'!$R$54:$R$55</c:f>
              <c:numCache>
                <c:formatCode>#,##0.00000;[Red]\-#,##0.00000</c:formatCode>
                <c:ptCount val="2"/>
                <c:pt idx="0">
                  <c:v>0.46516706580965494</c:v>
                </c:pt>
                <c:pt idx="1">
                  <c:v>0.45910309551058204</c:v>
                </c:pt>
              </c:numCache>
            </c:numRef>
          </c:val>
          <c:smooth val="0"/>
          <c:extLst>
            <c:ext xmlns:c16="http://schemas.microsoft.com/office/drawing/2014/chart" uri="{C3380CC4-5D6E-409C-BE32-E72D297353CC}">
              <c16:uniqueId val="{00000001-599A-4B56-8821-9D4AE835653C}"/>
            </c:ext>
          </c:extLst>
        </c:ser>
        <c:dLbls>
          <c:showLegendKey val="0"/>
          <c:showVal val="1"/>
          <c:showCatName val="0"/>
          <c:showSerName val="0"/>
          <c:showPercent val="0"/>
          <c:showBubbleSize val="0"/>
        </c:dLbls>
        <c:marker val="1"/>
        <c:smooth val="0"/>
        <c:axId val="2132595024"/>
        <c:axId val="2132595856"/>
      </c:lineChart>
      <c:catAx>
        <c:axId val="29221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92213024"/>
        <c:crosses val="autoZero"/>
        <c:auto val="1"/>
        <c:lblAlgn val="ctr"/>
        <c:lblOffset val="100"/>
        <c:noMultiLvlLbl val="0"/>
      </c:catAx>
      <c:valAx>
        <c:axId val="292213024"/>
        <c:scaling>
          <c:orientation val="minMax"/>
          <c:max val="45000"/>
          <c:min val="0"/>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3.6111111111111108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92215520"/>
        <c:crosses val="autoZero"/>
        <c:crossBetween val="between"/>
      </c:valAx>
      <c:valAx>
        <c:axId val="2132595856"/>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0.82777777777777783"/>
              <c:y val="5.9745188101487323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0;[Red]\-#,##0.0" sourceLinked="0"/>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595024"/>
        <c:crosses val="max"/>
        <c:crossBetween val="between"/>
      </c:valAx>
      <c:catAx>
        <c:axId val="2132595024"/>
        <c:scaling>
          <c:orientation val="minMax"/>
        </c:scaling>
        <c:delete val="1"/>
        <c:axPos val="b"/>
        <c:numFmt formatCode="General" sourceLinked="1"/>
        <c:majorTickMark val="out"/>
        <c:minorTickMark val="none"/>
        <c:tickLblPos val="nextTo"/>
        <c:crossAx val="21325958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北大阪（豊能・三島）地域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3602777777777778"/>
          <c:y val="0.17685185185185184"/>
          <c:w val="0.71998506549373864"/>
          <c:h val="0.72029109561360116"/>
        </c:manualLayout>
      </c:layout>
      <c:barChart>
        <c:barDir val="col"/>
        <c:grouping val="clustered"/>
        <c:varyColors val="0"/>
        <c:ser>
          <c:idx val="0"/>
          <c:order val="0"/>
          <c:tx>
            <c:strRef>
              <c:f>'行政職員数（類団・算出方法変更）'!$Q$30</c:f>
              <c:strCache>
                <c:ptCount val="1"/>
                <c:pt idx="0">
                  <c:v>行政職員数</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'行政職員数（類団・算出方法変更）'!$P$31:$P$32</c:f>
              <c:strCache>
                <c:ptCount val="2"/>
                <c:pt idx="0">
                  <c:v>2020年</c:v>
                </c:pt>
                <c:pt idx="1">
                  <c:v>2040年</c:v>
                </c:pt>
              </c:strCache>
            </c:strRef>
          </c:cat>
          <c:val>
            <c:numRef>
              <c:f>'行政職員数（類団・算出方法変更）'!$Q$31:$Q$32</c:f>
              <c:numCache>
                <c:formatCode>#,##0_);[Red]\(#,##0\)</c:formatCode>
                <c:ptCount val="2"/>
                <c:pt idx="0">
                  <c:v>7739</c:v>
                </c:pt>
                <c:pt idx="1">
                  <c:v>7790</c:v>
                </c:pt>
              </c:numCache>
            </c:numRef>
          </c:val>
          <c:extLst>
            <c:ext xmlns:c16="http://schemas.microsoft.com/office/drawing/2014/chart" uri="{C3380CC4-5D6E-409C-BE32-E72D297353CC}">
              <c16:uniqueId val="{00000000-F88B-41E3-9768-A19A8916729C}"/>
            </c:ext>
          </c:extLst>
        </c:ser>
        <c:dLbls>
          <c:showLegendKey val="0"/>
          <c:showVal val="1"/>
          <c:showCatName val="0"/>
          <c:showSerName val="0"/>
          <c:showPercent val="0"/>
          <c:showBubbleSize val="0"/>
        </c:dLbls>
        <c:gapWidth val="219"/>
        <c:overlap val="-27"/>
        <c:axId val="292215520"/>
        <c:axId val="292213024"/>
      </c:barChart>
      <c:lineChart>
        <c:grouping val="standard"/>
        <c:varyColors val="0"/>
        <c:ser>
          <c:idx val="1"/>
          <c:order val="1"/>
          <c:tx>
            <c:strRef>
              <c:f>'行政職員数（類団・算出方法変更）'!$R$30</c:f>
              <c:strCache>
                <c:ptCount val="1"/>
                <c:pt idx="0">
                  <c:v>人口100人当たり職員数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numFmt formatCode="#,##0.00;[Red]\-#,##0.0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'行政職員数（類団・算出方法変更）'!$P$31:$P$32</c:f>
              <c:strCache>
                <c:ptCount val="2"/>
                <c:pt idx="0">
                  <c:v>2020年</c:v>
                </c:pt>
                <c:pt idx="1">
                  <c:v>2040年</c:v>
                </c:pt>
              </c:strCache>
            </c:strRef>
          </c:cat>
          <c:val>
            <c:numRef>
              <c:f>'行政職員数（類団・算出方法変更）'!$R$31:$R$32</c:f>
              <c:numCache>
                <c:formatCode>#,##0.0000;[Red]\-#,##0.0000</c:formatCode>
                <c:ptCount val="2"/>
                <c:pt idx="0">
                  <c:v>0.42635477411019995</c:v>
                </c:pt>
                <c:pt idx="1">
                  <c:v>0.45312273693113175</c:v>
                </c:pt>
              </c:numCache>
            </c:numRef>
          </c:val>
          <c:smooth val="0"/>
          <c:extLst>
            <c:ext xmlns:c16="http://schemas.microsoft.com/office/drawing/2014/chart" uri="{C3380CC4-5D6E-409C-BE32-E72D297353CC}">
              <c16:uniqueId val="{00000001-F88B-41E3-9768-A19A8916729C}"/>
            </c:ext>
          </c:extLst>
        </c:ser>
        <c:dLbls>
          <c:showLegendKey val="0"/>
          <c:showVal val="1"/>
          <c:showCatName val="0"/>
          <c:showSerName val="0"/>
          <c:showPercent val="0"/>
          <c:showBubbleSize val="0"/>
        </c:dLbls>
        <c:marker val="1"/>
        <c:smooth val="0"/>
        <c:axId val="2132595024"/>
        <c:axId val="2132595856"/>
      </c:lineChart>
      <c:catAx>
        <c:axId val="29221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92213024"/>
        <c:crosses val="autoZero"/>
        <c:auto val="1"/>
        <c:lblAlgn val="ctr"/>
        <c:lblOffset val="100"/>
        <c:noMultiLvlLbl val="0"/>
      </c:catAx>
      <c:valAx>
        <c:axId val="292213024"/>
        <c:scaling>
          <c:orientation val="minMax"/>
          <c:max val="16000"/>
          <c:min val="0"/>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3.6111111111111108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92215520"/>
        <c:crosses val="autoZero"/>
        <c:crossBetween val="between"/>
      </c:valAx>
      <c:valAx>
        <c:axId val="2132595856"/>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0.82777777777777783"/>
              <c:y val="5.9745188101487323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0;[Red]\-#,##0.0" sourceLinked="0"/>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595024"/>
        <c:crosses val="max"/>
        <c:crossBetween val="between"/>
      </c:valAx>
      <c:catAx>
        <c:axId val="2132595024"/>
        <c:scaling>
          <c:orientation val="minMax"/>
        </c:scaling>
        <c:delete val="1"/>
        <c:axPos val="b"/>
        <c:numFmt formatCode="General" sourceLinked="1"/>
        <c:majorTickMark val="out"/>
        <c:minorTickMark val="none"/>
        <c:tickLblPos val="nextTo"/>
        <c:crossAx val="21325958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大阪市</a:t>
            </a:r>
            <a:r>
              <a:rPr lang="ja-JP" sz="1050" dirty="0"/>
              <a:t>（</a:t>
            </a:r>
            <a:r>
              <a:rPr lang="en-US" sz="1050" dirty="0"/>
              <a:t>2040</a:t>
            </a:r>
            <a:r>
              <a:rPr lang="ja-JP" sz="1050" dirty="0"/>
              <a:t>）</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3.3743961352657004E-2"/>
          <c:y val="0.26765753968253969"/>
          <c:w val="0.93251207729468599"/>
          <c:h val="0.67690595238095241"/>
        </c:manualLayout>
      </c:layout>
      <c:barChart>
        <c:barDir val="bar"/>
        <c:grouping val="clustered"/>
        <c:varyColors val="0"/>
        <c:ser>
          <c:idx val="26"/>
          <c:order val="26"/>
          <c:tx>
            <c:strRef>
              <c:f>'人口ピラミッド(2040)'!$E$37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'人口ピラミッド(2040)'!$F$37:$X$37</c:f>
              <c:numCache>
                <c:formatCode>#,##0_);[Red]\(#,##0\)</c:formatCode>
                <c:ptCount val="19"/>
                <c:pt idx="0">
                  <c:v>42056</c:v>
                </c:pt>
                <c:pt idx="1">
                  <c:v>40932</c:v>
                </c:pt>
                <c:pt idx="2">
                  <c:v>40976</c:v>
                </c:pt>
                <c:pt idx="3">
                  <c:v>42736</c:v>
                </c:pt>
                <c:pt idx="4">
                  <c:v>59568</c:v>
                </c:pt>
                <c:pt idx="5">
                  <c:v>80407</c:v>
                </c:pt>
                <c:pt idx="6">
                  <c:v>81071</c:v>
                </c:pt>
                <c:pt idx="7">
                  <c:v>81333</c:v>
                </c:pt>
                <c:pt idx="8">
                  <c:v>85440</c:v>
                </c:pt>
                <c:pt idx="9">
                  <c:v>82521</c:v>
                </c:pt>
                <c:pt idx="10">
                  <c:v>81312</c:v>
                </c:pt>
                <c:pt idx="11">
                  <c:v>84201</c:v>
                </c:pt>
                <c:pt idx="12">
                  <c:v>89036</c:v>
                </c:pt>
                <c:pt idx="13">
                  <c:v>102537</c:v>
                </c:pt>
                <c:pt idx="14">
                  <c:v>84129</c:v>
                </c:pt>
                <c:pt idx="15">
                  <c:v>62294</c:v>
                </c:pt>
                <c:pt idx="16">
                  <c:v>41492</c:v>
                </c:pt>
                <c:pt idx="17">
                  <c:v>31245</c:v>
                </c:pt>
                <c:pt idx="18">
                  <c:v>26640</c:v>
                </c:pt>
              </c:numCache>
              <c:extLst/>
            </c:numRef>
          </c:val>
          <c:extLst>
            <c:ext xmlns:c16="http://schemas.microsoft.com/office/drawing/2014/chart" uri="{C3380CC4-5D6E-409C-BE32-E72D297353CC}">
              <c16:uniqueId val="{00000000-2AB0-49FC-A9D8-74F3828634CE}"/>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'人口ピラミッド(2040)'!$E$11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'人口ピラミッド(2040)'!$F$11:$X$11</c15:sqref>
                        </c15:formulaRef>
                      </c:ext>
                    </c:extLst>
                    <c:numCache>
                      <c:formatCode>#,##0_);[Red]\(#,##0\)</c:formatCode>
                      <c:ptCount val="19"/>
                      <c:pt idx="0">
                        <c:v>42056</c:v>
                      </c:pt>
                      <c:pt idx="1">
                        <c:v>40932</c:v>
                      </c:pt>
                      <c:pt idx="2">
                        <c:v>40976</c:v>
                      </c:pt>
                      <c:pt idx="3">
                        <c:v>42736</c:v>
                      </c:pt>
                      <c:pt idx="4">
                        <c:v>59568</c:v>
                      </c:pt>
                      <c:pt idx="5">
                        <c:v>80407</c:v>
                      </c:pt>
                      <c:pt idx="6">
                        <c:v>81071</c:v>
                      </c:pt>
                      <c:pt idx="7">
                        <c:v>81333</c:v>
                      </c:pt>
                      <c:pt idx="8">
                        <c:v>85440</c:v>
                      </c:pt>
                      <c:pt idx="9">
                        <c:v>82521</c:v>
                      </c:pt>
                      <c:pt idx="10">
                        <c:v>81312</c:v>
                      </c:pt>
                      <c:pt idx="11">
                        <c:v>84201</c:v>
                      </c:pt>
                      <c:pt idx="12">
                        <c:v>89036</c:v>
                      </c:pt>
                      <c:pt idx="13">
                        <c:v>102537</c:v>
                      </c:pt>
                      <c:pt idx="14">
                        <c:v>84129</c:v>
                      </c:pt>
                      <c:pt idx="15">
                        <c:v>62294</c:v>
                      </c:pt>
                      <c:pt idx="16">
                        <c:v>41492</c:v>
                      </c:pt>
                      <c:pt idx="17">
                        <c:v>31245</c:v>
                      </c:pt>
                      <c:pt idx="18">
                        <c:v>26640</c:v>
                      </c:pt>
                    </c:numCache>
                  </c:numRef>
                </c:val>
                <c:extLst>
                  <c:ext xmlns:c16="http://schemas.microsoft.com/office/drawing/2014/chart" uri="{C3380CC4-5D6E-409C-BE32-E72D297353CC}">
                    <c16:uniqueId val="{00000002-2AB0-49FC-A9D8-74F3828634C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'人口ピラミッド(2040)'!$E$12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'人口ピラミッド(2040)'!$F$12:$X$12</c15:sqref>
                        </c15:formulaRef>
                      </c:ext>
                    </c:extLst>
                    <c:numCache>
                      <c:formatCode>#,##0_);[Red]\(#,##0\)</c:formatCode>
                      <c:ptCount val="19"/>
                      <c:pt idx="0">
                        <c:v>40012</c:v>
                      </c:pt>
                      <c:pt idx="1">
                        <c:v>38986</c:v>
                      </c:pt>
                      <c:pt idx="2">
                        <c:v>39102</c:v>
                      </c:pt>
                      <c:pt idx="3">
                        <c:v>42150</c:v>
                      </c:pt>
                      <c:pt idx="4">
                        <c:v>65268</c:v>
                      </c:pt>
                      <c:pt idx="5">
                        <c:v>84497</c:v>
                      </c:pt>
                      <c:pt idx="6">
                        <c:v>82949</c:v>
                      </c:pt>
                      <c:pt idx="7">
                        <c:v>82743</c:v>
                      </c:pt>
                      <c:pt idx="8">
                        <c:v>88147</c:v>
                      </c:pt>
                      <c:pt idx="9">
                        <c:v>84139</c:v>
                      </c:pt>
                      <c:pt idx="10">
                        <c:v>82856</c:v>
                      </c:pt>
                      <c:pt idx="11">
                        <c:v>84694</c:v>
                      </c:pt>
                      <c:pt idx="12">
                        <c:v>89926</c:v>
                      </c:pt>
                      <c:pt idx="13">
                        <c:v>103910</c:v>
                      </c:pt>
                      <c:pt idx="14">
                        <c:v>90218</c:v>
                      </c:pt>
                      <c:pt idx="15">
                        <c:v>73923</c:v>
                      </c:pt>
                      <c:pt idx="16">
                        <c:v>55933</c:v>
                      </c:pt>
                      <c:pt idx="17">
                        <c:v>49756</c:v>
                      </c:pt>
                      <c:pt idx="18">
                        <c:v>66220</c:v>
                      </c:pt>
                    </c:numCache>
                  </c:numRef>
                </c:val>
                <c:extLst xmlns:c15="http://schemas.microsoft.com/office/drawing/2012/chart">
                  <c:ext xmlns:c16="http://schemas.microsoft.com/office/drawing/2014/chart" uri="{C3380CC4-5D6E-409C-BE32-E72D297353CC}">
                    <c16:uniqueId val="{00000003-2AB0-49FC-A9D8-74F3828634C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'人口ピラミッド(2040)'!$E$13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'人口ピラミッド(2040)'!$F$13:$X$13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4-2AB0-49FC-A9D8-74F3828634C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'人口ピラミッド(2040)'!$E$14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'人口ピラミッド(2040)'!$F$14:$X$14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5-2AB0-49FC-A9D8-74F3828634C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'人口ピラミッド(2040)'!$E$15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'人口ピラミッド(2040)'!$F$15:$X$15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6-2AB0-49FC-A9D8-74F3828634C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'人口ピラミッド(2040)'!$E$16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'人口ピラミッド(2040)'!$F$16:$X$16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7-2AB0-49FC-A9D8-74F3828634C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'人口ピラミッド(2040)'!$E$17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'人口ピラミッド(2040)'!$F$17:$X$17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8-2AB0-49FC-A9D8-74F3828634C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'人口ピラミッド(2040)'!$E$18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'人口ピラミッド(2040)'!$F$18:$X$18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9-2AB0-49FC-A9D8-74F3828634C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'人口ピラミッド(2040)'!$E$19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'人口ピラミッド(2040)'!$F$19:$X$19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A-2AB0-49FC-A9D8-74F3828634C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'人口ピラミッド(2040)'!$E$20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'人口ピラミッド(2040)'!$F$20:$X$20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B-2AB0-49FC-A9D8-74F3828634C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'人口ピラミッド(2040)'!$E$21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'人口ピラミッド(2040)'!$F$21:$X$21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C-2AB0-49FC-A9D8-74F3828634CE}"/>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'人口ピラミッド(2040)'!$E$22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'人口ピラミッド(2040)'!$F$22:$X$22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D-2AB0-49FC-A9D8-74F3828634CE}"/>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'人口ピラミッド(2040)'!$E$23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'人口ピラミッド(2040)'!$F$23:$X$23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E-2AB0-49FC-A9D8-74F3828634CE}"/>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'人口ピラミッド(2040)'!$E$24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'人口ピラミッド(2040)'!$F$24:$X$24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F-2AB0-49FC-A9D8-74F3828634CE}"/>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'人口ピラミッド(2040)'!$E$25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'人口ピラミッド(2040)'!$F$25:$X$25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0-2AB0-49FC-A9D8-74F3828634CE}"/>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'人口ピラミッド(2040)'!$E$26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'人口ピラミッド(2040)'!$F$26:$X$26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1-2AB0-49FC-A9D8-74F3828634CE}"/>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'人口ピラミッド(2040)'!$E$27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'人口ピラミッド(2040)'!$F$27:$X$27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2-2AB0-49FC-A9D8-74F3828634CE}"/>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'人口ピラミッド(2040)'!$E$28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'人口ピラミッド(2040)'!$F$28:$X$28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3-2AB0-49FC-A9D8-74F3828634CE}"/>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'人口ピラミッド(2040)'!$E$29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'人口ピラミッド(2040)'!$F$29:$X$29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2AB0-49FC-A9D8-74F3828634CE}"/>
                  </c:ext>
                </c:extLst>
              </c15:ser>
            </c15:filteredBarSeries>
          </c:ext>
        </c:extLst>
      </c:barChart>
      <c:barChart>
        <c:barDir val="bar"/>
        <c:grouping val="clustered"/>
        <c:varyColors val="0"/>
        <c:ser>
          <c:idx val="27"/>
          <c:order val="27"/>
          <c:tx>
            <c:strRef>
              <c:f>'人口ピラミッド(2040)'!$E$38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'人口ピラミッド(2040)'!$F$38:$X$38</c:f>
              <c:numCache>
                <c:formatCode>#,##0_);[Red]\(#,##0\)</c:formatCode>
                <c:ptCount val="19"/>
                <c:pt idx="0">
                  <c:v>40012</c:v>
                </c:pt>
                <c:pt idx="1">
                  <c:v>38986</c:v>
                </c:pt>
                <c:pt idx="2">
                  <c:v>39102</c:v>
                </c:pt>
                <c:pt idx="3">
                  <c:v>42150</c:v>
                </c:pt>
                <c:pt idx="4">
                  <c:v>65268</c:v>
                </c:pt>
                <c:pt idx="5">
                  <c:v>84497</c:v>
                </c:pt>
                <c:pt idx="6">
                  <c:v>82949</c:v>
                </c:pt>
                <c:pt idx="7">
                  <c:v>82743</c:v>
                </c:pt>
                <c:pt idx="8">
                  <c:v>88147</c:v>
                </c:pt>
                <c:pt idx="9">
                  <c:v>84139</c:v>
                </c:pt>
                <c:pt idx="10">
                  <c:v>82856</c:v>
                </c:pt>
                <c:pt idx="11">
                  <c:v>84694</c:v>
                </c:pt>
                <c:pt idx="12">
                  <c:v>89926</c:v>
                </c:pt>
                <c:pt idx="13">
                  <c:v>103910</c:v>
                </c:pt>
                <c:pt idx="14">
                  <c:v>90218</c:v>
                </c:pt>
                <c:pt idx="15">
                  <c:v>73923</c:v>
                </c:pt>
                <c:pt idx="16">
                  <c:v>55933</c:v>
                </c:pt>
                <c:pt idx="17">
                  <c:v>49756</c:v>
                </c:pt>
                <c:pt idx="18">
                  <c:v>66220</c:v>
                </c:pt>
              </c:numCache>
              <c:extLst/>
            </c:numRef>
          </c:val>
          <c:extLst>
            <c:ext xmlns:c16="http://schemas.microsoft.com/office/drawing/2014/chart" uri="{C3380CC4-5D6E-409C-BE32-E72D297353CC}">
              <c16:uniqueId val="{00000001-2AB0-49FC-A9D8-74F3828634CE}"/>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'人口ピラミッド(2040)'!$E$30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'人口ピラミッド(2040)'!$F$30:$X$30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5-2AB0-49FC-A9D8-74F3828634CE}"/>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'人口ピラミッド(2040)'!$E$31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2AB0-49FC-A9D8-74F3828634CE}"/>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'人口ピラミッド(2040)'!$E$32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2AB0-49FC-A9D8-74F3828634CE}"/>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'人口ピラミッド(2040)'!$E$33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2AB0-49FC-A9D8-74F3828634CE}"/>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'人口ピラミッド(2040)'!$E$34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2AB0-49FC-A9D8-74F3828634CE}"/>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'人口ピラミッド(2040)'!$E$35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2AB0-49FC-A9D8-74F3828634CE}"/>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'人口ピラミッド(2040)'!$E$36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2AB0-49FC-A9D8-74F3828634CE}"/>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130000"/>
          <c:min val="-170000"/>
        </c:scaling>
        <c:delete val="1"/>
        <c:axPos val="b"/>
        <c:numFmt formatCode="#,##0;" sourceLinked="0"/>
        <c:majorTickMark val="none"/>
        <c:minorTickMark val="none"/>
        <c:tickLblPos val="nextTo"/>
        <c:crossAx val="792123039"/>
        <c:crosses val="autoZero"/>
        <c:crossBetween val="between"/>
      </c:valAx>
      <c:valAx>
        <c:axId val="622549087"/>
        <c:scaling>
          <c:orientation val="minMax"/>
          <c:max val="130000"/>
          <c:min val="-17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a:t>大阪府</a:t>
            </a:r>
            <a:endParaRPr lang="ja-JP" sz="105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5547222222222223"/>
          <c:y val="0.17685185185185184"/>
          <c:w val="0.62327777777777782"/>
          <c:h val="0.7050765374619864"/>
        </c:manualLayout>
      </c:layout>
      <c:barChart>
        <c:barDir val="col"/>
        <c:grouping val="clustered"/>
        <c:varyColors val="0"/>
        <c:ser>
          <c:idx val="0"/>
          <c:order val="0"/>
          <c:tx>
            <c:strRef>
              <c:f>'行政職員数（人口連動）'!$N$19</c:f>
              <c:strCache>
                <c:ptCount val="1"/>
                <c:pt idx="0">
                  <c:v>行政職員数</c:v>
                </c:pt>
              </c:strCache>
            </c:strRef>
          </c:tx>
          <c:spPr>
            <a:solidFill>
              <a:schemeClr val="accent2">
                <a:lumMod val="40000"/>
                <a:lumOff val="60000"/>
              </a:schemeClr>
            </a:solidFill>
            <a:ln>
              <a:noFill/>
            </a:ln>
            <a:effectLst/>
          </c:spPr>
          <c:invertIfNegative val="0"/>
          <c:dLbls>
            <c:dLbl>
              <c:idx val="0"/>
              <c:layout>
                <c:manualLayout>
                  <c:x val="-1.3363788272697043E-2"/>
                  <c:y val="0.339471820747594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C5-41A9-A6E9-B02BB620F00B}"/>
                </c:ext>
              </c:extLst>
            </c:dLbl>
            <c:dLbl>
              <c:idx val="1"/>
              <c:layout>
                <c:manualLayout>
                  <c:x val="4.4545960908990148E-3"/>
                  <c:y val="0.30855210718068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C5-41A9-A6E9-B02BB620F00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'行政職員数（人口連動）'!$M$43:$M$44</c:f>
              <c:strCache>
                <c:ptCount val="2"/>
                <c:pt idx="0">
                  <c:v>2020年</c:v>
                </c:pt>
                <c:pt idx="1">
                  <c:v>2040年</c:v>
                </c:pt>
              </c:strCache>
            </c:strRef>
          </c:cat>
          <c:val>
            <c:numRef>
              <c:f>'行政職員数（人口連動）'!$N$43:$N$44</c:f>
              <c:numCache>
                <c:formatCode>#,##0_);[Red]\(#,##0\)</c:formatCode>
                <c:ptCount val="2"/>
                <c:pt idx="0">
                  <c:v>41110</c:v>
                </c:pt>
                <c:pt idx="1">
                  <c:v>36580.557607627648</c:v>
                </c:pt>
              </c:numCache>
            </c:numRef>
          </c:val>
          <c:extLst>
            <c:ext xmlns:c16="http://schemas.microsoft.com/office/drawing/2014/chart" uri="{C3380CC4-5D6E-409C-BE32-E72D297353CC}">
              <c16:uniqueId val="{00000000-21C5-41A9-A6E9-B02BB620F00B}"/>
            </c:ext>
          </c:extLst>
        </c:ser>
        <c:dLbls>
          <c:showLegendKey val="0"/>
          <c:showVal val="1"/>
          <c:showCatName val="0"/>
          <c:showSerName val="0"/>
          <c:showPercent val="0"/>
          <c:showBubbleSize val="0"/>
        </c:dLbls>
        <c:gapWidth val="219"/>
        <c:overlap val="-27"/>
        <c:axId val="2132776240"/>
        <c:axId val="2132777072"/>
      </c:barChart>
      <c:lineChart>
        <c:grouping val="standard"/>
        <c:varyColors val="0"/>
        <c:ser>
          <c:idx val="1"/>
          <c:order val="1"/>
          <c:tx>
            <c:strRef>
              <c:f>'行政職員数（人口連動）'!$O$19</c:f>
              <c:strCache>
                <c:ptCount val="1"/>
                <c:pt idx="0">
                  <c:v>人口100人当たり職員数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dLbl>
              <c:idx val="0"/>
              <c:layout>
                <c:manualLayout>
                  <c:x val="-9.8001113999778358E-2"/>
                  <c:y val="-7.7151025258152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C5-41A9-A6E9-B02BB620F00B}"/>
                </c:ext>
              </c:extLst>
            </c:dLbl>
            <c:dLbl>
              <c:idx val="1"/>
              <c:layout>
                <c:manualLayout>
                  <c:x val="-8.0182729636182268E-2"/>
                  <c:y val="-5.1434016838768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C5-41A9-A6E9-B02BB620F00B}"/>
                </c:ext>
              </c:extLst>
            </c:dLbl>
            <c:numFmt formatCode="#,##0.00;[Red]\-#,##0.0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'行政職員数（人口連動）'!$M$43:$M$44</c:f>
              <c:strCache>
                <c:ptCount val="2"/>
                <c:pt idx="0">
                  <c:v>2020年</c:v>
                </c:pt>
                <c:pt idx="1">
                  <c:v>2040年</c:v>
                </c:pt>
              </c:strCache>
            </c:strRef>
          </c:cat>
          <c:val>
            <c:numRef>
              <c:f>'行政職員数（人口連動）'!$O$43:$O$44</c:f>
              <c:numCache>
                <c:formatCode>General</c:formatCode>
                <c:ptCount val="2"/>
                <c:pt idx="0">
                  <c:v>0.46516706580965494</c:v>
                </c:pt>
                <c:pt idx="1">
                  <c:v>0.46454805176784197</c:v>
                </c:pt>
              </c:numCache>
            </c:numRef>
          </c:val>
          <c:smooth val="0"/>
          <c:extLst>
            <c:ext xmlns:c16="http://schemas.microsoft.com/office/drawing/2014/chart" uri="{C3380CC4-5D6E-409C-BE32-E72D297353CC}">
              <c16:uniqueId val="{00000001-21C5-41A9-A6E9-B02BB620F00B}"/>
            </c:ext>
          </c:extLst>
        </c:ser>
        <c:dLbls>
          <c:showLegendKey val="0"/>
          <c:showVal val="1"/>
          <c:showCatName val="0"/>
          <c:showSerName val="0"/>
          <c:showPercent val="0"/>
          <c:showBubbleSize val="0"/>
        </c:dLbls>
        <c:marker val="1"/>
        <c:smooth val="0"/>
        <c:axId val="286401920"/>
        <c:axId val="286403168"/>
      </c:lineChart>
      <c:catAx>
        <c:axId val="213277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7072"/>
        <c:crosses val="autoZero"/>
        <c:auto val="1"/>
        <c:lblAlgn val="ctr"/>
        <c:lblOffset val="100"/>
        <c:noMultiLvlLbl val="0"/>
      </c:catAx>
      <c:valAx>
        <c:axId val="2132777072"/>
        <c:scaling>
          <c:orientation val="minMax"/>
          <c:max val="45000"/>
          <c:min val="0"/>
        </c:scaling>
        <c:delete val="0"/>
        <c:axPos val="l"/>
        <c:majorGridlines>
          <c:spPr>
            <a:ln w="9525" cap="flat" cmpd="sng" algn="ctr">
              <a:noFill/>
              <a:round/>
            </a:ln>
            <a:effectLst/>
          </c:spPr>
        </c:majorGridlines>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3.3333333333333333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6240"/>
        <c:crosses val="autoZero"/>
        <c:crossBetween val="between"/>
      </c:valAx>
      <c:valAx>
        <c:axId val="286403168"/>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dirty="0"/>
                  <a:t>（単位：人）</a:t>
                </a:r>
              </a:p>
            </c:rich>
          </c:tx>
          <c:layout>
            <c:manualLayout>
              <c:xMode val="edge"/>
              <c:yMode val="edge"/>
              <c:x val="0.80805555555555553"/>
              <c:y val="6.4374817731116959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86401920"/>
        <c:crosses val="max"/>
        <c:crossBetween val="between"/>
      </c:valAx>
      <c:catAx>
        <c:axId val="286401920"/>
        <c:scaling>
          <c:orientation val="minMax"/>
        </c:scaling>
        <c:delete val="1"/>
        <c:axPos val="b"/>
        <c:numFmt formatCode="General" sourceLinked="1"/>
        <c:majorTickMark val="out"/>
        <c:minorTickMark val="none"/>
        <c:tickLblPos val="nextTo"/>
        <c:crossAx val="28640316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100"/>
              <a:t>大阪市</a:t>
            </a:r>
            <a:endParaRPr lang="ja-JP" sz="1100"/>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5547222222222223"/>
          <c:y val="0.17685185185185184"/>
          <c:w val="0.62327777777777782"/>
          <c:h val="0.71502212816172805"/>
        </c:manualLayout>
      </c:layout>
      <c:barChart>
        <c:barDir val="col"/>
        <c:grouping val="clustered"/>
        <c:varyColors val="0"/>
        <c:ser>
          <c:idx val="0"/>
          <c:order val="0"/>
          <c:tx>
            <c:strRef>
              <c:f>'行政職員数（人口連動）'!$N$19</c:f>
              <c:strCache>
                <c:ptCount val="1"/>
                <c:pt idx="0">
                  <c:v>行政職員数</c:v>
                </c:pt>
              </c:strCache>
            </c:strRef>
          </c:tx>
          <c:spPr>
            <a:solidFill>
              <a:schemeClr val="accent2">
                <a:lumMod val="40000"/>
                <a:lumOff val="60000"/>
              </a:schemeClr>
            </a:solidFill>
            <a:ln>
              <a:noFill/>
            </a:ln>
            <a:effectLst/>
          </c:spPr>
          <c:invertIfNegative val="0"/>
          <c:dLbls>
            <c:dLbl>
              <c:idx val="0"/>
              <c:layout>
                <c:manualLayout>
                  <c:x val="-4.4602657054033136E-3"/>
                  <c:y val="0.374288292869565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27-46F6-937A-5C1F67D70AE9}"/>
                </c:ext>
              </c:extLst>
            </c:dLbl>
            <c:dLbl>
              <c:idx val="1"/>
              <c:layout>
                <c:manualLayout>
                  <c:x val="-4.4602657054033136E-3"/>
                  <c:y val="0.374485690310222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27-46F6-937A-5C1F67D70AE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'行政職員数（人口連動）'!$M$39:$M$40</c:f>
              <c:strCache>
                <c:ptCount val="2"/>
                <c:pt idx="0">
                  <c:v>2020年</c:v>
                </c:pt>
                <c:pt idx="1">
                  <c:v>2040年</c:v>
                </c:pt>
              </c:strCache>
            </c:strRef>
          </c:cat>
          <c:val>
            <c:numRef>
              <c:f>'行政職員数（人口連動）'!$N$39:$N$40</c:f>
              <c:numCache>
                <c:formatCode>#,##0_);[Red]\(#,##0\)</c:formatCode>
                <c:ptCount val="2"/>
                <c:pt idx="0">
                  <c:v>14665</c:v>
                </c:pt>
                <c:pt idx="1">
                  <c:v>14139.113256381332</c:v>
                </c:pt>
              </c:numCache>
            </c:numRef>
          </c:val>
          <c:extLst>
            <c:ext xmlns:c16="http://schemas.microsoft.com/office/drawing/2014/chart" uri="{C3380CC4-5D6E-409C-BE32-E72D297353CC}">
              <c16:uniqueId val="{00000000-EC27-46F6-937A-5C1F67D70AE9}"/>
            </c:ext>
          </c:extLst>
        </c:ser>
        <c:dLbls>
          <c:showLegendKey val="0"/>
          <c:showVal val="1"/>
          <c:showCatName val="0"/>
          <c:showSerName val="0"/>
          <c:showPercent val="0"/>
          <c:showBubbleSize val="0"/>
        </c:dLbls>
        <c:gapWidth val="219"/>
        <c:overlap val="-27"/>
        <c:axId val="2132776240"/>
        <c:axId val="2132777072"/>
      </c:barChart>
      <c:lineChart>
        <c:grouping val="standard"/>
        <c:varyColors val="0"/>
        <c:ser>
          <c:idx val="1"/>
          <c:order val="1"/>
          <c:tx>
            <c:strRef>
              <c:f>'行政職員数（人口連動）'!$O$19</c:f>
              <c:strCache>
                <c:ptCount val="1"/>
                <c:pt idx="0">
                  <c:v>人口100人当たり職員数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dLbl>
              <c:idx val="0"/>
              <c:layout>
                <c:manualLayout>
                  <c:x val="-9.3665579813469582E-2"/>
                  <c:y val="-7.6881539471103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27-46F6-937A-5C1F67D70AE9}"/>
                </c:ext>
              </c:extLst>
            </c:dLbl>
            <c:dLbl>
              <c:idx val="1"/>
              <c:layout>
                <c:manualLayout>
                  <c:x val="-8.9205314108066272E-2"/>
                  <c:y val="-6.1505143299981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27-46F6-937A-5C1F67D70AE9}"/>
                </c:ext>
              </c:extLst>
            </c:dLbl>
            <c:numFmt formatCode="#,##0.00_);[Red]\(#,##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'行政職員数（人口連動）'!$M$39:$M$40</c:f>
              <c:strCache>
                <c:ptCount val="2"/>
                <c:pt idx="0">
                  <c:v>2020年</c:v>
                </c:pt>
                <c:pt idx="1">
                  <c:v>2040年</c:v>
                </c:pt>
              </c:strCache>
            </c:strRef>
          </c:cat>
          <c:val>
            <c:numRef>
              <c:f>'行政職員数（人口連動）'!$O$39:$O$40</c:f>
              <c:numCache>
                <c:formatCode>General</c:formatCode>
                <c:ptCount val="2"/>
                <c:pt idx="0">
                  <c:v>0.53280540849262403</c:v>
                </c:pt>
                <c:pt idx="1">
                  <c:v>0.54689252564469193</c:v>
                </c:pt>
              </c:numCache>
            </c:numRef>
          </c:val>
          <c:smooth val="0"/>
          <c:extLst>
            <c:ext xmlns:c16="http://schemas.microsoft.com/office/drawing/2014/chart" uri="{C3380CC4-5D6E-409C-BE32-E72D297353CC}">
              <c16:uniqueId val="{00000001-EC27-46F6-937A-5C1F67D70AE9}"/>
            </c:ext>
          </c:extLst>
        </c:ser>
        <c:dLbls>
          <c:showLegendKey val="0"/>
          <c:showVal val="1"/>
          <c:showCatName val="0"/>
          <c:showSerName val="0"/>
          <c:showPercent val="0"/>
          <c:showBubbleSize val="0"/>
        </c:dLbls>
        <c:marker val="1"/>
        <c:smooth val="0"/>
        <c:axId val="286401920"/>
        <c:axId val="286403168"/>
      </c:lineChart>
      <c:catAx>
        <c:axId val="213277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7072"/>
        <c:crosses val="autoZero"/>
        <c:auto val="1"/>
        <c:lblAlgn val="ctr"/>
        <c:lblOffset val="100"/>
        <c:noMultiLvlLbl val="0"/>
      </c:catAx>
      <c:valAx>
        <c:axId val="2132777072"/>
        <c:scaling>
          <c:orientation val="minMax"/>
          <c:max val="16000"/>
          <c:min val="0"/>
        </c:scaling>
        <c:delete val="0"/>
        <c:axPos val="l"/>
        <c:majorGridlines>
          <c:spPr>
            <a:ln w="9525" cap="flat" cmpd="sng" algn="ctr">
              <a:noFill/>
              <a:round/>
            </a:ln>
            <a:effectLst/>
          </c:spPr>
        </c:majorGridlines>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3.3333333333333333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6240"/>
        <c:crosses val="autoZero"/>
        <c:crossBetween val="between"/>
      </c:valAx>
      <c:valAx>
        <c:axId val="286403168"/>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0.80805555555555553"/>
              <c:y val="6.4374817731116959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86401920"/>
        <c:crosses val="max"/>
        <c:crossBetween val="between"/>
      </c:valAx>
      <c:catAx>
        <c:axId val="286401920"/>
        <c:scaling>
          <c:orientation val="minMax"/>
        </c:scaling>
        <c:delete val="1"/>
        <c:axPos val="b"/>
        <c:numFmt formatCode="General" sourceLinked="1"/>
        <c:majorTickMark val="out"/>
        <c:minorTickMark val="none"/>
        <c:tickLblPos val="nextTo"/>
        <c:crossAx val="28640316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北大阪（豊能・三島）地域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5547222222222223"/>
          <c:y val="0.17685185185185184"/>
          <c:w val="0.64252936038852593"/>
          <c:h val="0.70507644412801129"/>
        </c:manualLayout>
      </c:layout>
      <c:barChart>
        <c:barDir val="col"/>
        <c:grouping val="clustered"/>
        <c:varyColors val="0"/>
        <c:ser>
          <c:idx val="0"/>
          <c:order val="0"/>
          <c:tx>
            <c:strRef>
              <c:f>'行政職員数（人口連動・算出方法変更）'!$N$19</c:f>
              <c:strCache>
                <c:ptCount val="1"/>
                <c:pt idx="0">
                  <c:v>行政職員数</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'行政職員数（人口連動・算出方法変更）'!$M$20:$M$21</c:f>
              <c:strCache>
                <c:ptCount val="2"/>
                <c:pt idx="0">
                  <c:v>2020年</c:v>
                </c:pt>
                <c:pt idx="1">
                  <c:v>2040年</c:v>
                </c:pt>
              </c:strCache>
            </c:strRef>
          </c:cat>
          <c:val>
            <c:numRef>
              <c:f>'行政職員数（人口連動・算出方法変更）'!$N$20:$N$21</c:f>
              <c:numCache>
                <c:formatCode>#,##0_);[Red]\(#,##0\)</c:formatCode>
                <c:ptCount val="2"/>
                <c:pt idx="0">
                  <c:v>7739</c:v>
                </c:pt>
                <c:pt idx="1">
                  <c:v>7253.3601860153067</c:v>
                </c:pt>
              </c:numCache>
            </c:numRef>
          </c:val>
          <c:extLst>
            <c:ext xmlns:c16="http://schemas.microsoft.com/office/drawing/2014/chart" uri="{C3380CC4-5D6E-409C-BE32-E72D297353CC}">
              <c16:uniqueId val="{00000000-508F-474C-BFD8-3F19976F9107}"/>
            </c:ext>
          </c:extLst>
        </c:ser>
        <c:dLbls>
          <c:showLegendKey val="0"/>
          <c:showVal val="1"/>
          <c:showCatName val="0"/>
          <c:showSerName val="0"/>
          <c:showPercent val="0"/>
          <c:showBubbleSize val="0"/>
        </c:dLbls>
        <c:gapWidth val="219"/>
        <c:overlap val="-27"/>
        <c:axId val="2132776240"/>
        <c:axId val="2132777072"/>
      </c:barChart>
      <c:lineChart>
        <c:grouping val="standard"/>
        <c:varyColors val="0"/>
        <c:ser>
          <c:idx val="1"/>
          <c:order val="1"/>
          <c:tx>
            <c:strRef>
              <c:f>'行政職員数（人口連動・算出方法変更）'!$O$19</c:f>
              <c:strCache>
                <c:ptCount val="1"/>
                <c:pt idx="0">
                  <c:v>人口100人当たり職員数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numFmt formatCode="#,##0.00;[Red]\-#,##0.0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'行政職員数（人口連動・算出方法変更）'!$M$20:$M$21</c:f>
              <c:strCache>
                <c:ptCount val="2"/>
                <c:pt idx="0">
                  <c:v>2020年</c:v>
                </c:pt>
                <c:pt idx="1">
                  <c:v>2040年</c:v>
                </c:pt>
              </c:strCache>
            </c:strRef>
          </c:cat>
          <c:val>
            <c:numRef>
              <c:f>'行政職員数（人口連動・算出方法変更）'!$O$20:$O$21</c:f>
              <c:numCache>
                <c:formatCode>General</c:formatCode>
                <c:ptCount val="2"/>
                <c:pt idx="0">
                  <c:v>0.42635477411019995</c:v>
                </c:pt>
                <c:pt idx="1">
                  <c:v>0.42190788439468013</c:v>
                </c:pt>
              </c:numCache>
            </c:numRef>
          </c:val>
          <c:smooth val="0"/>
          <c:extLst>
            <c:ext xmlns:c16="http://schemas.microsoft.com/office/drawing/2014/chart" uri="{C3380CC4-5D6E-409C-BE32-E72D297353CC}">
              <c16:uniqueId val="{00000001-508F-474C-BFD8-3F19976F9107}"/>
            </c:ext>
          </c:extLst>
        </c:ser>
        <c:dLbls>
          <c:showLegendKey val="0"/>
          <c:showVal val="1"/>
          <c:showCatName val="0"/>
          <c:showSerName val="0"/>
          <c:showPercent val="0"/>
          <c:showBubbleSize val="0"/>
        </c:dLbls>
        <c:marker val="1"/>
        <c:smooth val="0"/>
        <c:axId val="286401920"/>
        <c:axId val="286403168"/>
      </c:lineChart>
      <c:catAx>
        <c:axId val="213277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7072"/>
        <c:crosses val="autoZero"/>
        <c:auto val="1"/>
        <c:lblAlgn val="ctr"/>
        <c:lblOffset val="100"/>
        <c:noMultiLvlLbl val="0"/>
      </c:catAx>
      <c:valAx>
        <c:axId val="2132777072"/>
        <c:scaling>
          <c:orientation val="minMax"/>
          <c:max val="16000"/>
          <c:min val="0"/>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3.3333333333333333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6240"/>
        <c:crosses val="autoZero"/>
        <c:crossBetween val="between"/>
      </c:valAx>
      <c:valAx>
        <c:axId val="286403168"/>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0.80805555555555553"/>
              <c:y val="6.4374817731116959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86401920"/>
        <c:crosses val="max"/>
        <c:crossBetween val="between"/>
      </c:valAx>
      <c:catAx>
        <c:axId val="286401920"/>
        <c:scaling>
          <c:orientation val="minMax"/>
        </c:scaling>
        <c:delete val="1"/>
        <c:axPos val="b"/>
        <c:numFmt formatCode="General" sourceLinked="1"/>
        <c:majorTickMark val="out"/>
        <c:minorTickMark val="none"/>
        <c:tickLblPos val="nextTo"/>
        <c:crossAx val="28640316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南河内地域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5547222222222223"/>
          <c:y val="0.17685185185185184"/>
          <c:w val="0.62327777777777782"/>
          <c:h val="0.70482417405357334"/>
        </c:manualLayout>
      </c:layout>
      <c:barChart>
        <c:barDir val="col"/>
        <c:grouping val="clustered"/>
        <c:varyColors val="0"/>
        <c:ser>
          <c:idx val="0"/>
          <c:order val="0"/>
          <c:tx>
            <c:strRef>
              <c:f>'行政職員数（人口連動・算出方法変更）'!$N$19</c:f>
              <c:strCache>
                <c:ptCount val="1"/>
                <c:pt idx="0">
                  <c:v>行政職員数</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'行政職員数（人口連動・算出方法変更）'!$M$30:$M$31</c:f>
              <c:strCache>
                <c:ptCount val="2"/>
                <c:pt idx="0">
                  <c:v>2020年</c:v>
                </c:pt>
                <c:pt idx="1">
                  <c:v>2040年</c:v>
                </c:pt>
              </c:strCache>
            </c:strRef>
          </c:cat>
          <c:val>
            <c:numRef>
              <c:f>'行政職員数（人口連動・算出方法変更）'!$N$30:$N$31</c:f>
              <c:numCache>
                <c:formatCode>#,##0;[Red]#,##0</c:formatCode>
                <c:ptCount val="2"/>
                <c:pt idx="0">
                  <c:v>2782</c:v>
                </c:pt>
                <c:pt idx="1">
                  <c:v>2109.2926483324895</c:v>
                </c:pt>
              </c:numCache>
            </c:numRef>
          </c:val>
          <c:extLst>
            <c:ext xmlns:c16="http://schemas.microsoft.com/office/drawing/2014/chart" uri="{C3380CC4-5D6E-409C-BE32-E72D297353CC}">
              <c16:uniqueId val="{00000000-F86F-41E6-8924-1B570CCE6962}"/>
            </c:ext>
          </c:extLst>
        </c:ser>
        <c:dLbls>
          <c:showLegendKey val="0"/>
          <c:showVal val="1"/>
          <c:showCatName val="0"/>
          <c:showSerName val="0"/>
          <c:showPercent val="0"/>
          <c:showBubbleSize val="0"/>
        </c:dLbls>
        <c:gapWidth val="219"/>
        <c:overlap val="-27"/>
        <c:axId val="2132776240"/>
        <c:axId val="2132777072"/>
      </c:barChart>
      <c:lineChart>
        <c:grouping val="standard"/>
        <c:varyColors val="0"/>
        <c:ser>
          <c:idx val="1"/>
          <c:order val="1"/>
          <c:tx>
            <c:strRef>
              <c:f>'行政職員数（人口連動・算出方法変更）'!$O$19</c:f>
              <c:strCache>
                <c:ptCount val="1"/>
                <c:pt idx="0">
                  <c:v>人口100人当たり職員数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numFmt formatCode="#,##0.00;[Red]\-#,##0.0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'行政職員数（人口連動・算出方法変更）'!$M$30:$M$31</c:f>
              <c:strCache>
                <c:ptCount val="2"/>
                <c:pt idx="0">
                  <c:v>2020年</c:v>
                </c:pt>
                <c:pt idx="1">
                  <c:v>2040年</c:v>
                </c:pt>
              </c:strCache>
            </c:strRef>
          </c:cat>
          <c:val>
            <c:numRef>
              <c:f>'行政職員数（人口連動・算出方法変更）'!$O$30:$O$31</c:f>
              <c:numCache>
                <c:formatCode>General</c:formatCode>
                <c:ptCount val="2"/>
                <c:pt idx="0">
                  <c:v>0.46953111023348287</c:v>
                </c:pt>
                <c:pt idx="1">
                  <c:v>0.4557971883079045</c:v>
                </c:pt>
              </c:numCache>
            </c:numRef>
          </c:val>
          <c:smooth val="0"/>
          <c:extLst>
            <c:ext xmlns:c16="http://schemas.microsoft.com/office/drawing/2014/chart" uri="{C3380CC4-5D6E-409C-BE32-E72D297353CC}">
              <c16:uniqueId val="{00000001-F86F-41E6-8924-1B570CCE6962}"/>
            </c:ext>
          </c:extLst>
        </c:ser>
        <c:dLbls>
          <c:showLegendKey val="0"/>
          <c:showVal val="1"/>
          <c:showCatName val="0"/>
          <c:showSerName val="0"/>
          <c:showPercent val="0"/>
          <c:showBubbleSize val="0"/>
        </c:dLbls>
        <c:marker val="1"/>
        <c:smooth val="0"/>
        <c:axId val="286401920"/>
        <c:axId val="286403168"/>
      </c:lineChart>
      <c:catAx>
        <c:axId val="213277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7072"/>
        <c:crosses val="autoZero"/>
        <c:auto val="1"/>
        <c:lblAlgn val="ctr"/>
        <c:lblOffset val="100"/>
        <c:noMultiLvlLbl val="0"/>
      </c:catAx>
      <c:valAx>
        <c:axId val="2132777072"/>
        <c:scaling>
          <c:orientation val="minMax"/>
          <c:max val="16000"/>
          <c:min val="0"/>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3.3333333333333333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6240"/>
        <c:crosses val="autoZero"/>
        <c:crossBetween val="between"/>
      </c:valAx>
      <c:valAx>
        <c:axId val="286403168"/>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0.80805555555555553"/>
              <c:y val="6.4374817731116959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86401920"/>
        <c:crosses val="max"/>
        <c:crossBetween val="between"/>
      </c:valAx>
      <c:catAx>
        <c:axId val="286401920"/>
        <c:scaling>
          <c:orientation val="minMax"/>
        </c:scaling>
        <c:delete val="1"/>
        <c:axPos val="b"/>
        <c:numFmt formatCode="General" sourceLinked="1"/>
        <c:majorTickMark val="out"/>
        <c:minorTickMark val="none"/>
        <c:tickLblPos val="nextTo"/>
        <c:crossAx val="28640316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東大阪（北河内・中河内）地域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5547222222222223"/>
          <c:y val="0.17685185185185184"/>
          <c:w val="0.64523356575461543"/>
          <c:h val="0.72565000087073128"/>
        </c:manualLayout>
      </c:layout>
      <c:barChart>
        <c:barDir val="col"/>
        <c:grouping val="clustered"/>
        <c:varyColors val="0"/>
        <c:ser>
          <c:idx val="0"/>
          <c:order val="0"/>
          <c:tx>
            <c:strRef>
              <c:f>'行政職員数（人口連動・算出方法変更）'!$N$19</c:f>
              <c:strCache>
                <c:ptCount val="1"/>
                <c:pt idx="0">
                  <c:v>行政職員数</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'行政職員数（人口連動・算出方法変更）'!$M$25:$M$26</c:f>
              <c:strCache>
                <c:ptCount val="2"/>
                <c:pt idx="0">
                  <c:v>2020年</c:v>
                </c:pt>
                <c:pt idx="1">
                  <c:v>2040年</c:v>
                </c:pt>
              </c:strCache>
            </c:strRef>
          </c:cat>
          <c:val>
            <c:numRef>
              <c:f>'行政職員数（人口連動・算出方法変更）'!$N$25:$N$26</c:f>
              <c:numCache>
                <c:formatCode>#,##0;[Red]#,##0</c:formatCode>
                <c:ptCount val="2"/>
                <c:pt idx="0">
                  <c:v>8392</c:v>
                </c:pt>
                <c:pt idx="1">
                  <c:v>6888.4254943093174</c:v>
                </c:pt>
              </c:numCache>
            </c:numRef>
          </c:val>
          <c:extLst>
            <c:ext xmlns:c16="http://schemas.microsoft.com/office/drawing/2014/chart" uri="{C3380CC4-5D6E-409C-BE32-E72D297353CC}">
              <c16:uniqueId val="{00000000-505D-4D1D-A459-42A4CC989FD1}"/>
            </c:ext>
          </c:extLst>
        </c:ser>
        <c:dLbls>
          <c:showLegendKey val="0"/>
          <c:showVal val="1"/>
          <c:showCatName val="0"/>
          <c:showSerName val="0"/>
          <c:showPercent val="0"/>
          <c:showBubbleSize val="0"/>
        </c:dLbls>
        <c:gapWidth val="219"/>
        <c:overlap val="-27"/>
        <c:axId val="2132776240"/>
        <c:axId val="2132777072"/>
      </c:barChart>
      <c:lineChart>
        <c:grouping val="standard"/>
        <c:varyColors val="0"/>
        <c:ser>
          <c:idx val="1"/>
          <c:order val="1"/>
          <c:tx>
            <c:strRef>
              <c:f>'行政職員数（人口連動・算出方法変更）'!$O$19</c:f>
              <c:strCache>
                <c:ptCount val="1"/>
                <c:pt idx="0">
                  <c:v>人口100人当たり職員数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numFmt formatCode="#,##0.00;[Red]\-#,##0.0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'行政職員数（人口連動・算出方法変更）'!$M$25:$M$26</c:f>
              <c:strCache>
                <c:ptCount val="2"/>
                <c:pt idx="0">
                  <c:v>2020年</c:v>
                </c:pt>
                <c:pt idx="1">
                  <c:v>2040年</c:v>
                </c:pt>
              </c:strCache>
            </c:strRef>
          </c:cat>
          <c:val>
            <c:numRef>
              <c:f>'行政職員数（人口連動・算出方法変更）'!$O$25:$O$26</c:f>
              <c:numCache>
                <c:formatCode>General</c:formatCode>
                <c:ptCount val="2"/>
                <c:pt idx="0">
                  <c:v>0.42667946569480825</c:v>
                </c:pt>
                <c:pt idx="1">
                  <c:v>0.41521326854220303</c:v>
                </c:pt>
              </c:numCache>
            </c:numRef>
          </c:val>
          <c:smooth val="0"/>
          <c:extLst>
            <c:ext xmlns:c16="http://schemas.microsoft.com/office/drawing/2014/chart" uri="{C3380CC4-5D6E-409C-BE32-E72D297353CC}">
              <c16:uniqueId val="{00000001-505D-4D1D-A459-42A4CC989FD1}"/>
            </c:ext>
          </c:extLst>
        </c:ser>
        <c:dLbls>
          <c:showLegendKey val="0"/>
          <c:showVal val="1"/>
          <c:showCatName val="0"/>
          <c:showSerName val="0"/>
          <c:showPercent val="0"/>
          <c:showBubbleSize val="0"/>
        </c:dLbls>
        <c:marker val="1"/>
        <c:smooth val="0"/>
        <c:axId val="286401920"/>
        <c:axId val="286403168"/>
      </c:lineChart>
      <c:catAx>
        <c:axId val="213277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7072"/>
        <c:crosses val="autoZero"/>
        <c:auto val="1"/>
        <c:lblAlgn val="ctr"/>
        <c:lblOffset val="100"/>
        <c:noMultiLvlLbl val="0"/>
      </c:catAx>
      <c:valAx>
        <c:axId val="2132777072"/>
        <c:scaling>
          <c:orientation val="minMax"/>
          <c:max val="16000"/>
          <c:min val="0"/>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3.3333333333333333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6240"/>
        <c:crosses val="autoZero"/>
        <c:crossBetween val="between"/>
      </c:valAx>
      <c:valAx>
        <c:axId val="286403168"/>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0.80805555555555553"/>
              <c:y val="6.4374817731116959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86401920"/>
        <c:crosses val="max"/>
        <c:crossBetween val="between"/>
      </c:valAx>
      <c:catAx>
        <c:axId val="286401920"/>
        <c:scaling>
          <c:orientation val="minMax"/>
        </c:scaling>
        <c:delete val="1"/>
        <c:axPos val="b"/>
        <c:numFmt formatCode="General" sourceLinked="1"/>
        <c:majorTickMark val="out"/>
        <c:minorTickMark val="none"/>
        <c:tickLblPos val="nextTo"/>
        <c:crossAx val="28640316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泉州（泉北・泉南）地域</a:t>
            </a:r>
            <a:endParaRPr lang="ja-JP" sz="1050"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5547222222222223"/>
          <c:y val="0.17685185185185184"/>
          <c:w val="0.62327777777777782"/>
          <c:h val="0.72565000087073128"/>
        </c:manualLayout>
      </c:layout>
      <c:barChart>
        <c:barDir val="col"/>
        <c:grouping val="clustered"/>
        <c:varyColors val="0"/>
        <c:ser>
          <c:idx val="0"/>
          <c:order val="0"/>
          <c:tx>
            <c:strRef>
              <c:f>'行政職員数（人口連動・算出方法変更）'!$N$19</c:f>
              <c:strCache>
                <c:ptCount val="1"/>
                <c:pt idx="0">
                  <c:v>行政職員数</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'行政職員数（人口連動・算出方法変更）'!$M$35:$M$36</c:f>
              <c:strCache>
                <c:ptCount val="2"/>
                <c:pt idx="0">
                  <c:v>2020年</c:v>
                </c:pt>
                <c:pt idx="1">
                  <c:v>2040年</c:v>
                </c:pt>
              </c:strCache>
            </c:strRef>
          </c:cat>
          <c:val>
            <c:numRef>
              <c:f>'行政職員数（人口連動・算出方法変更）'!$N$35:$N$36</c:f>
              <c:numCache>
                <c:formatCode>#,##0</c:formatCode>
                <c:ptCount val="2"/>
                <c:pt idx="0">
                  <c:v>7532</c:v>
                </c:pt>
                <c:pt idx="1">
                  <c:v>6190.3660225892136</c:v>
                </c:pt>
              </c:numCache>
            </c:numRef>
          </c:val>
          <c:extLst>
            <c:ext xmlns:c16="http://schemas.microsoft.com/office/drawing/2014/chart" uri="{C3380CC4-5D6E-409C-BE32-E72D297353CC}">
              <c16:uniqueId val="{00000000-BAF9-4DEE-A187-EF0DFB5D35B7}"/>
            </c:ext>
          </c:extLst>
        </c:ser>
        <c:dLbls>
          <c:showLegendKey val="0"/>
          <c:showVal val="1"/>
          <c:showCatName val="0"/>
          <c:showSerName val="0"/>
          <c:showPercent val="0"/>
          <c:showBubbleSize val="0"/>
        </c:dLbls>
        <c:gapWidth val="219"/>
        <c:overlap val="-27"/>
        <c:axId val="2132776240"/>
        <c:axId val="2132777072"/>
      </c:barChart>
      <c:lineChart>
        <c:grouping val="standard"/>
        <c:varyColors val="0"/>
        <c:ser>
          <c:idx val="1"/>
          <c:order val="1"/>
          <c:tx>
            <c:strRef>
              <c:f>'行政職員数（人口連動・算出方法変更）'!$O$19</c:f>
              <c:strCache>
                <c:ptCount val="1"/>
                <c:pt idx="0">
                  <c:v>人口100人当たり職員数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numFmt formatCode="#,##0.00;[Red]\-#,##0.0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'行政職員数（人口連動・算出方法変更）'!$M$35:$M$36</c:f>
              <c:strCache>
                <c:ptCount val="2"/>
                <c:pt idx="0">
                  <c:v>2020年</c:v>
                </c:pt>
                <c:pt idx="1">
                  <c:v>2040年</c:v>
                </c:pt>
              </c:strCache>
            </c:strRef>
          </c:cat>
          <c:val>
            <c:numRef>
              <c:f>'行政職員数（人口連動・算出方法変更）'!$O$35:$O$36</c:f>
              <c:numCache>
                <c:formatCode>General</c:formatCode>
                <c:ptCount val="2"/>
                <c:pt idx="0">
                  <c:v>0.44026289516692813</c:v>
                </c:pt>
                <c:pt idx="1">
                  <c:v>0.42747456349342866</c:v>
                </c:pt>
              </c:numCache>
            </c:numRef>
          </c:val>
          <c:smooth val="0"/>
          <c:extLst>
            <c:ext xmlns:c16="http://schemas.microsoft.com/office/drawing/2014/chart" uri="{C3380CC4-5D6E-409C-BE32-E72D297353CC}">
              <c16:uniqueId val="{00000001-BAF9-4DEE-A187-EF0DFB5D35B7}"/>
            </c:ext>
          </c:extLst>
        </c:ser>
        <c:dLbls>
          <c:showLegendKey val="0"/>
          <c:showVal val="1"/>
          <c:showCatName val="0"/>
          <c:showSerName val="0"/>
          <c:showPercent val="0"/>
          <c:showBubbleSize val="0"/>
        </c:dLbls>
        <c:marker val="1"/>
        <c:smooth val="0"/>
        <c:axId val="286401920"/>
        <c:axId val="286403168"/>
      </c:lineChart>
      <c:catAx>
        <c:axId val="213277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7072"/>
        <c:crosses val="autoZero"/>
        <c:auto val="1"/>
        <c:lblAlgn val="ctr"/>
        <c:lblOffset val="100"/>
        <c:noMultiLvlLbl val="0"/>
      </c:catAx>
      <c:valAx>
        <c:axId val="2132777072"/>
        <c:scaling>
          <c:orientation val="minMax"/>
          <c:max val="16000"/>
          <c:min val="0"/>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3.3333333333333333E-2"/>
              <c:y val="5.5115558471857708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132776240"/>
        <c:crosses val="autoZero"/>
        <c:crossBetween val="between"/>
      </c:valAx>
      <c:valAx>
        <c:axId val="286403168"/>
        <c:scaling>
          <c:orientation val="minMax"/>
          <c:max val="0.8"/>
          <c:min val="0"/>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800"/>
                  <a:t>（単位：人）</a:t>
                </a:r>
              </a:p>
            </c:rich>
          </c:tx>
          <c:layout>
            <c:manualLayout>
              <c:xMode val="edge"/>
              <c:yMode val="edge"/>
              <c:x val="0.80805555555555553"/>
              <c:y val="6.4374817731116959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86401920"/>
        <c:crosses val="max"/>
        <c:crossBetween val="between"/>
      </c:valAx>
      <c:catAx>
        <c:axId val="286401920"/>
        <c:scaling>
          <c:orientation val="minMax"/>
        </c:scaling>
        <c:delete val="1"/>
        <c:axPos val="b"/>
        <c:numFmt formatCode="General" sourceLinked="1"/>
        <c:majorTickMark val="out"/>
        <c:minorTickMark val="none"/>
        <c:tickLblPos val="nextTo"/>
        <c:crossAx val="28640316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実質公債費比率の推移</a:t>
            </a:r>
          </a:p>
        </c:rich>
      </c:tx>
      <c:layout>
        <c:manualLayout>
          <c:xMode val="edge"/>
          <c:yMode val="edge"/>
          <c:x val="0.33864169413275069"/>
          <c:y val="0.10080141756954157"/>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lineChart>
        <c:grouping val="standard"/>
        <c:varyColors val="0"/>
        <c:ser>
          <c:idx val="0"/>
          <c:order val="0"/>
          <c:tx>
            <c:strRef>
              <c:f>実質公債費比率!$C$5</c:f>
              <c:strCache>
                <c:ptCount val="1"/>
                <c:pt idx="0">
                  <c:v>高槻市
（H15移行）</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実質公債費比率!$D$4:$X$4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実質公債費比率!$D$5:$X$5</c:f>
              <c:numCache>
                <c:formatCode>#,##0.0;"▲ "#,##0.0</c:formatCode>
                <c:ptCount val="21"/>
                <c:pt idx="0" formatCode="General">
                  <c:v>7.3</c:v>
                </c:pt>
                <c:pt idx="1">
                  <c:v>7</c:v>
                </c:pt>
                <c:pt idx="2" formatCode="General">
                  <c:v>6.7</c:v>
                </c:pt>
                <c:pt idx="3" formatCode="General">
                  <c:v>7.7</c:v>
                </c:pt>
                <c:pt idx="4" formatCode="General">
                  <c:v>8.1999999999999993</c:v>
                </c:pt>
                <c:pt idx="5">
                  <c:v>2.2999999999999998</c:v>
                </c:pt>
                <c:pt idx="6">
                  <c:v>0.9</c:v>
                </c:pt>
                <c:pt idx="7">
                  <c:v>0.7</c:v>
                </c:pt>
                <c:pt idx="8">
                  <c:v>0.4</c:v>
                </c:pt>
                <c:pt idx="9">
                  <c:v>-0.1</c:v>
                </c:pt>
                <c:pt idx="10">
                  <c:v>-0.6</c:v>
                </c:pt>
                <c:pt idx="11">
                  <c:v>-0.6</c:v>
                </c:pt>
                <c:pt idx="12">
                  <c:v>-0.2</c:v>
                </c:pt>
                <c:pt idx="13">
                  <c:v>0.1</c:v>
                </c:pt>
                <c:pt idx="14">
                  <c:v>0.3</c:v>
                </c:pt>
                <c:pt idx="15">
                  <c:v>0.2</c:v>
                </c:pt>
                <c:pt idx="16">
                  <c:v>-0.4</c:v>
                </c:pt>
                <c:pt idx="17">
                  <c:v>-0.7</c:v>
                </c:pt>
                <c:pt idx="18">
                  <c:v>-0.4</c:v>
                </c:pt>
                <c:pt idx="19">
                  <c:v>-0.8</c:v>
                </c:pt>
                <c:pt idx="20">
                  <c:v>-1.3</c:v>
                </c:pt>
              </c:numCache>
            </c:numRef>
          </c:val>
          <c:smooth val="0"/>
          <c:extLst>
            <c:ext xmlns:c16="http://schemas.microsoft.com/office/drawing/2014/chart" uri="{C3380CC4-5D6E-409C-BE32-E72D297353CC}">
              <c16:uniqueId val="{00000000-A617-4739-BAA4-01FA766BCFCC}"/>
            </c:ext>
          </c:extLst>
        </c:ser>
        <c:ser>
          <c:idx val="1"/>
          <c:order val="1"/>
          <c:tx>
            <c:strRef>
              <c:f>実質公債費比率!$C$6</c:f>
              <c:strCache>
                <c:ptCount val="1"/>
                <c:pt idx="0">
                  <c:v>東大阪市
（H17移行）</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実質公債費比率!$D$4:$X$4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実質公債費比率!$D$6:$X$6</c:f>
              <c:numCache>
                <c:formatCode>General</c:formatCode>
                <c:ptCount val="21"/>
                <c:pt idx="0">
                  <c:v>9.9</c:v>
                </c:pt>
                <c:pt idx="1">
                  <c:v>9.9</c:v>
                </c:pt>
                <c:pt idx="2">
                  <c:v>9.6</c:v>
                </c:pt>
                <c:pt idx="3">
                  <c:v>14.6</c:v>
                </c:pt>
                <c:pt idx="4">
                  <c:v>14.5</c:v>
                </c:pt>
                <c:pt idx="5" formatCode="#,##0.0;&quot;△ &quot;#,##0.0">
                  <c:v>8</c:v>
                </c:pt>
                <c:pt idx="6" formatCode="#,##0.0;&quot;△ &quot;#,##0.0">
                  <c:v>8</c:v>
                </c:pt>
                <c:pt idx="7" formatCode="#,##0.0;&quot;△ &quot;#,##0.0">
                  <c:v>8.6</c:v>
                </c:pt>
                <c:pt idx="8" formatCode="#,##0.0;&quot;△ &quot;#,##0.0">
                  <c:v>8.6</c:v>
                </c:pt>
                <c:pt idx="9" formatCode="#,##0.0;&quot;△ &quot;#,##0.0">
                  <c:v>7.8</c:v>
                </c:pt>
                <c:pt idx="10" formatCode="#,##0.0;&quot;△ &quot;#,##0.0">
                  <c:v>6.6</c:v>
                </c:pt>
                <c:pt idx="11" formatCode="#,##0.0;&quot;△ &quot;#,##0.0">
                  <c:v>5.9</c:v>
                </c:pt>
                <c:pt idx="12" formatCode="#,##0.0;&quot;△ &quot;#,##0.0">
                  <c:v>5.3</c:v>
                </c:pt>
                <c:pt idx="13" formatCode="#,##0.0;&quot;△ &quot;#,##0.0">
                  <c:v>4.9000000000000004</c:v>
                </c:pt>
                <c:pt idx="14" formatCode="#,##0.0;&quot;△ &quot;#,##0.0">
                  <c:v>4.7</c:v>
                </c:pt>
                <c:pt idx="15" formatCode="#,##0.0;&quot;△ &quot;#,##0.0">
                  <c:v>4.4000000000000004</c:v>
                </c:pt>
                <c:pt idx="16" formatCode="#,##0.0;&quot;△ &quot;#,##0.0">
                  <c:v>5</c:v>
                </c:pt>
                <c:pt idx="17" formatCode="#,##0.0;&quot;△ &quot;#,##0.0">
                  <c:v>5.0999999999999996</c:v>
                </c:pt>
                <c:pt idx="18" formatCode="#,##0.0;&quot;△ &quot;#,##0.0">
                  <c:v>6.3</c:v>
                </c:pt>
                <c:pt idx="19" formatCode="#,##0.0;&quot;△ &quot;#,##0.0">
                  <c:v>6.5</c:v>
                </c:pt>
                <c:pt idx="20" formatCode="#,##0.0;&quot;△ &quot;#,##0.0">
                  <c:v>6.9</c:v>
                </c:pt>
              </c:numCache>
            </c:numRef>
          </c:val>
          <c:smooth val="0"/>
          <c:extLst>
            <c:ext xmlns:c16="http://schemas.microsoft.com/office/drawing/2014/chart" uri="{C3380CC4-5D6E-409C-BE32-E72D297353CC}">
              <c16:uniqueId val="{00000001-A617-4739-BAA4-01FA766BCFCC}"/>
            </c:ext>
          </c:extLst>
        </c:ser>
        <c:ser>
          <c:idx val="2"/>
          <c:order val="2"/>
          <c:tx>
            <c:strRef>
              <c:f>実質公債費比率!$C$7</c:f>
              <c:strCache>
                <c:ptCount val="1"/>
                <c:pt idx="0">
                  <c:v>豊中市
（H24移行）</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実質公債費比率!$D$4:$X$4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実質公債費比率!$D$7:$X$7</c:f>
              <c:numCache>
                <c:formatCode>General</c:formatCode>
                <c:ptCount val="21"/>
                <c:pt idx="0">
                  <c:v>10.9</c:v>
                </c:pt>
                <c:pt idx="1">
                  <c:v>11.9</c:v>
                </c:pt>
                <c:pt idx="2">
                  <c:v>12.6</c:v>
                </c:pt>
                <c:pt idx="3">
                  <c:v>17.100000000000001</c:v>
                </c:pt>
                <c:pt idx="4">
                  <c:v>17.100000000000001</c:v>
                </c:pt>
                <c:pt idx="5" formatCode="#,##0.0;&quot;△ &quot;#,##0.0">
                  <c:v>11</c:v>
                </c:pt>
                <c:pt idx="6" formatCode="#,##0.0;&quot;△ &quot;#,##0.0">
                  <c:v>11.5</c:v>
                </c:pt>
                <c:pt idx="7" formatCode="#,##0.0;&quot;△ &quot;#,##0.0">
                  <c:v>11.8</c:v>
                </c:pt>
                <c:pt idx="8" formatCode="#,##0.0;&quot;△ &quot;#,##0.0">
                  <c:v>11.4</c:v>
                </c:pt>
                <c:pt idx="9" formatCode="#,##0.0;&quot;△ &quot;#,##0.0">
                  <c:v>10.8</c:v>
                </c:pt>
                <c:pt idx="10" formatCode="#,##0.0;&quot;△ &quot;#,##0.0">
                  <c:v>9.8000000000000007</c:v>
                </c:pt>
                <c:pt idx="11" formatCode="#,##0.0;&quot;△ &quot;#,##0.0">
                  <c:v>8.6</c:v>
                </c:pt>
                <c:pt idx="12" formatCode="#,##0.0;&quot;△ &quot;#,##0.0">
                  <c:v>8</c:v>
                </c:pt>
                <c:pt idx="13" formatCode="#,##0.0;&quot;△ &quot;#,##0.0">
                  <c:v>7.4</c:v>
                </c:pt>
                <c:pt idx="14" formatCode="#,##0.0;&quot;△ &quot;#,##0.0">
                  <c:v>6.4</c:v>
                </c:pt>
                <c:pt idx="15" formatCode="#,##0.0;&quot;△ &quot;#,##0.0">
                  <c:v>5.0999999999999996</c:v>
                </c:pt>
                <c:pt idx="16" formatCode="#,##0.0;&quot;△ &quot;#,##0.0">
                  <c:v>4</c:v>
                </c:pt>
                <c:pt idx="17" formatCode="#,##0.0;&quot;△ &quot;#,##0.0">
                  <c:v>3.1</c:v>
                </c:pt>
                <c:pt idx="18" formatCode="#,##0.0;&quot;△ &quot;#,##0.0">
                  <c:v>3.1</c:v>
                </c:pt>
                <c:pt idx="19" formatCode="#,##0.0;&quot;△ &quot;#,##0.0">
                  <c:v>2.8</c:v>
                </c:pt>
                <c:pt idx="20" formatCode="#,##0.0;&quot;△ &quot;#,##0.0">
                  <c:v>2.5</c:v>
                </c:pt>
              </c:numCache>
            </c:numRef>
          </c:val>
          <c:smooth val="0"/>
          <c:extLst>
            <c:ext xmlns:c16="http://schemas.microsoft.com/office/drawing/2014/chart" uri="{C3380CC4-5D6E-409C-BE32-E72D297353CC}">
              <c16:uniqueId val="{00000002-A617-4739-BAA4-01FA766BCFCC}"/>
            </c:ext>
          </c:extLst>
        </c:ser>
        <c:ser>
          <c:idx val="3"/>
          <c:order val="3"/>
          <c:tx>
            <c:strRef>
              <c:f>実質公債費比率!$C$8</c:f>
              <c:strCache>
                <c:ptCount val="1"/>
                <c:pt idx="0">
                  <c:v>枚方市
（H26移行）</c:v>
                </c:pt>
              </c:strCache>
            </c:strRef>
          </c:tx>
          <c:spPr>
            <a:ln w="22225" cap="rnd">
              <a:solidFill>
                <a:schemeClr val="accent4"/>
              </a:solidFill>
              <a:round/>
            </a:ln>
            <a:effectLst/>
          </c:spPr>
          <c:marker>
            <c:symbol val="x"/>
            <c:size val="6"/>
            <c:spPr>
              <a:noFill/>
              <a:ln w="9525">
                <a:solidFill>
                  <a:schemeClr val="accent4"/>
                </a:solidFill>
                <a:round/>
              </a:ln>
              <a:effectLst/>
            </c:spPr>
          </c:marker>
          <c:cat>
            <c:strRef>
              <c:f>実質公債費比率!$D$4:$X$4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実質公債費比率!$D$8:$X$8</c:f>
              <c:numCache>
                <c:formatCode>General</c:formatCode>
                <c:ptCount val="21"/>
                <c:pt idx="0">
                  <c:v>11.3</c:v>
                </c:pt>
                <c:pt idx="1">
                  <c:v>11.1</c:v>
                </c:pt>
                <c:pt idx="2">
                  <c:v>10.8</c:v>
                </c:pt>
                <c:pt idx="3">
                  <c:v>12.4</c:v>
                </c:pt>
                <c:pt idx="4">
                  <c:v>11.3</c:v>
                </c:pt>
                <c:pt idx="5" formatCode="#,##0.0;&quot;▲ &quot;#,##0.0">
                  <c:v>3.3</c:v>
                </c:pt>
                <c:pt idx="6" formatCode="#,##0.0;&quot;▲ &quot;#,##0.0">
                  <c:v>2</c:v>
                </c:pt>
                <c:pt idx="7" formatCode="#,##0.0;&quot;▲ &quot;#,##0.0">
                  <c:v>1</c:v>
                </c:pt>
                <c:pt idx="8" formatCode="#,##0.0;&quot;▲ &quot;#,##0.0">
                  <c:v>0.3</c:v>
                </c:pt>
                <c:pt idx="9" formatCode="#,##0.0;&quot;▲ &quot;#,##0.0">
                  <c:v>1</c:v>
                </c:pt>
                <c:pt idx="10" formatCode="#,##0.0;&quot;▲ &quot;#,##0.0">
                  <c:v>1.3</c:v>
                </c:pt>
                <c:pt idx="11" formatCode="#,##0.0;&quot;▲ &quot;#,##0.0">
                  <c:v>1.5</c:v>
                </c:pt>
                <c:pt idx="12" formatCode="#,##0.0;&quot;▲ &quot;#,##0.0">
                  <c:v>0.8</c:v>
                </c:pt>
                <c:pt idx="13" formatCode="#,##0.0;&quot;▲ &quot;#,##0.0">
                  <c:v>0.4</c:v>
                </c:pt>
                <c:pt idx="14" formatCode="#,##0.0;&quot;▲ &quot;#,##0.0">
                  <c:v>-0.1</c:v>
                </c:pt>
                <c:pt idx="15" formatCode="#,##0.0;&quot;▲ &quot;#,##0.0">
                  <c:v>-0.3</c:v>
                </c:pt>
                <c:pt idx="16" formatCode="#,##0.0;&quot;▲ &quot;#,##0.0">
                  <c:v>-0.5</c:v>
                </c:pt>
                <c:pt idx="17" formatCode="#,##0.0;&quot;▲ &quot;#,##0.0">
                  <c:v>-0.8</c:v>
                </c:pt>
                <c:pt idx="18" formatCode="#,##0.0;&quot;▲ &quot;#,##0.0">
                  <c:v>-0.4</c:v>
                </c:pt>
                <c:pt idx="19" formatCode="#,##0.0;&quot;▲ &quot;#,##0.0">
                  <c:v>0</c:v>
                </c:pt>
                <c:pt idx="20" formatCode="#,##0.0;&quot;▲ &quot;#,##0.0">
                  <c:v>0.6</c:v>
                </c:pt>
              </c:numCache>
            </c:numRef>
          </c:val>
          <c:smooth val="0"/>
          <c:extLst>
            <c:ext xmlns:c16="http://schemas.microsoft.com/office/drawing/2014/chart" uri="{C3380CC4-5D6E-409C-BE32-E72D297353CC}">
              <c16:uniqueId val="{00000003-A617-4739-BAA4-01FA766BCFCC}"/>
            </c:ext>
          </c:extLst>
        </c:ser>
        <c:ser>
          <c:idx val="4"/>
          <c:order val="4"/>
          <c:tx>
            <c:strRef>
              <c:f>実質公債費比率!$C$9</c:f>
              <c:strCache>
                <c:ptCount val="1"/>
                <c:pt idx="0">
                  <c:v>八尾市
（H30移行）</c:v>
                </c:pt>
              </c:strCache>
            </c:strRef>
          </c:tx>
          <c:spPr>
            <a:ln w="22225" cap="rnd">
              <a:solidFill>
                <a:schemeClr val="accent5"/>
              </a:solidFill>
              <a:round/>
            </a:ln>
            <a:effectLst/>
          </c:spPr>
          <c:marker>
            <c:symbol val="star"/>
            <c:size val="6"/>
            <c:spPr>
              <a:noFill/>
              <a:ln w="9525">
                <a:solidFill>
                  <a:schemeClr val="accent5"/>
                </a:solidFill>
                <a:round/>
              </a:ln>
              <a:effectLst/>
            </c:spPr>
          </c:marker>
          <c:cat>
            <c:strRef>
              <c:f>実質公債費比率!$D$4:$X$4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実質公債費比率!$D$9:$X$9</c:f>
              <c:numCache>
                <c:formatCode>General</c:formatCode>
                <c:ptCount val="21"/>
                <c:pt idx="0">
                  <c:v>10.8</c:v>
                </c:pt>
                <c:pt idx="1">
                  <c:v>10.8</c:v>
                </c:pt>
                <c:pt idx="2">
                  <c:v>10.9</c:v>
                </c:pt>
                <c:pt idx="3">
                  <c:v>15.1</c:v>
                </c:pt>
                <c:pt idx="4">
                  <c:v>15.1</c:v>
                </c:pt>
                <c:pt idx="5" formatCode="#,##0.0;&quot;△ &quot;#,##0.0">
                  <c:v>7.4</c:v>
                </c:pt>
                <c:pt idx="6" formatCode="#,##0.0;&quot;△ &quot;#,##0.0">
                  <c:v>6.8</c:v>
                </c:pt>
                <c:pt idx="7" formatCode="#,##0.0;&quot;△ &quot;#,##0.0">
                  <c:v>6.7</c:v>
                </c:pt>
                <c:pt idx="8" formatCode="#,##0.0;&quot;△ &quot;#,##0.0">
                  <c:v>6.4</c:v>
                </c:pt>
                <c:pt idx="9" formatCode="#,##0.0;&quot;△ &quot;#,##0.0">
                  <c:v>6.7</c:v>
                </c:pt>
                <c:pt idx="10" formatCode="#,##0.0;&quot;△ &quot;#,##0.0">
                  <c:v>6.7</c:v>
                </c:pt>
                <c:pt idx="11" formatCode="#,##0.0;&quot;△ &quot;#,##0.0">
                  <c:v>6.9</c:v>
                </c:pt>
                <c:pt idx="12" formatCode="#,##0.0;&quot;△ &quot;#,##0.0">
                  <c:v>7</c:v>
                </c:pt>
                <c:pt idx="13" formatCode="#,##0.0;&quot;△ &quot;#,##0.0">
                  <c:v>7.4</c:v>
                </c:pt>
                <c:pt idx="14" formatCode="#,##0.0;&quot;△ &quot;#,##0.0">
                  <c:v>7.1</c:v>
                </c:pt>
                <c:pt idx="15" formatCode="#,##0.0;&quot;△ &quot;#,##0.0">
                  <c:v>6.9</c:v>
                </c:pt>
                <c:pt idx="16" formatCode="#,##0.0;&quot;△ &quot;#,##0.0">
                  <c:v>5.8</c:v>
                </c:pt>
                <c:pt idx="17" formatCode="#,##0.0;&quot;△ &quot;#,##0.0">
                  <c:v>5.0999999999999996</c:v>
                </c:pt>
                <c:pt idx="18" formatCode="#,##0.0;&quot;△ &quot;#,##0.0">
                  <c:v>4.0999999999999996</c:v>
                </c:pt>
                <c:pt idx="19" formatCode="#,##0.0;&quot;△ &quot;#,##0.0">
                  <c:v>3.7</c:v>
                </c:pt>
                <c:pt idx="20" formatCode="#,##0.0;&quot;△ &quot;#,##0.0">
                  <c:v>3.4</c:v>
                </c:pt>
              </c:numCache>
            </c:numRef>
          </c:val>
          <c:smooth val="0"/>
          <c:extLst>
            <c:ext xmlns:c16="http://schemas.microsoft.com/office/drawing/2014/chart" uri="{C3380CC4-5D6E-409C-BE32-E72D297353CC}">
              <c16:uniqueId val="{00000004-A617-4739-BAA4-01FA766BCFCC}"/>
            </c:ext>
          </c:extLst>
        </c:ser>
        <c:ser>
          <c:idx val="5"/>
          <c:order val="5"/>
          <c:tx>
            <c:strRef>
              <c:f>実質公債費比率!$C$10</c:f>
              <c:strCache>
                <c:ptCount val="1"/>
                <c:pt idx="0">
                  <c:v>寝屋川市
（H31移行）</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実質公債費比率!$D$4:$X$4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実質公債費比率!$D$10:$X$10</c:f>
              <c:numCache>
                <c:formatCode>General</c:formatCode>
                <c:ptCount val="21"/>
                <c:pt idx="0">
                  <c:v>9.3000000000000007</c:v>
                </c:pt>
                <c:pt idx="1">
                  <c:v>9.1</c:v>
                </c:pt>
                <c:pt idx="2">
                  <c:v>8.5</c:v>
                </c:pt>
                <c:pt idx="3">
                  <c:v>9.6999999999999993</c:v>
                </c:pt>
                <c:pt idx="4">
                  <c:v>9.5</c:v>
                </c:pt>
                <c:pt idx="5" formatCode="#,##0.0;&quot;▲ &quot;#,##0.0">
                  <c:v>4.5</c:v>
                </c:pt>
                <c:pt idx="6" formatCode="#,##0.0;&quot;▲ &quot;#,##0.0">
                  <c:v>4.5999999999999996</c:v>
                </c:pt>
                <c:pt idx="7" formatCode="#,##0.0;&quot;▲ &quot;#,##0.0">
                  <c:v>4</c:v>
                </c:pt>
                <c:pt idx="8" formatCode="#,##0.0;&quot;▲ &quot;#,##0.0">
                  <c:v>4.5999999999999996</c:v>
                </c:pt>
                <c:pt idx="9" formatCode="#,##0.0;&quot;▲ &quot;#,##0.0">
                  <c:v>4.3</c:v>
                </c:pt>
                <c:pt idx="10" formatCode="#,##0.0;&quot;▲ &quot;#,##0.0">
                  <c:v>4</c:v>
                </c:pt>
                <c:pt idx="11" formatCode="#,##0.0;&quot;▲ &quot;#,##0.0">
                  <c:v>3.6</c:v>
                </c:pt>
                <c:pt idx="12" formatCode="#,##0.0;&quot;▲ &quot;#,##0.0">
                  <c:v>2.9</c:v>
                </c:pt>
                <c:pt idx="13" formatCode="#,##0.0;&quot;▲ &quot;#,##0.0">
                  <c:v>1.9</c:v>
                </c:pt>
                <c:pt idx="14" formatCode="#,##0.0;&quot;▲ &quot;#,##0.0">
                  <c:v>2.1</c:v>
                </c:pt>
                <c:pt idx="15" formatCode="#,##0.0;&quot;▲ &quot;#,##0.0">
                  <c:v>1.7</c:v>
                </c:pt>
                <c:pt idx="16" formatCode="#,##0.0;&quot;▲ &quot;#,##0.0">
                  <c:v>1.8</c:v>
                </c:pt>
                <c:pt idx="17" formatCode="#,##0.0;&quot;▲ &quot;#,##0.0">
                  <c:v>0.4</c:v>
                </c:pt>
                <c:pt idx="18" formatCode="#,##0.0;&quot;▲ &quot;#,##0.0">
                  <c:v>-0.3</c:v>
                </c:pt>
                <c:pt idx="19" formatCode="#,##0.0;&quot;▲ &quot;#,##0.0">
                  <c:v>-0.9</c:v>
                </c:pt>
                <c:pt idx="20" formatCode="#,##0.0;&quot;▲ &quot;#,##0.0">
                  <c:v>-1.2</c:v>
                </c:pt>
              </c:numCache>
            </c:numRef>
          </c:val>
          <c:smooth val="0"/>
          <c:extLst>
            <c:ext xmlns:c16="http://schemas.microsoft.com/office/drawing/2014/chart" uri="{C3380CC4-5D6E-409C-BE32-E72D297353CC}">
              <c16:uniqueId val="{00000005-A617-4739-BAA4-01FA766BCFCC}"/>
            </c:ext>
          </c:extLst>
        </c:ser>
        <c:ser>
          <c:idx val="6"/>
          <c:order val="6"/>
          <c:tx>
            <c:strRef>
              <c:f>実質公債費比率!$C$11</c:f>
              <c:strCache>
                <c:ptCount val="1"/>
                <c:pt idx="0">
                  <c:v>吹田市
（R2移行）</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f>実質公債費比率!$D$4:$X$4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実質公債費比率!$D$11:$X$11</c:f>
              <c:numCache>
                <c:formatCode>General</c:formatCode>
                <c:ptCount val="21"/>
                <c:pt idx="0">
                  <c:v>7.5</c:v>
                </c:pt>
                <c:pt idx="1">
                  <c:v>7.6</c:v>
                </c:pt>
                <c:pt idx="2">
                  <c:v>7.5</c:v>
                </c:pt>
                <c:pt idx="3">
                  <c:v>11</c:v>
                </c:pt>
                <c:pt idx="4">
                  <c:v>10.7</c:v>
                </c:pt>
                <c:pt idx="5" formatCode="#,##0.0;&quot;▲ &quot;#,##0.0">
                  <c:v>1.4</c:v>
                </c:pt>
                <c:pt idx="6" formatCode="#,##0.0;&quot;▲ &quot;#,##0.0">
                  <c:v>2.1</c:v>
                </c:pt>
                <c:pt idx="7" formatCode="#,##0.0;&quot;▲ &quot;#,##0.0">
                  <c:v>3.2</c:v>
                </c:pt>
                <c:pt idx="8" formatCode="#,##0.0;&quot;▲ &quot;#,##0.0">
                  <c:v>0.9</c:v>
                </c:pt>
                <c:pt idx="9" formatCode="#,##0.0;&quot;▲ &quot;#,##0.0">
                  <c:v>0.4</c:v>
                </c:pt>
                <c:pt idx="10" formatCode="#,##0.0;&quot;▲ &quot;#,##0.0">
                  <c:v>0</c:v>
                </c:pt>
                <c:pt idx="11" formatCode="#,##0.0;&quot;▲ &quot;#,##0.0">
                  <c:v>-0.5</c:v>
                </c:pt>
                <c:pt idx="12" formatCode="#,##0.0;&quot;▲ &quot;#,##0.0">
                  <c:v>-1.1000000000000001</c:v>
                </c:pt>
                <c:pt idx="13" formatCode="#,##0.0;&quot;▲ &quot;#,##0.0">
                  <c:v>-1.5</c:v>
                </c:pt>
                <c:pt idx="14" formatCode="#,##0.0;&quot;▲ &quot;#,##0.0">
                  <c:v>-1.8</c:v>
                </c:pt>
                <c:pt idx="15" formatCode="#,##0.0;&quot;▲ &quot;#,##0.0">
                  <c:v>-2.2000000000000002</c:v>
                </c:pt>
                <c:pt idx="16" formatCode="#,##0.0;&quot;▲ &quot;#,##0.0">
                  <c:v>-2.7</c:v>
                </c:pt>
                <c:pt idx="17" formatCode="#,##0.0;&quot;▲ &quot;#,##0.0">
                  <c:v>-2.7</c:v>
                </c:pt>
                <c:pt idx="18" formatCode="#,##0.0;&quot;▲ &quot;#,##0.0">
                  <c:v>-2.1</c:v>
                </c:pt>
                <c:pt idx="19" formatCode="#,##0.0;&quot;▲ &quot;#,##0.0">
                  <c:v>-1.2</c:v>
                </c:pt>
                <c:pt idx="20" formatCode="#,##0.0;&quot;▲ &quot;#,##0.0">
                  <c:v>-0.3</c:v>
                </c:pt>
              </c:numCache>
            </c:numRef>
          </c:val>
          <c:smooth val="0"/>
          <c:extLst>
            <c:ext xmlns:c16="http://schemas.microsoft.com/office/drawing/2014/chart" uri="{C3380CC4-5D6E-409C-BE32-E72D297353CC}">
              <c16:uniqueId val="{00000006-A617-4739-BAA4-01FA766BCFCC}"/>
            </c:ext>
          </c:extLst>
        </c:ser>
        <c:dLbls>
          <c:showLegendKey val="0"/>
          <c:showVal val="0"/>
          <c:showCatName val="0"/>
          <c:showSerName val="0"/>
          <c:showPercent val="0"/>
          <c:showBubbleSize val="0"/>
        </c:dLbls>
        <c:marker val="1"/>
        <c:smooth val="0"/>
        <c:axId val="1071805216"/>
        <c:axId val="1071805632"/>
      </c:lineChart>
      <c:catAx>
        <c:axId val="1071805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71805632"/>
        <c:crosses val="autoZero"/>
        <c:auto val="1"/>
        <c:lblAlgn val="ctr"/>
        <c:lblOffset val="100"/>
        <c:noMultiLvlLbl val="0"/>
      </c:catAx>
      <c:valAx>
        <c:axId val="1071805632"/>
        <c:scaling>
          <c:orientation val="minMax"/>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718052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将来負担比率の推移</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lineChart>
        <c:grouping val="standard"/>
        <c:varyColors val="0"/>
        <c:ser>
          <c:idx val="0"/>
          <c:order val="0"/>
          <c:tx>
            <c:strRef>
              <c:f>将来負担比率!$C$5</c:f>
              <c:strCache>
                <c:ptCount val="1"/>
                <c:pt idx="0">
                  <c:v>高槻市
（H15移行）</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将来負担比率!$D$4:$X$4</c:f>
              <c:strCache>
                <c:ptCount val="16"/>
                <c:pt idx="0">
                  <c:v>H19</c:v>
                </c:pt>
                <c:pt idx="1">
                  <c:v>H20</c:v>
                </c:pt>
                <c:pt idx="2">
                  <c:v>H21</c:v>
                </c:pt>
                <c:pt idx="3">
                  <c:v>H22</c:v>
                </c:pt>
                <c:pt idx="4">
                  <c:v>H23</c:v>
                </c:pt>
                <c:pt idx="5">
                  <c:v>H24</c:v>
                </c:pt>
                <c:pt idx="6">
                  <c:v>H25</c:v>
                </c:pt>
                <c:pt idx="7">
                  <c:v>H26</c:v>
                </c:pt>
                <c:pt idx="8">
                  <c:v>H27</c:v>
                </c:pt>
                <c:pt idx="9">
                  <c:v>H28</c:v>
                </c:pt>
                <c:pt idx="10">
                  <c:v>H29</c:v>
                </c:pt>
                <c:pt idx="11">
                  <c:v>H30</c:v>
                </c:pt>
                <c:pt idx="12">
                  <c:v>R1</c:v>
                </c:pt>
                <c:pt idx="13">
                  <c:v>R2</c:v>
                </c:pt>
                <c:pt idx="14">
                  <c:v>R3</c:v>
                </c:pt>
                <c:pt idx="15">
                  <c:v>R4</c:v>
                </c:pt>
              </c:strCache>
            </c:strRef>
          </c:cat>
          <c:val>
            <c:numRef>
              <c:f>将来負担比率!$D$5:$X$5</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mooth val="0"/>
          <c:extLst>
            <c:ext xmlns:c16="http://schemas.microsoft.com/office/drawing/2014/chart" uri="{C3380CC4-5D6E-409C-BE32-E72D297353CC}">
              <c16:uniqueId val="{00000000-F8CB-4DA1-8292-5DE5F3416BE0}"/>
            </c:ext>
          </c:extLst>
        </c:ser>
        <c:ser>
          <c:idx val="1"/>
          <c:order val="1"/>
          <c:tx>
            <c:strRef>
              <c:f>将来負担比率!$C$6</c:f>
              <c:strCache>
                <c:ptCount val="1"/>
                <c:pt idx="0">
                  <c:v>東大阪市
（H17移行）</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将来負担比率!$D$4:$X$4</c:f>
              <c:strCache>
                <c:ptCount val="16"/>
                <c:pt idx="0">
                  <c:v>H19</c:v>
                </c:pt>
                <c:pt idx="1">
                  <c:v>H20</c:v>
                </c:pt>
                <c:pt idx="2">
                  <c:v>H21</c:v>
                </c:pt>
                <c:pt idx="3">
                  <c:v>H22</c:v>
                </c:pt>
                <c:pt idx="4">
                  <c:v>H23</c:v>
                </c:pt>
                <c:pt idx="5">
                  <c:v>H24</c:v>
                </c:pt>
                <c:pt idx="6">
                  <c:v>H25</c:v>
                </c:pt>
                <c:pt idx="7">
                  <c:v>H26</c:v>
                </c:pt>
                <c:pt idx="8">
                  <c:v>H27</c:v>
                </c:pt>
                <c:pt idx="9">
                  <c:v>H28</c:v>
                </c:pt>
                <c:pt idx="10">
                  <c:v>H29</c:v>
                </c:pt>
                <c:pt idx="11">
                  <c:v>H30</c:v>
                </c:pt>
                <c:pt idx="12">
                  <c:v>R1</c:v>
                </c:pt>
                <c:pt idx="13">
                  <c:v>R2</c:v>
                </c:pt>
                <c:pt idx="14">
                  <c:v>R3</c:v>
                </c:pt>
                <c:pt idx="15">
                  <c:v>R4</c:v>
                </c:pt>
              </c:strCache>
            </c:strRef>
          </c:cat>
          <c:val>
            <c:numRef>
              <c:f>将来負担比率!$D$6:$X$6</c:f>
              <c:numCache>
                <c:formatCode>General</c:formatCode>
                <c:ptCount val="16"/>
                <c:pt idx="0">
                  <c:v>113.9</c:v>
                </c:pt>
                <c:pt idx="1">
                  <c:v>93.7</c:v>
                </c:pt>
                <c:pt idx="2">
                  <c:v>82.7</c:v>
                </c:pt>
                <c:pt idx="3">
                  <c:v>64.599999999999994</c:v>
                </c:pt>
                <c:pt idx="4">
                  <c:v>43.9</c:v>
                </c:pt>
                <c:pt idx="5">
                  <c:v>27.5</c:v>
                </c:pt>
                <c:pt idx="6">
                  <c:v>8.5</c:v>
                </c:pt>
                <c:pt idx="7">
                  <c:v>5.0999999999999996</c:v>
                </c:pt>
                <c:pt idx="8">
                  <c:v>2.5</c:v>
                </c:pt>
                <c:pt idx="9">
                  <c:v>8.5</c:v>
                </c:pt>
                <c:pt idx="10">
                  <c:v>8.6999999999999993</c:v>
                </c:pt>
                <c:pt idx="11">
                  <c:v>6.9</c:v>
                </c:pt>
                <c:pt idx="12">
                  <c:v>5.4</c:v>
                </c:pt>
                <c:pt idx="13">
                  <c:v>0</c:v>
                </c:pt>
                <c:pt idx="14">
                  <c:v>0</c:v>
                </c:pt>
                <c:pt idx="15">
                  <c:v>0</c:v>
                </c:pt>
              </c:numCache>
            </c:numRef>
          </c:val>
          <c:smooth val="0"/>
          <c:extLst>
            <c:ext xmlns:c16="http://schemas.microsoft.com/office/drawing/2014/chart" uri="{C3380CC4-5D6E-409C-BE32-E72D297353CC}">
              <c16:uniqueId val="{00000001-F8CB-4DA1-8292-5DE5F3416BE0}"/>
            </c:ext>
          </c:extLst>
        </c:ser>
        <c:ser>
          <c:idx val="2"/>
          <c:order val="2"/>
          <c:tx>
            <c:strRef>
              <c:f>将来負担比率!$C$7</c:f>
              <c:strCache>
                <c:ptCount val="1"/>
                <c:pt idx="0">
                  <c:v>豊中市
（H24移行）</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将来負担比率!$D$4:$X$4</c:f>
              <c:strCache>
                <c:ptCount val="16"/>
                <c:pt idx="0">
                  <c:v>H19</c:v>
                </c:pt>
                <c:pt idx="1">
                  <c:v>H20</c:v>
                </c:pt>
                <c:pt idx="2">
                  <c:v>H21</c:v>
                </c:pt>
                <c:pt idx="3">
                  <c:v>H22</c:v>
                </c:pt>
                <c:pt idx="4">
                  <c:v>H23</c:v>
                </c:pt>
                <c:pt idx="5">
                  <c:v>H24</c:v>
                </c:pt>
                <c:pt idx="6">
                  <c:v>H25</c:v>
                </c:pt>
                <c:pt idx="7">
                  <c:v>H26</c:v>
                </c:pt>
                <c:pt idx="8">
                  <c:v>H27</c:v>
                </c:pt>
                <c:pt idx="9">
                  <c:v>H28</c:v>
                </c:pt>
                <c:pt idx="10">
                  <c:v>H29</c:v>
                </c:pt>
                <c:pt idx="11">
                  <c:v>H30</c:v>
                </c:pt>
                <c:pt idx="12">
                  <c:v>R1</c:v>
                </c:pt>
                <c:pt idx="13">
                  <c:v>R2</c:v>
                </c:pt>
                <c:pt idx="14">
                  <c:v>R3</c:v>
                </c:pt>
                <c:pt idx="15">
                  <c:v>R4</c:v>
                </c:pt>
              </c:strCache>
            </c:strRef>
          </c:cat>
          <c:val>
            <c:numRef>
              <c:f>将来負担比率!$D$7:$X$7</c:f>
              <c:numCache>
                <c:formatCode>#,##0.0;"▲ "#,##0.0</c:formatCode>
                <c:ptCount val="16"/>
                <c:pt idx="0">
                  <c:v>130</c:v>
                </c:pt>
                <c:pt idx="1">
                  <c:v>115.7</c:v>
                </c:pt>
                <c:pt idx="2">
                  <c:v>102.8</c:v>
                </c:pt>
                <c:pt idx="3">
                  <c:v>77.5</c:v>
                </c:pt>
                <c:pt idx="4">
                  <c:v>51.2</c:v>
                </c:pt>
                <c:pt idx="5">
                  <c:v>34.700000000000003</c:v>
                </c:pt>
                <c:pt idx="6">
                  <c:v>23.9</c:v>
                </c:pt>
                <c:pt idx="7">
                  <c:v>14.1</c:v>
                </c:pt>
                <c:pt idx="8">
                  <c:v>10.7</c:v>
                </c:pt>
                <c:pt idx="9">
                  <c:v>8.8000000000000007</c:v>
                </c:pt>
                <c:pt idx="10">
                  <c:v>2.6</c:v>
                </c:pt>
                <c:pt idx="11">
                  <c:v>1.2</c:v>
                </c:pt>
                <c:pt idx="12">
                  <c:v>0</c:v>
                </c:pt>
                <c:pt idx="13">
                  <c:v>0</c:v>
                </c:pt>
                <c:pt idx="14">
                  <c:v>0</c:v>
                </c:pt>
                <c:pt idx="15">
                  <c:v>0</c:v>
                </c:pt>
              </c:numCache>
            </c:numRef>
          </c:val>
          <c:smooth val="0"/>
          <c:extLst>
            <c:ext xmlns:c16="http://schemas.microsoft.com/office/drawing/2014/chart" uri="{C3380CC4-5D6E-409C-BE32-E72D297353CC}">
              <c16:uniqueId val="{00000002-F8CB-4DA1-8292-5DE5F3416BE0}"/>
            </c:ext>
          </c:extLst>
        </c:ser>
        <c:ser>
          <c:idx val="3"/>
          <c:order val="3"/>
          <c:tx>
            <c:strRef>
              <c:f>将来負担比率!$C$8</c:f>
              <c:strCache>
                <c:ptCount val="1"/>
                <c:pt idx="0">
                  <c:v>枚方市
（H26移行）</c:v>
                </c:pt>
              </c:strCache>
            </c:strRef>
          </c:tx>
          <c:spPr>
            <a:ln w="22225" cap="rnd">
              <a:solidFill>
                <a:schemeClr val="accent4"/>
              </a:solidFill>
              <a:round/>
            </a:ln>
            <a:effectLst/>
          </c:spPr>
          <c:marker>
            <c:symbol val="x"/>
            <c:size val="6"/>
            <c:spPr>
              <a:noFill/>
              <a:ln w="9525">
                <a:solidFill>
                  <a:schemeClr val="accent4"/>
                </a:solidFill>
                <a:round/>
              </a:ln>
              <a:effectLst/>
            </c:spPr>
          </c:marker>
          <c:cat>
            <c:strRef>
              <c:f>将来負担比率!$D$4:$X$4</c:f>
              <c:strCache>
                <c:ptCount val="16"/>
                <c:pt idx="0">
                  <c:v>H19</c:v>
                </c:pt>
                <c:pt idx="1">
                  <c:v>H20</c:v>
                </c:pt>
                <c:pt idx="2">
                  <c:v>H21</c:v>
                </c:pt>
                <c:pt idx="3">
                  <c:v>H22</c:v>
                </c:pt>
                <c:pt idx="4">
                  <c:v>H23</c:v>
                </c:pt>
                <c:pt idx="5">
                  <c:v>H24</c:v>
                </c:pt>
                <c:pt idx="6">
                  <c:v>H25</c:v>
                </c:pt>
                <c:pt idx="7">
                  <c:v>H26</c:v>
                </c:pt>
                <c:pt idx="8">
                  <c:v>H27</c:v>
                </c:pt>
                <c:pt idx="9">
                  <c:v>H28</c:v>
                </c:pt>
                <c:pt idx="10">
                  <c:v>H29</c:v>
                </c:pt>
                <c:pt idx="11">
                  <c:v>H30</c:v>
                </c:pt>
                <c:pt idx="12">
                  <c:v>R1</c:v>
                </c:pt>
                <c:pt idx="13">
                  <c:v>R2</c:v>
                </c:pt>
                <c:pt idx="14">
                  <c:v>R3</c:v>
                </c:pt>
                <c:pt idx="15">
                  <c:v>R4</c:v>
                </c:pt>
              </c:strCache>
            </c:strRef>
          </c:cat>
          <c:val>
            <c:numRef>
              <c:f>将来負担比率!$D$8:$X$8</c:f>
              <c:numCache>
                <c:formatCode>General</c:formatCode>
                <c:ptCount val="16"/>
                <c:pt idx="0">
                  <c:v>46.1</c:v>
                </c:pt>
                <c:pt idx="1">
                  <c:v>41.8</c:v>
                </c:pt>
                <c:pt idx="2">
                  <c:v>32.5</c:v>
                </c:pt>
                <c:pt idx="3">
                  <c:v>13.5</c:v>
                </c:pt>
                <c:pt idx="4">
                  <c:v>8.1999999999999993</c:v>
                </c:pt>
                <c:pt idx="5">
                  <c:v>0</c:v>
                </c:pt>
                <c:pt idx="6">
                  <c:v>0</c:v>
                </c:pt>
                <c:pt idx="7">
                  <c:v>0</c:v>
                </c:pt>
                <c:pt idx="8">
                  <c:v>0</c:v>
                </c:pt>
                <c:pt idx="9">
                  <c:v>0</c:v>
                </c:pt>
                <c:pt idx="10">
                  <c:v>0</c:v>
                </c:pt>
                <c:pt idx="11">
                  <c:v>0</c:v>
                </c:pt>
                <c:pt idx="12">
                  <c:v>0</c:v>
                </c:pt>
                <c:pt idx="13">
                  <c:v>0</c:v>
                </c:pt>
                <c:pt idx="14">
                  <c:v>0</c:v>
                </c:pt>
                <c:pt idx="15">
                  <c:v>0</c:v>
                </c:pt>
              </c:numCache>
            </c:numRef>
          </c:val>
          <c:smooth val="0"/>
          <c:extLst>
            <c:ext xmlns:c16="http://schemas.microsoft.com/office/drawing/2014/chart" uri="{C3380CC4-5D6E-409C-BE32-E72D297353CC}">
              <c16:uniqueId val="{00000003-F8CB-4DA1-8292-5DE5F3416BE0}"/>
            </c:ext>
          </c:extLst>
        </c:ser>
        <c:ser>
          <c:idx val="4"/>
          <c:order val="4"/>
          <c:tx>
            <c:strRef>
              <c:f>将来負担比率!$C$9</c:f>
              <c:strCache>
                <c:ptCount val="1"/>
                <c:pt idx="0">
                  <c:v>八尾市
（H30移行）</c:v>
                </c:pt>
              </c:strCache>
            </c:strRef>
          </c:tx>
          <c:spPr>
            <a:ln w="22225" cap="rnd">
              <a:solidFill>
                <a:schemeClr val="accent5"/>
              </a:solidFill>
              <a:round/>
            </a:ln>
            <a:effectLst/>
          </c:spPr>
          <c:marker>
            <c:symbol val="star"/>
            <c:size val="6"/>
            <c:spPr>
              <a:noFill/>
              <a:ln w="9525">
                <a:solidFill>
                  <a:schemeClr val="accent5"/>
                </a:solidFill>
                <a:round/>
              </a:ln>
              <a:effectLst/>
            </c:spPr>
          </c:marker>
          <c:cat>
            <c:strRef>
              <c:f>将来負担比率!$D$4:$X$4</c:f>
              <c:strCache>
                <c:ptCount val="16"/>
                <c:pt idx="0">
                  <c:v>H19</c:v>
                </c:pt>
                <c:pt idx="1">
                  <c:v>H20</c:v>
                </c:pt>
                <c:pt idx="2">
                  <c:v>H21</c:v>
                </c:pt>
                <c:pt idx="3">
                  <c:v>H22</c:v>
                </c:pt>
                <c:pt idx="4">
                  <c:v>H23</c:v>
                </c:pt>
                <c:pt idx="5">
                  <c:v>H24</c:v>
                </c:pt>
                <c:pt idx="6">
                  <c:v>H25</c:v>
                </c:pt>
                <c:pt idx="7">
                  <c:v>H26</c:v>
                </c:pt>
                <c:pt idx="8">
                  <c:v>H27</c:v>
                </c:pt>
                <c:pt idx="9">
                  <c:v>H28</c:v>
                </c:pt>
                <c:pt idx="10">
                  <c:v>H29</c:v>
                </c:pt>
                <c:pt idx="11">
                  <c:v>H30</c:v>
                </c:pt>
                <c:pt idx="12">
                  <c:v>R1</c:v>
                </c:pt>
                <c:pt idx="13">
                  <c:v>R2</c:v>
                </c:pt>
                <c:pt idx="14">
                  <c:v>R3</c:v>
                </c:pt>
                <c:pt idx="15">
                  <c:v>R4</c:v>
                </c:pt>
              </c:strCache>
            </c:strRef>
          </c:cat>
          <c:val>
            <c:numRef>
              <c:f>将来負担比率!$D$9:$X$9</c:f>
              <c:numCache>
                <c:formatCode>#,##0.0;"▲ "#,##0.0</c:formatCode>
                <c:ptCount val="16"/>
                <c:pt idx="0">
                  <c:v>83.1</c:v>
                </c:pt>
                <c:pt idx="1">
                  <c:v>82.6</c:v>
                </c:pt>
                <c:pt idx="2">
                  <c:v>79.599999999999994</c:v>
                </c:pt>
                <c:pt idx="3">
                  <c:v>63.3</c:v>
                </c:pt>
                <c:pt idx="4">
                  <c:v>53.9</c:v>
                </c:pt>
                <c:pt idx="5">
                  <c:v>43</c:v>
                </c:pt>
                <c:pt idx="6">
                  <c:v>40.1</c:v>
                </c:pt>
                <c:pt idx="7">
                  <c:v>42.1</c:v>
                </c:pt>
                <c:pt idx="8">
                  <c:v>51.8</c:v>
                </c:pt>
                <c:pt idx="9">
                  <c:v>39.799999999999997</c:v>
                </c:pt>
                <c:pt idx="10">
                  <c:v>30.5</c:v>
                </c:pt>
                <c:pt idx="11">
                  <c:v>16.100000000000001</c:v>
                </c:pt>
                <c:pt idx="12">
                  <c:v>10</c:v>
                </c:pt>
                <c:pt idx="13">
                  <c:v>3.3</c:v>
                </c:pt>
                <c:pt idx="14">
                  <c:v>0</c:v>
                </c:pt>
                <c:pt idx="15">
                  <c:v>0</c:v>
                </c:pt>
              </c:numCache>
            </c:numRef>
          </c:val>
          <c:smooth val="0"/>
          <c:extLst>
            <c:ext xmlns:c16="http://schemas.microsoft.com/office/drawing/2014/chart" uri="{C3380CC4-5D6E-409C-BE32-E72D297353CC}">
              <c16:uniqueId val="{00000004-F8CB-4DA1-8292-5DE5F3416BE0}"/>
            </c:ext>
          </c:extLst>
        </c:ser>
        <c:ser>
          <c:idx val="5"/>
          <c:order val="5"/>
          <c:tx>
            <c:strRef>
              <c:f>将来負担比率!$C$10</c:f>
              <c:strCache>
                <c:ptCount val="1"/>
                <c:pt idx="0">
                  <c:v>寝屋川市
（H31移行）</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将来負担比率!$D$4:$X$4</c:f>
              <c:strCache>
                <c:ptCount val="16"/>
                <c:pt idx="0">
                  <c:v>H19</c:v>
                </c:pt>
                <c:pt idx="1">
                  <c:v>H20</c:v>
                </c:pt>
                <c:pt idx="2">
                  <c:v>H21</c:v>
                </c:pt>
                <c:pt idx="3">
                  <c:v>H22</c:v>
                </c:pt>
                <c:pt idx="4">
                  <c:v>H23</c:v>
                </c:pt>
                <c:pt idx="5">
                  <c:v>H24</c:v>
                </c:pt>
                <c:pt idx="6">
                  <c:v>H25</c:v>
                </c:pt>
                <c:pt idx="7">
                  <c:v>H26</c:v>
                </c:pt>
                <c:pt idx="8">
                  <c:v>H27</c:v>
                </c:pt>
                <c:pt idx="9">
                  <c:v>H28</c:v>
                </c:pt>
                <c:pt idx="10">
                  <c:v>H29</c:v>
                </c:pt>
                <c:pt idx="11">
                  <c:v>H30</c:v>
                </c:pt>
                <c:pt idx="12">
                  <c:v>R1</c:v>
                </c:pt>
                <c:pt idx="13">
                  <c:v>R2</c:v>
                </c:pt>
                <c:pt idx="14">
                  <c:v>R3</c:v>
                </c:pt>
                <c:pt idx="15">
                  <c:v>R4</c:v>
                </c:pt>
              </c:strCache>
            </c:strRef>
          </c:cat>
          <c:val>
            <c:numRef>
              <c:f>将来負担比率!$D$10:$X$10</c:f>
              <c:numCache>
                <c:formatCode>General</c:formatCode>
                <c:ptCount val="16"/>
                <c:pt idx="0">
                  <c:v>74.2</c:v>
                </c:pt>
                <c:pt idx="1">
                  <c:v>53.6</c:v>
                </c:pt>
                <c:pt idx="2">
                  <c:v>30.6</c:v>
                </c:pt>
                <c:pt idx="3">
                  <c:v>29.6</c:v>
                </c:pt>
                <c:pt idx="4">
                  <c:v>7.4</c:v>
                </c:pt>
                <c:pt idx="5">
                  <c:v>0</c:v>
                </c:pt>
                <c:pt idx="6">
                  <c:v>0</c:v>
                </c:pt>
                <c:pt idx="7">
                  <c:v>0</c:v>
                </c:pt>
                <c:pt idx="8">
                  <c:v>0</c:v>
                </c:pt>
                <c:pt idx="9">
                  <c:v>0</c:v>
                </c:pt>
                <c:pt idx="10">
                  <c:v>0</c:v>
                </c:pt>
                <c:pt idx="11">
                  <c:v>0</c:v>
                </c:pt>
                <c:pt idx="12">
                  <c:v>0</c:v>
                </c:pt>
                <c:pt idx="13">
                  <c:v>0</c:v>
                </c:pt>
                <c:pt idx="14">
                  <c:v>0</c:v>
                </c:pt>
                <c:pt idx="15">
                  <c:v>0</c:v>
                </c:pt>
              </c:numCache>
            </c:numRef>
          </c:val>
          <c:smooth val="0"/>
          <c:extLst>
            <c:ext xmlns:c16="http://schemas.microsoft.com/office/drawing/2014/chart" uri="{C3380CC4-5D6E-409C-BE32-E72D297353CC}">
              <c16:uniqueId val="{00000005-F8CB-4DA1-8292-5DE5F3416BE0}"/>
            </c:ext>
          </c:extLst>
        </c:ser>
        <c:ser>
          <c:idx val="6"/>
          <c:order val="6"/>
          <c:tx>
            <c:strRef>
              <c:f>将来負担比率!$C$11</c:f>
              <c:strCache>
                <c:ptCount val="1"/>
                <c:pt idx="0">
                  <c:v>吹田市
（R2移行）</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f>将来負担比率!$D$4:$X$4</c:f>
              <c:strCache>
                <c:ptCount val="16"/>
                <c:pt idx="0">
                  <c:v>H19</c:v>
                </c:pt>
                <c:pt idx="1">
                  <c:v>H20</c:v>
                </c:pt>
                <c:pt idx="2">
                  <c:v>H21</c:v>
                </c:pt>
                <c:pt idx="3">
                  <c:v>H22</c:v>
                </c:pt>
                <c:pt idx="4">
                  <c:v>H23</c:v>
                </c:pt>
                <c:pt idx="5">
                  <c:v>H24</c:v>
                </c:pt>
                <c:pt idx="6">
                  <c:v>H25</c:v>
                </c:pt>
                <c:pt idx="7">
                  <c:v>H26</c:v>
                </c:pt>
                <c:pt idx="8">
                  <c:v>H27</c:v>
                </c:pt>
                <c:pt idx="9">
                  <c:v>H28</c:v>
                </c:pt>
                <c:pt idx="10">
                  <c:v>H29</c:v>
                </c:pt>
                <c:pt idx="11">
                  <c:v>H30</c:v>
                </c:pt>
                <c:pt idx="12">
                  <c:v>R1</c:v>
                </c:pt>
                <c:pt idx="13">
                  <c:v>R2</c:v>
                </c:pt>
                <c:pt idx="14">
                  <c:v>R3</c:v>
                </c:pt>
                <c:pt idx="15">
                  <c:v>R4</c:v>
                </c:pt>
              </c:strCache>
            </c:strRef>
          </c:cat>
          <c:val>
            <c:numRef>
              <c:f>将来負担比率!$D$11:$X$11</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mooth val="0"/>
          <c:extLst>
            <c:ext xmlns:c16="http://schemas.microsoft.com/office/drawing/2014/chart" uri="{C3380CC4-5D6E-409C-BE32-E72D297353CC}">
              <c16:uniqueId val="{00000006-F8CB-4DA1-8292-5DE5F3416BE0}"/>
            </c:ext>
          </c:extLst>
        </c:ser>
        <c:dLbls>
          <c:showLegendKey val="0"/>
          <c:showVal val="0"/>
          <c:showCatName val="0"/>
          <c:showSerName val="0"/>
          <c:showPercent val="0"/>
          <c:showBubbleSize val="0"/>
        </c:dLbls>
        <c:marker val="1"/>
        <c:smooth val="0"/>
        <c:axId val="1071840992"/>
        <c:axId val="1071833920"/>
      </c:lineChart>
      <c:catAx>
        <c:axId val="107184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71833920"/>
        <c:crosses val="autoZero"/>
        <c:auto val="1"/>
        <c:lblAlgn val="ctr"/>
        <c:lblOffset val="100"/>
        <c:noMultiLvlLbl val="0"/>
      </c:catAx>
      <c:valAx>
        <c:axId val="1071833920"/>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71840992"/>
        <c:crosses val="autoZero"/>
        <c:crossBetween val="between"/>
      </c:valAx>
      <c:spPr>
        <a:noFill/>
        <a:ln>
          <a:noFill/>
        </a:ln>
        <a:effectLst/>
      </c:spPr>
    </c:plotArea>
    <c:legend>
      <c:legendPos val="r"/>
      <c:layout>
        <c:manualLayout>
          <c:xMode val="edge"/>
          <c:yMode val="edge"/>
          <c:x val="0.78780313169337779"/>
          <c:y val="6.1395291739864237E-2"/>
          <c:w val="0.19989203396005095"/>
          <c:h val="0.9386047082601357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財政調整基金の推移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stacked"/>
        <c:varyColors val="0"/>
        <c:ser>
          <c:idx val="0"/>
          <c:order val="0"/>
          <c:tx>
            <c:strRef>
              <c:f>財政調整基金残高!$C$5</c:f>
              <c:strCache>
                <c:ptCount val="1"/>
                <c:pt idx="0">
                  <c:v>高槻市
（H15移行）</c:v>
                </c:pt>
              </c:strCache>
            </c:strRef>
          </c:tx>
          <c:spPr>
            <a:solidFill>
              <a:schemeClr val="accent1"/>
            </a:solidFill>
            <a:ln>
              <a:solidFill>
                <a:schemeClr val="accent1"/>
              </a:solidFill>
            </a:ln>
            <a:effectLst/>
          </c:spPr>
          <c:invertIfNegative val="0"/>
          <c:cat>
            <c:strRef>
              <c:f>財政調整基金残高!$D$4:$X$4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財政調整基金残高!$D$5:$X$5</c:f>
              <c:numCache>
                <c:formatCode>#,##0_);[Red]\(#,##0\)</c:formatCode>
                <c:ptCount val="21"/>
                <c:pt idx="0">
                  <c:v>8939</c:v>
                </c:pt>
                <c:pt idx="1">
                  <c:v>9794</c:v>
                </c:pt>
                <c:pt idx="2">
                  <c:v>10163</c:v>
                </c:pt>
                <c:pt idx="3">
                  <c:v>10797</c:v>
                </c:pt>
                <c:pt idx="4">
                  <c:v>11031</c:v>
                </c:pt>
                <c:pt idx="5">
                  <c:v>10578</c:v>
                </c:pt>
                <c:pt idx="6">
                  <c:v>10767</c:v>
                </c:pt>
                <c:pt idx="7">
                  <c:v>11004</c:v>
                </c:pt>
                <c:pt idx="8">
                  <c:v>12431</c:v>
                </c:pt>
                <c:pt idx="9">
                  <c:v>13092</c:v>
                </c:pt>
                <c:pt idx="10">
                  <c:v>13347</c:v>
                </c:pt>
                <c:pt idx="11">
                  <c:v>14679</c:v>
                </c:pt>
                <c:pt idx="12">
                  <c:v>14977</c:v>
                </c:pt>
                <c:pt idx="13">
                  <c:v>15251</c:v>
                </c:pt>
                <c:pt idx="14">
                  <c:v>15601</c:v>
                </c:pt>
                <c:pt idx="15">
                  <c:v>16094</c:v>
                </c:pt>
                <c:pt idx="16">
                  <c:v>14842</c:v>
                </c:pt>
                <c:pt idx="17">
                  <c:v>15117</c:v>
                </c:pt>
                <c:pt idx="18">
                  <c:v>14161</c:v>
                </c:pt>
                <c:pt idx="19">
                  <c:v>17017</c:v>
                </c:pt>
                <c:pt idx="20">
                  <c:v>15983</c:v>
                </c:pt>
              </c:numCache>
            </c:numRef>
          </c:val>
          <c:extLst>
            <c:ext xmlns:c16="http://schemas.microsoft.com/office/drawing/2014/chart" uri="{C3380CC4-5D6E-409C-BE32-E72D297353CC}">
              <c16:uniqueId val="{00000000-B60E-44DC-AE8B-EF7894FD4653}"/>
            </c:ext>
          </c:extLst>
        </c:ser>
        <c:ser>
          <c:idx val="1"/>
          <c:order val="1"/>
          <c:tx>
            <c:strRef>
              <c:f>財政調整基金残高!$C$6</c:f>
              <c:strCache>
                <c:ptCount val="1"/>
                <c:pt idx="0">
                  <c:v>東大阪市
（H17移行）</c:v>
                </c:pt>
              </c:strCache>
            </c:strRef>
          </c:tx>
          <c:spPr>
            <a:pattFill prst="lgCheck">
              <a:fgClr>
                <a:schemeClr val="accent1"/>
              </a:fgClr>
              <a:bgClr>
                <a:schemeClr val="bg1"/>
              </a:bgClr>
            </a:pattFill>
            <a:ln>
              <a:solidFill>
                <a:schemeClr val="accent1"/>
              </a:solidFill>
            </a:ln>
            <a:effectLst/>
          </c:spPr>
          <c:invertIfNegative val="0"/>
          <c:cat>
            <c:strRef>
              <c:f>財政調整基金残高!$D$4:$X$4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財政調整基金残高!$D$6:$X$6</c:f>
              <c:numCache>
                <c:formatCode>#,##0_);[Red]\(#,##0\)</c:formatCode>
                <c:ptCount val="21"/>
                <c:pt idx="0">
                  <c:v>5513</c:v>
                </c:pt>
                <c:pt idx="1">
                  <c:v>1487</c:v>
                </c:pt>
                <c:pt idx="2">
                  <c:v>1659</c:v>
                </c:pt>
                <c:pt idx="3">
                  <c:v>2016</c:v>
                </c:pt>
                <c:pt idx="4">
                  <c:v>3928</c:v>
                </c:pt>
                <c:pt idx="5">
                  <c:v>4155</c:v>
                </c:pt>
                <c:pt idx="6">
                  <c:v>5245</c:v>
                </c:pt>
                <c:pt idx="7">
                  <c:v>4371</c:v>
                </c:pt>
                <c:pt idx="8">
                  <c:v>5844</c:v>
                </c:pt>
                <c:pt idx="9">
                  <c:v>7865</c:v>
                </c:pt>
                <c:pt idx="10">
                  <c:v>10490</c:v>
                </c:pt>
                <c:pt idx="11">
                  <c:v>14636</c:v>
                </c:pt>
                <c:pt idx="12">
                  <c:v>16134</c:v>
                </c:pt>
                <c:pt idx="13">
                  <c:v>17110</c:v>
                </c:pt>
                <c:pt idx="14">
                  <c:v>15619</c:v>
                </c:pt>
                <c:pt idx="15">
                  <c:v>15201</c:v>
                </c:pt>
                <c:pt idx="16">
                  <c:v>16440</c:v>
                </c:pt>
                <c:pt idx="17">
                  <c:v>17105</c:v>
                </c:pt>
                <c:pt idx="18">
                  <c:v>16653</c:v>
                </c:pt>
                <c:pt idx="19">
                  <c:v>17749</c:v>
                </c:pt>
                <c:pt idx="20">
                  <c:v>20411</c:v>
                </c:pt>
              </c:numCache>
            </c:numRef>
          </c:val>
          <c:extLst>
            <c:ext xmlns:c16="http://schemas.microsoft.com/office/drawing/2014/chart" uri="{C3380CC4-5D6E-409C-BE32-E72D297353CC}">
              <c16:uniqueId val="{00000001-B60E-44DC-AE8B-EF7894FD4653}"/>
            </c:ext>
          </c:extLst>
        </c:ser>
        <c:ser>
          <c:idx val="2"/>
          <c:order val="2"/>
          <c:tx>
            <c:strRef>
              <c:f>財政調整基金残高!$C$7</c:f>
              <c:strCache>
                <c:ptCount val="1"/>
                <c:pt idx="0">
                  <c:v>豊中市
（H24移行）</c:v>
                </c:pt>
              </c:strCache>
            </c:strRef>
          </c:tx>
          <c:spPr>
            <a:solidFill>
              <a:schemeClr val="accent3"/>
            </a:solidFill>
            <a:ln>
              <a:solidFill>
                <a:schemeClr val="accent1"/>
              </a:solidFill>
            </a:ln>
            <a:effectLst/>
          </c:spPr>
          <c:invertIfNegative val="0"/>
          <c:cat>
            <c:strRef>
              <c:f>財政調整基金残高!$D$4:$X$4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財政調整基金残高!$D$7:$X$7</c:f>
              <c:numCache>
                <c:formatCode>#,##0_);[Red]\(#,##0\)</c:formatCode>
                <c:ptCount val="21"/>
                <c:pt idx="0">
                  <c:v>9</c:v>
                </c:pt>
                <c:pt idx="1">
                  <c:v>9</c:v>
                </c:pt>
                <c:pt idx="2">
                  <c:v>9</c:v>
                </c:pt>
                <c:pt idx="3">
                  <c:v>9</c:v>
                </c:pt>
                <c:pt idx="4">
                  <c:v>9</c:v>
                </c:pt>
                <c:pt idx="5">
                  <c:v>319</c:v>
                </c:pt>
                <c:pt idx="6">
                  <c:v>72</c:v>
                </c:pt>
                <c:pt idx="7">
                  <c:v>378</c:v>
                </c:pt>
                <c:pt idx="8">
                  <c:v>734</c:v>
                </c:pt>
                <c:pt idx="9">
                  <c:v>1013</c:v>
                </c:pt>
                <c:pt idx="10">
                  <c:v>1014</c:v>
                </c:pt>
                <c:pt idx="11">
                  <c:v>1557</c:v>
                </c:pt>
                <c:pt idx="12">
                  <c:v>3058</c:v>
                </c:pt>
                <c:pt idx="13">
                  <c:v>4274</c:v>
                </c:pt>
                <c:pt idx="14">
                  <c:v>4027</c:v>
                </c:pt>
                <c:pt idx="15">
                  <c:v>3932</c:v>
                </c:pt>
                <c:pt idx="16">
                  <c:v>4788</c:v>
                </c:pt>
                <c:pt idx="17">
                  <c:v>6035</c:v>
                </c:pt>
                <c:pt idx="18">
                  <c:v>8481</c:v>
                </c:pt>
                <c:pt idx="19">
                  <c:v>13182</c:v>
                </c:pt>
                <c:pt idx="20">
                  <c:v>12871</c:v>
                </c:pt>
              </c:numCache>
            </c:numRef>
          </c:val>
          <c:extLst>
            <c:ext xmlns:c16="http://schemas.microsoft.com/office/drawing/2014/chart" uri="{C3380CC4-5D6E-409C-BE32-E72D297353CC}">
              <c16:uniqueId val="{00000002-B60E-44DC-AE8B-EF7894FD4653}"/>
            </c:ext>
          </c:extLst>
        </c:ser>
        <c:ser>
          <c:idx val="3"/>
          <c:order val="3"/>
          <c:tx>
            <c:strRef>
              <c:f>財政調整基金残高!$C$8</c:f>
              <c:strCache>
                <c:ptCount val="1"/>
                <c:pt idx="0">
                  <c:v>枚方市
（H26移行）</c:v>
                </c:pt>
              </c:strCache>
            </c:strRef>
          </c:tx>
          <c:spPr>
            <a:pattFill prst="ltDnDiag">
              <a:fgClr>
                <a:schemeClr val="accent1"/>
              </a:fgClr>
              <a:bgClr>
                <a:schemeClr val="bg1"/>
              </a:bgClr>
            </a:pattFill>
            <a:ln>
              <a:solidFill>
                <a:schemeClr val="accent1"/>
              </a:solidFill>
            </a:ln>
            <a:effectLst/>
          </c:spPr>
          <c:invertIfNegative val="0"/>
          <c:cat>
            <c:strRef>
              <c:f>財政調整基金残高!$D$4:$X$4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財政調整基金残高!$D$8:$X$8</c:f>
              <c:numCache>
                <c:formatCode>#,##0_);[Red]\(#,##0\)</c:formatCode>
                <c:ptCount val="21"/>
                <c:pt idx="0">
                  <c:v>0</c:v>
                </c:pt>
                <c:pt idx="1">
                  <c:v>70</c:v>
                </c:pt>
                <c:pt idx="2">
                  <c:v>220</c:v>
                </c:pt>
                <c:pt idx="3">
                  <c:v>496</c:v>
                </c:pt>
                <c:pt idx="4">
                  <c:v>633</c:v>
                </c:pt>
                <c:pt idx="5">
                  <c:v>1665</c:v>
                </c:pt>
                <c:pt idx="6">
                  <c:v>2002</c:v>
                </c:pt>
                <c:pt idx="7">
                  <c:v>3170</c:v>
                </c:pt>
                <c:pt idx="8">
                  <c:v>4537</c:v>
                </c:pt>
                <c:pt idx="9">
                  <c:v>5664</c:v>
                </c:pt>
                <c:pt idx="10">
                  <c:v>7007</c:v>
                </c:pt>
                <c:pt idx="11">
                  <c:v>8037</c:v>
                </c:pt>
                <c:pt idx="12">
                  <c:v>9077</c:v>
                </c:pt>
                <c:pt idx="13">
                  <c:v>9731</c:v>
                </c:pt>
                <c:pt idx="14">
                  <c:v>9990</c:v>
                </c:pt>
                <c:pt idx="15">
                  <c:v>9504</c:v>
                </c:pt>
                <c:pt idx="16">
                  <c:v>10019</c:v>
                </c:pt>
                <c:pt idx="17">
                  <c:v>11357</c:v>
                </c:pt>
                <c:pt idx="18">
                  <c:v>12666</c:v>
                </c:pt>
                <c:pt idx="19">
                  <c:v>13602</c:v>
                </c:pt>
                <c:pt idx="20">
                  <c:v>15499</c:v>
                </c:pt>
              </c:numCache>
            </c:numRef>
          </c:val>
          <c:extLst>
            <c:ext xmlns:c16="http://schemas.microsoft.com/office/drawing/2014/chart" uri="{C3380CC4-5D6E-409C-BE32-E72D297353CC}">
              <c16:uniqueId val="{00000003-B60E-44DC-AE8B-EF7894FD4653}"/>
            </c:ext>
          </c:extLst>
        </c:ser>
        <c:ser>
          <c:idx val="4"/>
          <c:order val="4"/>
          <c:tx>
            <c:strRef>
              <c:f>財政調整基金残高!$C$9</c:f>
              <c:strCache>
                <c:ptCount val="1"/>
                <c:pt idx="0">
                  <c:v>八尾市
（H30移行）</c:v>
                </c:pt>
              </c:strCache>
            </c:strRef>
          </c:tx>
          <c:spPr>
            <a:solidFill>
              <a:schemeClr val="accent5"/>
            </a:solidFill>
            <a:ln>
              <a:solidFill>
                <a:schemeClr val="accent1"/>
              </a:solidFill>
            </a:ln>
            <a:effectLst/>
          </c:spPr>
          <c:invertIfNegative val="0"/>
          <c:cat>
            <c:strRef>
              <c:f>財政調整基金残高!$D$4:$X$4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財政調整基金残高!$D$9:$X$9</c:f>
              <c:numCache>
                <c:formatCode>#,##0_);[Red]\(#,##0\)</c:formatCode>
                <c:ptCount val="21"/>
                <c:pt idx="0">
                  <c:v>4563</c:v>
                </c:pt>
                <c:pt idx="1">
                  <c:v>4708</c:v>
                </c:pt>
                <c:pt idx="2">
                  <c:v>4790</c:v>
                </c:pt>
                <c:pt idx="3">
                  <c:v>4833</c:v>
                </c:pt>
                <c:pt idx="4">
                  <c:v>4876</c:v>
                </c:pt>
                <c:pt idx="5">
                  <c:v>4930</c:v>
                </c:pt>
                <c:pt idx="6">
                  <c:v>4965</c:v>
                </c:pt>
                <c:pt idx="7">
                  <c:v>5021</c:v>
                </c:pt>
                <c:pt idx="8">
                  <c:v>5037</c:v>
                </c:pt>
                <c:pt idx="9">
                  <c:v>5554</c:v>
                </c:pt>
                <c:pt idx="10">
                  <c:v>5888</c:v>
                </c:pt>
                <c:pt idx="11">
                  <c:v>6212</c:v>
                </c:pt>
                <c:pt idx="12">
                  <c:v>6419</c:v>
                </c:pt>
                <c:pt idx="13">
                  <c:v>6450</c:v>
                </c:pt>
                <c:pt idx="14">
                  <c:v>6016</c:v>
                </c:pt>
                <c:pt idx="15">
                  <c:v>5783</c:v>
                </c:pt>
                <c:pt idx="16">
                  <c:v>5840</c:v>
                </c:pt>
                <c:pt idx="17">
                  <c:v>6236</c:v>
                </c:pt>
                <c:pt idx="18">
                  <c:v>6976</c:v>
                </c:pt>
                <c:pt idx="19">
                  <c:v>7402</c:v>
                </c:pt>
                <c:pt idx="20">
                  <c:v>7824</c:v>
                </c:pt>
              </c:numCache>
            </c:numRef>
          </c:val>
          <c:extLst>
            <c:ext xmlns:c16="http://schemas.microsoft.com/office/drawing/2014/chart" uri="{C3380CC4-5D6E-409C-BE32-E72D297353CC}">
              <c16:uniqueId val="{00000004-B60E-44DC-AE8B-EF7894FD4653}"/>
            </c:ext>
          </c:extLst>
        </c:ser>
        <c:ser>
          <c:idx val="5"/>
          <c:order val="5"/>
          <c:tx>
            <c:strRef>
              <c:f>財政調整基金残高!$C$10</c:f>
              <c:strCache>
                <c:ptCount val="1"/>
                <c:pt idx="0">
                  <c:v>寝屋川市
（H31移行）</c:v>
                </c:pt>
              </c:strCache>
            </c:strRef>
          </c:tx>
          <c:spPr>
            <a:pattFill prst="pct10">
              <a:fgClr>
                <a:schemeClr val="accent1"/>
              </a:fgClr>
              <a:bgClr>
                <a:schemeClr val="bg1"/>
              </a:bgClr>
            </a:pattFill>
            <a:ln>
              <a:solidFill>
                <a:schemeClr val="accent1"/>
              </a:solidFill>
            </a:ln>
            <a:effectLst/>
          </c:spPr>
          <c:invertIfNegative val="0"/>
          <c:cat>
            <c:strRef>
              <c:f>財政調整基金残高!$D$4:$X$4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財政調整基金残高!$D$10:$X$10</c:f>
              <c:numCache>
                <c:formatCode>#,##0_);[Red]\(#,##0\)</c:formatCode>
                <c:ptCount val="21"/>
                <c:pt idx="0">
                  <c:v>2</c:v>
                </c:pt>
                <c:pt idx="1">
                  <c:v>2</c:v>
                </c:pt>
                <c:pt idx="2">
                  <c:v>2</c:v>
                </c:pt>
                <c:pt idx="3">
                  <c:v>7</c:v>
                </c:pt>
                <c:pt idx="4">
                  <c:v>37</c:v>
                </c:pt>
                <c:pt idx="5">
                  <c:v>97</c:v>
                </c:pt>
                <c:pt idx="6">
                  <c:v>168</c:v>
                </c:pt>
                <c:pt idx="7">
                  <c:v>268</c:v>
                </c:pt>
                <c:pt idx="8">
                  <c:v>609</c:v>
                </c:pt>
                <c:pt idx="9">
                  <c:v>1790</c:v>
                </c:pt>
                <c:pt idx="10">
                  <c:v>2554</c:v>
                </c:pt>
                <c:pt idx="11">
                  <c:v>2806</c:v>
                </c:pt>
                <c:pt idx="12">
                  <c:v>3741</c:v>
                </c:pt>
                <c:pt idx="13">
                  <c:v>4646</c:v>
                </c:pt>
                <c:pt idx="14">
                  <c:v>5567</c:v>
                </c:pt>
                <c:pt idx="15">
                  <c:v>6587</c:v>
                </c:pt>
                <c:pt idx="16">
                  <c:v>7195</c:v>
                </c:pt>
                <c:pt idx="17">
                  <c:v>10141</c:v>
                </c:pt>
                <c:pt idx="18">
                  <c:v>13888</c:v>
                </c:pt>
                <c:pt idx="19">
                  <c:v>14077</c:v>
                </c:pt>
                <c:pt idx="20">
                  <c:v>14181</c:v>
                </c:pt>
              </c:numCache>
            </c:numRef>
          </c:val>
          <c:extLst>
            <c:ext xmlns:c16="http://schemas.microsoft.com/office/drawing/2014/chart" uri="{C3380CC4-5D6E-409C-BE32-E72D297353CC}">
              <c16:uniqueId val="{00000005-B60E-44DC-AE8B-EF7894FD4653}"/>
            </c:ext>
          </c:extLst>
        </c:ser>
        <c:ser>
          <c:idx val="6"/>
          <c:order val="6"/>
          <c:tx>
            <c:strRef>
              <c:f>財政調整基金残高!$C$11</c:f>
              <c:strCache>
                <c:ptCount val="1"/>
                <c:pt idx="0">
                  <c:v>吹田市
（R2移行）</c:v>
                </c:pt>
              </c:strCache>
            </c:strRef>
          </c:tx>
          <c:spPr>
            <a:solidFill>
              <a:schemeClr val="accent1">
                <a:lumMod val="60000"/>
              </a:schemeClr>
            </a:solidFill>
            <a:ln>
              <a:solidFill>
                <a:schemeClr val="accent1"/>
              </a:solidFill>
            </a:ln>
            <a:effectLst/>
          </c:spPr>
          <c:invertIfNegative val="0"/>
          <c:cat>
            <c:strRef>
              <c:f>財政調整基金残高!$D$4:$X$4</c:f>
              <c:strCache>
                <c:ptCount val="21"/>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pt idx="15">
                  <c:v>H29</c:v>
                </c:pt>
                <c:pt idx="16">
                  <c:v>H30</c:v>
                </c:pt>
                <c:pt idx="17">
                  <c:v>R1</c:v>
                </c:pt>
                <c:pt idx="18">
                  <c:v>R2</c:v>
                </c:pt>
                <c:pt idx="19">
                  <c:v>R3</c:v>
                </c:pt>
                <c:pt idx="20">
                  <c:v>R4</c:v>
                </c:pt>
              </c:strCache>
            </c:strRef>
          </c:cat>
          <c:val>
            <c:numRef>
              <c:f>財政調整基金残高!$D$11:$X$11</c:f>
              <c:numCache>
                <c:formatCode>#,##0_);[Red]\(#,##0\)</c:formatCode>
                <c:ptCount val="21"/>
                <c:pt idx="0">
                  <c:v>11476</c:v>
                </c:pt>
                <c:pt idx="1">
                  <c:v>10796</c:v>
                </c:pt>
                <c:pt idx="2">
                  <c:v>10036</c:v>
                </c:pt>
                <c:pt idx="3">
                  <c:v>9820</c:v>
                </c:pt>
                <c:pt idx="4">
                  <c:v>11889</c:v>
                </c:pt>
                <c:pt idx="5">
                  <c:v>10920</c:v>
                </c:pt>
                <c:pt idx="6">
                  <c:v>11285</c:v>
                </c:pt>
                <c:pt idx="7">
                  <c:v>9324</c:v>
                </c:pt>
                <c:pt idx="8">
                  <c:v>9440</c:v>
                </c:pt>
                <c:pt idx="9">
                  <c:v>9269</c:v>
                </c:pt>
                <c:pt idx="10">
                  <c:v>9104</c:v>
                </c:pt>
                <c:pt idx="11">
                  <c:v>9170</c:v>
                </c:pt>
                <c:pt idx="12">
                  <c:v>10188</c:v>
                </c:pt>
                <c:pt idx="13">
                  <c:v>10544</c:v>
                </c:pt>
                <c:pt idx="14">
                  <c:v>10628</c:v>
                </c:pt>
                <c:pt idx="15">
                  <c:v>10891</c:v>
                </c:pt>
                <c:pt idx="16">
                  <c:v>12154</c:v>
                </c:pt>
                <c:pt idx="17">
                  <c:v>13382</c:v>
                </c:pt>
                <c:pt idx="18">
                  <c:v>12786</c:v>
                </c:pt>
                <c:pt idx="19">
                  <c:v>13007</c:v>
                </c:pt>
                <c:pt idx="20">
                  <c:v>14304</c:v>
                </c:pt>
              </c:numCache>
            </c:numRef>
          </c:val>
          <c:extLst>
            <c:ext xmlns:c16="http://schemas.microsoft.com/office/drawing/2014/chart" uri="{C3380CC4-5D6E-409C-BE32-E72D297353CC}">
              <c16:uniqueId val="{00000006-B60E-44DC-AE8B-EF7894FD4653}"/>
            </c:ext>
          </c:extLst>
        </c:ser>
        <c:dLbls>
          <c:showLegendKey val="0"/>
          <c:showVal val="0"/>
          <c:showCatName val="0"/>
          <c:showSerName val="0"/>
          <c:showPercent val="0"/>
          <c:showBubbleSize val="0"/>
        </c:dLbls>
        <c:gapWidth val="150"/>
        <c:overlap val="100"/>
        <c:axId val="1039170560"/>
        <c:axId val="1039170976"/>
      </c:barChart>
      <c:catAx>
        <c:axId val="103917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39170976"/>
        <c:crosses val="autoZero"/>
        <c:auto val="1"/>
        <c:lblAlgn val="ctr"/>
        <c:lblOffset val="100"/>
        <c:noMultiLvlLbl val="0"/>
      </c:catAx>
      <c:valAx>
        <c:axId val="1039170976"/>
        <c:scaling>
          <c:orientation val="minMax"/>
          <c:max val="100000"/>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39170560"/>
        <c:crosses val="autoZero"/>
        <c:crossBetween val="between"/>
      </c:valAx>
      <c:spPr>
        <a:noFill/>
        <a:ln>
          <a:noFill/>
        </a:ln>
        <a:effectLst/>
      </c:spPr>
    </c:plotArea>
    <c:legend>
      <c:legendPos val="r"/>
      <c:layout>
        <c:manualLayout>
          <c:xMode val="edge"/>
          <c:yMode val="edge"/>
          <c:x val="0.8647267587552"/>
          <c:y val="0.10597476226881877"/>
          <c:w val="0.12351528842474294"/>
          <c:h val="0.8147131334129349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050" dirty="0"/>
              <a:t>大阪府</a:t>
            </a:r>
            <a:r>
              <a:rPr lang="ja-JP" sz="1050" dirty="0"/>
              <a:t>（</a:t>
            </a:r>
            <a:r>
              <a:rPr lang="en-US" sz="1050" dirty="0"/>
              <a:t>2020</a:t>
            </a:r>
            <a:r>
              <a:rPr lang="ja-JP" sz="1050" dirty="0"/>
              <a:t>）</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3.3743961352657004E-2"/>
          <c:y val="0.25984603174603177"/>
          <c:w val="0.93251207729468599"/>
          <c:h val="0.68471746031746028"/>
        </c:manualLayout>
      </c:layout>
      <c:barChart>
        <c:barDir val="bar"/>
        <c:grouping val="clustered"/>
        <c:varyColors val="0"/>
        <c:ser>
          <c:idx val="26"/>
          <c:order val="26"/>
          <c:tx>
            <c:strRef>
              <c:f>'人口ピラミッド(2020)'!$E$37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'人口ピラミッド(2020)'!$F$37:$X$37</c:f>
              <c:numCache>
                <c:formatCode>#,##0_);[Red]\(#,##0\)</c:formatCode>
                <c:ptCount val="19"/>
                <c:pt idx="0">
                  <c:v>162872</c:v>
                </c:pt>
                <c:pt idx="1">
                  <c:v>176967</c:v>
                </c:pt>
                <c:pt idx="2">
                  <c:v>188105</c:v>
                </c:pt>
                <c:pt idx="3">
                  <c:v>206103</c:v>
                </c:pt>
                <c:pt idx="4">
                  <c:v>244198</c:v>
                </c:pt>
                <c:pt idx="5">
                  <c:v>239604</c:v>
                </c:pt>
                <c:pt idx="6">
                  <c:v>240520</c:v>
                </c:pt>
                <c:pt idx="7">
                  <c:v>255193</c:v>
                </c:pt>
                <c:pt idx="8">
                  <c:v>288806</c:v>
                </c:pt>
                <c:pt idx="9">
                  <c:v>361220</c:v>
                </c:pt>
                <c:pt idx="10">
                  <c:v>322579</c:v>
                </c:pt>
                <c:pt idx="11">
                  <c:v>273789</c:v>
                </c:pt>
                <c:pt idx="12">
                  <c:v>226738</c:v>
                </c:pt>
                <c:pt idx="13">
                  <c:v>246227</c:v>
                </c:pt>
                <c:pt idx="14">
                  <c:v>294509</c:v>
                </c:pt>
                <c:pt idx="15">
                  <c:v>231454</c:v>
                </c:pt>
                <c:pt idx="16">
                  <c:v>160385</c:v>
                </c:pt>
                <c:pt idx="17">
                  <c:v>84267</c:v>
                </c:pt>
                <c:pt idx="18">
                  <c:v>32420</c:v>
                </c:pt>
              </c:numCache>
              <c:extLst/>
            </c:numRef>
          </c:val>
          <c:extLst>
            <c:ext xmlns:c16="http://schemas.microsoft.com/office/drawing/2014/chart" uri="{C3380CC4-5D6E-409C-BE32-E72D297353CC}">
              <c16:uniqueId val="{00000000-2CEF-489F-96E1-B3DDC7061DE6}"/>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'人口ピラミッド(2020)'!$E$11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'人口ピラミッド(2020)'!$F$11:$X$11</c15:sqref>
                        </c15:formulaRef>
                      </c:ext>
                    </c:extLst>
                    <c:numCache>
                      <c:formatCode>#,##0_);[Red]\(#,##0\)</c:formatCode>
                      <c:ptCount val="19"/>
                      <c:pt idx="0">
                        <c:v>162872</c:v>
                      </c:pt>
                      <c:pt idx="1">
                        <c:v>176967</c:v>
                      </c:pt>
                      <c:pt idx="2">
                        <c:v>188105</c:v>
                      </c:pt>
                      <c:pt idx="3">
                        <c:v>206103</c:v>
                      </c:pt>
                      <c:pt idx="4">
                        <c:v>244198</c:v>
                      </c:pt>
                      <c:pt idx="5">
                        <c:v>239604</c:v>
                      </c:pt>
                      <c:pt idx="6">
                        <c:v>240520</c:v>
                      </c:pt>
                      <c:pt idx="7">
                        <c:v>255193</c:v>
                      </c:pt>
                      <c:pt idx="8">
                        <c:v>288806</c:v>
                      </c:pt>
                      <c:pt idx="9">
                        <c:v>361220</c:v>
                      </c:pt>
                      <c:pt idx="10">
                        <c:v>322579</c:v>
                      </c:pt>
                      <c:pt idx="11">
                        <c:v>273789</c:v>
                      </c:pt>
                      <c:pt idx="12">
                        <c:v>226738</c:v>
                      </c:pt>
                      <c:pt idx="13">
                        <c:v>246227</c:v>
                      </c:pt>
                      <c:pt idx="14">
                        <c:v>294509</c:v>
                      </c:pt>
                      <c:pt idx="15">
                        <c:v>231454</c:v>
                      </c:pt>
                      <c:pt idx="16">
                        <c:v>160385</c:v>
                      </c:pt>
                      <c:pt idx="17">
                        <c:v>84267</c:v>
                      </c:pt>
                      <c:pt idx="18">
                        <c:v>32420</c:v>
                      </c:pt>
                    </c:numCache>
                  </c:numRef>
                </c:val>
                <c:extLst>
                  <c:ext xmlns:c16="http://schemas.microsoft.com/office/drawing/2014/chart" uri="{C3380CC4-5D6E-409C-BE32-E72D297353CC}">
                    <c16:uniqueId val="{00000002-2CEF-489F-96E1-B3DDC7061DE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'人口ピラミッド(2020)'!$E$12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'人口ピラミッド(2020)'!$F$12:$X$12</c15:sqref>
                        </c15:formulaRef>
                      </c:ext>
                    </c:extLst>
                    <c:numCache>
                      <c:formatCode>#,##0_);[Red]\(#,##0\)</c:formatCode>
                      <c:ptCount val="19"/>
                      <c:pt idx="0">
                        <c:v>155467</c:v>
                      </c:pt>
                      <c:pt idx="1">
                        <c:v>169898</c:v>
                      </c:pt>
                      <c:pt idx="2">
                        <c:v>179066</c:v>
                      </c:pt>
                      <c:pt idx="3">
                        <c:v>199210</c:v>
                      </c:pt>
                      <c:pt idx="4">
                        <c:v>247073</c:v>
                      </c:pt>
                      <c:pt idx="5">
                        <c:v>244264</c:v>
                      </c:pt>
                      <c:pt idx="6">
                        <c:v>243464</c:v>
                      </c:pt>
                      <c:pt idx="7">
                        <c:v>259660</c:v>
                      </c:pt>
                      <c:pt idx="8">
                        <c:v>297172</c:v>
                      </c:pt>
                      <c:pt idx="9">
                        <c:v>368344</c:v>
                      </c:pt>
                      <c:pt idx="10">
                        <c:v>328801</c:v>
                      </c:pt>
                      <c:pt idx="11">
                        <c:v>280546</c:v>
                      </c:pt>
                      <c:pt idx="12">
                        <c:v>236042</c:v>
                      </c:pt>
                      <c:pt idx="13">
                        <c:v>269147</c:v>
                      </c:pt>
                      <c:pt idx="14">
                        <c:v>344035</c:v>
                      </c:pt>
                      <c:pt idx="15">
                        <c:v>297764</c:v>
                      </c:pt>
                      <c:pt idx="16">
                        <c:v>227973</c:v>
                      </c:pt>
                      <c:pt idx="17">
                        <c:v>154903</c:v>
                      </c:pt>
                      <c:pt idx="18">
                        <c:v>98900</c:v>
                      </c:pt>
                    </c:numCache>
                  </c:numRef>
                </c:val>
                <c:extLst xmlns:c15="http://schemas.microsoft.com/office/drawing/2012/chart">
                  <c:ext xmlns:c16="http://schemas.microsoft.com/office/drawing/2014/chart" uri="{C3380CC4-5D6E-409C-BE32-E72D297353CC}">
                    <c16:uniqueId val="{00000003-2CEF-489F-96E1-B3DDC7061DE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'人口ピラミッド(2020)'!$E$13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'人口ピラミッド(2020)'!$F$13:$X$13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4-2CEF-489F-96E1-B3DDC7061DE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'人口ピラミッド(2020)'!$E$14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'人口ピラミッド(2020)'!$F$14:$X$14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5-2CEF-489F-96E1-B3DDC7061DE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'人口ピラミッド(2020)'!$E$15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'人口ピラミッド(2020)'!$F$15:$X$15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6-2CEF-489F-96E1-B3DDC7061DE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'人口ピラミッド(2020)'!$E$16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'人口ピラミッド(2020)'!$F$16:$X$16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7-2CEF-489F-96E1-B3DDC7061DE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'人口ピラミッド(2020)'!$E$17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'人口ピラミッド(2020)'!$F$17:$X$17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8-2CEF-489F-96E1-B3DDC7061DE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'人口ピラミッド(2020)'!$E$18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'人口ピラミッド(2020)'!$F$18:$X$18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9-2CEF-489F-96E1-B3DDC7061DE6}"/>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'人口ピラミッド(2020)'!$E$19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'人口ピラミッド(2020)'!$F$19:$X$19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A-2CEF-489F-96E1-B3DDC7061DE6}"/>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'人口ピラミッド(2020)'!$E$20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'人口ピラミッド(2020)'!$F$20:$X$20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B-2CEF-489F-96E1-B3DDC7061DE6}"/>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'人口ピラミッド(2020)'!$E$21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'人口ピラミッド(2020)'!$F$21:$X$21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C-2CEF-489F-96E1-B3DDC7061DE6}"/>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'人口ピラミッド(2020)'!$E$22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'人口ピラミッド(2020)'!$F$22:$X$22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D-2CEF-489F-96E1-B3DDC7061DE6}"/>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'人口ピラミッド(2020)'!$E$23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'人口ピラミッド(2020)'!$F$23:$X$23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E-2CEF-489F-96E1-B3DDC7061DE6}"/>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'人口ピラミッド(2020)'!$E$24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'人口ピラミッド(2020)'!$F$24:$X$24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F-2CEF-489F-96E1-B3DDC7061DE6}"/>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'人口ピラミッド(2020)'!$E$25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'人口ピラミッド(2020)'!$F$25:$X$25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0-2CEF-489F-96E1-B3DDC7061DE6}"/>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'人口ピラミッド(2020)'!$E$26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'人口ピラミッド(2020)'!$F$26:$X$26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1-2CEF-489F-96E1-B3DDC7061DE6}"/>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'人口ピラミッド(2020)'!$E$27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'人口ピラミッド(2020)'!$F$27:$X$27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2-2CEF-489F-96E1-B3DDC7061DE6}"/>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'人口ピラミッド(2020)'!$E$28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'人口ピラミッド(2020)'!$F$28:$X$28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3-2CEF-489F-96E1-B3DDC7061DE6}"/>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'人口ピラミッド(2020)'!$E$29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'人口ピラミッド(2020)'!$F$29:$X$29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2CEF-489F-96E1-B3DDC7061DE6}"/>
                  </c:ext>
                </c:extLst>
              </c15:ser>
            </c15:filteredBarSeries>
          </c:ext>
        </c:extLst>
      </c:barChart>
      <c:barChart>
        <c:barDir val="bar"/>
        <c:grouping val="clustered"/>
        <c:varyColors val="0"/>
        <c:ser>
          <c:idx val="27"/>
          <c:order val="27"/>
          <c:tx>
            <c:strRef>
              <c:f>'人口ピラミッド(2020)'!$E$38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'人口ピラミッド(2020)'!$F$38:$X$38</c:f>
              <c:numCache>
                <c:formatCode>#,##0_);[Red]\(#,##0\)</c:formatCode>
                <c:ptCount val="19"/>
                <c:pt idx="0">
                  <c:v>155467</c:v>
                </c:pt>
                <c:pt idx="1">
                  <c:v>169898</c:v>
                </c:pt>
                <c:pt idx="2">
                  <c:v>179066</c:v>
                </c:pt>
                <c:pt idx="3">
                  <c:v>199210</c:v>
                </c:pt>
                <c:pt idx="4">
                  <c:v>247073</c:v>
                </c:pt>
                <c:pt idx="5">
                  <c:v>244264</c:v>
                </c:pt>
                <c:pt idx="6">
                  <c:v>243464</c:v>
                </c:pt>
                <c:pt idx="7">
                  <c:v>259660</c:v>
                </c:pt>
                <c:pt idx="8">
                  <c:v>297172</c:v>
                </c:pt>
                <c:pt idx="9">
                  <c:v>368344</c:v>
                </c:pt>
                <c:pt idx="10">
                  <c:v>328801</c:v>
                </c:pt>
                <c:pt idx="11">
                  <c:v>280546</c:v>
                </c:pt>
                <c:pt idx="12">
                  <c:v>236042</c:v>
                </c:pt>
                <c:pt idx="13">
                  <c:v>269147</c:v>
                </c:pt>
                <c:pt idx="14">
                  <c:v>344035</c:v>
                </c:pt>
                <c:pt idx="15">
                  <c:v>297764</c:v>
                </c:pt>
                <c:pt idx="16">
                  <c:v>227973</c:v>
                </c:pt>
                <c:pt idx="17">
                  <c:v>154903</c:v>
                </c:pt>
                <c:pt idx="18">
                  <c:v>98900</c:v>
                </c:pt>
              </c:numCache>
              <c:extLst/>
            </c:numRef>
          </c:val>
          <c:extLst>
            <c:ext xmlns:c16="http://schemas.microsoft.com/office/drawing/2014/chart" uri="{C3380CC4-5D6E-409C-BE32-E72D297353CC}">
              <c16:uniqueId val="{00000001-2CEF-489F-96E1-B3DDC7061DE6}"/>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'人口ピラミッド(2020)'!$E$30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'人口ピラミッド(2020)'!$F$30:$X$30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5-2CEF-489F-96E1-B3DDC7061DE6}"/>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'人口ピラミッド(2020)'!$E$31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2CEF-489F-96E1-B3DDC7061DE6}"/>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'人口ピラミッド(2020)'!$E$32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2CEF-489F-96E1-B3DDC7061DE6}"/>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'人口ピラミッド(2020)'!$E$33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2CEF-489F-96E1-B3DDC7061DE6}"/>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'人口ピラミッド(2020)'!$E$34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2CEF-489F-96E1-B3DDC7061DE6}"/>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'人口ピラミッド(2020)'!$E$35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2CEF-489F-96E1-B3DDC7061DE6}"/>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'人口ピラミッド(2020)'!$E$36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2CEF-489F-96E1-B3DDC7061DE6}"/>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accent1">
                <a:alpha val="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450000"/>
          <c:min val="-580000"/>
        </c:scaling>
        <c:delete val="1"/>
        <c:axPos val="b"/>
        <c:numFmt formatCode="#,##0;" sourceLinked="0"/>
        <c:majorTickMark val="none"/>
        <c:minorTickMark val="none"/>
        <c:tickLblPos val="nextTo"/>
        <c:crossAx val="792123039"/>
        <c:crosses val="autoZero"/>
        <c:crossBetween val="between"/>
      </c:valAx>
      <c:valAx>
        <c:axId val="622549087"/>
        <c:scaling>
          <c:orientation val="minMax"/>
          <c:max val="450000"/>
          <c:min val="-58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 id="14">
  <a:schemeClr val="accent1"/>
</cs:colorStyle>
</file>

<file path=ppt/charts/colors49.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4">
  <a:schemeClr val="accent1"/>
</cs:colorStyle>
</file>

<file path=ppt/charts/colors51.xml><?xml version="1.0" encoding="utf-8"?>
<cs:colorStyle xmlns:cs="http://schemas.microsoft.com/office/drawing/2012/chartStyle" xmlns:a="http://schemas.openxmlformats.org/drawingml/2006/main" meth="withinLinear" id="14">
  <a:schemeClr val="accent1"/>
</cs:colorStyle>
</file>

<file path=ppt/charts/colors52.xml><?xml version="1.0" encoding="utf-8"?>
<cs:colorStyle xmlns:cs="http://schemas.microsoft.com/office/drawing/2012/chartStyle" xmlns:a="http://schemas.openxmlformats.org/drawingml/2006/main" meth="withinLinear" id="14">
  <a:schemeClr val="accent1"/>
</cs:colorStyle>
</file>

<file path=ppt/charts/colors53.xml><?xml version="1.0" encoding="utf-8"?>
<cs:colorStyle xmlns:cs="http://schemas.microsoft.com/office/drawing/2012/chartStyle" xmlns:a="http://schemas.openxmlformats.org/drawingml/2006/main" meth="withinLinear" id="14">
  <a:schemeClr val="accent1"/>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0.22045</cdr:x>
      <cdr:y>0.48235</cdr:y>
    </cdr:from>
    <cdr:to>
      <cdr:x>1</cdr:x>
      <cdr:y>0.72336</cdr:y>
    </cdr:to>
    <cdr:grpSp>
      <cdr:nvGrpSpPr>
        <cdr:cNvPr id="2" name="グループ化 1">
          <a:extLst xmlns:a="http://schemas.openxmlformats.org/drawingml/2006/main">
            <a:ext uri="{FF2B5EF4-FFF2-40B4-BE49-F238E27FC236}">
              <a16:creationId xmlns:a16="http://schemas.microsoft.com/office/drawing/2014/main" id="{4B8A5354-B995-41D3-AD1D-9FD43A2A2837}"/>
            </a:ext>
          </a:extLst>
        </cdr:cNvPr>
        <cdr:cNvGrpSpPr/>
      </cdr:nvGrpSpPr>
      <cdr:grpSpPr>
        <a:xfrm xmlns:a="http://schemas.openxmlformats.org/drawingml/2006/main">
          <a:off x="646649" y="1193988"/>
          <a:ext cx="2286665" cy="596586"/>
          <a:chOff x="-1969856" y="1032719"/>
          <a:chExt cx="2278774" cy="597812"/>
        </a:xfrm>
      </cdr:grpSpPr>
      <cdr:cxnSp macro="">
        <cdr:nvCxnSpPr>
          <cdr:cNvPr id="3" name="直線矢印コネクタ 2">
            <a:extLst xmlns:a="http://schemas.openxmlformats.org/drawingml/2006/main">
              <a:ext uri="{FF2B5EF4-FFF2-40B4-BE49-F238E27FC236}">
                <a16:creationId xmlns:a16="http://schemas.microsoft.com/office/drawing/2014/main" id="{2FE64467-B6A9-48AB-96E3-A7A12925A85F}"/>
              </a:ext>
            </a:extLst>
          </cdr:cNvPr>
          <cdr:cNvCxnSpPr>
            <a:cxnSpLocks xmlns:a="http://schemas.openxmlformats.org/drawingml/2006/main"/>
          </cdr:cNvCxnSpPr>
        </cdr:nvCxnSpPr>
        <cdr:spPr>
          <a:xfrm xmlns:a="http://schemas.openxmlformats.org/drawingml/2006/main">
            <a:off x="-1969856" y="1583492"/>
            <a:ext cx="2023523" cy="47039"/>
          </a:xfrm>
          <a:prstGeom xmlns:a="http://schemas.openxmlformats.org/drawingml/2006/main" prst="straightConnector1">
            <a:avLst/>
          </a:prstGeom>
          <a:ln xmlns:a="http://schemas.openxmlformats.org/drawingml/2006/main" w="2222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 name="正方形/長方形 3">
            <a:extLst xmlns:a="http://schemas.openxmlformats.org/drawingml/2006/main">
              <a:ext uri="{FF2B5EF4-FFF2-40B4-BE49-F238E27FC236}">
                <a16:creationId xmlns:a16="http://schemas.microsoft.com/office/drawing/2014/main" id="{4E32A73F-6AD0-4CB2-8849-D901DD1DD8AE}"/>
              </a:ext>
            </a:extLst>
          </cdr:cNvPr>
          <cdr:cNvSpPr/>
        </cdr:nvSpPr>
        <cdr:spPr>
          <a:xfrm xmlns:a="http://schemas.openxmlformats.org/drawingml/2006/main">
            <a:off x="-585756" y="1032719"/>
            <a:ext cx="894674" cy="31368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00" dirty="0">
                <a:solidFill>
                  <a:srgbClr val="FF0000"/>
                </a:solidFill>
              </a:rPr>
              <a:t>▲ </a:t>
            </a:r>
            <a:r>
              <a:rPr kumimoji="1" lang="en-US" altLang="ja-JP" sz="1000" dirty="0">
                <a:solidFill>
                  <a:srgbClr val="FF0000"/>
                </a:solidFill>
              </a:rPr>
              <a:t>21.9%</a:t>
            </a:r>
            <a:endParaRPr kumimoji="1" lang="ja-JP" altLang="en-US" sz="1000" dirty="0">
              <a:solidFill>
                <a:srgbClr val="FF0000"/>
              </a:solidFill>
            </a:endParaRPr>
          </a:p>
        </cdr:txBody>
      </cdr:sp>
      <cdr:cxnSp macro="">
        <cdr:nvCxnSpPr>
          <cdr:cNvPr id="5" name="直線コネクタ 4">
            <a:extLst xmlns:a="http://schemas.openxmlformats.org/drawingml/2006/main">
              <a:ext uri="{FF2B5EF4-FFF2-40B4-BE49-F238E27FC236}">
                <a16:creationId xmlns:a16="http://schemas.microsoft.com/office/drawing/2014/main" id="{2F5FFCF1-AF16-43A2-AFA5-5C363FEFF133}"/>
              </a:ext>
            </a:extLst>
          </cdr:cNvPr>
          <cdr:cNvCxnSpPr>
            <a:cxnSpLocks xmlns:a="http://schemas.openxmlformats.org/drawingml/2006/main"/>
          </cdr:cNvCxnSpPr>
        </cdr:nvCxnSpPr>
        <cdr:spPr>
          <a:xfrm xmlns:a="http://schemas.openxmlformats.org/drawingml/2006/main" flipH="1">
            <a:off x="-263935" y="1308140"/>
            <a:ext cx="125516" cy="31527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10.xml><?xml version="1.0" encoding="utf-8"?>
<c:userShapes xmlns:c="http://schemas.openxmlformats.org/drawingml/2006/chart">
  <cdr:relSizeAnchor xmlns:cdr="http://schemas.openxmlformats.org/drawingml/2006/chartDrawing">
    <cdr:from>
      <cdr:x>0.01227</cdr:x>
      <cdr:y>0.03024</cdr:y>
    </cdr:from>
    <cdr:to>
      <cdr:x>0.25574</cdr:x>
      <cdr:y>0.14498</cdr:y>
    </cdr:to>
    <cdr:sp macro="" textlink="">
      <cdr:nvSpPr>
        <cdr:cNvPr id="2" name="四角形: 角を丸くする 1">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0.01227</cdr:x>
      <cdr:y>0.03024</cdr:y>
    </cdr:from>
    <cdr:to>
      <cdr:x>0.25574</cdr:x>
      <cdr:y>0.14498</cdr:y>
    </cdr:to>
    <cdr:sp macro="" textlink="">
      <cdr:nvSpPr>
        <cdr:cNvPr id="2" name="四角形: 角を丸くする 1">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0.01227</cdr:x>
      <cdr:y>0.03024</cdr:y>
    </cdr:from>
    <cdr:to>
      <cdr:x>0.25574</cdr:x>
      <cdr:y>0.14498</cdr:y>
    </cdr:to>
    <cdr:sp macro="" textlink="">
      <cdr:nvSpPr>
        <cdr:cNvPr id="2" name="四角形: 角を丸くする 1">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0.01227</cdr:x>
      <cdr:y>0.03024</cdr:y>
    </cdr:from>
    <cdr:to>
      <cdr:x>0.25574</cdr:x>
      <cdr:y>0.14498</cdr:y>
    </cdr:to>
    <cdr:sp macro="" textlink="">
      <cdr:nvSpPr>
        <cdr:cNvPr id="2" name="四角形: 角を丸くする 1">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0.01227</cdr:x>
      <cdr:y>0.03024</cdr:y>
    </cdr:from>
    <cdr:to>
      <cdr:x>0.25574</cdr:x>
      <cdr:y>0.14498</cdr:y>
    </cdr:to>
    <cdr:sp macro="" textlink="">
      <cdr:nvSpPr>
        <cdr:cNvPr id="2" name="四角形: 角を丸くする 1">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0.01227</cdr:x>
      <cdr:y>0.03024</cdr:y>
    </cdr:from>
    <cdr:to>
      <cdr:x>0.25574</cdr:x>
      <cdr:y>0.14498</cdr:y>
    </cdr:to>
    <cdr:sp macro="" textlink="">
      <cdr:nvSpPr>
        <cdr:cNvPr id="2" name="四角形: 角を丸くする 1">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0.62191</cdr:x>
      <cdr:y>0.93952</cdr:y>
    </cdr:from>
    <cdr:to>
      <cdr:x>0.94271</cdr:x>
      <cdr:y>0.9994</cdr:y>
    </cdr:to>
    <cdr:sp macro="" textlink="">
      <cdr:nvSpPr>
        <cdr:cNvPr id="2" name="四角形: 角を丸くする 1">
          <a:extLst xmlns:a="http://schemas.openxmlformats.org/drawingml/2006/main">
            <a:ext uri="{FF2B5EF4-FFF2-40B4-BE49-F238E27FC236}">
              <a16:creationId xmlns:a16="http://schemas.microsoft.com/office/drawing/2014/main" id="{DDC9BE7C-EFD8-40AB-AC49-2A28A7920681}"/>
            </a:ext>
          </a:extLst>
        </cdr:cNvPr>
        <cdr:cNvSpPr/>
      </cdr:nvSpPr>
      <cdr:spPr>
        <a:xfrm xmlns:a="http://schemas.openxmlformats.org/drawingml/2006/main">
          <a:off x="1791094" y="2316868"/>
          <a:ext cx="923905" cy="147657"/>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en-US" altLang="ja-JP" sz="600" dirty="0">
              <a:solidFill>
                <a:schemeClr val="tx1"/>
              </a:solidFill>
              <a:latin typeface="Meiryo UI" panose="020B0604030504040204" pitchFamily="50" charset="-128"/>
              <a:ea typeface="Meiryo UI" panose="020B0604030504040204" pitchFamily="50" charset="-128"/>
            </a:rPr>
            <a:t>※</a:t>
          </a:r>
          <a:r>
            <a:rPr kumimoji="1" lang="ja-JP" altLang="en-US" sz="600" dirty="0">
              <a:solidFill>
                <a:schemeClr val="tx1"/>
              </a:solidFill>
              <a:latin typeface="Meiryo UI" panose="020B0604030504040204" pitchFamily="50" charset="-128"/>
              <a:ea typeface="Meiryo UI" panose="020B0604030504040204" pitchFamily="50" charset="-128"/>
            </a:rPr>
            <a:t>基本方針</a:t>
          </a:r>
          <a:r>
            <a:rPr kumimoji="1" lang="en-US" altLang="ja-JP" sz="600" dirty="0">
              <a:solidFill>
                <a:schemeClr val="tx1"/>
              </a:solidFill>
              <a:latin typeface="Meiryo UI" panose="020B0604030504040204" pitchFamily="50" charset="-128"/>
              <a:ea typeface="Meiryo UI" panose="020B0604030504040204" pitchFamily="50" charset="-128"/>
            </a:rPr>
            <a:t> P11</a:t>
          </a:r>
          <a:r>
            <a:rPr kumimoji="1" lang="ja-JP" altLang="en-US" sz="600" dirty="0">
              <a:solidFill>
                <a:schemeClr val="tx1"/>
              </a:solidFill>
              <a:latin typeface="Meiryo UI" panose="020B0604030504040204" pitchFamily="50" charset="-128"/>
              <a:ea typeface="Meiryo UI" panose="020B0604030504040204" pitchFamily="50" charset="-128"/>
            </a:rPr>
            <a:t>再掲</a:t>
          </a:r>
          <a:endParaRPr kumimoji="1" lang="en-US" alt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0.00588</cdr:x>
      <cdr:y>0.01036</cdr:y>
    </cdr:from>
    <cdr:to>
      <cdr:x>0.34967</cdr:x>
      <cdr:y>0.07222</cdr:y>
    </cdr:to>
    <cdr:sp macro="" textlink="">
      <cdr:nvSpPr>
        <cdr:cNvPr id="2" name="テキスト ボックス 7">
          <a:extLst xmlns:a="http://schemas.openxmlformats.org/drawingml/2006/main">
            <a:ext uri="{FF2B5EF4-FFF2-40B4-BE49-F238E27FC236}">
              <a16:creationId xmlns:a16="http://schemas.microsoft.com/office/drawing/2014/main" id="{103F7194-3B67-4B22-B50C-DBB99443A44D}"/>
            </a:ext>
          </a:extLst>
        </cdr:cNvPr>
        <cdr:cNvSpPr txBox="1"/>
      </cdr:nvSpPr>
      <cdr:spPr>
        <a:xfrm xmlns:a="http://schemas.openxmlformats.org/drawingml/2006/main">
          <a:off x="49962" y="50821"/>
          <a:ext cx="2921164" cy="3034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700" dirty="0">
              <a:latin typeface="BIZ UDPゴシック" panose="020B0400000000000000" pitchFamily="50" charset="-128"/>
              <a:ea typeface="BIZ UDPゴシック" panose="020B0400000000000000" pitchFamily="50" charset="-128"/>
            </a:rPr>
            <a:t>（単位：％）</a:t>
          </a: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0.31043</cdr:x>
      <cdr:y>0.08982</cdr:y>
    </cdr:to>
    <cdr:sp macro="" textlink="">
      <cdr:nvSpPr>
        <cdr:cNvPr id="2" name="テキスト ボックス 2">
          <a:extLst xmlns:a="http://schemas.openxmlformats.org/drawingml/2006/main">
            <a:ext uri="{FF2B5EF4-FFF2-40B4-BE49-F238E27FC236}">
              <a16:creationId xmlns:a16="http://schemas.microsoft.com/office/drawing/2014/main" id="{EB147A2B-21C2-488E-BF4D-575471A954C0}"/>
            </a:ext>
          </a:extLst>
        </cdr:cNvPr>
        <cdr:cNvSpPr txBox="1"/>
      </cdr:nvSpPr>
      <cdr:spPr>
        <a:xfrm xmlns:a="http://schemas.openxmlformats.org/drawingml/2006/main">
          <a:off x="0" y="0"/>
          <a:ext cx="1296144"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700" b="1" dirty="0">
              <a:latin typeface="BIZ UDPゴシック" panose="020B0400000000000000" pitchFamily="50" charset="-128"/>
              <a:ea typeface="BIZ UDPゴシック" panose="020B0400000000000000" pitchFamily="50" charset="-128"/>
            </a:rPr>
            <a:t>（単位：件）</a:t>
          </a:r>
        </a:p>
      </cdr:txBody>
    </cdr:sp>
  </cdr:relSizeAnchor>
</c:userShapes>
</file>

<file path=ppt/drawings/drawing19.xml><?xml version="1.0" encoding="utf-8"?>
<c:userShapes xmlns:c="http://schemas.openxmlformats.org/drawingml/2006/chart">
  <cdr:relSizeAnchor xmlns:cdr="http://schemas.openxmlformats.org/drawingml/2006/chartDrawing">
    <cdr:from>
      <cdr:x>0.0017</cdr:x>
      <cdr:y>0</cdr:y>
    </cdr:from>
    <cdr:to>
      <cdr:x>0.31213</cdr:x>
      <cdr:y>0.08982</cdr:y>
    </cdr:to>
    <cdr:sp macro="" textlink="">
      <cdr:nvSpPr>
        <cdr:cNvPr id="2" name="テキスト ボックス 2">
          <a:extLst xmlns:a="http://schemas.openxmlformats.org/drawingml/2006/main">
            <a:ext uri="{FF2B5EF4-FFF2-40B4-BE49-F238E27FC236}">
              <a16:creationId xmlns:a16="http://schemas.microsoft.com/office/drawing/2014/main" id="{C807354A-2DE2-48D4-9B3B-41FA1F540068}"/>
            </a:ext>
          </a:extLst>
        </cdr:cNvPr>
        <cdr:cNvSpPr txBox="1"/>
      </cdr:nvSpPr>
      <cdr:spPr>
        <a:xfrm xmlns:a="http://schemas.openxmlformats.org/drawingml/2006/main">
          <a:off x="7099" y="0"/>
          <a:ext cx="1296144"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700" b="1" dirty="0">
              <a:latin typeface="BIZ UDPゴシック" panose="020B0400000000000000" pitchFamily="50" charset="-128"/>
              <a:ea typeface="BIZ UDPゴシック" panose="020B0400000000000000" pitchFamily="50" charset="-128"/>
            </a:rPr>
            <a:t>（単位：件）</a:t>
          </a:r>
        </a:p>
      </cdr:txBody>
    </cdr:sp>
  </cdr:relSizeAnchor>
</c:userShapes>
</file>

<file path=ppt/drawings/drawing2.xml><?xml version="1.0" encoding="utf-8"?>
<c:userShapes xmlns:c="http://schemas.openxmlformats.org/drawingml/2006/chart">
  <cdr:relSizeAnchor xmlns:cdr="http://schemas.openxmlformats.org/drawingml/2006/chartDrawing">
    <cdr:from>
      <cdr:x>0.52816</cdr:x>
      <cdr:y>0.91903</cdr:y>
    </cdr:from>
    <cdr:to>
      <cdr:x>1</cdr:x>
      <cdr:y>1</cdr:y>
    </cdr:to>
    <cdr:sp macro="" textlink="">
      <cdr:nvSpPr>
        <cdr:cNvPr id="2" name="四角形: 角を丸くする 1">
          <a:extLst xmlns:a="http://schemas.openxmlformats.org/drawingml/2006/main">
            <a:ext uri="{FF2B5EF4-FFF2-40B4-BE49-F238E27FC236}">
              <a16:creationId xmlns:a16="http://schemas.microsoft.com/office/drawing/2014/main" id="{4AC45E4B-4CCC-47E0-83CC-52674DBC2491}"/>
            </a:ext>
          </a:extLst>
        </cdr:cNvPr>
        <cdr:cNvSpPr/>
      </cdr:nvSpPr>
      <cdr:spPr>
        <a:xfrm xmlns:a="http://schemas.openxmlformats.org/drawingml/2006/main">
          <a:off x="1543930" y="2279560"/>
          <a:ext cx="1379270" cy="20084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en-US" altLang="ja-JP" sz="600" dirty="0">
              <a:solidFill>
                <a:schemeClr val="tx1"/>
              </a:solidFill>
              <a:latin typeface="Meiryo UI" panose="020B0604030504040204" pitchFamily="50" charset="-128"/>
              <a:ea typeface="Meiryo UI" panose="020B0604030504040204" pitchFamily="50" charset="-128"/>
            </a:rPr>
            <a:t>※</a:t>
          </a:r>
          <a:r>
            <a:rPr kumimoji="1" lang="ja-JP" altLang="en-US" sz="600" dirty="0">
              <a:solidFill>
                <a:schemeClr val="tx1"/>
              </a:solidFill>
              <a:latin typeface="Meiryo UI" panose="020B0604030504040204" pitchFamily="50" charset="-128"/>
              <a:ea typeface="Meiryo UI" panose="020B0604030504040204" pitchFamily="50" charset="-128"/>
            </a:rPr>
            <a:t>基本方針</a:t>
          </a:r>
          <a:r>
            <a:rPr kumimoji="1" lang="en-US" altLang="ja-JP" sz="600" dirty="0">
              <a:solidFill>
                <a:schemeClr val="tx1"/>
              </a:solidFill>
              <a:latin typeface="Meiryo UI" panose="020B0604030504040204" pitchFamily="50" charset="-128"/>
              <a:ea typeface="Meiryo UI" panose="020B0604030504040204" pitchFamily="50" charset="-128"/>
            </a:rPr>
            <a:t>P8</a:t>
          </a:r>
          <a:r>
            <a:rPr kumimoji="1" lang="ja-JP" altLang="en-US" sz="600" dirty="0">
              <a:solidFill>
                <a:schemeClr val="tx1"/>
              </a:solidFill>
              <a:latin typeface="Meiryo UI" panose="020B0604030504040204" pitchFamily="50" charset="-128"/>
              <a:ea typeface="Meiryo UI" panose="020B0604030504040204" pitchFamily="50" charset="-128"/>
            </a:rPr>
            <a:t>再掲</a:t>
          </a:r>
          <a:endParaRPr kumimoji="1" lang="en-US" alt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0.01217</cdr:x>
      <cdr:y>0.02418</cdr:y>
    </cdr:from>
    <cdr:to>
      <cdr:x>0.15494</cdr:x>
      <cdr:y>0.09927</cdr:y>
    </cdr:to>
    <cdr:sp macro="" textlink="">
      <cdr:nvSpPr>
        <cdr:cNvPr id="2" name="テキスト ボックス 2">
          <a:extLst xmlns:a="http://schemas.openxmlformats.org/drawingml/2006/main">
            <a:ext uri="{FF2B5EF4-FFF2-40B4-BE49-F238E27FC236}">
              <a16:creationId xmlns:a16="http://schemas.microsoft.com/office/drawing/2014/main" id="{C807354A-2DE2-48D4-9B3B-41FA1F540068}"/>
            </a:ext>
          </a:extLst>
        </cdr:cNvPr>
        <cdr:cNvSpPr txBox="1"/>
      </cdr:nvSpPr>
      <cdr:spPr>
        <a:xfrm xmlns:a="http://schemas.openxmlformats.org/drawingml/2006/main">
          <a:off x="50814" y="64420"/>
          <a:ext cx="596118"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700" b="1" dirty="0">
              <a:latin typeface="BIZ UDPゴシック" panose="020B0400000000000000" pitchFamily="50" charset="-128"/>
              <a:ea typeface="BIZ UDPゴシック" panose="020B0400000000000000" pitchFamily="50" charset="-128"/>
            </a:rPr>
            <a:t>（単位：件）</a:t>
          </a:r>
        </a:p>
      </cdr:txBody>
    </cdr:sp>
  </cdr:relSizeAnchor>
  <cdr:relSizeAnchor xmlns:cdr="http://schemas.openxmlformats.org/drawingml/2006/chartDrawing">
    <cdr:from>
      <cdr:x>0.18585</cdr:x>
      <cdr:y>0.16133</cdr:y>
    </cdr:from>
    <cdr:to>
      <cdr:x>0.44957</cdr:x>
      <cdr:y>0.44812</cdr:y>
    </cdr:to>
    <cdr:grpSp>
      <cdr:nvGrpSpPr>
        <cdr:cNvPr id="3" name="グループ化 2">
          <a:extLst xmlns:a="http://schemas.openxmlformats.org/drawingml/2006/main">
            <a:ext uri="{FF2B5EF4-FFF2-40B4-BE49-F238E27FC236}">
              <a16:creationId xmlns:a16="http://schemas.microsoft.com/office/drawing/2014/main" id="{D68C137B-0A43-42A4-9AFF-6F7D5778A687}"/>
            </a:ext>
          </a:extLst>
        </cdr:cNvPr>
        <cdr:cNvGrpSpPr/>
      </cdr:nvGrpSpPr>
      <cdr:grpSpPr>
        <a:xfrm xmlns:a="http://schemas.openxmlformats.org/drawingml/2006/main">
          <a:off x="775984" y="429831"/>
          <a:ext cx="1101116" cy="764093"/>
          <a:chOff x="-12511637" y="1529232"/>
          <a:chExt cx="3116779" cy="655431"/>
        </a:xfrm>
      </cdr:grpSpPr>
      <cdr:cxnSp macro="">
        <cdr:nvCxnSpPr>
          <cdr:cNvPr id="4" name="直線矢印コネクタ 3">
            <a:extLst xmlns:a="http://schemas.openxmlformats.org/drawingml/2006/main">
              <a:ext uri="{FF2B5EF4-FFF2-40B4-BE49-F238E27FC236}">
                <a16:creationId xmlns:a16="http://schemas.microsoft.com/office/drawing/2014/main" id="{DE1A7DC1-70AD-4F0F-8C96-A8442329E3F7}"/>
              </a:ext>
            </a:extLst>
          </cdr:cNvPr>
          <cdr:cNvCxnSpPr>
            <a:cxnSpLocks xmlns:a="http://schemas.openxmlformats.org/drawingml/2006/main"/>
          </cdr:cNvCxnSpPr>
        </cdr:nvCxnSpPr>
        <cdr:spPr>
          <a:xfrm xmlns:a="http://schemas.openxmlformats.org/drawingml/2006/main">
            <a:off x="-12511637" y="1628749"/>
            <a:ext cx="406848" cy="555914"/>
          </a:xfrm>
          <a:prstGeom xmlns:a="http://schemas.openxmlformats.org/drawingml/2006/main" prst="straightConnector1">
            <a:avLst/>
          </a:prstGeom>
          <a:ln xmlns:a="http://schemas.openxmlformats.org/drawingml/2006/main" w="2222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 name="正方形/長方形 4">
            <a:extLst xmlns:a="http://schemas.openxmlformats.org/drawingml/2006/main">
              <a:ext uri="{FF2B5EF4-FFF2-40B4-BE49-F238E27FC236}">
                <a16:creationId xmlns:a16="http://schemas.microsoft.com/office/drawing/2014/main" id="{047F654C-8859-47C4-B8CB-444A72B2D0E0}"/>
              </a:ext>
            </a:extLst>
          </cdr:cNvPr>
          <cdr:cNvSpPr/>
        </cdr:nvSpPr>
        <cdr:spPr>
          <a:xfrm xmlns:a="http://schemas.openxmlformats.org/drawingml/2006/main">
            <a:off x="-12104789" y="1529232"/>
            <a:ext cx="2709931" cy="22179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00" dirty="0">
                <a:solidFill>
                  <a:srgbClr val="FF0000"/>
                </a:solidFill>
              </a:rPr>
              <a:t>▲ </a:t>
            </a:r>
            <a:r>
              <a:rPr kumimoji="1" lang="en-US" altLang="ja-JP" sz="1000" dirty="0">
                <a:solidFill>
                  <a:srgbClr val="FF0000"/>
                </a:solidFill>
              </a:rPr>
              <a:t>49.3%</a:t>
            </a:r>
            <a:endParaRPr kumimoji="1" lang="ja-JP" altLang="en-US" sz="1000" dirty="0">
              <a:solidFill>
                <a:srgbClr val="FF0000"/>
              </a:solidFill>
            </a:endParaRPr>
          </a:p>
        </cdr:txBody>
      </cdr:sp>
      <cdr:cxnSp macro="">
        <cdr:nvCxnSpPr>
          <cdr:cNvPr id="6" name="直線コネクタ 5">
            <a:extLst xmlns:a="http://schemas.openxmlformats.org/drawingml/2006/main">
              <a:ext uri="{FF2B5EF4-FFF2-40B4-BE49-F238E27FC236}">
                <a16:creationId xmlns:a16="http://schemas.microsoft.com/office/drawing/2014/main" id="{C0BE5816-EA72-4B78-B6FD-1A83C0655604}"/>
              </a:ext>
            </a:extLst>
          </cdr:cNvPr>
          <cdr:cNvCxnSpPr>
            <a:cxnSpLocks xmlns:a="http://schemas.openxmlformats.org/drawingml/2006/main"/>
          </cdr:cNvCxnSpPr>
        </cdr:nvCxnSpPr>
        <cdr:spPr>
          <a:xfrm xmlns:a="http://schemas.openxmlformats.org/drawingml/2006/main" flipH="1">
            <a:off x="-12313127" y="1690518"/>
            <a:ext cx="730371" cy="163464"/>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1.xml><?xml version="1.0" encoding="utf-8"?>
<c:userShapes xmlns:c="http://schemas.openxmlformats.org/drawingml/2006/chart">
  <cdr:relSizeAnchor xmlns:cdr="http://schemas.openxmlformats.org/drawingml/2006/chartDrawing">
    <cdr:from>
      <cdr:x>0</cdr:x>
      <cdr:y>0.00079</cdr:y>
    </cdr:from>
    <cdr:to>
      <cdr:x>0.31043</cdr:x>
      <cdr:y>0.07635</cdr:y>
    </cdr:to>
    <cdr:sp macro="" textlink="">
      <cdr:nvSpPr>
        <cdr:cNvPr id="2" name="テキスト ボックス 2">
          <a:extLst xmlns:a="http://schemas.openxmlformats.org/drawingml/2006/main">
            <a:ext uri="{FF2B5EF4-FFF2-40B4-BE49-F238E27FC236}">
              <a16:creationId xmlns:a16="http://schemas.microsoft.com/office/drawing/2014/main" id="{C807354A-2DE2-48D4-9B3B-41FA1F540068}"/>
            </a:ext>
          </a:extLst>
        </cdr:cNvPr>
        <cdr:cNvSpPr txBox="1"/>
      </cdr:nvSpPr>
      <cdr:spPr>
        <a:xfrm xmlns:a="http://schemas.openxmlformats.org/drawingml/2006/main">
          <a:off x="0" y="2102"/>
          <a:ext cx="1296144"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700" b="1" dirty="0">
              <a:latin typeface="BIZ UDPゴシック" panose="020B0400000000000000" pitchFamily="50" charset="-128"/>
              <a:ea typeface="BIZ UDPゴシック" panose="020B0400000000000000" pitchFamily="50" charset="-128"/>
            </a:rPr>
            <a:t>（単位：件）</a:t>
          </a:r>
        </a:p>
      </cdr:txBody>
    </cdr:sp>
  </cdr:relSizeAnchor>
  <cdr:relSizeAnchor xmlns:cdr="http://schemas.openxmlformats.org/drawingml/2006/chartDrawing">
    <cdr:from>
      <cdr:x>0.19636</cdr:x>
      <cdr:y>0.18535</cdr:y>
    </cdr:from>
    <cdr:to>
      <cdr:x>0.41865</cdr:x>
      <cdr:y>0.44096</cdr:y>
    </cdr:to>
    <cdr:grpSp>
      <cdr:nvGrpSpPr>
        <cdr:cNvPr id="3" name="グループ化 2">
          <a:extLst xmlns:a="http://schemas.openxmlformats.org/drawingml/2006/main">
            <a:ext uri="{FF2B5EF4-FFF2-40B4-BE49-F238E27FC236}">
              <a16:creationId xmlns:a16="http://schemas.microsoft.com/office/drawing/2014/main" id="{C4D00222-EE73-48F7-A379-C588685A2BBB}"/>
            </a:ext>
          </a:extLst>
        </cdr:cNvPr>
        <cdr:cNvGrpSpPr/>
      </cdr:nvGrpSpPr>
      <cdr:grpSpPr>
        <a:xfrm xmlns:a="http://schemas.openxmlformats.org/drawingml/2006/main">
          <a:off x="819867" y="490785"/>
          <a:ext cx="928132" cy="676825"/>
          <a:chOff x="-183438" y="1147804"/>
          <a:chExt cx="2627148" cy="580587"/>
        </a:xfrm>
      </cdr:grpSpPr>
      <cdr:cxnSp macro="">
        <cdr:nvCxnSpPr>
          <cdr:cNvPr id="4" name="直線矢印コネクタ 3">
            <a:extLst xmlns:a="http://schemas.openxmlformats.org/drawingml/2006/main">
              <a:ext uri="{FF2B5EF4-FFF2-40B4-BE49-F238E27FC236}">
                <a16:creationId xmlns:a16="http://schemas.microsoft.com/office/drawing/2014/main" id="{F6CE205D-BC65-459C-B37F-20364D221FBF}"/>
              </a:ext>
            </a:extLst>
          </cdr:cNvPr>
          <cdr:cNvCxnSpPr>
            <a:cxnSpLocks xmlns:a="http://schemas.openxmlformats.org/drawingml/2006/main"/>
          </cdr:cNvCxnSpPr>
        </cdr:nvCxnSpPr>
        <cdr:spPr>
          <a:xfrm xmlns:a="http://schemas.openxmlformats.org/drawingml/2006/main" flipV="1">
            <a:off x="-183438" y="1147804"/>
            <a:ext cx="361121" cy="580587"/>
          </a:xfrm>
          <a:prstGeom xmlns:a="http://schemas.openxmlformats.org/drawingml/2006/main" prst="straightConnector1">
            <a:avLst/>
          </a:prstGeom>
          <a:ln xmlns:a="http://schemas.openxmlformats.org/drawingml/2006/main" w="2222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 name="正方形/長方形 4">
            <a:extLst xmlns:a="http://schemas.openxmlformats.org/drawingml/2006/main">
              <a:ext uri="{FF2B5EF4-FFF2-40B4-BE49-F238E27FC236}">
                <a16:creationId xmlns:a16="http://schemas.microsoft.com/office/drawing/2014/main" id="{DBC2D8B2-234F-4DDE-B9A9-7A1C8F893284}"/>
              </a:ext>
            </a:extLst>
          </cdr:cNvPr>
          <cdr:cNvSpPr/>
        </cdr:nvSpPr>
        <cdr:spPr>
          <a:xfrm xmlns:a="http://schemas.openxmlformats.org/drawingml/2006/main">
            <a:off x="405473" y="1195047"/>
            <a:ext cx="2038237" cy="18530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00" dirty="0">
                <a:solidFill>
                  <a:srgbClr val="FF0000"/>
                </a:solidFill>
              </a:rPr>
              <a:t>＋</a:t>
            </a:r>
            <a:r>
              <a:rPr kumimoji="1" lang="en-US" altLang="ja-JP" sz="1000" dirty="0">
                <a:solidFill>
                  <a:srgbClr val="FF0000"/>
                </a:solidFill>
              </a:rPr>
              <a:t>44.1%</a:t>
            </a:r>
            <a:endParaRPr kumimoji="1" lang="ja-JP" altLang="en-US" sz="1000" dirty="0">
              <a:solidFill>
                <a:srgbClr val="FF0000"/>
              </a:solidFill>
            </a:endParaRPr>
          </a:p>
        </cdr:txBody>
      </cdr:sp>
      <cdr:cxnSp macro="">
        <cdr:nvCxnSpPr>
          <cdr:cNvPr id="6" name="直線コネクタ 5">
            <a:extLst xmlns:a="http://schemas.openxmlformats.org/drawingml/2006/main">
              <a:ext uri="{FF2B5EF4-FFF2-40B4-BE49-F238E27FC236}">
                <a16:creationId xmlns:a16="http://schemas.microsoft.com/office/drawing/2014/main" id="{02D9B4C8-5A78-499A-81AF-1BE4CF427474}"/>
              </a:ext>
            </a:extLst>
          </cdr:cNvPr>
          <cdr:cNvCxnSpPr>
            <a:cxnSpLocks xmlns:a="http://schemas.openxmlformats.org/drawingml/2006/main"/>
          </cdr:cNvCxnSpPr>
        </cdr:nvCxnSpPr>
        <cdr:spPr>
          <a:xfrm xmlns:a="http://schemas.openxmlformats.org/drawingml/2006/main" flipH="1">
            <a:off x="-2174" y="1318583"/>
            <a:ext cx="924659" cy="119302"/>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3.xml><?xml version="1.0" encoding="utf-8"?>
<c:userShapes xmlns:c="http://schemas.openxmlformats.org/drawingml/2006/chart">
  <cdr:relSizeAnchor xmlns:cdr="http://schemas.openxmlformats.org/drawingml/2006/chartDrawing">
    <cdr:from>
      <cdr:x>0.22045</cdr:x>
      <cdr:y>0.24834</cdr:y>
    </cdr:from>
    <cdr:to>
      <cdr:x>0.99345</cdr:x>
      <cdr:y>0.5023</cdr:y>
    </cdr:to>
    <cdr:grpSp>
      <cdr:nvGrpSpPr>
        <cdr:cNvPr id="6" name="グループ化 5">
          <a:extLst xmlns:a="http://schemas.openxmlformats.org/drawingml/2006/main">
            <a:ext uri="{FF2B5EF4-FFF2-40B4-BE49-F238E27FC236}">
              <a16:creationId xmlns:a16="http://schemas.microsoft.com/office/drawing/2014/main" id="{24A6503E-B564-4EB5-BDC3-6462F3CF9B28}"/>
            </a:ext>
          </a:extLst>
        </cdr:cNvPr>
        <cdr:cNvGrpSpPr/>
      </cdr:nvGrpSpPr>
      <cdr:grpSpPr>
        <a:xfrm xmlns:a="http://schemas.openxmlformats.org/drawingml/2006/main">
          <a:off x="646649" y="615337"/>
          <a:ext cx="2267452" cy="629263"/>
          <a:chOff x="-4584138" y="954418"/>
          <a:chExt cx="2259626" cy="629256"/>
        </a:xfrm>
      </cdr:grpSpPr>
      <cdr:cxnSp macro="">
        <cdr:nvCxnSpPr>
          <cdr:cNvPr id="7" name="直線矢印コネクタ 6">
            <a:extLst xmlns:a="http://schemas.openxmlformats.org/drawingml/2006/main">
              <a:ext uri="{FF2B5EF4-FFF2-40B4-BE49-F238E27FC236}">
                <a16:creationId xmlns:a16="http://schemas.microsoft.com/office/drawing/2014/main" id="{4588F4BB-3DE3-43CF-84D5-9C37118C3609}"/>
              </a:ext>
            </a:extLst>
          </cdr:cNvPr>
          <cdr:cNvCxnSpPr>
            <a:cxnSpLocks xmlns:a="http://schemas.openxmlformats.org/drawingml/2006/main"/>
          </cdr:cNvCxnSpPr>
        </cdr:nvCxnSpPr>
        <cdr:spPr>
          <a:xfrm xmlns:a="http://schemas.openxmlformats.org/drawingml/2006/main">
            <a:off x="-4584138" y="1419794"/>
            <a:ext cx="2018607" cy="163880"/>
          </a:xfrm>
          <a:prstGeom xmlns:a="http://schemas.openxmlformats.org/drawingml/2006/main" prst="straightConnector1">
            <a:avLst/>
          </a:prstGeom>
          <a:ln xmlns:a="http://schemas.openxmlformats.org/drawingml/2006/main" w="2222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8" name="正方形/長方形 7">
            <a:extLst xmlns:a="http://schemas.openxmlformats.org/drawingml/2006/main">
              <a:ext uri="{FF2B5EF4-FFF2-40B4-BE49-F238E27FC236}">
                <a16:creationId xmlns:a16="http://schemas.microsoft.com/office/drawing/2014/main" id="{5E968D23-6D70-48AB-9A54-00072CBB63BF}"/>
              </a:ext>
            </a:extLst>
          </cdr:cNvPr>
          <cdr:cNvSpPr/>
        </cdr:nvSpPr>
        <cdr:spPr>
          <a:xfrm xmlns:a="http://schemas.openxmlformats.org/drawingml/2006/main">
            <a:off x="-3219186" y="954418"/>
            <a:ext cx="894674" cy="31368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ja-JP" altLang="en-US" sz="1000" dirty="0">
                <a:solidFill>
                  <a:srgbClr val="FF0000"/>
                </a:solidFill>
              </a:rPr>
              <a:t>▲ </a:t>
            </a:r>
            <a:r>
              <a:rPr kumimoji="1" lang="en-US" altLang="ja-JP" sz="1000" dirty="0">
                <a:solidFill>
                  <a:srgbClr val="FF0000"/>
                </a:solidFill>
              </a:rPr>
              <a:t>15.4%</a:t>
            </a:r>
            <a:endParaRPr kumimoji="1" lang="ja-JP" altLang="en-US" sz="1000" dirty="0">
              <a:solidFill>
                <a:srgbClr val="FF0000"/>
              </a:solidFill>
            </a:endParaRPr>
          </a:p>
        </cdr:txBody>
      </cdr:sp>
      <cdr:cxnSp macro="">
        <cdr:nvCxnSpPr>
          <cdr:cNvPr id="9" name="直線コネクタ 8">
            <a:extLst xmlns:a="http://schemas.openxmlformats.org/drawingml/2006/main">
              <a:ext uri="{FF2B5EF4-FFF2-40B4-BE49-F238E27FC236}">
                <a16:creationId xmlns:a16="http://schemas.microsoft.com/office/drawing/2014/main" id="{7DF8A7DE-2363-4530-A173-078C7B9C054D}"/>
              </a:ext>
            </a:extLst>
          </cdr:cNvPr>
          <cdr:cNvCxnSpPr>
            <a:cxnSpLocks xmlns:a="http://schemas.openxmlformats.org/drawingml/2006/main"/>
          </cdr:cNvCxnSpPr>
        </cdr:nvCxnSpPr>
        <cdr:spPr>
          <a:xfrm xmlns:a="http://schemas.openxmlformats.org/drawingml/2006/main" flipH="1">
            <a:off x="-2875426" y="1223658"/>
            <a:ext cx="125516" cy="31527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4.xml><?xml version="1.0" encoding="utf-8"?>
<c:userShapes xmlns:c="http://schemas.openxmlformats.org/drawingml/2006/chart">
  <cdr:relSizeAnchor xmlns:cdr="http://schemas.openxmlformats.org/drawingml/2006/chartDrawing">
    <cdr:from>
      <cdr:x>0.01227</cdr:x>
      <cdr:y>0.03024</cdr:y>
    </cdr:from>
    <cdr:to>
      <cdr:x>0.25578</cdr:x>
      <cdr:y>0.14498</cdr:y>
    </cdr:to>
    <cdr:sp macro="" textlink="">
      <cdr:nvSpPr>
        <cdr:cNvPr id="3" name="四角形: 角を丸くする 2">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0.01227</cdr:x>
      <cdr:y>0.03024</cdr:y>
    </cdr:from>
    <cdr:to>
      <cdr:x>0.25578</cdr:x>
      <cdr:y>0.14498</cdr:y>
    </cdr:to>
    <cdr:sp macro="" textlink="">
      <cdr:nvSpPr>
        <cdr:cNvPr id="3" name="四角形: 角を丸くする 2">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0.01227</cdr:x>
      <cdr:y>0.03024</cdr:y>
    </cdr:from>
    <cdr:to>
      <cdr:x>0.25578</cdr:x>
      <cdr:y>0.14498</cdr:y>
    </cdr:to>
    <cdr:sp macro="" textlink="">
      <cdr:nvSpPr>
        <cdr:cNvPr id="3" name="四角形: 角を丸くする 2">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0.01227</cdr:x>
      <cdr:y>0.03024</cdr:y>
    </cdr:from>
    <cdr:to>
      <cdr:x>0.25578</cdr:x>
      <cdr:y>0.14498</cdr:y>
    </cdr:to>
    <cdr:sp macro="" textlink="">
      <cdr:nvSpPr>
        <cdr:cNvPr id="3" name="四角形: 角を丸くする 2">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0.01227</cdr:x>
      <cdr:y>0.03024</cdr:y>
    </cdr:from>
    <cdr:to>
      <cdr:x>0.25574</cdr:x>
      <cdr:y>0.14498</cdr:y>
    </cdr:to>
    <cdr:sp macro="" textlink="">
      <cdr:nvSpPr>
        <cdr:cNvPr id="2" name="四角形: 角を丸くする 1">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0.01227</cdr:x>
      <cdr:y>0.03024</cdr:y>
    </cdr:from>
    <cdr:to>
      <cdr:x>0.25574</cdr:x>
      <cdr:y>0.14498</cdr:y>
    </cdr:to>
    <cdr:sp macro="" textlink="">
      <cdr:nvSpPr>
        <cdr:cNvPr id="2" name="四角形: 角を丸くする 1">
          <a:extLst xmlns:a="http://schemas.openxmlformats.org/drawingml/2006/main">
            <a:ext uri="{FF2B5EF4-FFF2-40B4-BE49-F238E27FC236}">
              <a16:creationId xmlns:a16="http://schemas.microsoft.com/office/drawing/2014/main" id="{05F6032F-4C66-4117-B31C-DED2D4FDBF7C}"/>
            </a:ext>
          </a:extLst>
        </cdr:cNvPr>
        <cdr:cNvSpPr/>
      </cdr:nvSpPr>
      <cdr:spPr>
        <a:xfrm xmlns:a="http://schemas.openxmlformats.org/drawingml/2006/main">
          <a:off x="50800" y="76201"/>
          <a:ext cx="1008112" cy="28915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600" dirty="0">
              <a:solidFill>
                <a:schemeClr val="tx1"/>
              </a:solidFill>
              <a:latin typeface="Meiryo UI" panose="020B0604030504040204" pitchFamily="50" charset="-128"/>
              <a:ea typeface="Meiryo UI" panose="020B0604030504040204" pitchFamily="50" charset="-128"/>
            </a:rPr>
            <a:t>（単位：人）</a:t>
          </a:r>
          <a:endParaRPr lang="ja-JP" sz="600" dirty="0">
            <a:solidFill>
              <a:schemeClr val="tx1"/>
            </a:solidFill>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4" tIns="45717" rIns="91434" bIns="45717" rtlCol="0"/>
          <a:lstStyle>
            <a:lvl1pPr algn="r">
              <a:defRPr sz="1200">
                <a:ea typeface="Meiryo UI" panose="020B0604030504040204" pitchFamily="50" charset="-128"/>
              </a:defRPr>
            </a:lvl1pPr>
          </a:lstStyle>
          <a:p>
            <a:fld id="{3F2D28A0-6F62-4A73-959C-6359E5DDD042}" type="datetimeFigureOut">
              <a:rPr lang="ja-JP" altLang="en-US" smtClean="0"/>
              <a:pPr/>
              <a:t>2025/3/19</a:t>
            </a:fld>
            <a:endParaRPr lang="ja-JP" altLang="en-US" dirty="0"/>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4" tIns="45717" rIns="91434" bIns="4571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4" tIns="45717" rIns="91434" bIns="45717" rtlCol="0" anchor="b"/>
          <a:lstStyle>
            <a:lvl1pPr algn="l">
              <a:defRPr sz="1200">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4" tIns="45717" rIns="91434" bIns="45717" rtlCol="0" anchor="b"/>
          <a:lstStyle>
            <a:lvl1pPr algn="r">
              <a:defRPr sz="1200">
                <a:ea typeface="Meiryo UI" panose="020B0604030504040204" pitchFamily="50" charset="-128"/>
              </a:defRPr>
            </a:lvl1pPr>
          </a:lstStyle>
          <a:p>
            <a:fld id="{51875A66-8240-4C7B-8F63-ACC40D2513BA}" type="slidenum">
              <a:rPr lang="ja-JP" altLang="en-US" smtClean="0"/>
              <a:pPr/>
              <a:t>‹#›</a:t>
            </a:fld>
            <a:endParaRPr lang="ja-JP" altLang="en-US" dirty="0"/>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n-lt"/>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n-lt"/>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n-lt"/>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n-lt"/>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221075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11</a:t>
            </a:fld>
            <a:endParaRPr lang="ja-JP" altLang="en-US" dirty="0"/>
          </a:p>
        </p:txBody>
      </p:sp>
    </p:spTree>
    <p:extLst>
      <p:ext uri="{BB962C8B-B14F-4D97-AF65-F5344CB8AC3E}">
        <p14:creationId xmlns:p14="http://schemas.microsoft.com/office/powerpoint/2010/main" val="61924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➡この資料は、わかりにくい。何を意味するデータがわかるように。</a:t>
            </a:r>
            <a:endParaRPr kumimoji="1" lang="en-US" altLang="ja-JP"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12</a:t>
            </a:fld>
            <a:endParaRPr lang="ja-JP" altLang="en-US" dirty="0"/>
          </a:p>
        </p:txBody>
      </p:sp>
    </p:spTree>
    <p:extLst>
      <p:ext uri="{BB962C8B-B14F-4D97-AF65-F5344CB8AC3E}">
        <p14:creationId xmlns:p14="http://schemas.microsoft.com/office/powerpoint/2010/main" val="1821264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13</a:t>
            </a:fld>
            <a:endParaRPr lang="ja-JP" altLang="en-US" dirty="0"/>
          </a:p>
        </p:txBody>
      </p:sp>
    </p:spTree>
    <p:extLst>
      <p:ext uri="{BB962C8B-B14F-4D97-AF65-F5344CB8AC3E}">
        <p14:creationId xmlns:p14="http://schemas.microsoft.com/office/powerpoint/2010/main" val="3306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14</a:t>
            </a:fld>
            <a:endParaRPr lang="ja-JP" altLang="en-US" dirty="0"/>
          </a:p>
        </p:txBody>
      </p:sp>
    </p:spTree>
    <p:extLst>
      <p:ext uri="{BB962C8B-B14F-4D97-AF65-F5344CB8AC3E}">
        <p14:creationId xmlns:p14="http://schemas.microsoft.com/office/powerpoint/2010/main" val="266149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solidFill>
                <a:srgbClr val="FF0000"/>
              </a:solidFill>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15</a:t>
            </a:fld>
            <a:endParaRPr kumimoji="1" lang="ja-JP" altLang="en-US"/>
          </a:p>
        </p:txBody>
      </p:sp>
    </p:spTree>
    <p:extLst>
      <p:ext uri="{BB962C8B-B14F-4D97-AF65-F5344CB8AC3E}">
        <p14:creationId xmlns:p14="http://schemas.microsoft.com/office/powerpoint/2010/main" val="2592339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solidFill>
                <a:srgbClr val="FF0000"/>
              </a:solidFill>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16</a:t>
            </a:fld>
            <a:endParaRPr kumimoji="1" lang="ja-JP" altLang="en-US"/>
          </a:p>
        </p:txBody>
      </p:sp>
    </p:spTree>
    <p:extLst>
      <p:ext uri="{BB962C8B-B14F-4D97-AF65-F5344CB8AC3E}">
        <p14:creationId xmlns:p14="http://schemas.microsoft.com/office/powerpoint/2010/main" val="3004048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solidFill>
                <a:srgbClr val="FF0000"/>
              </a:solidFill>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78961-5F5E-4902-81EF-19C2E818E8CD}" type="slidenum">
              <a:rPr kumimoji="1" lang="ja-JP" altLang="en-US" sz="1200" b="0" i="0" u="none" strike="noStrike" kern="1200" cap="none" spc="0" normalizeH="0" baseline="0" noProof="0" smtClean="0">
                <a:ln>
                  <a:noFill/>
                </a:ln>
                <a:solidFill>
                  <a:prstClr val="black"/>
                </a:solidFill>
                <a:effectLst/>
                <a:uLnTx/>
                <a:uFillTx/>
                <a:latin typeface="Calibri"/>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Meiryo UI" panose="020B0604030504040204" pitchFamily="50" charset="-128"/>
              <a:cs typeface="+mn-cs"/>
            </a:endParaRPr>
          </a:p>
        </p:txBody>
      </p:sp>
    </p:spTree>
    <p:extLst>
      <p:ext uri="{BB962C8B-B14F-4D97-AF65-F5344CB8AC3E}">
        <p14:creationId xmlns:p14="http://schemas.microsoft.com/office/powerpoint/2010/main" val="107726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solidFill>
                <a:srgbClr val="FF0000"/>
              </a:solidFill>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18</a:t>
            </a:fld>
            <a:endParaRPr kumimoji="1" lang="ja-JP" altLang="en-US"/>
          </a:p>
        </p:txBody>
      </p:sp>
    </p:spTree>
    <p:extLst>
      <p:ext uri="{BB962C8B-B14F-4D97-AF65-F5344CB8AC3E}">
        <p14:creationId xmlns:p14="http://schemas.microsoft.com/office/powerpoint/2010/main" val="3891027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solidFill>
                <a:srgbClr val="FF0000"/>
              </a:solidFill>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19</a:t>
            </a:fld>
            <a:endParaRPr kumimoji="1" lang="ja-JP" altLang="en-US"/>
          </a:p>
        </p:txBody>
      </p:sp>
    </p:spTree>
    <p:extLst>
      <p:ext uri="{BB962C8B-B14F-4D97-AF65-F5344CB8AC3E}">
        <p14:creationId xmlns:p14="http://schemas.microsoft.com/office/powerpoint/2010/main" val="1780969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20</a:t>
            </a:fld>
            <a:endParaRPr lang="ja-JP" altLang="en-US" dirty="0"/>
          </a:p>
        </p:txBody>
      </p:sp>
    </p:spTree>
    <p:extLst>
      <p:ext uri="{BB962C8B-B14F-4D97-AF65-F5344CB8AC3E}">
        <p14:creationId xmlns:p14="http://schemas.microsoft.com/office/powerpoint/2010/main" val="202619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3793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21</a:t>
            </a:fld>
            <a:endParaRPr lang="ja-JP" altLang="en-US" dirty="0"/>
          </a:p>
        </p:txBody>
      </p:sp>
    </p:spTree>
    <p:extLst>
      <p:ext uri="{BB962C8B-B14F-4D97-AF65-F5344CB8AC3E}">
        <p14:creationId xmlns:p14="http://schemas.microsoft.com/office/powerpoint/2010/main" val="2290788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22</a:t>
            </a:fld>
            <a:endParaRPr lang="ja-JP" altLang="en-US" dirty="0"/>
          </a:p>
        </p:txBody>
      </p:sp>
    </p:spTree>
    <p:extLst>
      <p:ext uri="{BB962C8B-B14F-4D97-AF65-F5344CB8AC3E}">
        <p14:creationId xmlns:p14="http://schemas.microsoft.com/office/powerpoint/2010/main" val="580070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solidFill>
                <a:srgbClr val="FF0000"/>
              </a:solidFill>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23</a:t>
            </a:fld>
            <a:endParaRPr kumimoji="1" lang="ja-JP" altLang="en-US"/>
          </a:p>
        </p:txBody>
      </p:sp>
    </p:spTree>
    <p:extLst>
      <p:ext uri="{BB962C8B-B14F-4D97-AF65-F5344CB8AC3E}">
        <p14:creationId xmlns:p14="http://schemas.microsoft.com/office/powerpoint/2010/main" val="3421625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solidFill>
                <a:srgbClr val="FF0000"/>
              </a:solidFill>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24</a:t>
            </a:fld>
            <a:endParaRPr kumimoji="1" lang="ja-JP" altLang="en-US"/>
          </a:p>
        </p:txBody>
      </p:sp>
    </p:spTree>
    <p:extLst>
      <p:ext uri="{BB962C8B-B14F-4D97-AF65-F5344CB8AC3E}">
        <p14:creationId xmlns:p14="http://schemas.microsoft.com/office/powerpoint/2010/main" val="1182713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25</a:t>
            </a:fld>
            <a:endParaRPr lang="ja-JP" altLang="en-US" dirty="0"/>
          </a:p>
        </p:txBody>
      </p:sp>
    </p:spTree>
    <p:extLst>
      <p:ext uri="{BB962C8B-B14F-4D97-AF65-F5344CB8AC3E}">
        <p14:creationId xmlns:p14="http://schemas.microsoft.com/office/powerpoint/2010/main" val="3278609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26</a:t>
            </a:fld>
            <a:endParaRPr lang="ja-JP" altLang="en-US" dirty="0"/>
          </a:p>
        </p:txBody>
      </p:sp>
    </p:spTree>
    <p:extLst>
      <p:ext uri="{BB962C8B-B14F-4D97-AF65-F5344CB8AC3E}">
        <p14:creationId xmlns:p14="http://schemas.microsoft.com/office/powerpoint/2010/main" val="3251035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27</a:t>
            </a:fld>
            <a:endParaRPr lang="ja-JP" altLang="en-US" dirty="0"/>
          </a:p>
        </p:txBody>
      </p:sp>
    </p:spTree>
    <p:extLst>
      <p:ext uri="{BB962C8B-B14F-4D97-AF65-F5344CB8AC3E}">
        <p14:creationId xmlns:p14="http://schemas.microsoft.com/office/powerpoint/2010/main" val="2214517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28</a:t>
            </a:fld>
            <a:endParaRPr lang="ja-JP" altLang="en-US" dirty="0"/>
          </a:p>
        </p:txBody>
      </p:sp>
    </p:spTree>
    <p:extLst>
      <p:ext uri="{BB962C8B-B14F-4D97-AF65-F5344CB8AC3E}">
        <p14:creationId xmlns:p14="http://schemas.microsoft.com/office/powerpoint/2010/main" val="719487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29</a:t>
            </a:fld>
            <a:endParaRPr lang="ja-JP" altLang="en-US" dirty="0"/>
          </a:p>
        </p:txBody>
      </p:sp>
    </p:spTree>
    <p:extLst>
      <p:ext uri="{BB962C8B-B14F-4D97-AF65-F5344CB8AC3E}">
        <p14:creationId xmlns:p14="http://schemas.microsoft.com/office/powerpoint/2010/main" val="3063671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30</a:t>
            </a:fld>
            <a:endParaRPr lang="ja-JP" altLang="en-US" dirty="0"/>
          </a:p>
        </p:txBody>
      </p:sp>
    </p:spTree>
    <p:extLst>
      <p:ext uri="{BB962C8B-B14F-4D97-AF65-F5344CB8AC3E}">
        <p14:creationId xmlns:p14="http://schemas.microsoft.com/office/powerpoint/2010/main" val="143614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2</a:t>
            </a:fld>
            <a:endParaRPr kumimoji="1" lang="ja-JP" altLang="en-US"/>
          </a:p>
        </p:txBody>
      </p:sp>
    </p:spTree>
    <p:extLst>
      <p:ext uri="{BB962C8B-B14F-4D97-AF65-F5344CB8AC3E}">
        <p14:creationId xmlns:p14="http://schemas.microsoft.com/office/powerpoint/2010/main" val="2181255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31</a:t>
            </a:fld>
            <a:endParaRPr lang="ja-JP" altLang="en-US" dirty="0"/>
          </a:p>
        </p:txBody>
      </p:sp>
    </p:spTree>
    <p:extLst>
      <p:ext uri="{BB962C8B-B14F-4D97-AF65-F5344CB8AC3E}">
        <p14:creationId xmlns:p14="http://schemas.microsoft.com/office/powerpoint/2010/main" val="2901793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32</a:t>
            </a:fld>
            <a:endParaRPr lang="ja-JP" altLang="en-US" dirty="0"/>
          </a:p>
        </p:txBody>
      </p:sp>
    </p:spTree>
    <p:extLst>
      <p:ext uri="{BB962C8B-B14F-4D97-AF65-F5344CB8AC3E}">
        <p14:creationId xmlns:p14="http://schemas.microsoft.com/office/powerpoint/2010/main" val="1011272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33</a:t>
            </a:fld>
            <a:endParaRPr lang="ja-JP" altLang="en-US" dirty="0"/>
          </a:p>
        </p:txBody>
      </p:sp>
    </p:spTree>
    <p:extLst>
      <p:ext uri="{BB962C8B-B14F-4D97-AF65-F5344CB8AC3E}">
        <p14:creationId xmlns:p14="http://schemas.microsoft.com/office/powerpoint/2010/main" val="2480557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34</a:t>
            </a:fld>
            <a:endParaRPr lang="ja-JP" altLang="en-US" dirty="0"/>
          </a:p>
        </p:txBody>
      </p:sp>
    </p:spTree>
    <p:extLst>
      <p:ext uri="{BB962C8B-B14F-4D97-AF65-F5344CB8AC3E}">
        <p14:creationId xmlns:p14="http://schemas.microsoft.com/office/powerpoint/2010/main" val="2351593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35</a:t>
            </a:fld>
            <a:endParaRPr lang="ja-JP" altLang="en-US" dirty="0"/>
          </a:p>
        </p:txBody>
      </p:sp>
    </p:spTree>
    <p:extLst>
      <p:ext uri="{BB962C8B-B14F-4D97-AF65-F5344CB8AC3E}">
        <p14:creationId xmlns:p14="http://schemas.microsoft.com/office/powerpoint/2010/main" val="766595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36</a:t>
            </a:fld>
            <a:endParaRPr lang="ja-JP" altLang="en-US" dirty="0"/>
          </a:p>
        </p:txBody>
      </p:sp>
    </p:spTree>
    <p:extLst>
      <p:ext uri="{BB962C8B-B14F-4D97-AF65-F5344CB8AC3E}">
        <p14:creationId xmlns:p14="http://schemas.microsoft.com/office/powerpoint/2010/main" val="2263468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37</a:t>
            </a:fld>
            <a:endParaRPr lang="ja-JP" altLang="en-US" dirty="0"/>
          </a:p>
        </p:txBody>
      </p:sp>
    </p:spTree>
    <p:extLst>
      <p:ext uri="{BB962C8B-B14F-4D97-AF65-F5344CB8AC3E}">
        <p14:creationId xmlns:p14="http://schemas.microsoft.com/office/powerpoint/2010/main" val="3973125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38</a:t>
            </a:fld>
            <a:endParaRPr lang="ja-JP" altLang="en-US" dirty="0"/>
          </a:p>
        </p:txBody>
      </p:sp>
    </p:spTree>
    <p:extLst>
      <p:ext uri="{BB962C8B-B14F-4D97-AF65-F5344CB8AC3E}">
        <p14:creationId xmlns:p14="http://schemas.microsoft.com/office/powerpoint/2010/main" val="206113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47</a:t>
            </a:fld>
            <a:endParaRPr lang="ja-JP" altLang="en-US" dirty="0"/>
          </a:p>
        </p:txBody>
      </p:sp>
    </p:spTree>
    <p:extLst>
      <p:ext uri="{BB962C8B-B14F-4D97-AF65-F5344CB8AC3E}">
        <p14:creationId xmlns:p14="http://schemas.microsoft.com/office/powerpoint/2010/main" val="1231434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48</a:t>
            </a:fld>
            <a:endParaRPr lang="ja-JP" altLang="en-US" dirty="0"/>
          </a:p>
        </p:txBody>
      </p:sp>
    </p:spTree>
    <p:extLst>
      <p:ext uri="{BB962C8B-B14F-4D97-AF65-F5344CB8AC3E}">
        <p14:creationId xmlns:p14="http://schemas.microsoft.com/office/powerpoint/2010/main" val="194957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4</a:t>
            </a:fld>
            <a:endParaRPr kumimoji="1" lang="ja-JP" altLang="en-US"/>
          </a:p>
        </p:txBody>
      </p:sp>
    </p:spTree>
    <p:extLst>
      <p:ext uri="{BB962C8B-B14F-4D97-AF65-F5344CB8AC3E}">
        <p14:creationId xmlns:p14="http://schemas.microsoft.com/office/powerpoint/2010/main" val="90213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49</a:t>
            </a:fld>
            <a:endParaRPr lang="ja-JP" altLang="en-US" dirty="0"/>
          </a:p>
        </p:txBody>
      </p:sp>
    </p:spTree>
    <p:extLst>
      <p:ext uri="{BB962C8B-B14F-4D97-AF65-F5344CB8AC3E}">
        <p14:creationId xmlns:p14="http://schemas.microsoft.com/office/powerpoint/2010/main" val="3393157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50</a:t>
            </a:fld>
            <a:endParaRPr lang="ja-JP" altLang="en-US" dirty="0"/>
          </a:p>
        </p:txBody>
      </p:sp>
    </p:spTree>
    <p:extLst>
      <p:ext uri="{BB962C8B-B14F-4D97-AF65-F5344CB8AC3E}">
        <p14:creationId xmlns:p14="http://schemas.microsoft.com/office/powerpoint/2010/main" val="3868877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51</a:t>
            </a:fld>
            <a:endParaRPr lang="ja-JP" altLang="en-US" dirty="0"/>
          </a:p>
        </p:txBody>
      </p:sp>
    </p:spTree>
    <p:extLst>
      <p:ext uri="{BB962C8B-B14F-4D97-AF65-F5344CB8AC3E}">
        <p14:creationId xmlns:p14="http://schemas.microsoft.com/office/powerpoint/2010/main" val="1809161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52</a:t>
            </a:fld>
            <a:endParaRPr lang="ja-JP" altLang="en-US" dirty="0"/>
          </a:p>
        </p:txBody>
      </p:sp>
    </p:spTree>
    <p:extLst>
      <p:ext uri="{BB962C8B-B14F-4D97-AF65-F5344CB8AC3E}">
        <p14:creationId xmlns:p14="http://schemas.microsoft.com/office/powerpoint/2010/main" val="39787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53</a:t>
            </a:fld>
            <a:endParaRPr lang="ja-JP" altLang="en-US" dirty="0"/>
          </a:p>
        </p:txBody>
      </p:sp>
    </p:spTree>
    <p:extLst>
      <p:ext uri="{BB962C8B-B14F-4D97-AF65-F5344CB8AC3E}">
        <p14:creationId xmlns:p14="http://schemas.microsoft.com/office/powerpoint/2010/main" val="2537486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54</a:t>
            </a:fld>
            <a:endParaRPr lang="ja-JP" altLang="en-US" dirty="0"/>
          </a:p>
        </p:txBody>
      </p:sp>
    </p:spTree>
    <p:extLst>
      <p:ext uri="{BB962C8B-B14F-4D97-AF65-F5344CB8AC3E}">
        <p14:creationId xmlns:p14="http://schemas.microsoft.com/office/powerpoint/2010/main" val="1205830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55</a:t>
            </a:fld>
            <a:endParaRPr lang="ja-JP" altLang="en-US" dirty="0"/>
          </a:p>
        </p:txBody>
      </p:sp>
    </p:spTree>
    <p:extLst>
      <p:ext uri="{BB962C8B-B14F-4D97-AF65-F5344CB8AC3E}">
        <p14:creationId xmlns:p14="http://schemas.microsoft.com/office/powerpoint/2010/main" val="8697306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58</a:t>
            </a:fld>
            <a:endParaRPr lang="ja-JP" altLang="en-US" dirty="0"/>
          </a:p>
        </p:txBody>
      </p:sp>
    </p:spTree>
    <p:extLst>
      <p:ext uri="{BB962C8B-B14F-4D97-AF65-F5344CB8AC3E}">
        <p14:creationId xmlns:p14="http://schemas.microsoft.com/office/powerpoint/2010/main" val="33442915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59</a:t>
            </a:fld>
            <a:endParaRPr lang="ja-JP" altLang="en-US" dirty="0"/>
          </a:p>
        </p:txBody>
      </p:sp>
    </p:spTree>
    <p:extLst>
      <p:ext uri="{BB962C8B-B14F-4D97-AF65-F5344CB8AC3E}">
        <p14:creationId xmlns:p14="http://schemas.microsoft.com/office/powerpoint/2010/main" val="3610197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60</a:t>
            </a:fld>
            <a:endParaRPr lang="ja-JP" altLang="en-US" dirty="0"/>
          </a:p>
        </p:txBody>
      </p:sp>
    </p:spTree>
    <p:extLst>
      <p:ext uri="{BB962C8B-B14F-4D97-AF65-F5344CB8AC3E}">
        <p14:creationId xmlns:p14="http://schemas.microsoft.com/office/powerpoint/2010/main" val="183026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5</a:t>
            </a:fld>
            <a:endParaRPr kumimoji="1" lang="ja-JP" altLang="en-US"/>
          </a:p>
        </p:txBody>
      </p:sp>
    </p:spTree>
    <p:extLst>
      <p:ext uri="{BB962C8B-B14F-4D97-AF65-F5344CB8AC3E}">
        <p14:creationId xmlns:p14="http://schemas.microsoft.com/office/powerpoint/2010/main" val="38833123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61</a:t>
            </a:fld>
            <a:endParaRPr lang="ja-JP" altLang="en-US" dirty="0"/>
          </a:p>
        </p:txBody>
      </p:sp>
    </p:spTree>
    <p:extLst>
      <p:ext uri="{BB962C8B-B14F-4D97-AF65-F5344CB8AC3E}">
        <p14:creationId xmlns:p14="http://schemas.microsoft.com/office/powerpoint/2010/main" val="21502506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62</a:t>
            </a:fld>
            <a:endParaRPr lang="ja-JP" altLang="en-US" dirty="0"/>
          </a:p>
        </p:txBody>
      </p:sp>
    </p:spTree>
    <p:extLst>
      <p:ext uri="{BB962C8B-B14F-4D97-AF65-F5344CB8AC3E}">
        <p14:creationId xmlns:p14="http://schemas.microsoft.com/office/powerpoint/2010/main" val="25868655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63</a:t>
            </a:fld>
            <a:endParaRPr lang="ja-JP" altLang="en-US" dirty="0"/>
          </a:p>
        </p:txBody>
      </p:sp>
    </p:spTree>
    <p:extLst>
      <p:ext uri="{BB962C8B-B14F-4D97-AF65-F5344CB8AC3E}">
        <p14:creationId xmlns:p14="http://schemas.microsoft.com/office/powerpoint/2010/main" val="3103903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64</a:t>
            </a:fld>
            <a:endParaRPr lang="ja-JP" altLang="en-US" dirty="0"/>
          </a:p>
        </p:txBody>
      </p:sp>
    </p:spTree>
    <p:extLst>
      <p:ext uri="{BB962C8B-B14F-4D97-AF65-F5344CB8AC3E}">
        <p14:creationId xmlns:p14="http://schemas.microsoft.com/office/powerpoint/2010/main" val="284933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6</a:t>
            </a:fld>
            <a:endParaRPr kumimoji="1" lang="ja-JP" altLang="en-US"/>
          </a:p>
        </p:txBody>
      </p:sp>
    </p:spTree>
    <p:extLst>
      <p:ext uri="{BB962C8B-B14F-4D97-AF65-F5344CB8AC3E}">
        <p14:creationId xmlns:p14="http://schemas.microsoft.com/office/powerpoint/2010/main" val="391650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7</a:t>
            </a:fld>
            <a:endParaRPr kumimoji="1" lang="ja-JP" altLang="en-US"/>
          </a:p>
        </p:txBody>
      </p:sp>
    </p:spTree>
    <p:extLst>
      <p:ext uri="{BB962C8B-B14F-4D97-AF65-F5344CB8AC3E}">
        <p14:creationId xmlns:p14="http://schemas.microsoft.com/office/powerpoint/2010/main" val="2350609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9</a:t>
            </a:fld>
            <a:endParaRPr kumimoji="1" lang="ja-JP" altLang="en-US"/>
          </a:p>
        </p:txBody>
      </p:sp>
    </p:spTree>
    <p:extLst>
      <p:ext uri="{BB962C8B-B14F-4D97-AF65-F5344CB8AC3E}">
        <p14:creationId xmlns:p14="http://schemas.microsoft.com/office/powerpoint/2010/main" val="14958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出典の書き方要相談</a:t>
            </a:r>
            <a:endParaRPr kumimoji="1" lang="en-US" altLang="ja-JP"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10</a:t>
            </a:fld>
            <a:endParaRPr lang="ja-JP" altLang="en-US" dirty="0"/>
          </a:p>
        </p:txBody>
      </p:sp>
    </p:spTree>
    <p:extLst>
      <p:ext uri="{BB962C8B-B14F-4D97-AF65-F5344CB8AC3E}">
        <p14:creationId xmlns:p14="http://schemas.microsoft.com/office/powerpoint/2010/main" val="88673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55826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2025/3/19</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193787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5235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01911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5727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444046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42054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249888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14782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06880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51E5E-691E-48DE-A204-CB25103CED8D}" type="datetimeFigureOut">
              <a:rPr lang="ja-JP" altLang="en-US" smtClean="0"/>
              <a:pPr/>
              <a:t>2025/3/19</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25792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877063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371298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2025/3/19</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884868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2025/3/19</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5385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2025/3/19</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913022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2025/3/19</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7037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2025/3/19</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1906518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2025/3/19</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3402367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9305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3592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73893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89951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750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23728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51E5E-691E-48DE-A204-CB25103CED8D}" type="datetimeFigureOut">
              <a:rPr lang="ja-JP" altLang="en-US" smtClean="0"/>
              <a:pPr/>
              <a:t>2025/3/19</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200760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51E5E-691E-48DE-A204-CB25103CED8D}"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62265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lang="ja-JP" altLang="en-US" smtClean="0"/>
              <a:pPr/>
              <a:t>2025/3/19</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120919513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C51E5E-691E-48DE-A204-CB25103CED8D}" type="datetimeFigureOut">
              <a:rPr lang="ja-JP" altLang="en-US" smtClean="0"/>
              <a:pPr/>
              <a:t>2025/3/19</a:t>
            </a:fld>
            <a:endParaRPr lang="ja-JP" alt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1919231322"/>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chart" Target="../charts/chart25.xml"/><Relationship Id="rId7"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10" Type="http://schemas.openxmlformats.org/officeDocument/2006/relationships/chart" Target="../charts/chart30.xml"/><Relationship Id="rId4" Type="http://schemas.openxmlformats.org/officeDocument/2006/relationships/chart" Target="../charts/chart26.xml"/><Relationship Id="rId9" Type="http://schemas.openxmlformats.org/officeDocument/2006/relationships/chart" Target="../charts/chart29.xml"/></Relationships>
</file>

<file path=ppt/slides/_rels/slide11.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1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8.xml"/><Relationship Id="rId7" Type="http://schemas.openxmlformats.org/officeDocument/2006/relationships/chart" Target="../charts/chart4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image" Target="../media/image6.png"/><Relationship Id="rId9" Type="http://schemas.openxmlformats.org/officeDocument/2006/relationships/chart" Target="../charts/chart43.xml"/></Relationships>
</file>

<file path=ppt/slides/_rels/slide14.xml.rels><?xml version="1.0" encoding="UTF-8" standalone="yes"?>
<Relationships xmlns="http://schemas.openxmlformats.org/package/2006/relationships"><Relationship Id="rId3" Type="http://schemas.openxmlformats.org/officeDocument/2006/relationships/chart" Target="../charts/chart44.xml"/><Relationship Id="rId7"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15.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chart" Target="../charts/chart48.xml"/><Relationship Id="rId7" Type="http://schemas.openxmlformats.org/officeDocument/2006/relationships/chart" Target="../charts/chart5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hart" Target="../charts/chart61.xml"/><Relationship Id="rId3" Type="http://schemas.openxmlformats.org/officeDocument/2006/relationships/chart" Target="../charts/chart56.xml"/><Relationship Id="rId7" Type="http://schemas.openxmlformats.org/officeDocument/2006/relationships/chart" Target="../charts/chart6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59.xml"/><Relationship Id="rId5" Type="http://schemas.openxmlformats.org/officeDocument/2006/relationships/chart" Target="../charts/chart58.xml"/><Relationship Id="rId4" Type="http://schemas.openxmlformats.org/officeDocument/2006/relationships/chart" Target="../charts/chart57.xml"/></Relationships>
</file>

<file path=ppt/slides/_rels/slide19.xml.rels><?xml version="1.0" encoding="UTF-8" standalone="yes"?>
<Relationships xmlns="http://schemas.openxmlformats.org/package/2006/relationships"><Relationship Id="rId8" Type="http://schemas.openxmlformats.org/officeDocument/2006/relationships/chart" Target="../charts/chart67.xml"/><Relationship Id="rId3" Type="http://schemas.openxmlformats.org/officeDocument/2006/relationships/chart" Target="../charts/chart62.xml"/><Relationship Id="rId7" Type="http://schemas.openxmlformats.org/officeDocument/2006/relationships/chart" Target="../charts/chart6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65.xml"/><Relationship Id="rId5" Type="http://schemas.openxmlformats.org/officeDocument/2006/relationships/chart" Target="../charts/chart64.xml"/><Relationship Id="rId4" Type="http://schemas.openxmlformats.org/officeDocument/2006/relationships/chart" Target="../charts/char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73.xml"/><Relationship Id="rId3" Type="http://schemas.openxmlformats.org/officeDocument/2006/relationships/chart" Target="../charts/chart68.xml"/><Relationship Id="rId7" Type="http://schemas.openxmlformats.org/officeDocument/2006/relationships/chart" Target="../charts/chart7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71.xml"/><Relationship Id="rId5" Type="http://schemas.openxmlformats.org/officeDocument/2006/relationships/chart" Target="../charts/chart70.xml"/><Relationship Id="rId4" Type="http://schemas.openxmlformats.org/officeDocument/2006/relationships/chart" Target="../charts/chart69.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chart" Target="../charts/chart78.xml"/><Relationship Id="rId3" Type="http://schemas.openxmlformats.org/officeDocument/2006/relationships/image" Target="../media/image10.emf"/><Relationship Id="rId7" Type="http://schemas.openxmlformats.org/officeDocument/2006/relationships/chart" Target="../charts/chart7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 Id="rId9" Type="http://schemas.openxmlformats.org/officeDocument/2006/relationships/chart" Target="../charts/chart79.xml"/></Relationships>
</file>

<file path=ppt/slides/_rels/slide25.xml.rels><?xml version="1.0" encoding="UTF-8" standalone="yes"?>
<Relationships xmlns="http://schemas.openxmlformats.org/package/2006/relationships"><Relationship Id="rId8" Type="http://schemas.openxmlformats.org/officeDocument/2006/relationships/chart" Target="../charts/chart84.xml"/><Relationship Id="rId3" Type="http://schemas.openxmlformats.org/officeDocument/2006/relationships/image" Target="../media/image10.emf"/><Relationship Id="rId7" Type="http://schemas.openxmlformats.org/officeDocument/2006/relationships/chart" Target="../charts/chart8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82.xml"/><Relationship Id="rId5" Type="http://schemas.openxmlformats.org/officeDocument/2006/relationships/chart" Target="../charts/chart81.xml"/><Relationship Id="rId4" Type="http://schemas.openxmlformats.org/officeDocument/2006/relationships/chart" Target="../charts/chart80.xml"/><Relationship Id="rId9" Type="http://schemas.openxmlformats.org/officeDocument/2006/relationships/chart" Target="../charts/chart8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package" Target="../embeddings/Microsoft_Excel_Worksheet27.xlsx"/><Relationship Id="rId3" Type="http://schemas.openxmlformats.org/officeDocument/2006/relationships/notesSlide" Target="../notesSlides/notesSlide50.xml"/><Relationship Id="rId7" Type="http://schemas.openxmlformats.org/officeDocument/2006/relationships/chart" Target="../charts/chart8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5.emf"/><Relationship Id="rId4" Type="http://schemas.openxmlformats.org/officeDocument/2006/relationships/package" Target="../embeddings/Microsoft_Excel_Worksheet25.xlsx"/><Relationship Id="rId9" Type="http://schemas.openxmlformats.org/officeDocument/2006/relationships/image" Target="../media/image26.emf"/></Relationships>
</file>

<file path=ppt/slides/_rels/slide6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51.xml"/><Relationship Id="rId7" Type="http://schemas.openxmlformats.org/officeDocument/2006/relationships/package" Target="../embeddings/Microsoft_Excel_Worksheet29.xls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9.png"/><Relationship Id="rId5" Type="http://schemas.openxmlformats.org/officeDocument/2006/relationships/image" Target="../media/image26.emf"/><Relationship Id="rId4" Type="http://schemas.openxmlformats.org/officeDocument/2006/relationships/package" Target="../embeddings/Microsoft_Excel_Worksheet28.xlsx"/><Relationship Id="rId9" Type="http://schemas.openxmlformats.org/officeDocument/2006/relationships/chart" Target="../charts/chart8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chart" Target="../charts/chart88.xml"/><Relationship Id="rId5" Type="http://schemas.openxmlformats.org/officeDocument/2006/relationships/image" Target="../media/image26.emf"/><Relationship Id="rId4" Type="http://schemas.openxmlformats.org/officeDocument/2006/relationships/package" Target="../embeddings/Microsoft_Excel_Worksheet31.xlsx"/></Relationships>
</file>

<file path=ppt/slides/_rels/slide6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71600" y="2473732"/>
            <a:ext cx="7200800" cy="584775"/>
          </a:xfrm>
          <a:prstGeom prst="rect">
            <a:avLst/>
          </a:prstGeom>
        </p:spPr>
        <p:txBody>
          <a:bodyPr wrap="square">
            <a:spAutoFit/>
          </a:bodyPr>
          <a:lstStyle/>
          <a:p>
            <a:pPr algn="ct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基礎自治機能充実強化基本方針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a:cxnSpLocks/>
          </p:cNvCxnSpPr>
          <p:nvPr/>
        </p:nvCxnSpPr>
        <p:spPr>
          <a:xfrm>
            <a:off x="1043608" y="3058507"/>
            <a:ext cx="684076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3302335" y="5085184"/>
            <a:ext cx="2520280" cy="883832"/>
          </a:xfrm>
          <a:prstGeom prst="rect">
            <a:avLst/>
          </a:prstGeom>
        </p:spPr>
        <p:txBody>
          <a:bodyPr wrap="square">
            <a:spAutoFit/>
          </a:bodyPr>
          <a:lstStyle/>
          <a:p>
            <a:pPr algn="dist">
              <a:lnSpc>
                <a:spcPts val="3300"/>
              </a:lnSpc>
            </a:pP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3300"/>
              </a:lnSpc>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6" name="正方形/長方形 5">
            <a:extLst>
              <a:ext uri="{FF2B5EF4-FFF2-40B4-BE49-F238E27FC236}">
                <a16:creationId xmlns:a16="http://schemas.microsoft.com/office/drawing/2014/main" id="{3C4F638B-F646-4D93-94DD-56601EE0F53B}"/>
              </a:ext>
            </a:extLst>
          </p:cNvPr>
          <p:cNvSpPr/>
          <p:nvPr/>
        </p:nvSpPr>
        <p:spPr>
          <a:xfrm>
            <a:off x="3725875" y="3460643"/>
            <a:ext cx="1673200" cy="523220"/>
          </a:xfrm>
          <a:prstGeom prst="rect">
            <a:avLst/>
          </a:prstGeom>
          <a:ln w="63500" cmpd="dbl">
            <a:solidFill>
              <a:schemeClr val="tx1"/>
            </a:solidFill>
          </a:ln>
        </p:spPr>
        <p:txBody>
          <a:bodyPr wrap="square">
            <a:spAutoFit/>
          </a:bodyPr>
          <a:lstStyle/>
          <a:p>
            <a:pPr algn="ctr"/>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資料編</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801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91C82705-E98B-49FD-90FB-AC6AAC46206B}"/>
              </a:ext>
            </a:extLst>
          </p:cNvPr>
          <p:cNvSpPr/>
          <p:nvPr/>
        </p:nvSpPr>
        <p:spPr>
          <a:xfrm>
            <a:off x="5518" y="0"/>
            <a:ext cx="597666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２ 人口の現状・将来推計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（５）児童・生徒数の推計（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12" name="正方形/長方形 11">
            <a:extLst>
              <a:ext uri="{FF2B5EF4-FFF2-40B4-BE49-F238E27FC236}">
                <a16:creationId xmlns:a16="http://schemas.microsoft.com/office/drawing/2014/main" id="{DC4D7D81-E374-4276-876D-26A85221D04C}"/>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9</a:t>
            </a:fld>
            <a:endParaRPr lang="ja-JP" altLang="en-US" sz="1200" dirty="0">
              <a:solidFill>
                <a:prstClr val="black"/>
              </a:solidFill>
              <a:ea typeface="Meiryo UI" panose="020B0604030504040204" pitchFamily="50" charset="-128"/>
            </a:endParaRPr>
          </a:p>
        </p:txBody>
      </p:sp>
      <p:graphicFrame>
        <p:nvGraphicFramePr>
          <p:cNvPr id="10" name="グラフ 9">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392957673"/>
              </p:ext>
            </p:extLst>
          </p:nvPr>
        </p:nvGraphicFramePr>
        <p:xfrm>
          <a:off x="3130394" y="1905004"/>
          <a:ext cx="2880000" cy="2280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730793144"/>
              </p:ext>
            </p:extLst>
          </p:nvPr>
        </p:nvGraphicFramePr>
        <p:xfrm>
          <a:off x="3130394" y="4244432"/>
          <a:ext cx="2880000" cy="2280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102077153"/>
              </p:ext>
            </p:extLst>
          </p:nvPr>
        </p:nvGraphicFramePr>
        <p:xfrm>
          <a:off x="6080779" y="1903096"/>
          <a:ext cx="2880000" cy="22803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856584798"/>
              </p:ext>
            </p:extLst>
          </p:nvPr>
        </p:nvGraphicFramePr>
        <p:xfrm>
          <a:off x="6080779" y="4244432"/>
          <a:ext cx="2880000" cy="2280352"/>
        </p:xfrm>
        <a:graphic>
          <a:graphicData uri="http://schemas.openxmlformats.org/drawingml/2006/chart">
            <c:chart xmlns:c="http://schemas.openxmlformats.org/drawingml/2006/chart" xmlns:r="http://schemas.openxmlformats.org/officeDocument/2006/relationships" r:id="rId6"/>
          </a:graphicData>
        </a:graphic>
      </p:graphicFrame>
      <p:pic>
        <p:nvPicPr>
          <p:cNvPr id="17" name="図 16">
            <a:extLst>
              <a:ext uri="{FF2B5EF4-FFF2-40B4-BE49-F238E27FC236}">
                <a16:creationId xmlns:a16="http://schemas.microsoft.com/office/drawing/2014/main" id="{46522EB2-E072-4541-B3E1-309FF8D1821F}"/>
              </a:ext>
            </a:extLst>
          </p:cNvPr>
          <p:cNvPicPr>
            <a:picLocks noChangeAspect="1"/>
          </p:cNvPicPr>
          <p:nvPr/>
        </p:nvPicPr>
        <p:blipFill rotWithShape="1">
          <a:blip r:embed="rId7"/>
          <a:srcRect l="13461" t="38412" r="4099" b="53126"/>
          <a:stretch/>
        </p:blipFill>
        <p:spPr>
          <a:xfrm>
            <a:off x="5076055" y="6542979"/>
            <a:ext cx="3240361" cy="198389"/>
          </a:xfrm>
          <a:prstGeom prst="rect">
            <a:avLst/>
          </a:prstGeom>
        </p:spPr>
      </p:pic>
      <p:pic>
        <p:nvPicPr>
          <p:cNvPr id="19" name="図 18">
            <a:extLst>
              <a:ext uri="{FF2B5EF4-FFF2-40B4-BE49-F238E27FC236}">
                <a16:creationId xmlns:a16="http://schemas.microsoft.com/office/drawing/2014/main" id="{0D14A302-25B7-41B2-8B7B-52D9D51BC644}"/>
              </a:ext>
            </a:extLst>
          </p:cNvPr>
          <p:cNvPicPr>
            <a:picLocks noChangeAspect="1"/>
          </p:cNvPicPr>
          <p:nvPr/>
        </p:nvPicPr>
        <p:blipFill rotWithShape="1">
          <a:blip r:embed="rId8"/>
          <a:srcRect l="11778" t="27284" r="5781" b="64880"/>
          <a:stretch/>
        </p:blipFill>
        <p:spPr>
          <a:xfrm>
            <a:off x="1763688" y="6534707"/>
            <a:ext cx="3312368" cy="187807"/>
          </a:xfrm>
          <a:prstGeom prst="rect">
            <a:avLst/>
          </a:prstGeom>
        </p:spPr>
      </p:pic>
      <p:sp>
        <p:nvSpPr>
          <p:cNvPr id="21" name="テキスト ボックス 20">
            <a:extLst>
              <a:ext uri="{FF2B5EF4-FFF2-40B4-BE49-F238E27FC236}">
                <a16:creationId xmlns:a16="http://schemas.microsoft.com/office/drawing/2014/main" id="{A5802BD4-691D-413A-A26A-F75E6B8578A2}"/>
              </a:ext>
            </a:extLst>
          </p:cNvPr>
          <p:cNvSpPr txBox="1"/>
          <p:nvPr/>
        </p:nvSpPr>
        <p:spPr>
          <a:xfrm>
            <a:off x="212953" y="897014"/>
            <a:ext cx="8769832" cy="64633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 年少人口（</a:t>
            </a:r>
            <a:r>
              <a:rPr lang="en-US" altLang="ja-JP" sz="1100" dirty="0">
                <a:latin typeface="Meiryo UI" panose="020B0604030504040204" pitchFamily="50" charset="-128"/>
                <a:ea typeface="Meiryo UI" panose="020B0604030504040204" pitchFamily="50" charset="-128"/>
              </a:rPr>
              <a:t>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歳）の減少によりいずれの地域も児童・生徒数は減少するが、未就学児童の変化率は大阪府▲</a:t>
            </a:r>
            <a:r>
              <a:rPr lang="en-US" altLang="ja-JP" sz="1100" dirty="0">
                <a:latin typeface="Meiryo UI" panose="020B0604030504040204" pitchFamily="50" charset="-128"/>
                <a:ea typeface="Meiryo UI" panose="020B0604030504040204" pitchFamily="50" charset="-128"/>
              </a:rPr>
              <a:t>19.7%</a:t>
            </a:r>
            <a:r>
              <a:rPr lang="ja-JP" altLang="en-US" sz="1100" dirty="0">
                <a:latin typeface="Meiryo UI" panose="020B0604030504040204" pitchFamily="50" charset="-128"/>
                <a:ea typeface="Meiryo UI" panose="020B0604030504040204" pitchFamily="50" charset="-128"/>
              </a:rPr>
              <a:t>、大阪市▲</a:t>
            </a:r>
            <a:r>
              <a:rPr lang="en-US" altLang="ja-JP" sz="1100" dirty="0">
                <a:latin typeface="Meiryo UI" panose="020B0604030504040204" pitchFamily="50" charset="-128"/>
                <a:ea typeface="Meiryo UI" panose="020B0604030504040204" pitchFamily="50" charset="-128"/>
              </a:rPr>
              <a:t>18.1%</a:t>
            </a:r>
            <a:r>
              <a:rPr lang="ja-JP" altLang="en-US" sz="1100" dirty="0">
                <a:latin typeface="Meiryo UI" panose="020B0604030504040204" pitchFamily="50" charset="-128"/>
                <a:ea typeface="Meiryo UI" panose="020B0604030504040204" pitchFamily="50" charset="-128"/>
              </a:rPr>
              <a:t>、</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北大阪地域▲</a:t>
            </a:r>
            <a:r>
              <a:rPr lang="en-US" altLang="ja-JP" sz="1100" dirty="0">
                <a:latin typeface="Meiryo UI" panose="020B0604030504040204" pitchFamily="50" charset="-128"/>
                <a:ea typeface="Meiryo UI" panose="020B0604030504040204" pitchFamily="50" charset="-128"/>
              </a:rPr>
              <a:t>12.1</a:t>
            </a:r>
            <a:r>
              <a:rPr lang="ja-JP" altLang="en-US" sz="1100" dirty="0">
                <a:latin typeface="Meiryo UI" panose="020B0604030504040204" pitchFamily="50" charset="-128"/>
                <a:ea typeface="Meiryo UI" panose="020B0604030504040204" pitchFamily="50" charset="-128"/>
              </a:rPr>
              <a:t>％、東大阪地域▲</a:t>
            </a:r>
            <a:r>
              <a:rPr lang="en-US" altLang="ja-JP" sz="1100" dirty="0">
                <a:latin typeface="Meiryo UI" panose="020B0604030504040204" pitchFamily="50" charset="-128"/>
                <a:ea typeface="Meiryo UI" panose="020B0604030504040204" pitchFamily="50" charset="-128"/>
              </a:rPr>
              <a:t>25.0</a:t>
            </a:r>
            <a:r>
              <a:rPr lang="ja-JP" altLang="en-US" sz="1100" dirty="0">
                <a:latin typeface="Meiryo UI" panose="020B0604030504040204" pitchFamily="50" charset="-128"/>
                <a:ea typeface="Meiryo UI" panose="020B0604030504040204" pitchFamily="50" charset="-128"/>
              </a:rPr>
              <a:t>％、南河内地域▲</a:t>
            </a:r>
            <a:r>
              <a:rPr lang="en-US" altLang="ja-JP" sz="1100" dirty="0">
                <a:latin typeface="Meiryo UI" panose="020B0604030504040204" pitchFamily="50" charset="-128"/>
                <a:ea typeface="Meiryo UI" panose="020B0604030504040204" pitchFamily="50" charset="-128"/>
              </a:rPr>
              <a:t>33.3</a:t>
            </a:r>
            <a:r>
              <a:rPr lang="ja-JP" altLang="en-US" sz="1100" dirty="0">
                <a:latin typeface="Meiryo UI" panose="020B0604030504040204" pitchFamily="50" charset="-128"/>
                <a:ea typeface="Meiryo UI" panose="020B0604030504040204" pitchFamily="50" charset="-128"/>
              </a:rPr>
              <a:t>％、泉州地域▲</a:t>
            </a:r>
            <a:r>
              <a:rPr lang="en-US" altLang="ja-JP" sz="1100" dirty="0">
                <a:latin typeface="Meiryo UI" panose="020B0604030504040204" pitchFamily="50" charset="-128"/>
                <a:ea typeface="Meiryo UI" panose="020B0604030504040204" pitchFamily="50" charset="-128"/>
              </a:rPr>
              <a:t>25.3%</a:t>
            </a:r>
            <a:r>
              <a:rPr lang="ja-JP" altLang="en-US" sz="1100" dirty="0">
                <a:latin typeface="Meiryo UI" panose="020B0604030504040204" pitchFamily="50" charset="-128"/>
                <a:ea typeface="Meiryo UI" panose="020B0604030504040204" pitchFamily="50" charset="-128"/>
              </a:rPr>
              <a:t>と地域ごとに差がある。</a:t>
            </a:r>
            <a:endParaRPr lang="en-US" altLang="ja-JP" sz="1100" dirty="0">
              <a:latin typeface="Meiryo UI" panose="020B0604030504040204" pitchFamily="50" charset="-128"/>
              <a:ea typeface="Meiryo UI" panose="020B0604030504040204" pitchFamily="50" charset="-128"/>
            </a:endParaRPr>
          </a:p>
        </p:txBody>
      </p:sp>
      <p:cxnSp>
        <p:nvCxnSpPr>
          <p:cNvPr id="22" name="直線コネクタ 21">
            <a:extLst>
              <a:ext uri="{FF2B5EF4-FFF2-40B4-BE49-F238E27FC236}">
                <a16:creationId xmlns:a16="http://schemas.microsoft.com/office/drawing/2014/main" id="{CC2DB739-EC0A-41EA-B344-3C3C7E3908FD}"/>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テキスト ボックス 14">
            <a:extLst>
              <a:ext uri="{FF2B5EF4-FFF2-40B4-BE49-F238E27FC236}">
                <a16:creationId xmlns:a16="http://schemas.microsoft.com/office/drawing/2014/main" id="{DEE8929F-151B-4385-ABD8-7AB2353AFF31}"/>
              </a:ext>
            </a:extLst>
          </p:cNvPr>
          <p:cNvSpPr txBox="1"/>
          <p:nvPr/>
        </p:nvSpPr>
        <p:spPr>
          <a:xfrm>
            <a:off x="3851920" y="6685329"/>
            <a:ext cx="569754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a:t>
            </a:r>
          </a:p>
        </p:txBody>
      </p:sp>
      <p:graphicFrame>
        <p:nvGraphicFramePr>
          <p:cNvPr id="18" name="グラフ 17">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593519401"/>
              </p:ext>
            </p:extLst>
          </p:nvPr>
        </p:nvGraphicFramePr>
        <p:xfrm>
          <a:off x="180009" y="1904049"/>
          <a:ext cx="2880000" cy="22803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グラフ 22">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893348616"/>
              </p:ext>
            </p:extLst>
          </p:nvPr>
        </p:nvGraphicFramePr>
        <p:xfrm>
          <a:off x="180009" y="4245333"/>
          <a:ext cx="2880000" cy="2280353"/>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1465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テキスト ボックス 7">
            <a:extLst>
              <a:ext uri="{FF2B5EF4-FFF2-40B4-BE49-F238E27FC236}">
                <a16:creationId xmlns:a16="http://schemas.microsoft.com/office/drawing/2014/main" id="{9E61091A-9CAF-493F-995C-7FD265C70EB4}"/>
              </a:ext>
            </a:extLst>
          </p:cNvPr>
          <p:cNvSpPr txBox="1"/>
          <p:nvPr/>
        </p:nvSpPr>
        <p:spPr>
          <a:xfrm>
            <a:off x="7253185" y="6616723"/>
            <a:ext cx="1657375"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出典：市町村局において作成</a:t>
            </a:r>
            <a:endParaRPr kumimoji="1" lang="en-US" altLang="ja-JP" sz="7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F79B520-DF8B-4A1B-B3D8-B77B8C308E8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10</a:t>
            </a:fld>
            <a:endParaRPr lang="ja-JP" altLang="en-US" sz="1200" dirty="0">
              <a:solidFill>
                <a:prstClr val="black"/>
              </a:solidFill>
              <a:ea typeface="Meiryo UI" panose="020B0604030504040204" pitchFamily="50" charset="-128"/>
            </a:endParaRPr>
          </a:p>
        </p:txBody>
      </p:sp>
      <p:graphicFrame>
        <p:nvGraphicFramePr>
          <p:cNvPr id="20" name="グラフ 19">
            <a:extLst>
              <a:ext uri="{FF2B5EF4-FFF2-40B4-BE49-F238E27FC236}">
                <a16:creationId xmlns:a16="http://schemas.microsoft.com/office/drawing/2014/main" id="{3507CCA4-6205-47B1-B523-75F22F3FE2DF}"/>
              </a:ext>
            </a:extLst>
          </p:cNvPr>
          <p:cNvGraphicFramePr/>
          <p:nvPr>
            <p:extLst>
              <p:ext uri="{D42A27DB-BD31-4B8C-83A1-F6EECF244321}">
                <p14:modId xmlns:p14="http://schemas.microsoft.com/office/powerpoint/2010/main" val="3864416711"/>
              </p:ext>
            </p:extLst>
          </p:nvPr>
        </p:nvGraphicFramePr>
        <p:xfrm>
          <a:off x="180249" y="4009256"/>
          <a:ext cx="2850283" cy="2548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a:extLst>
              <a:ext uri="{FF2B5EF4-FFF2-40B4-BE49-F238E27FC236}">
                <a16:creationId xmlns:a16="http://schemas.microsoft.com/office/drawing/2014/main" id="{7A646034-168B-4392-BE5E-59FF3830FB11}"/>
              </a:ext>
            </a:extLst>
          </p:cNvPr>
          <p:cNvGraphicFramePr/>
          <p:nvPr>
            <p:extLst>
              <p:ext uri="{D42A27DB-BD31-4B8C-83A1-F6EECF244321}">
                <p14:modId xmlns:p14="http://schemas.microsoft.com/office/powerpoint/2010/main" val="52228590"/>
              </p:ext>
            </p:extLst>
          </p:nvPr>
        </p:nvGraphicFramePr>
        <p:xfrm>
          <a:off x="176939" y="1412776"/>
          <a:ext cx="2850283" cy="25482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a:extLst>
              <a:ext uri="{FF2B5EF4-FFF2-40B4-BE49-F238E27FC236}">
                <a16:creationId xmlns:a16="http://schemas.microsoft.com/office/drawing/2014/main" id="{33C805C6-D675-4A90-A1DC-A84B35FBB47C}"/>
              </a:ext>
            </a:extLst>
          </p:cNvPr>
          <p:cNvGraphicFramePr/>
          <p:nvPr>
            <p:extLst>
              <p:ext uri="{D42A27DB-BD31-4B8C-83A1-F6EECF244321}">
                <p14:modId xmlns:p14="http://schemas.microsoft.com/office/powerpoint/2010/main" val="1689343184"/>
              </p:ext>
            </p:extLst>
          </p:nvPr>
        </p:nvGraphicFramePr>
        <p:xfrm>
          <a:off x="3112777" y="1407298"/>
          <a:ext cx="2850283" cy="25482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a:extLst>
              <a:ext uri="{FF2B5EF4-FFF2-40B4-BE49-F238E27FC236}">
                <a16:creationId xmlns:a16="http://schemas.microsoft.com/office/drawing/2014/main" id="{938D738F-8B30-4397-ABE7-DD73BB496032}"/>
              </a:ext>
            </a:extLst>
          </p:cNvPr>
          <p:cNvGraphicFramePr/>
          <p:nvPr>
            <p:extLst>
              <p:ext uri="{D42A27DB-BD31-4B8C-83A1-F6EECF244321}">
                <p14:modId xmlns:p14="http://schemas.microsoft.com/office/powerpoint/2010/main" val="1326610353"/>
              </p:ext>
            </p:extLst>
          </p:nvPr>
        </p:nvGraphicFramePr>
        <p:xfrm>
          <a:off x="3112776" y="4008174"/>
          <a:ext cx="2850283" cy="25482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a:extLst>
              <a:ext uri="{FF2B5EF4-FFF2-40B4-BE49-F238E27FC236}">
                <a16:creationId xmlns:a16="http://schemas.microsoft.com/office/drawing/2014/main" id="{09B837C3-DCE3-420D-BF11-240BB8C82A21}"/>
              </a:ext>
            </a:extLst>
          </p:cNvPr>
          <p:cNvGraphicFramePr/>
          <p:nvPr>
            <p:extLst>
              <p:ext uri="{D42A27DB-BD31-4B8C-83A1-F6EECF244321}">
                <p14:modId xmlns:p14="http://schemas.microsoft.com/office/powerpoint/2010/main" val="1969379763"/>
              </p:ext>
            </p:extLst>
          </p:nvPr>
        </p:nvGraphicFramePr>
        <p:xfrm>
          <a:off x="6060277" y="1408846"/>
          <a:ext cx="2850283" cy="25482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グラフ 25">
            <a:extLst>
              <a:ext uri="{FF2B5EF4-FFF2-40B4-BE49-F238E27FC236}">
                <a16:creationId xmlns:a16="http://schemas.microsoft.com/office/drawing/2014/main" id="{3F12C508-F455-438E-BD78-862637FD982C}"/>
              </a:ext>
            </a:extLst>
          </p:cNvPr>
          <p:cNvGraphicFramePr/>
          <p:nvPr>
            <p:extLst>
              <p:ext uri="{D42A27DB-BD31-4B8C-83A1-F6EECF244321}">
                <p14:modId xmlns:p14="http://schemas.microsoft.com/office/powerpoint/2010/main" val="1694348419"/>
              </p:ext>
            </p:extLst>
          </p:nvPr>
        </p:nvGraphicFramePr>
        <p:xfrm>
          <a:off x="6053069" y="4008174"/>
          <a:ext cx="2850283" cy="2548268"/>
        </p:xfrm>
        <a:graphic>
          <a:graphicData uri="http://schemas.openxmlformats.org/drawingml/2006/chart">
            <c:chart xmlns:c="http://schemas.openxmlformats.org/drawingml/2006/chart" xmlns:r="http://schemas.openxmlformats.org/officeDocument/2006/relationships" r:id="rId8"/>
          </a:graphicData>
        </a:graphic>
      </p:graphicFrame>
      <p:sp>
        <p:nvSpPr>
          <p:cNvPr id="2" name="テキスト ボックス 1">
            <a:extLst>
              <a:ext uri="{FF2B5EF4-FFF2-40B4-BE49-F238E27FC236}">
                <a16:creationId xmlns:a16="http://schemas.microsoft.com/office/drawing/2014/main" id="{87D1E056-98D0-40A4-8B1A-AD46FFF9B882}"/>
              </a:ext>
            </a:extLst>
          </p:cNvPr>
          <p:cNvSpPr txBox="1"/>
          <p:nvPr/>
        </p:nvSpPr>
        <p:spPr>
          <a:xfrm>
            <a:off x="176551" y="1491669"/>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（単位：人）</a:t>
            </a:r>
          </a:p>
        </p:txBody>
      </p:sp>
      <p:sp>
        <p:nvSpPr>
          <p:cNvPr id="29" name="テキスト ボックス 28">
            <a:extLst>
              <a:ext uri="{FF2B5EF4-FFF2-40B4-BE49-F238E27FC236}">
                <a16:creationId xmlns:a16="http://schemas.microsoft.com/office/drawing/2014/main" id="{5933684D-D917-4AF6-A9C4-86C60D7BAAA8}"/>
              </a:ext>
            </a:extLst>
          </p:cNvPr>
          <p:cNvSpPr txBox="1"/>
          <p:nvPr/>
        </p:nvSpPr>
        <p:spPr>
          <a:xfrm>
            <a:off x="3030532" y="1497038"/>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（単位：人）</a:t>
            </a:r>
          </a:p>
        </p:txBody>
      </p:sp>
      <p:sp>
        <p:nvSpPr>
          <p:cNvPr id="30" name="テキスト ボックス 29">
            <a:extLst>
              <a:ext uri="{FF2B5EF4-FFF2-40B4-BE49-F238E27FC236}">
                <a16:creationId xmlns:a16="http://schemas.microsoft.com/office/drawing/2014/main" id="{9A439FC0-F4DC-4ACC-BECE-FA7CA3EB426B}"/>
              </a:ext>
            </a:extLst>
          </p:cNvPr>
          <p:cNvSpPr txBox="1"/>
          <p:nvPr/>
        </p:nvSpPr>
        <p:spPr>
          <a:xfrm>
            <a:off x="6012160" y="1488261"/>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（単位：人）</a:t>
            </a:r>
          </a:p>
        </p:txBody>
      </p:sp>
      <p:sp>
        <p:nvSpPr>
          <p:cNvPr id="31" name="テキスト ボックス 30">
            <a:extLst>
              <a:ext uri="{FF2B5EF4-FFF2-40B4-BE49-F238E27FC236}">
                <a16:creationId xmlns:a16="http://schemas.microsoft.com/office/drawing/2014/main" id="{D5B21918-CD2F-45D5-B8DE-402397928D5C}"/>
              </a:ext>
            </a:extLst>
          </p:cNvPr>
          <p:cNvSpPr txBox="1"/>
          <p:nvPr/>
        </p:nvSpPr>
        <p:spPr>
          <a:xfrm>
            <a:off x="119918" y="4104394"/>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（単位：人）</a:t>
            </a:r>
          </a:p>
        </p:txBody>
      </p:sp>
      <p:sp>
        <p:nvSpPr>
          <p:cNvPr id="32" name="テキスト ボックス 31">
            <a:extLst>
              <a:ext uri="{FF2B5EF4-FFF2-40B4-BE49-F238E27FC236}">
                <a16:creationId xmlns:a16="http://schemas.microsoft.com/office/drawing/2014/main" id="{49897B16-7A0E-4423-BC56-D422236D5DF8}"/>
              </a:ext>
            </a:extLst>
          </p:cNvPr>
          <p:cNvSpPr txBox="1"/>
          <p:nvPr/>
        </p:nvSpPr>
        <p:spPr>
          <a:xfrm>
            <a:off x="3022766" y="4039165"/>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（単位：人）</a:t>
            </a:r>
          </a:p>
        </p:txBody>
      </p:sp>
      <p:sp>
        <p:nvSpPr>
          <p:cNvPr id="33" name="テキスト ボックス 32">
            <a:extLst>
              <a:ext uri="{FF2B5EF4-FFF2-40B4-BE49-F238E27FC236}">
                <a16:creationId xmlns:a16="http://schemas.microsoft.com/office/drawing/2014/main" id="{FBDC6598-AE62-4565-AD68-7192494A28EB}"/>
              </a:ext>
            </a:extLst>
          </p:cNvPr>
          <p:cNvSpPr txBox="1"/>
          <p:nvPr/>
        </p:nvSpPr>
        <p:spPr>
          <a:xfrm>
            <a:off x="6012160" y="4090892"/>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（単位：人）</a:t>
            </a:r>
          </a:p>
        </p:txBody>
      </p:sp>
      <p:sp>
        <p:nvSpPr>
          <p:cNvPr id="19" name="正方形/長方形 18">
            <a:extLst>
              <a:ext uri="{FF2B5EF4-FFF2-40B4-BE49-F238E27FC236}">
                <a16:creationId xmlns:a16="http://schemas.microsoft.com/office/drawing/2014/main" id="{84AD5626-62DB-4F5D-968D-7538EBE0BCCA}"/>
              </a:ext>
            </a:extLst>
          </p:cNvPr>
          <p:cNvSpPr/>
          <p:nvPr/>
        </p:nvSpPr>
        <p:spPr>
          <a:xfrm>
            <a:off x="0" y="-1602"/>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　地域の状況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（１）消防団員充足率</a:t>
            </a:r>
          </a:p>
        </p:txBody>
      </p:sp>
      <p:sp>
        <p:nvSpPr>
          <p:cNvPr id="10" name="テキスト ボックス 9">
            <a:extLst>
              <a:ext uri="{FF2B5EF4-FFF2-40B4-BE49-F238E27FC236}">
                <a16:creationId xmlns:a16="http://schemas.microsoft.com/office/drawing/2014/main" id="{BA220015-2191-4120-8CBD-4DA718226078}"/>
              </a:ext>
            </a:extLst>
          </p:cNvPr>
          <p:cNvSpPr txBox="1"/>
          <p:nvPr/>
        </p:nvSpPr>
        <p:spPr>
          <a:xfrm>
            <a:off x="179512" y="908722"/>
            <a:ext cx="8784976" cy="35694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消防団員数は減少傾向であり、条例定数に対する充足率についても低下傾向。北大阪地域では減少率・低下率がやや大きい傾向にある。</a:t>
            </a:r>
            <a:endParaRPr lang="en-US" altLang="ja-JP" sz="1100" dirty="0">
              <a:solidFill>
                <a:srgbClr val="FF0000"/>
              </a:solidFill>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3F324CBA-5186-4D93-A96B-7F9C3B2089E6}"/>
              </a:ext>
            </a:extLst>
          </p:cNvPr>
          <p:cNvSpPr/>
          <p:nvPr/>
        </p:nvSpPr>
        <p:spPr>
          <a:xfrm>
            <a:off x="1835696" y="3799623"/>
            <a:ext cx="1360901" cy="2369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600" dirty="0">
                <a:solidFill>
                  <a:schemeClr val="tx1"/>
                </a:solidFill>
                <a:latin typeface="Meiryo UI" panose="020B0604030504040204" pitchFamily="50" charset="-128"/>
                <a:ea typeface="Meiryo UI" panose="020B0604030504040204" pitchFamily="50" charset="-128"/>
              </a:rPr>
              <a:t>※</a:t>
            </a:r>
            <a:r>
              <a:rPr kumimoji="1" lang="ja-JP" altLang="en-US" sz="600" dirty="0">
                <a:solidFill>
                  <a:schemeClr val="tx1"/>
                </a:solidFill>
                <a:latin typeface="Meiryo UI" panose="020B0604030504040204" pitchFamily="50" charset="-128"/>
                <a:ea typeface="Meiryo UI" panose="020B0604030504040204" pitchFamily="50" charset="-128"/>
              </a:rPr>
              <a:t>基本方針</a:t>
            </a:r>
            <a:r>
              <a:rPr kumimoji="1" lang="en-US" altLang="ja-JP" sz="600" dirty="0">
                <a:solidFill>
                  <a:schemeClr val="tx1"/>
                </a:solidFill>
                <a:latin typeface="Meiryo UI" panose="020B0604030504040204" pitchFamily="50" charset="-128"/>
                <a:ea typeface="Meiryo UI" panose="020B0604030504040204" pitchFamily="50" charset="-128"/>
              </a:rPr>
              <a:t> P12</a:t>
            </a:r>
            <a:r>
              <a:rPr kumimoji="1" lang="ja-JP" altLang="en-US" sz="600" dirty="0">
                <a:solidFill>
                  <a:schemeClr val="tx1"/>
                </a:solidFill>
                <a:latin typeface="Meiryo UI" panose="020B0604030504040204" pitchFamily="50" charset="-128"/>
                <a:ea typeface="Meiryo UI" panose="020B0604030504040204" pitchFamily="50" charset="-128"/>
              </a:rPr>
              <a:t>再掲</a:t>
            </a:r>
            <a:endParaRPr kumimoji="1" lang="en-US" altLang="ja-JP" sz="600" dirty="0">
              <a:solidFill>
                <a:schemeClr val="tx1"/>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C3F93C97-E031-487D-B43E-10F159C0631E}"/>
              </a:ext>
            </a:extLst>
          </p:cNvPr>
          <p:cNvSpPr txBox="1"/>
          <p:nvPr/>
        </p:nvSpPr>
        <p:spPr>
          <a:xfrm>
            <a:off x="8316415" y="1488261"/>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a:t>
            </a:r>
          </a:p>
        </p:txBody>
      </p:sp>
      <p:sp>
        <p:nvSpPr>
          <p:cNvPr id="34" name="テキスト ボックス 33">
            <a:extLst>
              <a:ext uri="{FF2B5EF4-FFF2-40B4-BE49-F238E27FC236}">
                <a16:creationId xmlns:a16="http://schemas.microsoft.com/office/drawing/2014/main" id="{547CBC78-FC0C-4A31-91DD-3B95FDD72F1C}"/>
              </a:ext>
            </a:extLst>
          </p:cNvPr>
          <p:cNvSpPr txBox="1"/>
          <p:nvPr/>
        </p:nvSpPr>
        <p:spPr>
          <a:xfrm>
            <a:off x="5391471" y="1493672"/>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a:t>
            </a:r>
          </a:p>
        </p:txBody>
      </p:sp>
      <p:sp>
        <p:nvSpPr>
          <p:cNvPr id="35" name="テキスト ボックス 34">
            <a:extLst>
              <a:ext uri="{FF2B5EF4-FFF2-40B4-BE49-F238E27FC236}">
                <a16:creationId xmlns:a16="http://schemas.microsoft.com/office/drawing/2014/main" id="{4A4DDA2C-9E41-4149-9979-2C57E297F922}"/>
              </a:ext>
            </a:extLst>
          </p:cNvPr>
          <p:cNvSpPr txBox="1"/>
          <p:nvPr/>
        </p:nvSpPr>
        <p:spPr>
          <a:xfrm>
            <a:off x="2414042" y="1506800"/>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a:t>
            </a:r>
          </a:p>
        </p:txBody>
      </p:sp>
      <p:sp>
        <p:nvSpPr>
          <p:cNvPr id="36" name="テキスト ボックス 35">
            <a:extLst>
              <a:ext uri="{FF2B5EF4-FFF2-40B4-BE49-F238E27FC236}">
                <a16:creationId xmlns:a16="http://schemas.microsoft.com/office/drawing/2014/main" id="{55957288-1AE5-4409-A357-047E068D9FA6}"/>
              </a:ext>
            </a:extLst>
          </p:cNvPr>
          <p:cNvSpPr txBox="1"/>
          <p:nvPr/>
        </p:nvSpPr>
        <p:spPr>
          <a:xfrm>
            <a:off x="2414042" y="4104394"/>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a:t>
            </a:r>
          </a:p>
        </p:txBody>
      </p:sp>
      <p:sp>
        <p:nvSpPr>
          <p:cNvPr id="37" name="テキスト ボックス 36">
            <a:extLst>
              <a:ext uri="{FF2B5EF4-FFF2-40B4-BE49-F238E27FC236}">
                <a16:creationId xmlns:a16="http://schemas.microsoft.com/office/drawing/2014/main" id="{E672D285-8949-4BB6-AA2E-478CABC91DF4}"/>
              </a:ext>
            </a:extLst>
          </p:cNvPr>
          <p:cNvSpPr txBox="1"/>
          <p:nvPr/>
        </p:nvSpPr>
        <p:spPr>
          <a:xfrm>
            <a:off x="5430390" y="3962715"/>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a:t>
            </a:r>
          </a:p>
        </p:txBody>
      </p:sp>
      <p:sp>
        <p:nvSpPr>
          <p:cNvPr id="38" name="テキスト ボックス 37">
            <a:extLst>
              <a:ext uri="{FF2B5EF4-FFF2-40B4-BE49-F238E27FC236}">
                <a16:creationId xmlns:a16="http://schemas.microsoft.com/office/drawing/2014/main" id="{1BC5D1A9-8314-4BC3-9D9A-9B470EFEEAB0}"/>
              </a:ext>
            </a:extLst>
          </p:cNvPr>
          <p:cNvSpPr txBox="1"/>
          <p:nvPr/>
        </p:nvSpPr>
        <p:spPr>
          <a:xfrm>
            <a:off x="8338282" y="4104394"/>
            <a:ext cx="720081" cy="215444"/>
          </a:xfrm>
          <a:prstGeom prst="rect">
            <a:avLst/>
          </a:prstGeom>
          <a:noFill/>
        </p:spPr>
        <p:txBody>
          <a:bodyPr wrap="square" rtlCol="0">
            <a:spAutoFit/>
          </a:bodyPr>
          <a:lstStyle/>
          <a:p>
            <a:r>
              <a:rPr lang="ja-JP" altLang="en-US" sz="800" dirty="0">
                <a:solidFill>
                  <a:prstClr val="black">
                    <a:lumMod val="65000"/>
                    <a:lumOff val="35000"/>
                  </a:prstClr>
                </a:solidFill>
                <a:latin typeface="BIZ UDPゴシック" panose="020B0400000000000000" pitchFamily="50" charset="-128"/>
                <a:ea typeface="BIZ UDPゴシック" panose="020B0400000000000000" pitchFamily="50" charset="-128"/>
              </a:rPr>
              <a:t>（単位：％）</a:t>
            </a:r>
          </a:p>
        </p:txBody>
      </p:sp>
    </p:spTree>
    <p:extLst>
      <p:ext uri="{BB962C8B-B14F-4D97-AF65-F5344CB8AC3E}">
        <p14:creationId xmlns:p14="http://schemas.microsoft.com/office/powerpoint/2010/main" val="38922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a:extLst>
              <a:ext uri="{FF2B5EF4-FFF2-40B4-BE49-F238E27FC236}">
                <a16:creationId xmlns:a16="http://schemas.microsoft.com/office/drawing/2014/main" id="{40B82D53-0877-4BFB-B34E-C6B7E389C24C}"/>
              </a:ext>
            </a:extLst>
          </p:cNvPr>
          <p:cNvSpPr txBox="1"/>
          <p:nvPr/>
        </p:nvSpPr>
        <p:spPr>
          <a:xfrm>
            <a:off x="175566" y="936792"/>
            <a:ext cx="8784976" cy="43185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いずれの地域も低下傾向となっており、地域別には東大阪地域の加入率が比較的高い。</a:t>
            </a:r>
            <a:endParaRPr lang="en-US" altLang="ja-JP" sz="11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A740925-7F7F-427B-AC86-79FFAC937AA2}"/>
              </a:ext>
            </a:extLst>
          </p:cNvPr>
          <p:cNvSpPr txBox="1"/>
          <p:nvPr/>
        </p:nvSpPr>
        <p:spPr>
          <a:xfrm>
            <a:off x="3507294" y="6525155"/>
            <a:ext cx="5178061"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　</a:t>
            </a:r>
            <a:r>
              <a:rPr kumimoji="1" lang="en-US" altLang="ja-JP" sz="700" dirty="0">
                <a:latin typeface="Meiryo UI" panose="020B0604030504040204" pitchFamily="50" charset="-128"/>
                <a:ea typeface="Meiryo UI" panose="020B0604030504040204" pitchFamily="50" charset="-128"/>
              </a:rPr>
              <a:t>2021</a:t>
            </a:r>
            <a:r>
              <a:rPr kumimoji="1" lang="ja-JP" altLang="en-US" sz="700" dirty="0">
                <a:latin typeface="Meiryo UI" panose="020B0604030504040204" pitchFamily="50" charset="-128"/>
                <a:ea typeface="Meiryo UI" panose="020B0604030504040204" pitchFamily="50" charset="-128"/>
              </a:rPr>
              <a:t>年度「自治会等に関する市区町村の取組についてのアンケート調査」大阪府回答を基に市町村局において作成</a:t>
            </a:r>
          </a:p>
        </p:txBody>
      </p:sp>
      <p:sp>
        <p:nvSpPr>
          <p:cNvPr id="12" name="正方形/長方形 11">
            <a:extLst>
              <a:ext uri="{FF2B5EF4-FFF2-40B4-BE49-F238E27FC236}">
                <a16:creationId xmlns:a16="http://schemas.microsoft.com/office/drawing/2014/main" id="{DFD28150-3DB0-429E-A99C-6A25322647F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11</a:t>
            </a:fld>
            <a:endParaRPr lang="ja-JP" altLang="en-US" sz="1200" dirty="0">
              <a:solidFill>
                <a:prstClr val="black"/>
              </a:solidFill>
              <a:ea typeface="Meiryo UI" panose="020B0604030504040204" pitchFamily="50" charset="-128"/>
            </a:endParaRPr>
          </a:p>
        </p:txBody>
      </p:sp>
      <p:sp>
        <p:nvSpPr>
          <p:cNvPr id="8" name="正方形/長方形 7">
            <a:extLst>
              <a:ext uri="{FF2B5EF4-FFF2-40B4-BE49-F238E27FC236}">
                <a16:creationId xmlns:a16="http://schemas.microsoft.com/office/drawing/2014/main" id="{CF9FCE6E-4D6D-4734-9703-93861429734D}"/>
              </a:ext>
            </a:extLst>
          </p:cNvPr>
          <p:cNvSpPr/>
          <p:nvPr/>
        </p:nvSpPr>
        <p:spPr>
          <a:xfrm>
            <a:off x="2028"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　地域の状況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（２）自治会加入率</a:t>
            </a:r>
          </a:p>
        </p:txBody>
      </p:sp>
      <p:sp>
        <p:nvSpPr>
          <p:cNvPr id="11" name="テキスト ボックス 10">
            <a:extLst>
              <a:ext uri="{FF2B5EF4-FFF2-40B4-BE49-F238E27FC236}">
                <a16:creationId xmlns:a16="http://schemas.microsoft.com/office/drawing/2014/main" id="{6407EA65-4AF0-49B6-8866-493AB860E6D5}"/>
              </a:ext>
            </a:extLst>
          </p:cNvPr>
          <p:cNvSpPr txBox="1"/>
          <p:nvPr/>
        </p:nvSpPr>
        <p:spPr>
          <a:xfrm>
            <a:off x="3793451" y="6657945"/>
            <a:ext cx="4596848" cy="200055"/>
          </a:xfrm>
          <a:prstGeom prst="rect">
            <a:avLst/>
          </a:prstGeom>
          <a:noFill/>
        </p:spPr>
        <p:txBody>
          <a:bodyPr wrap="square">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政令市は調査対象外のため、データには含まない。</a:t>
            </a:r>
          </a:p>
        </p:txBody>
      </p:sp>
      <p:graphicFrame>
        <p:nvGraphicFramePr>
          <p:cNvPr id="16" name="グラフ 15">
            <a:extLst>
              <a:ext uri="{FF2B5EF4-FFF2-40B4-BE49-F238E27FC236}">
                <a16:creationId xmlns:a16="http://schemas.microsoft.com/office/drawing/2014/main" id="{A3CB6503-54AF-48A2-823D-12D0E69ABE4A}"/>
              </a:ext>
            </a:extLst>
          </p:cNvPr>
          <p:cNvGraphicFramePr>
            <a:graphicFrameLocks/>
          </p:cNvGraphicFramePr>
          <p:nvPr>
            <p:extLst>
              <p:ext uri="{D42A27DB-BD31-4B8C-83A1-F6EECF244321}">
                <p14:modId xmlns:p14="http://schemas.microsoft.com/office/powerpoint/2010/main" val="1206254395"/>
              </p:ext>
            </p:extLst>
          </p:nvPr>
        </p:nvGraphicFramePr>
        <p:xfrm>
          <a:off x="323528" y="1484784"/>
          <a:ext cx="8496944" cy="4905529"/>
        </p:xfrm>
        <a:graphic>
          <a:graphicData uri="http://schemas.openxmlformats.org/drawingml/2006/chart">
            <c:chart xmlns:c="http://schemas.openxmlformats.org/drawingml/2006/chart" xmlns:r="http://schemas.openxmlformats.org/officeDocument/2006/relationships" r:id="rId3"/>
          </a:graphicData>
        </a:graphic>
      </p:graphicFrame>
      <p:sp>
        <p:nvSpPr>
          <p:cNvPr id="10" name="四角形: 角を丸くする 9">
            <a:extLst>
              <a:ext uri="{FF2B5EF4-FFF2-40B4-BE49-F238E27FC236}">
                <a16:creationId xmlns:a16="http://schemas.microsoft.com/office/drawing/2014/main" id="{3F324CBA-5186-4D93-A96B-7F9C3B2089E6}"/>
              </a:ext>
            </a:extLst>
          </p:cNvPr>
          <p:cNvSpPr/>
          <p:nvPr/>
        </p:nvSpPr>
        <p:spPr>
          <a:xfrm>
            <a:off x="1259632" y="2928678"/>
            <a:ext cx="1224136"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n-US" altLang="ja-JP" sz="600" dirty="0">
                <a:solidFill>
                  <a:schemeClr val="tx1"/>
                </a:solidFill>
                <a:latin typeface="Meiryo UI" panose="020B0604030504040204" pitchFamily="50" charset="-128"/>
                <a:ea typeface="Meiryo UI" panose="020B0604030504040204" pitchFamily="50" charset="-128"/>
              </a:rPr>
              <a:t> ※</a:t>
            </a:r>
            <a:r>
              <a:rPr kumimoji="1" lang="ja-JP" altLang="en-US" sz="600" dirty="0">
                <a:solidFill>
                  <a:schemeClr val="tx1"/>
                </a:solidFill>
                <a:latin typeface="Meiryo UI" panose="020B0604030504040204" pitchFamily="50" charset="-128"/>
                <a:ea typeface="Meiryo UI" panose="020B0604030504040204" pitchFamily="50" charset="-128"/>
              </a:rPr>
              <a:t>基本方針</a:t>
            </a:r>
            <a:r>
              <a:rPr kumimoji="1" lang="en-US" altLang="ja-JP" sz="600" dirty="0">
                <a:solidFill>
                  <a:schemeClr val="tx1"/>
                </a:solidFill>
                <a:latin typeface="Meiryo UI" panose="020B0604030504040204" pitchFamily="50" charset="-128"/>
                <a:ea typeface="Meiryo UI" panose="020B0604030504040204" pitchFamily="50" charset="-128"/>
              </a:rPr>
              <a:t> P12</a:t>
            </a:r>
            <a:r>
              <a:rPr kumimoji="1" lang="ja-JP" altLang="en-US" sz="600" dirty="0">
                <a:solidFill>
                  <a:schemeClr val="tx1"/>
                </a:solidFill>
                <a:latin typeface="Meiryo UI" panose="020B0604030504040204" pitchFamily="50" charset="-128"/>
                <a:ea typeface="Meiryo UI" panose="020B0604030504040204" pitchFamily="50" charset="-128"/>
              </a:rPr>
              <a:t>再掲</a:t>
            </a:r>
            <a:endParaRPr kumimoji="1" lang="en-US" altLang="ja-JP" sz="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979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a:extLst>
              <a:ext uri="{FF2B5EF4-FFF2-40B4-BE49-F238E27FC236}">
                <a16:creationId xmlns:a16="http://schemas.microsoft.com/office/drawing/2014/main" id="{40B82D53-0877-4BFB-B34E-C6B7E389C24C}"/>
              </a:ext>
            </a:extLst>
          </p:cNvPr>
          <p:cNvSpPr txBox="1"/>
          <p:nvPr/>
        </p:nvSpPr>
        <p:spPr>
          <a:xfrm>
            <a:off x="179513" y="980728"/>
            <a:ext cx="8784976" cy="38607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いずれの地域でも高い割合となっている。</a:t>
            </a:r>
            <a:endParaRPr lang="en-US" altLang="ja-JP" sz="1100" dirty="0">
              <a:latin typeface="Meiryo UI" panose="020B0604030504040204" pitchFamily="50" charset="-128"/>
              <a:ea typeface="Meiryo UI" panose="020B0604030504040204" pitchFamily="50" charset="-128"/>
            </a:endParaRPr>
          </a:p>
        </p:txBody>
      </p:sp>
      <p:graphicFrame>
        <p:nvGraphicFramePr>
          <p:cNvPr id="12" name="グラフ 11">
            <a:extLst>
              <a:ext uri="{FF2B5EF4-FFF2-40B4-BE49-F238E27FC236}">
                <a16:creationId xmlns:a16="http://schemas.microsoft.com/office/drawing/2014/main" id="{FB8880B8-7D2B-4CC2-A7AA-9628AEAE1A82}"/>
              </a:ext>
            </a:extLst>
          </p:cNvPr>
          <p:cNvGraphicFramePr/>
          <p:nvPr>
            <p:extLst>
              <p:ext uri="{D42A27DB-BD31-4B8C-83A1-F6EECF244321}">
                <p14:modId xmlns:p14="http://schemas.microsoft.com/office/powerpoint/2010/main" val="3649959421"/>
              </p:ext>
            </p:extLst>
          </p:nvPr>
        </p:nvGraphicFramePr>
        <p:xfrm>
          <a:off x="253295" y="1484784"/>
          <a:ext cx="2878545" cy="2392040"/>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a:extLst>
              <a:ext uri="{FF2B5EF4-FFF2-40B4-BE49-F238E27FC236}">
                <a16:creationId xmlns:a16="http://schemas.microsoft.com/office/drawing/2014/main" id="{C60817A8-8953-4FCE-B6FF-FDED4FFEB513}"/>
              </a:ext>
            </a:extLst>
          </p:cNvPr>
          <p:cNvPicPr>
            <a:picLocks noChangeAspect="1"/>
          </p:cNvPicPr>
          <p:nvPr/>
        </p:nvPicPr>
        <p:blipFill>
          <a:blip r:embed="rId4"/>
          <a:stretch>
            <a:fillRect/>
          </a:stretch>
        </p:blipFill>
        <p:spPr>
          <a:xfrm>
            <a:off x="2177984" y="6309320"/>
            <a:ext cx="4788032" cy="129967"/>
          </a:xfrm>
          <a:prstGeom prst="rect">
            <a:avLst/>
          </a:prstGeom>
        </p:spPr>
      </p:pic>
      <p:graphicFrame>
        <p:nvGraphicFramePr>
          <p:cNvPr id="20" name="グラフ 19">
            <a:extLst>
              <a:ext uri="{FF2B5EF4-FFF2-40B4-BE49-F238E27FC236}">
                <a16:creationId xmlns:a16="http://schemas.microsoft.com/office/drawing/2014/main" id="{A53CF8D9-7C46-4330-AAF2-186A05B41DA7}"/>
              </a:ext>
            </a:extLst>
          </p:cNvPr>
          <p:cNvGraphicFramePr/>
          <p:nvPr>
            <p:extLst>
              <p:ext uri="{D42A27DB-BD31-4B8C-83A1-F6EECF244321}">
                <p14:modId xmlns:p14="http://schemas.microsoft.com/office/powerpoint/2010/main" val="1512008895"/>
              </p:ext>
            </p:extLst>
          </p:nvPr>
        </p:nvGraphicFramePr>
        <p:xfrm>
          <a:off x="3133637" y="1484784"/>
          <a:ext cx="2878545" cy="23920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グラフ 20">
            <a:extLst>
              <a:ext uri="{FF2B5EF4-FFF2-40B4-BE49-F238E27FC236}">
                <a16:creationId xmlns:a16="http://schemas.microsoft.com/office/drawing/2014/main" id="{596F8103-8B6F-41B9-A3E7-CEE091E39B28}"/>
              </a:ext>
            </a:extLst>
          </p:cNvPr>
          <p:cNvGraphicFramePr/>
          <p:nvPr>
            <p:extLst>
              <p:ext uri="{D42A27DB-BD31-4B8C-83A1-F6EECF244321}">
                <p14:modId xmlns:p14="http://schemas.microsoft.com/office/powerpoint/2010/main" val="854434977"/>
              </p:ext>
            </p:extLst>
          </p:nvPr>
        </p:nvGraphicFramePr>
        <p:xfrm>
          <a:off x="3133637" y="3876824"/>
          <a:ext cx="2878545" cy="23920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グラフ 21">
            <a:extLst>
              <a:ext uri="{FF2B5EF4-FFF2-40B4-BE49-F238E27FC236}">
                <a16:creationId xmlns:a16="http://schemas.microsoft.com/office/drawing/2014/main" id="{A14BC406-FA53-405E-97A1-F312A039920F}"/>
              </a:ext>
            </a:extLst>
          </p:cNvPr>
          <p:cNvGraphicFramePr/>
          <p:nvPr>
            <p:extLst>
              <p:ext uri="{D42A27DB-BD31-4B8C-83A1-F6EECF244321}">
                <p14:modId xmlns:p14="http://schemas.microsoft.com/office/powerpoint/2010/main" val="2975404483"/>
              </p:ext>
            </p:extLst>
          </p:nvPr>
        </p:nvGraphicFramePr>
        <p:xfrm>
          <a:off x="253295" y="3876824"/>
          <a:ext cx="2878545" cy="23920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グラフ 22">
            <a:extLst>
              <a:ext uri="{FF2B5EF4-FFF2-40B4-BE49-F238E27FC236}">
                <a16:creationId xmlns:a16="http://schemas.microsoft.com/office/drawing/2014/main" id="{E7BB1D0C-3A4D-4247-9957-3CA1F95776C7}"/>
              </a:ext>
            </a:extLst>
          </p:cNvPr>
          <p:cNvGraphicFramePr/>
          <p:nvPr>
            <p:extLst>
              <p:ext uri="{D42A27DB-BD31-4B8C-83A1-F6EECF244321}">
                <p14:modId xmlns:p14="http://schemas.microsoft.com/office/powerpoint/2010/main" val="2702780062"/>
              </p:ext>
            </p:extLst>
          </p:nvPr>
        </p:nvGraphicFramePr>
        <p:xfrm>
          <a:off x="6012162" y="1484784"/>
          <a:ext cx="2878545" cy="23920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グラフ 23">
            <a:extLst>
              <a:ext uri="{FF2B5EF4-FFF2-40B4-BE49-F238E27FC236}">
                <a16:creationId xmlns:a16="http://schemas.microsoft.com/office/drawing/2014/main" id="{52A96B6C-000A-4D76-99DC-53639AB8E1B6}"/>
              </a:ext>
            </a:extLst>
          </p:cNvPr>
          <p:cNvGraphicFramePr/>
          <p:nvPr>
            <p:extLst>
              <p:ext uri="{D42A27DB-BD31-4B8C-83A1-F6EECF244321}">
                <p14:modId xmlns:p14="http://schemas.microsoft.com/office/powerpoint/2010/main" val="1887319314"/>
              </p:ext>
            </p:extLst>
          </p:nvPr>
        </p:nvGraphicFramePr>
        <p:xfrm>
          <a:off x="6012162" y="3876824"/>
          <a:ext cx="2878545" cy="2392040"/>
        </p:xfrm>
        <a:graphic>
          <a:graphicData uri="http://schemas.openxmlformats.org/drawingml/2006/chart">
            <c:chart xmlns:c="http://schemas.openxmlformats.org/drawingml/2006/chart" xmlns:r="http://schemas.openxmlformats.org/officeDocument/2006/relationships" r:id="rId9"/>
          </a:graphicData>
        </a:graphic>
      </p:graphicFrame>
      <p:sp>
        <p:nvSpPr>
          <p:cNvPr id="28" name="テキスト ボックス 27">
            <a:extLst>
              <a:ext uri="{FF2B5EF4-FFF2-40B4-BE49-F238E27FC236}">
                <a16:creationId xmlns:a16="http://schemas.microsoft.com/office/drawing/2014/main" id="{292925F0-CE1A-4103-8EFF-31AC700B1056}"/>
              </a:ext>
            </a:extLst>
          </p:cNvPr>
          <p:cNvSpPr txBox="1"/>
          <p:nvPr/>
        </p:nvSpPr>
        <p:spPr>
          <a:xfrm>
            <a:off x="5363584" y="6489340"/>
            <a:ext cx="320486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出典：総務省「住宅・土地統計調査」を基に市町村局において作成</a:t>
            </a:r>
          </a:p>
        </p:txBody>
      </p:sp>
      <p:sp>
        <p:nvSpPr>
          <p:cNvPr id="15" name="正方形/長方形 14">
            <a:extLst>
              <a:ext uri="{FF2B5EF4-FFF2-40B4-BE49-F238E27FC236}">
                <a16:creationId xmlns:a16="http://schemas.microsoft.com/office/drawing/2014/main" id="{F4DD1689-474A-4223-9F2B-C529A62F2F3A}"/>
              </a:ext>
            </a:extLst>
          </p:cNvPr>
          <p:cNvSpPr/>
          <p:nvPr/>
        </p:nvSpPr>
        <p:spPr>
          <a:xfrm>
            <a:off x="0" y="334"/>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　地域の状況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（３）住宅の空き家比率</a:t>
            </a:r>
          </a:p>
        </p:txBody>
      </p:sp>
      <p:sp>
        <p:nvSpPr>
          <p:cNvPr id="16" name="正方形/長方形 15">
            <a:extLst>
              <a:ext uri="{FF2B5EF4-FFF2-40B4-BE49-F238E27FC236}">
                <a16:creationId xmlns:a16="http://schemas.microsoft.com/office/drawing/2014/main" id="{0D97ABDC-A98A-477C-AE17-2FE693C2CB04}"/>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12</a:t>
            </a:fld>
            <a:endParaRPr lang="ja-JP" altLang="en-US" sz="1200" dirty="0">
              <a:solidFill>
                <a:prstClr val="black"/>
              </a:solidFill>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3F324CBA-5186-4D93-A96B-7F9C3B2089E6}"/>
              </a:ext>
            </a:extLst>
          </p:cNvPr>
          <p:cNvSpPr/>
          <p:nvPr/>
        </p:nvSpPr>
        <p:spPr>
          <a:xfrm>
            <a:off x="1914955" y="3708318"/>
            <a:ext cx="1360901" cy="2369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600" dirty="0">
                <a:solidFill>
                  <a:schemeClr val="tx1"/>
                </a:solidFill>
                <a:latin typeface="Meiryo UI" panose="020B0604030504040204" pitchFamily="50" charset="-128"/>
                <a:ea typeface="Meiryo UI" panose="020B0604030504040204" pitchFamily="50" charset="-128"/>
              </a:rPr>
              <a:t>※</a:t>
            </a:r>
            <a:r>
              <a:rPr kumimoji="1" lang="ja-JP" altLang="en-US" sz="600" dirty="0">
                <a:solidFill>
                  <a:schemeClr val="tx1"/>
                </a:solidFill>
                <a:latin typeface="Meiryo UI" panose="020B0604030504040204" pitchFamily="50" charset="-128"/>
                <a:ea typeface="Meiryo UI" panose="020B0604030504040204" pitchFamily="50" charset="-128"/>
              </a:rPr>
              <a:t>基本方針</a:t>
            </a:r>
            <a:r>
              <a:rPr kumimoji="1" lang="en-US" altLang="ja-JP" sz="600" dirty="0">
                <a:solidFill>
                  <a:schemeClr val="tx1"/>
                </a:solidFill>
                <a:latin typeface="Meiryo UI" panose="020B0604030504040204" pitchFamily="50" charset="-128"/>
                <a:ea typeface="Meiryo UI" panose="020B0604030504040204" pitchFamily="50" charset="-128"/>
              </a:rPr>
              <a:t>P13</a:t>
            </a:r>
            <a:r>
              <a:rPr kumimoji="1" lang="ja-JP" altLang="en-US" sz="600" dirty="0">
                <a:solidFill>
                  <a:schemeClr val="tx1"/>
                </a:solidFill>
                <a:latin typeface="Meiryo UI" panose="020B0604030504040204" pitchFamily="50" charset="-128"/>
                <a:ea typeface="Meiryo UI" panose="020B0604030504040204" pitchFamily="50" charset="-128"/>
              </a:rPr>
              <a:t>再掲</a:t>
            </a:r>
            <a:endParaRPr kumimoji="1" lang="en-US" altLang="ja-JP" sz="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879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4765EB9-F7A4-4C32-AD41-8F79903D1C7A}"/>
              </a:ext>
            </a:extLst>
          </p:cNvPr>
          <p:cNvSpPr txBox="1"/>
          <p:nvPr/>
        </p:nvSpPr>
        <p:spPr>
          <a:xfrm>
            <a:off x="2843809" y="6672225"/>
            <a:ext cx="6120680"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出典：総務省「事業所・企業統計調査結果（</a:t>
            </a:r>
            <a:r>
              <a:rPr kumimoji="1" lang="en-US" altLang="ja-JP" sz="700" dirty="0">
                <a:latin typeface="Meiryo UI" panose="020B0604030504040204" pitchFamily="50" charset="-128"/>
                <a:ea typeface="Meiryo UI" panose="020B0604030504040204" pitchFamily="50" charset="-128"/>
              </a:rPr>
              <a:t>1981</a:t>
            </a:r>
            <a:r>
              <a:rPr kumimoji="1" lang="ja-JP" altLang="en-US" sz="700" dirty="0">
                <a:latin typeface="Meiryo UI" panose="020B0604030504040204" pitchFamily="50" charset="-128"/>
                <a:ea typeface="Meiryo UI" panose="020B0604030504040204" pitchFamily="50" charset="-128"/>
              </a:rPr>
              <a:t>年）」</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「経済センサス－基礎調査及び活動調査結果（</a:t>
            </a:r>
            <a:r>
              <a:rPr kumimoji="1" lang="en-US" altLang="ja-JP" sz="700" dirty="0">
                <a:latin typeface="Meiryo UI" panose="020B0604030504040204" pitchFamily="50" charset="-128"/>
                <a:ea typeface="Meiryo UI" panose="020B0604030504040204" pitchFamily="50" charset="-128"/>
              </a:rPr>
              <a:t>2016</a:t>
            </a:r>
            <a:r>
              <a:rPr kumimoji="1" lang="ja-JP" altLang="en-US" sz="700" dirty="0">
                <a:latin typeface="Meiryo UI" panose="020B0604030504040204" pitchFamily="50" charset="-128"/>
                <a:ea typeface="Meiryo UI" panose="020B0604030504040204" pitchFamily="50" charset="-128"/>
              </a:rPr>
              <a:t>年）」を基に市町村局において作成</a:t>
            </a:r>
          </a:p>
        </p:txBody>
      </p:sp>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a:extLst>
              <a:ext uri="{FF2B5EF4-FFF2-40B4-BE49-F238E27FC236}">
                <a16:creationId xmlns:a16="http://schemas.microsoft.com/office/drawing/2014/main" id="{40B82D53-0877-4BFB-B34E-C6B7E389C24C}"/>
              </a:ext>
            </a:extLst>
          </p:cNvPr>
          <p:cNvSpPr txBox="1"/>
          <p:nvPr/>
        </p:nvSpPr>
        <p:spPr>
          <a:xfrm>
            <a:off x="179512" y="923660"/>
            <a:ext cx="8784976" cy="53967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大規模な複合商業施設などの大型小売店が増加し、小売店や飲食店等は減少傾向。</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 </a:t>
            </a:r>
            <a:r>
              <a:rPr lang="en-US" altLang="ja-JP" sz="1100" dirty="0">
                <a:latin typeface="Meiryo UI" panose="020B0604030504040204" pitchFamily="50" charset="-128"/>
                <a:ea typeface="Meiryo UI" panose="020B0604030504040204" pitchFamily="50" charset="-128"/>
              </a:rPr>
              <a:t>1981</a:t>
            </a:r>
            <a:r>
              <a:rPr lang="ja-JP" altLang="en-US" sz="1100" dirty="0">
                <a:latin typeface="Meiryo UI" panose="020B0604030504040204" pitchFamily="50" charset="-128"/>
                <a:ea typeface="Meiryo UI" panose="020B0604030504040204" pitchFamily="50" charset="-128"/>
              </a:rPr>
              <a:t>年から</a:t>
            </a:r>
            <a:r>
              <a:rPr lang="en-US" altLang="ja-JP" sz="1100" dirty="0">
                <a:latin typeface="Meiryo UI" panose="020B0604030504040204" pitchFamily="50" charset="-128"/>
                <a:ea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rPr>
              <a:t>年にかけ、府全体では小売店数▲</a:t>
            </a:r>
            <a:r>
              <a:rPr lang="en-US" altLang="ja-JP" sz="1100" dirty="0">
                <a:latin typeface="Meiryo UI" panose="020B0604030504040204" pitchFamily="50" charset="-128"/>
                <a:ea typeface="Meiryo UI" panose="020B0604030504040204" pitchFamily="50" charset="-128"/>
              </a:rPr>
              <a:t>51.9%</a:t>
            </a:r>
            <a:r>
              <a:rPr lang="ja-JP" altLang="en-US" sz="1100" dirty="0">
                <a:latin typeface="Meiryo UI" panose="020B0604030504040204" pitchFamily="50" charset="-128"/>
                <a:ea typeface="Meiryo UI" panose="020B0604030504040204" pitchFamily="50" charset="-128"/>
              </a:rPr>
              <a:t>、百貨店及び総合スーパー数▲</a:t>
            </a:r>
            <a:r>
              <a:rPr lang="en-US" altLang="ja-JP" sz="1100" dirty="0">
                <a:latin typeface="Meiryo UI" panose="020B0604030504040204" pitchFamily="50" charset="-128"/>
                <a:ea typeface="Meiryo UI" panose="020B0604030504040204" pitchFamily="50" charset="-128"/>
              </a:rPr>
              <a:t>49.3</a:t>
            </a:r>
            <a:r>
              <a:rPr lang="ja-JP" altLang="en-US" sz="1100" dirty="0">
                <a:latin typeface="Meiryo UI" panose="020B0604030504040204" pitchFamily="50" charset="-128"/>
                <a:ea typeface="Meiryo UI" panose="020B0604030504040204" pitchFamily="50" charset="-128"/>
              </a:rPr>
              <a:t>％、飲食店数▲</a:t>
            </a:r>
            <a:r>
              <a:rPr lang="en-US" altLang="ja-JP" sz="1100" dirty="0">
                <a:latin typeface="Meiryo UI" panose="020B0604030504040204" pitchFamily="50" charset="-128"/>
                <a:ea typeface="Meiryo UI" panose="020B0604030504040204" pitchFamily="50" charset="-128"/>
              </a:rPr>
              <a:t>39.2</a:t>
            </a:r>
            <a:r>
              <a:rPr lang="ja-JP" altLang="en-US" sz="1100" dirty="0">
                <a:latin typeface="Meiryo UI" panose="020B0604030504040204" pitchFamily="50" charset="-128"/>
                <a:ea typeface="Meiryo UI" panose="020B0604030504040204" pitchFamily="50" charset="-128"/>
              </a:rPr>
              <a:t>％と減少した一方、</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　　大型小売店数は＋</a:t>
            </a:r>
            <a:r>
              <a:rPr lang="en-US" altLang="ja-JP" sz="1100" dirty="0">
                <a:latin typeface="Meiryo UI" panose="020B0604030504040204" pitchFamily="50" charset="-128"/>
                <a:ea typeface="Meiryo UI" panose="020B0604030504040204" pitchFamily="50" charset="-128"/>
              </a:rPr>
              <a:t>44.1</a:t>
            </a:r>
            <a:r>
              <a:rPr lang="ja-JP" altLang="en-US" sz="1100" dirty="0">
                <a:latin typeface="Meiryo UI" panose="020B0604030504040204" pitchFamily="50" charset="-128"/>
                <a:ea typeface="Meiryo UI" panose="020B0604030504040204" pitchFamily="50" charset="-128"/>
              </a:rPr>
              <a:t>％と増加している。</a:t>
            </a:r>
            <a:endParaRPr lang="en-US" altLang="ja-JP" sz="1100" dirty="0">
              <a:latin typeface="Meiryo UI" panose="020B0604030504040204" pitchFamily="50" charset="-128"/>
              <a:ea typeface="Meiryo UI" panose="020B0604030504040204" pitchFamily="50" charset="-128"/>
            </a:endParaRPr>
          </a:p>
        </p:txBody>
      </p:sp>
      <p:graphicFrame>
        <p:nvGraphicFramePr>
          <p:cNvPr id="13" name="グラフ 12">
            <a:extLst>
              <a:ext uri="{FF2B5EF4-FFF2-40B4-BE49-F238E27FC236}">
                <a16:creationId xmlns:a16="http://schemas.microsoft.com/office/drawing/2014/main" id="{B26C10F1-0106-4A1F-9550-A1F6D2F2D217}"/>
              </a:ext>
            </a:extLst>
          </p:cNvPr>
          <p:cNvGraphicFramePr/>
          <p:nvPr>
            <p:extLst>
              <p:ext uri="{D42A27DB-BD31-4B8C-83A1-F6EECF244321}">
                <p14:modId xmlns:p14="http://schemas.microsoft.com/office/powerpoint/2010/main" val="4124949030"/>
              </p:ext>
            </p:extLst>
          </p:nvPr>
        </p:nvGraphicFramePr>
        <p:xfrm>
          <a:off x="324668" y="1592029"/>
          <a:ext cx="4175324" cy="2227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7169639D-28E9-49B1-A7C0-A0A9DF1DB7F8}"/>
              </a:ext>
            </a:extLst>
          </p:cNvPr>
          <p:cNvGraphicFramePr/>
          <p:nvPr>
            <p:extLst>
              <p:ext uri="{D42A27DB-BD31-4B8C-83A1-F6EECF244321}">
                <p14:modId xmlns:p14="http://schemas.microsoft.com/office/powerpoint/2010/main" val="2750007612"/>
              </p:ext>
            </p:extLst>
          </p:nvPr>
        </p:nvGraphicFramePr>
        <p:xfrm>
          <a:off x="4624193" y="1592029"/>
          <a:ext cx="4175324" cy="22272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a:extLst>
              <a:ext uri="{FF2B5EF4-FFF2-40B4-BE49-F238E27FC236}">
                <a16:creationId xmlns:a16="http://schemas.microsoft.com/office/drawing/2014/main" id="{79ABDD53-B66C-4C48-90A2-BF5513CC2A33}"/>
              </a:ext>
            </a:extLst>
          </p:cNvPr>
          <p:cNvGraphicFramePr/>
          <p:nvPr>
            <p:extLst>
              <p:ext uri="{D42A27DB-BD31-4B8C-83A1-F6EECF244321}">
                <p14:modId xmlns:p14="http://schemas.microsoft.com/office/powerpoint/2010/main" val="3175868901"/>
              </p:ext>
            </p:extLst>
          </p:nvPr>
        </p:nvGraphicFramePr>
        <p:xfrm>
          <a:off x="324668" y="3819246"/>
          <a:ext cx="4175324" cy="2664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a:extLst>
              <a:ext uri="{FF2B5EF4-FFF2-40B4-BE49-F238E27FC236}">
                <a16:creationId xmlns:a16="http://schemas.microsoft.com/office/drawing/2014/main" id="{612ACDE7-BE99-4578-89D2-BFF98538CB77}"/>
              </a:ext>
            </a:extLst>
          </p:cNvPr>
          <p:cNvGraphicFramePr/>
          <p:nvPr>
            <p:extLst>
              <p:ext uri="{D42A27DB-BD31-4B8C-83A1-F6EECF244321}">
                <p14:modId xmlns:p14="http://schemas.microsoft.com/office/powerpoint/2010/main" val="2643790052"/>
              </p:ext>
            </p:extLst>
          </p:nvPr>
        </p:nvGraphicFramePr>
        <p:xfrm>
          <a:off x="4624193" y="3819246"/>
          <a:ext cx="4175324" cy="2647883"/>
        </p:xfrm>
        <a:graphic>
          <a:graphicData uri="http://schemas.openxmlformats.org/drawingml/2006/chart">
            <c:chart xmlns:c="http://schemas.openxmlformats.org/drawingml/2006/chart" xmlns:r="http://schemas.openxmlformats.org/officeDocument/2006/relationships" r:id="rId6"/>
          </a:graphicData>
        </a:graphic>
      </p:graphicFrame>
      <p:pic>
        <p:nvPicPr>
          <p:cNvPr id="3" name="図 2">
            <a:extLst>
              <a:ext uri="{FF2B5EF4-FFF2-40B4-BE49-F238E27FC236}">
                <a16:creationId xmlns:a16="http://schemas.microsoft.com/office/drawing/2014/main" id="{B070BDDA-3436-4D05-9612-0100FEFB11D8}"/>
              </a:ext>
            </a:extLst>
          </p:cNvPr>
          <p:cNvPicPr>
            <a:picLocks noChangeAspect="1"/>
          </p:cNvPicPr>
          <p:nvPr/>
        </p:nvPicPr>
        <p:blipFill rotWithShape="1">
          <a:blip r:embed="rId7"/>
          <a:srcRect l="53165" t="24586" r="17097" b="70196"/>
          <a:stretch/>
        </p:blipFill>
        <p:spPr>
          <a:xfrm>
            <a:off x="4499992" y="6494084"/>
            <a:ext cx="1619672" cy="180702"/>
          </a:xfrm>
          <a:prstGeom prst="rect">
            <a:avLst/>
          </a:prstGeom>
        </p:spPr>
      </p:pic>
      <p:pic>
        <p:nvPicPr>
          <p:cNvPr id="14" name="図 13">
            <a:extLst>
              <a:ext uri="{FF2B5EF4-FFF2-40B4-BE49-F238E27FC236}">
                <a16:creationId xmlns:a16="http://schemas.microsoft.com/office/drawing/2014/main" id="{0F638B4E-1666-4C1C-BE43-CABEA7746BC9}"/>
              </a:ext>
            </a:extLst>
          </p:cNvPr>
          <p:cNvPicPr>
            <a:picLocks noChangeAspect="1"/>
          </p:cNvPicPr>
          <p:nvPr/>
        </p:nvPicPr>
        <p:blipFill rotWithShape="1">
          <a:blip r:embed="rId7"/>
          <a:srcRect l="53165" t="12641" r="17097" b="80989"/>
          <a:stretch/>
        </p:blipFill>
        <p:spPr>
          <a:xfrm>
            <a:off x="3343408" y="6452379"/>
            <a:ext cx="1606964" cy="218887"/>
          </a:xfrm>
          <a:prstGeom prst="rect">
            <a:avLst/>
          </a:prstGeom>
        </p:spPr>
      </p:pic>
      <p:sp>
        <p:nvSpPr>
          <p:cNvPr id="18" name="正方形/長方形 17">
            <a:extLst>
              <a:ext uri="{FF2B5EF4-FFF2-40B4-BE49-F238E27FC236}">
                <a16:creationId xmlns:a16="http://schemas.microsoft.com/office/drawing/2014/main" id="{9F8E60CC-8635-439B-AA81-4C6C4F3A377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13</a:t>
            </a:fld>
            <a:endParaRPr lang="ja-JP" altLang="en-US" sz="1200" dirty="0">
              <a:solidFill>
                <a:prstClr val="black"/>
              </a:solidFill>
              <a:ea typeface="Meiryo UI" panose="020B0604030504040204" pitchFamily="50" charset="-128"/>
            </a:endParaRPr>
          </a:p>
        </p:txBody>
      </p:sp>
      <p:sp>
        <p:nvSpPr>
          <p:cNvPr id="20" name="正方形/長方形 19">
            <a:extLst>
              <a:ext uri="{FF2B5EF4-FFF2-40B4-BE49-F238E27FC236}">
                <a16:creationId xmlns:a16="http://schemas.microsoft.com/office/drawing/2014/main" id="{1ED39C97-6A94-4923-8F30-4548E966BD49}"/>
              </a:ext>
            </a:extLst>
          </p:cNvPr>
          <p:cNvSpPr/>
          <p:nvPr/>
        </p:nvSpPr>
        <p:spPr>
          <a:xfrm>
            <a:off x="-1827" y="2657"/>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　地域の状況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生活利便施設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の状況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小売店・飲食店・百貨店及び総合スーパー・大型小売店</a:t>
            </a:r>
          </a:p>
        </p:txBody>
      </p:sp>
      <p:grpSp>
        <p:nvGrpSpPr>
          <p:cNvPr id="21" name="グループ化 20">
            <a:extLst>
              <a:ext uri="{FF2B5EF4-FFF2-40B4-BE49-F238E27FC236}">
                <a16:creationId xmlns:a16="http://schemas.microsoft.com/office/drawing/2014/main" id="{C4D00222-EE73-48F7-A379-C588685A2BBB}"/>
              </a:ext>
            </a:extLst>
          </p:cNvPr>
          <p:cNvGrpSpPr/>
          <p:nvPr/>
        </p:nvGrpSpPr>
        <p:grpSpPr>
          <a:xfrm>
            <a:off x="1100667" y="1762129"/>
            <a:ext cx="952112" cy="764345"/>
            <a:chOff x="706533" y="1671702"/>
            <a:chExt cx="2695017" cy="655651"/>
          </a:xfrm>
        </p:grpSpPr>
        <p:cxnSp>
          <p:nvCxnSpPr>
            <p:cNvPr id="22" name="直線矢印コネクタ 21">
              <a:extLst>
                <a:ext uri="{FF2B5EF4-FFF2-40B4-BE49-F238E27FC236}">
                  <a16:creationId xmlns:a16="http://schemas.microsoft.com/office/drawing/2014/main" id="{F6CE205D-BC65-459C-B37F-20364D221FBF}"/>
                </a:ext>
              </a:extLst>
            </p:cNvPr>
            <p:cNvCxnSpPr>
              <a:cxnSpLocks/>
            </p:cNvCxnSpPr>
            <p:nvPr/>
          </p:nvCxnSpPr>
          <p:spPr>
            <a:xfrm>
              <a:off x="706533" y="1837830"/>
              <a:ext cx="406849" cy="48952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DBC2D8B2-234F-4DDE-B9A9-7A1C8F893284}"/>
                </a:ext>
              </a:extLst>
            </p:cNvPr>
            <p:cNvSpPr/>
            <p:nvPr/>
          </p:nvSpPr>
          <p:spPr>
            <a:xfrm>
              <a:off x="1318111" y="1671702"/>
              <a:ext cx="2083439" cy="313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FF0000"/>
                  </a:solidFill>
                </a:rPr>
                <a:t>▲ </a:t>
              </a:r>
              <a:r>
                <a:rPr kumimoji="1" lang="en-US" altLang="ja-JP" sz="1000" dirty="0">
                  <a:solidFill>
                    <a:srgbClr val="FF0000"/>
                  </a:solidFill>
                </a:rPr>
                <a:t>51.9%</a:t>
              </a:r>
              <a:endParaRPr kumimoji="1" lang="ja-JP" altLang="en-US" sz="1000" dirty="0">
                <a:solidFill>
                  <a:srgbClr val="FF0000"/>
                </a:solidFill>
              </a:endParaRPr>
            </a:p>
          </p:txBody>
        </p:sp>
        <p:cxnSp>
          <p:nvCxnSpPr>
            <p:cNvPr id="24" name="直線コネクタ 23">
              <a:extLst>
                <a:ext uri="{FF2B5EF4-FFF2-40B4-BE49-F238E27FC236}">
                  <a16:creationId xmlns:a16="http://schemas.microsoft.com/office/drawing/2014/main" id="{02D9B4C8-5A78-499A-81AF-1BE4CF427474}"/>
                </a:ext>
              </a:extLst>
            </p:cNvPr>
            <p:cNvCxnSpPr>
              <a:cxnSpLocks/>
            </p:cNvCxnSpPr>
            <p:nvPr/>
          </p:nvCxnSpPr>
          <p:spPr>
            <a:xfrm flipH="1">
              <a:off x="945017" y="1894508"/>
              <a:ext cx="690398" cy="1548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D68C137B-0A43-42A4-9AFF-6F7D5778A687}"/>
              </a:ext>
            </a:extLst>
          </p:cNvPr>
          <p:cNvGrpSpPr/>
          <p:nvPr/>
        </p:nvGrpSpPr>
        <p:grpSpPr>
          <a:xfrm>
            <a:off x="5376333" y="1661034"/>
            <a:ext cx="861011" cy="718098"/>
            <a:chOff x="706533" y="1519620"/>
            <a:chExt cx="2437150" cy="615981"/>
          </a:xfrm>
        </p:grpSpPr>
        <p:cxnSp>
          <p:nvCxnSpPr>
            <p:cNvPr id="26" name="直線矢印コネクタ 25">
              <a:extLst>
                <a:ext uri="{FF2B5EF4-FFF2-40B4-BE49-F238E27FC236}">
                  <a16:creationId xmlns:a16="http://schemas.microsoft.com/office/drawing/2014/main" id="{DE1A7DC1-70AD-4F0F-8C96-A8442329E3F7}"/>
                </a:ext>
              </a:extLst>
            </p:cNvPr>
            <p:cNvCxnSpPr>
              <a:cxnSpLocks/>
            </p:cNvCxnSpPr>
            <p:nvPr/>
          </p:nvCxnSpPr>
          <p:spPr>
            <a:xfrm>
              <a:off x="706533" y="1837830"/>
              <a:ext cx="431378" cy="29777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047F654C-8859-47C4-B8CB-444A72B2D0E0}"/>
                </a:ext>
              </a:extLst>
            </p:cNvPr>
            <p:cNvSpPr/>
            <p:nvPr/>
          </p:nvSpPr>
          <p:spPr>
            <a:xfrm>
              <a:off x="1060244" y="1519620"/>
              <a:ext cx="2083439" cy="313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FF0000"/>
                  </a:solidFill>
                </a:rPr>
                <a:t>▲ </a:t>
              </a:r>
              <a:r>
                <a:rPr kumimoji="1" lang="en-US" altLang="ja-JP" sz="1000" dirty="0">
                  <a:solidFill>
                    <a:srgbClr val="FF0000"/>
                  </a:solidFill>
                </a:rPr>
                <a:t>39.2%</a:t>
              </a:r>
              <a:endParaRPr kumimoji="1" lang="ja-JP" altLang="en-US" sz="1000" dirty="0">
                <a:solidFill>
                  <a:srgbClr val="FF0000"/>
                </a:solidFill>
              </a:endParaRPr>
            </a:p>
          </p:txBody>
        </p:sp>
        <p:cxnSp>
          <p:nvCxnSpPr>
            <p:cNvPr id="28" name="直線コネクタ 27">
              <a:extLst>
                <a:ext uri="{FF2B5EF4-FFF2-40B4-BE49-F238E27FC236}">
                  <a16:creationId xmlns:a16="http://schemas.microsoft.com/office/drawing/2014/main" id="{C0BE5816-EA72-4B78-B6FD-1A83C0655604}"/>
                </a:ext>
              </a:extLst>
            </p:cNvPr>
            <p:cNvCxnSpPr>
              <a:cxnSpLocks/>
            </p:cNvCxnSpPr>
            <p:nvPr/>
          </p:nvCxnSpPr>
          <p:spPr>
            <a:xfrm flipH="1">
              <a:off x="968986" y="1757944"/>
              <a:ext cx="600304" cy="2623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354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a:extLst>
              <a:ext uri="{FF2B5EF4-FFF2-40B4-BE49-F238E27FC236}">
                <a16:creationId xmlns:a16="http://schemas.microsoft.com/office/drawing/2014/main" id="{40B82D53-0877-4BFB-B34E-C6B7E389C24C}"/>
              </a:ext>
            </a:extLst>
          </p:cNvPr>
          <p:cNvSpPr txBox="1"/>
          <p:nvPr/>
        </p:nvSpPr>
        <p:spPr>
          <a:xfrm>
            <a:off x="192205" y="908720"/>
            <a:ext cx="8784976" cy="40011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〇高齢者単独世帯は増加傾向にあり、</a:t>
            </a:r>
            <a:r>
              <a:rPr lang="en-US" altLang="ja-JP" sz="1100" dirty="0">
                <a:latin typeface="Meiryo UI" panose="020B0604030504040204" pitchFamily="50" charset="-128"/>
                <a:ea typeface="Meiryo UI" panose="020B0604030504040204" pitchFamily="50" charset="-128"/>
              </a:rPr>
              <a:t>2040</a:t>
            </a:r>
            <a:r>
              <a:rPr lang="ja-JP" altLang="en-US" sz="1100" dirty="0">
                <a:latin typeface="Meiryo UI" panose="020B0604030504040204" pitchFamily="50" charset="-128"/>
                <a:ea typeface="Meiryo UI" panose="020B0604030504040204" pitchFamily="50" charset="-128"/>
              </a:rPr>
              <a:t>年には一般世帯に占める割合が約２割に達する見込み。</a:t>
            </a:r>
            <a:endParaRPr lang="en-US" altLang="ja-JP" sz="1100" dirty="0">
              <a:latin typeface="Meiryo UI" panose="020B0604030504040204" pitchFamily="50" charset="-128"/>
              <a:ea typeface="Meiryo UI" panose="020B0604030504040204" pitchFamily="50" charset="-128"/>
            </a:endParaRPr>
          </a:p>
        </p:txBody>
      </p:sp>
      <p:graphicFrame>
        <p:nvGraphicFramePr>
          <p:cNvPr id="16" name="グラフ 15">
            <a:extLst>
              <a:ext uri="{FF2B5EF4-FFF2-40B4-BE49-F238E27FC236}">
                <a16:creationId xmlns:a16="http://schemas.microsoft.com/office/drawing/2014/main" id="{FAF6845A-7695-4482-82B3-13345927ACDC}"/>
              </a:ext>
            </a:extLst>
          </p:cNvPr>
          <p:cNvGraphicFramePr/>
          <p:nvPr>
            <p:extLst>
              <p:ext uri="{D42A27DB-BD31-4B8C-83A1-F6EECF244321}">
                <p14:modId xmlns:p14="http://schemas.microsoft.com/office/powerpoint/2010/main" val="2681327950"/>
              </p:ext>
            </p:extLst>
          </p:nvPr>
        </p:nvGraphicFramePr>
        <p:xfrm>
          <a:off x="3117915" y="1379470"/>
          <a:ext cx="2801247" cy="25084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BC16D884-1B8E-44EE-82CF-3877224CE35E}"/>
              </a:ext>
            </a:extLst>
          </p:cNvPr>
          <p:cNvGraphicFramePr/>
          <p:nvPr>
            <p:extLst>
              <p:ext uri="{D42A27DB-BD31-4B8C-83A1-F6EECF244321}">
                <p14:modId xmlns:p14="http://schemas.microsoft.com/office/powerpoint/2010/main" val="1126074729"/>
              </p:ext>
            </p:extLst>
          </p:nvPr>
        </p:nvGraphicFramePr>
        <p:xfrm>
          <a:off x="3113163" y="3887873"/>
          <a:ext cx="2810888" cy="25043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a:extLst>
              <a:ext uri="{FF2B5EF4-FFF2-40B4-BE49-F238E27FC236}">
                <a16:creationId xmlns:a16="http://schemas.microsoft.com/office/drawing/2014/main" id="{D8F82202-5D29-4BC2-8C88-388F91B4276A}"/>
              </a:ext>
            </a:extLst>
          </p:cNvPr>
          <p:cNvGraphicFramePr/>
          <p:nvPr>
            <p:extLst>
              <p:ext uri="{D42A27DB-BD31-4B8C-83A1-F6EECF244321}">
                <p14:modId xmlns:p14="http://schemas.microsoft.com/office/powerpoint/2010/main" val="2546059501"/>
              </p:ext>
            </p:extLst>
          </p:nvPr>
        </p:nvGraphicFramePr>
        <p:xfrm>
          <a:off x="5919394" y="1381506"/>
          <a:ext cx="2775258" cy="25043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FA47BE5E-3BF8-4936-90B3-08182D513EE4}"/>
              </a:ext>
            </a:extLst>
          </p:cNvPr>
          <p:cNvGraphicFramePr/>
          <p:nvPr>
            <p:extLst>
              <p:ext uri="{D42A27DB-BD31-4B8C-83A1-F6EECF244321}">
                <p14:modId xmlns:p14="http://schemas.microsoft.com/office/powerpoint/2010/main" val="934146226"/>
              </p:ext>
            </p:extLst>
          </p:nvPr>
        </p:nvGraphicFramePr>
        <p:xfrm>
          <a:off x="5924051" y="3885835"/>
          <a:ext cx="2770601" cy="2510570"/>
        </p:xfrm>
        <a:graphic>
          <a:graphicData uri="http://schemas.openxmlformats.org/drawingml/2006/chart">
            <c:chart xmlns:c="http://schemas.openxmlformats.org/drawingml/2006/chart" xmlns:r="http://schemas.openxmlformats.org/officeDocument/2006/relationships" r:id="rId6"/>
          </a:graphicData>
        </a:graphic>
      </p:graphicFrame>
      <p:sp>
        <p:nvSpPr>
          <p:cNvPr id="15" name="テキスト ボックス 14">
            <a:extLst>
              <a:ext uri="{FF2B5EF4-FFF2-40B4-BE49-F238E27FC236}">
                <a16:creationId xmlns:a16="http://schemas.microsoft.com/office/drawing/2014/main" id="{5A2B99BB-D893-4326-8A0F-B4FDE6EE3103}"/>
              </a:ext>
            </a:extLst>
          </p:cNvPr>
          <p:cNvSpPr txBox="1"/>
          <p:nvPr/>
        </p:nvSpPr>
        <p:spPr>
          <a:xfrm>
            <a:off x="539552" y="6628872"/>
            <a:ext cx="8876047" cy="215444"/>
          </a:xfrm>
          <a:prstGeom prst="rect">
            <a:avLst/>
          </a:prstGeom>
          <a:noFill/>
        </p:spPr>
        <p:txBody>
          <a:bodyPr wrap="square" rtlCol="0">
            <a:spAutoFit/>
          </a:bodyPr>
          <a:lstStyle/>
          <a:p>
            <a:pPr marL="180000" marR="0" lvl="0" indent="-457200"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年までは総務省「国勢調査」、</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年以降は</a:t>
            </a:r>
            <a:r>
              <a:rPr kumimoji="1" lang="ja-JP" altLang="en-US" sz="800" dirty="0">
                <a:latin typeface="Meiryo UI" panose="020B0604030504040204" pitchFamily="50" charset="-128"/>
                <a:ea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「日本の世帯数の将来推計（都道府県別推計）」（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年推計）を基に市町村局において作成</a:t>
            </a:r>
          </a:p>
        </p:txBody>
      </p:sp>
      <p:graphicFrame>
        <p:nvGraphicFramePr>
          <p:cNvPr id="17" name="グラフ 16">
            <a:extLst>
              <a:ext uri="{FF2B5EF4-FFF2-40B4-BE49-F238E27FC236}">
                <a16:creationId xmlns:a16="http://schemas.microsoft.com/office/drawing/2014/main" id="{97FCFCBA-DCCC-428D-BE73-A52C06FC0518}"/>
              </a:ext>
            </a:extLst>
          </p:cNvPr>
          <p:cNvGraphicFramePr/>
          <p:nvPr>
            <p:extLst>
              <p:ext uri="{D42A27DB-BD31-4B8C-83A1-F6EECF244321}">
                <p14:modId xmlns:p14="http://schemas.microsoft.com/office/powerpoint/2010/main" val="3349942003"/>
              </p:ext>
            </p:extLst>
          </p:nvPr>
        </p:nvGraphicFramePr>
        <p:xfrm>
          <a:off x="316666" y="1379471"/>
          <a:ext cx="2801247" cy="25084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グラフ 17">
            <a:extLst>
              <a:ext uri="{FF2B5EF4-FFF2-40B4-BE49-F238E27FC236}">
                <a16:creationId xmlns:a16="http://schemas.microsoft.com/office/drawing/2014/main" id="{893A2660-48E0-4CB9-830A-6D33B32F528A}"/>
              </a:ext>
            </a:extLst>
          </p:cNvPr>
          <p:cNvGraphicFramePr/>
          <p:nvPr>
            <p:extLst>
              <p:ext uri="{D42A27DB-BD31-4B8C-83A1-F6EECF244321}">
                <p14:modId xmlns:p14="http://schemas.microsoft.com/office/powerpoint/2010/main" val="578204111"/>
              </p:ext>
            </p:extLst>
          </p:nvPr>
        </p:nvGraphicFramePr>
        <p:xfrm>
          <a:off x="311915" y="3887874"/>
          <a:ext cx="2801247" cy="2504328"/>
        </p:xfrm>
        <a:graphic>
          <a:graphicData uri="http://schemas.openxmlformats.org/drawingml/2006/chart">
            <c:chart xmlns:c="http://schemas.openxmlformats.org/drawingml/2006/chart" xmlns:r="http://schemas.openxmlformats.org/officeDocument/2006/relationships" r:id="rId8"/>
          </a:graphicData>
        </a:graphic>
      </p:graphicFrame>
      <p:pic>
        <p:nvPicPr>
          <p:cNvPr id="8" name="図 7">
            <a:extLst>
              <a:ext uri="{FF2B5EF4-FFF2-40B4-BE49-F238E27FC236}">
                <a16:creationId xmlns:a16="http://schemas.microsoft.com/office/drawing/2014/main" id="{F9D13BBF-A6ED-4388-B308-AE87877AF0F1}"/>
              </a:ext>
            </a:extLst>
          </p:cNvPr>
          <p:cNvPicPr>
            <a:picLocks noChangeAspect="1"/>
          </p:cNvPicPr>
          <p:nvPr/>
        </p:nvPicPr>
        <p:blipFill>
          <a:blip r:embed="rId9"/>
          <a:stretch>
            <a:fillRect/>
          </a:stretch>
        </p:blipFill>
        <p:spPr>
          <a:xfrm>
            <a:off x="2902578" y="6449270"/>
            <a:ext cx="3275856" cy="138894"/>
          </a:xfrm>
          <a:prstGeom prst="rect">
            <a:avLst/>
          </a:prstGeom>
        </p:spPr>
      </p:pic>
      <p:sp>
        <p:nvSpPr>
          <p:cNvPr id="20" name="正方形/長方形 19">
            <a:extLst>
              <a:ext uri="{FF2B5EF4-FFF2-40B4-BE49-F238E27FC236}">
                <a16:creationId xmlns:a16="http://schemas.microsoft.com/office/drawing/2014/main" id="{9D4889EB-7645-4FDC-B564-4CBFE3458A1A}"/>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　地域の状況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（５）高齢者単独世帯の推計（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1" name="正方形/長方形 20">
            <a:extLst>
              <a:ext uri="{FF2B5EF4-FFF2-40B4-BE49-F238E27FC236}">
                <a16:creationId xmlns:a16="http://schemas.microsoft.com/office/drawing/2014/main" id="{6626FE72-A211-458C-87B1-C6FEF710890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14</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230904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482B2EA2-FC9A-4B9C-9200-945E2212003D}"/>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A3B5CE76-294C-43C2-91DD-A0A4B7C8D993}"/>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　地域の状況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（６）医療需要の推計（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9" name="テキスト ボックス 8">
            <a:extLst>
              <a:ext uri="{FF2B5EF4-FFF2-40B4-BE49-F238E27FC236}">
                <a16:creationId xmlns:a16="http://schemas.microsoft.com/office/drawing/2014/main" id="{DA448941-2042-4759-B9E4-AF9B29F78D35}"/>
              </a:ext>
            </a:extLst>
          </p:cNvPr>
          <p:cNvSpPr txBox="1"/>
          <p:nvPr/>
        </p:nvSpPr>
        <p:spPr>
          <a:xfrm>
            <a:off x="1331640" y="6629982"/>
            <a:ext cx="8530267"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国立社会保障・人口問題研究所「日本の地域別将来推計人口」を基に市町村局において作成（指数計算式：日本医師会「地域医療情報システム」記載の算出式を利用）</a:t>
            </a:r>
            <a:endParaRPr kumimoji="1" lang="en-US" altLang="ja-JP" sz="7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A338A1BC-7D49-4A18-AF65-D836D89D8F97}"/>
              </a:ext>
            </a:extLst>
          </p:cNvPr>
          <p:cNvSpPr txBox="1"/>
          <p:nvPr/>
        </p:nvSpPr>
        <p:spPr>
          <a:xfrm>
            <a:off x="179512" y="946501"/>
            <a:ext cx="8800859" cy="68134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年から</a:t>
            </a:r>
            <a:r>
              <a:rPr lang="en-US" altLang="ja-JP" sz="1100" dirty="0">
                <a:latin typeface="Meiryo UI" panose="020B0604030504040204" pitchFamily="50" charset="-128"/>
                <a:ea typeface="Meiryo UI" panose="020B0604030504040204" pitchFamily="50" charset="-128"/>
              </a:rPr>
              <a:t>2040</a:t>
            </a:r>
            <a:r>
              <a:rPr lang="ja-JP" altLang="en-US" sz="1100" dirty="0">
                <a:latin typeface="Meiryo UI" panose="020B0604030504040204" pitchFamily="50" charset="-128"/>
                <a:ea typeface="Meiryo UI" panose="020B0604030504040204" pitchFamily="50" charset="-128"/>
              </a:rPr>
              <a:t>年にかけて高齢者人口（</a:t>
            </a:r>
            <a:r>
              <a:rPr lang="en-US" altLang="ja-JP" sz="1100" dirty="0">
                <a:latin typeface="Meiryo UI" panose="020B0604030504040204" pitchFamily="50" charset="-128"/>
                <a:ea typeface="Meiryo UI" panose="020B0604030504040204" pitchFamily="50" charset="-128"/>
              </a:rPr>
              <a:t>65</a:t>
            </a:r>
            <a:r>
              <a:rPr lang="ja-JP" altLang="en-US" sz="1100" dirty="0">
                <a:latin typeface="Meiryo UI" panose="020B0604030504040204" pitchFamily="50" charset="-128"/>
                <a:ea typeface="Meiryo UI" panose="020B0604030504040204" pitchFamily="50" charset="-128"/>
              </a:rPr>
              <a:t>歳以上）の増加が大きい大阪市や北大阪地域は医療需要も増加。</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 他地域では高齢者人口は増加する一方、総人口の減少も大きいことから、</a:t>
            </a:r>
            <a:r>
              <a:rPr lang="en-US" altLang="ja-JP" sz="1100" dirty="0">
                <a:latin typeface="Meiryo UI" panose="020B0604030504040204" pitchFamily="50" charset="-128"/>
                <a:ea typeface="Meiryo UI" panose="020B0604030504040204" pitchFamily="50" charset="-128"/>
              </a:rPr>
              <a:t> 2025</a:t>
            </a:r>
            <a:r>
              <a:rPr lang="ja-JP" altLang="en-US" sz="1100" dirty="0">
                <a:latin typeface="Meiryo UI" panose="020B0604030504040204" pitchFamily="50" charset="-128"/>
                <a:ea typeface="Meiryo UI" panose="020B0604030504040204" pitchFamily="50" charset="-128"/>
              </a:rPr>
              <a:t>年以降医療需要は減少する。</a:t>
            </a:r>
            <a:endParaRPr lang="en-US" altLang="ja-JP" sz="11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99459766-A4AD-4308-8E01-7593B9870519}"/>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15</a:t>
            </a:fld>
            <a:endParaRPr lang="ja-JP" altLang="en-US" sz="1200" dirty="0">
              <a:solidFill>
                <a:prstClr val="black"/>
              </a:solidFill>
              <a:ea typeface="Meiryo UI" panose="020B0604030504040204" pitchFamily="50" charset="-128"/>
            </a:endParaRPr>
          </a:p>
        </p:txBody>
      </p:sp>
      <p:graphicFrame>
        <p:nvGraphicFramePr>
          <p:cNvPr id="14" name="グラフ 13">
            <a:extLst>
              <a:ext uri="{FF2B5EF4-FFF2-40B4-BE49-F238E27FC236}">
                <a16:creationId xmlns:a16="http://schemas.microsoft.com/office/drawing/2014/main" id="{679DADB4-8909-4C3B-B7C8-53DB60B60040}"/>
              </a:ext>
            </a:extLst>
          </p:cNvPr>
          <p:cNvGraphicFramePr>
            <a:graphicFrameLocks/>
          </p:cNvGraphicFramePr>
          <p:nvPr>
            <p:extLst>
              <p:ext uri="{D42A27DB-BD31-4B8C-83A1-F6EECF244321}">
                <p14:modId xmlns:p14="http://schemas.microsoft.com/office/powerpoint/2010/main" val="4224812971"/>
              </p:ext>
            </p:extLst>
          </p:nvPr>
        </p:nvGraphicFramePr>
        <p:xfrm>
          <a:off x="179512" y="1627847"/>
          <a:ext cx="8784976" cy="4946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6998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95D36CFE-2807-40B0-8D6D-0C4188650C41}"/>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テキスト ボックス 12">
            <a:extLst>
              <a:ext uri="{FF2B5EF4-FFF2-40B4-BE49-F238E27FC236}">
                <a16:creationId xmlns:a16="http://schemas.microsoft.com/office/drawing/2014/main" id="{0EC798AD-9CD4-458E-9E78-DA3AA8DE0D6A}"/>
              </a:ext>
            </a:extLst>
          </p:cNvPr>
          <p:cNvSpPr txBox="1"/>
          <p:nvPr/>
        </p:nvSpPr>
        <p:spPr>
          <a:xfrm>
            <a:off x="179512" y="922958"/>
            <a:ext cx="8784976" cy="61342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 後期高齢者人口の増加により、いずれの地域も介護需要は増加見込み。</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rPr>
              <a:t>年以降は需要の減少が見込まれるものの、北大阪地域は高止まりが予想される。</a:t>
            </a:r>
            <a:endParaRPr lang="en-US" altLang="ja-JP" sz="11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002C56D-454F-4DBE-8A32-BA6CDC78348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16</a:t>
            </a:fld>
            <a:endParaRPr lang="ja-JP" altLang="en-US" sz="1200" dirty="0">
              <a:solidFill>
                <a:prstClr val="black"/>
              </a:solidFill>
              <a:ea typeface="Meiryo UI" panose="020B0604030504040204" pitchFamily="50" charset="-128"/>
            </a:endParaRPr>
          </a:p>
        </p:txBody>
      </p:sp>
      <p:sp>
        <p:nvSpPr>
          <p:cNvPr id="15" name="正方形/長方形 14">
            <a:extLst>
              <a:ext uri="{FF2B5EF4-FFF2-40B4-BE49-F238E27FC236}">
                <a16:creationId xmlns:a16="http://schemas.microsoft.com/office/drawing/2014/main" id="{2473CADA-B78E-4894-B36B-2B95274C7E04}"/>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　地域の状況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（７）介護需要の推計（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8" name="テキスト ボックス 7">
            <a:extLst>
              <a:ext uri="{FF2B5EF4-FFF2-40B4-BE49-F238E27FC236}">
                <a16:creationId xmlns:a16="http://schemas.microsoft.com/office/drawing/2014/main" id="{18E98305-0FD3-4809-BA4A-FBBB59A31012}"/>
              </a:ext>
            </a:extLst>
          </p:cNvPr>
          <p:cNvSpPr txBox="1"/>
          <p:nvPr/>
        </p:nvSpPr>
        <p:spPr>
          <a:xfrm>
            <a:off x="1331640" y="6645775"/>
            <a:ext cx="8530267"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国立社会保障・人口問題研究所「日本の地域別将来推計人口」を基に市町村局において作成（指数計算式：日本医師会「地域医療情報システム」記載の算出式を利用）</a:t>
            </a:r>
            <a:endParaRPr kumimoji="1" lang="en-US" altLang="ja-JP" sz="700" dirty="0">
              <a:latin typeface="Meiryo UI" panose="020B0604030504040204" pitchFamily="50" charset="-128"/>
              <a:ea typeface="Meiryo UI" panose="020B0604030504040204" pitchFamily="50" charset="-128"/>
            </a:endParaRPr>
          </a:p>
        </p:txBody>
      </p:sp>
      <p:graphicFrame>
        <p:nvGraphicFramePr>
          <p:cNvPr id="11" name="グラフ 10">
            <a:extLst>
              <a:ext uri="{FF2B5EF4-FFF2-40B4-BE49-F238E27FC236}">
                <a16:creationId xmlns:a16="http://schemas.microsoft.com/office/drawing/2014/main" id="{590E49AA-D1ED-4786-8FAB-52C86C39DC89}"/>
              </a:ext>
            </a:extLst>
          </p:cNvPr>
          <p:cNvGraphicFramePr>
            <a:graphicFrameLocks/>
          </p:cNvGraphicFramePr>
          <p:nvPr>
            <p:extLst>
              <p:ext uri="{D42A27DB-BD31-4B8C-83A1-F6EECF244321}">
                <p14:modId xmlns:p14="http://schemas.microsoft.com/office/powerpoint/2010/main" val="3870499030"/>
              </p:ext>
            </p:extLst>
          </p:nvPr>
        </p:nvGraphicFramePr>
        <p:xfrm>
          <a:off x="179512" y="1584806"/>
          <a:ext cx="8784976" cy="5012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57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a:extLst>
              <a:ext uri="{FF2B5EF4-FFF2-40B4-BE49-F238E27FC236}">
                <a16:creationId xmlns:a16="http://schemas.microsoft.com/office/drawing/2014/main" id="{4C7072E1-A0A7-42E1-9C73-BF7A84D76141}"/>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1C14FB77-E50F-4280-AF4E-164F8B509490}"/>
              </a:ext>
            </a:extLst>
          </p:cNvPr>
          <p:cNvSpPr/>
          <p:nvPr/>
        </p:nvSpPr>
        <p:spPr>
          <a:xfrm>
            <a:off x="0" y="4032"/>
            <a:ext cx="8136904"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地域の状況</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（８）認知症有病者数の推計（</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18" name="テキスト ボックス 17">
            <a:extLst>
              <a:ext uri="{FF2B5EF4-FFF2-40B4-BE49-F238E27FC236}">
                <a16:creationId xmlns:a16="http://schemas.microsoft.com/office/drawing/2014/main" id="{EAAD0E87-C123-494F-8FC3-D456AA99467E}"/>
              </a:ext>
            </a:extLst>
          </p:cNvPr>
          <p:cNvSpPr txBox="1"/>
          <p:nvPr/>
        </p:nvSpPr>
        <p:spPr>
          <a:xfrm>
            <a:off x="2318406" y="6640235"/>
            <a:ext cx="670565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出典：総務省「国勢調査」</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国立社会保障・人口問題研究所「日本の地域別将来推計人口」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厚生労働省「認知症の人の将来推計について」を基に市町村局において作成</a:t>
            </a:r>
          </a:p>
        </p:txBody>
      </p:sp>
      <p:sp>
        <p:nvSpPr>
          <p:cNvPr id="19" name="テキスト ボックス 18">
            <a:extLst>
              <a:ext uri="{FF2B5EF4-FFF2-40B4-BE49-F238E27FC236}">
                <a16:creationId xmlns:a16="http://schemas.microsoft.com/office/drawing/2014/main" id="{0520E8D5-FE66-4C43-9BC3-4EB62A1DCE4C}"/>
              </a:ext>
            </a:extLst>
          </p:cNvPr>
          <p:cNvSpPr txBox="1"/>
          <p:nvPr/>
        </p:nvSpPr>
        <p:spPr>
          <a:xfrm>
            <a:off x="179512" y="906815"/>
            <a:ext cx="8784976" cy="35007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marL="0" marR="0" lvl="0" indent="0" algn="l" defTabSz="457200" rtl="0" eaLnBrk="1" fontAlgn="auto" latinLnBrk="0" hangingPunct="1">
              <a:lnSpc>
                <a:spcPts val="1292"/>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いずれの地域も高齢者人口（</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65</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歳以上）の増加を背景に増加が見込まれる。</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1748B7AE-3E2F-4239-B6DA-2E69944C696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8692C38-0430-4F61-A0D4-4C5C3C1314F7}" type="slidenum">
              <a:rPr kumimoji="0" lang="ja-JP" altLang="en-US" sz="1200" b="0" i="0" u="none" strike="noStrike" kern="1200" cap="none" spc="0" normalizeH="0" baseline="0" noProof="0" smtClean="0">
                <a:ln>
                  <a:noFill/>
                </a:ln>
                <a:solidFill>
                  <a:prstClr val="black"/>
                </a:solidFill>
                <a:effectLst/>
                <a:uLnTx/>
                <a:uFillTx/>
                <a:latin typeface="Calibri" panose="020F0502020204030204"/>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graphicFrame>
        <p:nvGraphicFramePr>
          <p:cNvPr id="20" name="グラフ 19">
            <a:extLst>
              <a:ext uri="{FF2B5EF4-FFF2-40B4-BE49-F238E27FC236}">
                <a16:creationId xmlns:a16="http://schemas.microsoft.com/office/drawing/2014/main" id="{670CE76F-358C-458A-8687-B920B5CDA8DC}"/>
              </a:ext>
            </a:extLst>
          </p:cNvPr>
          <p:cNvGraphicFramePr>
            <a:graphicFrameLocks/>
          </p:cNvGraphicFramePr>
          <p:nvPr>
            <p:extLst>
              <p:ext uri="{D42A27DB-BD31-4B8C-83A1-F6EECF244321}">
                <p14:modId xmlns:p14="http://schemas.microsoft.com/office/powerpoint/2010/main" val="774056222"/>
              </p:ext>
            </p:extLst>
          </p:nvPr>
        </p:nvGraphicFramePr>
        <p:xfrm>
          <a:off x="183832" y="1412776"/>
          <a:ext cx="2871876" cy="257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a:extLst>
              <a:ext uri="{FF2B5EF4-FFF2-40B4-BE49-F238E27FC236}">
                <a16:creationId xmlns:a16="http://schemas.microsoft.com/office/drawing/2014/main" id="{C3CE421F-D915-43E7-9F4E-2820E43D7035}"/>
              </a:ext>
            </a:extLst>
          </p:cNvPr>
          <p:cNvGraphicFramePr>
            <a:graphicFrameLocks/>
          </p:cNvGraphicFramePr>
          <p:nvPr>
            <p:extLst>
              <p:ext uri="{D42A27DB-BD31-4B8C-83A1-F6EECF244321}">
                <p14:modId xmlns:p14="http://schemas.microsoft.com/office/powerpoint/2010/main" val="3455640407"/>
              </p:ext>
            </p:extLst>
          </p:nvPr>
        </p:nvGraphicFramePr>
        <p:xfrm>
          <a:off x="3133902" y="1412776"/>
          <a:ext cx="2876195" cy="257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a:extLst>
              <a:ext uri="{FF2B5EF4-FFF2-40B4-BE49-F238E27FC236}">
                <a16:creationId xmlns:a16="http://schemas.microsoft.com/office/drawing/2014/main" id="{ADF645D3-798E-43D2-AFEA-69983CEC902E}"/>
              </a:ext>
            </a:extLst>
          </p:cNvPr>
          <p:cNvGraphicFramePr>
            <a:graphicFrameLocks/>
          </p:cNvGraphicFramePr>
          <p:nvPr/>
        </p:nvGraphicFramePr>
        <p:xfrm>
          <a:off x="179512" y="3984964"/>
          <a:ext cx="2876195" cy="257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a:extLst>
              <a:ext uri="{FF2B5EF4-FFF2-40B4-BE49-F238E27FC236}">
                <a16:creationId xmlns:a16="http://schemas.microsoft.com/office/drawing/2014/main" id="{31649550-1FCD-41EB-8B2E-88BA4520AF04}"/>
              </a:ext>
            </a:extLst>
          </p:cNvPr>
          <p:cNvGraphicFramePr>
            <a:graphicFrameLocks/>
          </p:cNvGraphicFramePr>
          <p:nvPr>
            <p:extLst>
              <p:ext uri="{D42A27DB-BD31-4B8C-83A1-F6EECF244321}">
                <p14:modId xmlns:p14="http://schemas.microsoft.com/office/powerpoint/2010/main" val="1467489584"/>
              </p:ext>
            </p:extLst>
          </p:nvPr>
        </p:nvGraphicFramePr>
        <p:xfrm>
          <a:off x="3133902" y="3984058"/>
          <a:ext cx="2876195" cy="2574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グラフ 24">
            <a:extLst>
              <a:ext uri="{FF2B5EF4-FFF2-40B4-BE49-F238E27FC236}">
                <a16:creationId xmlns:a16="http://schemas.microsoft.com/office/drawing/2014/main" id="{8470F41B-3E23-42E8-B566-0BCE63E1EEB3}"/>
              </a:ext>
            </a:extLst>
          </p:cNvPr>
          <p:cNvGraphicFramePr>
            <a:graphicFrameLocks/>
          </p:cNvGraphicFramePr>
          <p:nvPr/>
        </p:nvGraphicFramePr>
        <p:xfrm>
          <a:off x="6081325" y="1412776"/>
          <a:ext cx="2876195" cy="25721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グラフ 25">
            <a:extLst>
              <a:ext uri="{FF2B5EF4-FFF2-40B4-BE49-F238E27FC236}">
                <a16:creationId xmlns:a16="http://schemas.microsoft.com/office/drawing/2014/main" id="{4E4F821C-D75B-4EB1-B392-F71BE2A1DB4B}"/>
              </a:ext>
            </a:extLst>
          </p:cNvPr>
          <p:cNvGraphicFramePr>
            <a:graphicFrameLocks/>
          </p:cNvGraphicFramePr>
          <p:nvPr/>
        </p:nvGraphicFramePr>
        <p:xfrm>
          <a:off x="6081324" y="3984964"/>
          <a:ext cx="2876195" cy="257218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96269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455002144"/>
              </p:ext>
            </p:extLst>
          </p:nvPr>
        </p:nvGraphicFramePr>
        <p:xfrm>
          <a:off x="3059832" y="1426790"/>
          <a:ext cx="2880320" cy="250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1244698828"/>
              </p:ext>
            </p:extLst>
          </p:nvPr>
        </p:nvGraphicFramePr>
        <p:xfrm>
          <a:off x="3059832" y="3931159"/>
          <a:ext cx="2880320" cy="250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3822037416"/>
              </p:ext>
            </p:extLst>
          </p:nvPr>
        </p:nvGraphicFramePr>
        <p:xfrm>
          <a:off x="5940152" y="1427456"/>
          <a:ext cx="2880320" cy="2505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1424028933"/>
              </p:ext>
            </p:extLst>
          </p:nvPr>
        </p:nvGraphicFramePr>
        <p:xfrm>
          <a:off x="5940152" y="3932390"/>
          <a:ext cx="2880320" cy="2505600"/>
        </p:xfrm>
        <a:graphic>
          <a:graphicData uri="http://schemas.openxmlformats.org/drawingml/2006/chart">
            <c:chart xmlns:c="http://schemas.openxmlformats.org/drawingml/2006/chart" xmlns:r="http://schemas.openxmlformats.org/officeDocument/2006/relationships" r:id="rId6"/>
          </a:graphicData>
        </a:graphic>
      </p:graphicFrame>
      <p:cxnSp>
        <p:nvCxnSpPr>
          <p:cNvPr id="16" name="直線コネクタ 15">
            <a:extLst>
              <a:ext uri="{FF2B5EF4-FFF2-40B4-BE49-F238E27FC236}">
                <a16:creationId xmlns:a16="http://schemas.microsoft.com/office/drawing/2014/main" id="{ABA8D04E-9736-43B9-9984-2791C5585F70}"/>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23E73C2A-E1A8-48EC-B01C-1F7B5BDB109C}"/>
              </a:ext>
            </a:extLst>
          </p:cNvPr>
          <p:cNvSpPr txBox="1"/>
          <p:nvPr/>
        </p:nvSpPr>
        <p:spPr>
          <a:xfrm>
            <a:off x="179512" y="936874"/>
            <a:ext cx="8712968" cy="32932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 総人口の減少に伴い、いずれの地域も</a:t>
            </a:r>
            <a:r>
              <a:rPr lang="en-US" altLang="ja-JP" sz="1100" dirty="0">
                <a:latin typeface="Meiryo UI" panose="020B0604030504040204" pitchFamily="50" charset="-128"/>
                <a:ea typeface="Meiryo UI" panose="020B0604030504040204" pitchFamily="50" charset="-128"/>
              </a:rPr>
              <a:t>2040</a:t>
            </a:r>
            <a:r>
              <a:rPr lang="ja-JP" altLang="en-US" sz="1100" dirty="0">
                <a:latin typeface="Meiryo UI" panose="020B0604030504040204" pitchFamily="50" charset="-128"/>
                <a:ea typeface="Meiryo UI" panose="020B0604030504040204" pitchFamily="50" charset="-128"/>
              </a:rPr>
              <a:t>年にかけて減少する見込み。</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AD4BE66-B2E0-45C3-AB00-B2D77D18A20D}"/>
              </a:ext>
            </a:extLst>
          </p:cNvPr>
          <p:cNvSpPr txBox="1"/>
          <p:nvPr/>
        </p:nvSpPr>
        <p:spPr>
          <a:xfrm>
            <a:off x="2843808" y="6597352"/>
            <a:ext cx="5869160"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大阪府「大阪府の水道の現況」を基に市町村局において作成</a:t>
            </a:r>
          </a:p>
        </p:txBody>
      </p:sp>
      <p:sp>
        <p:nvSpPr>
          <p:cNvPr id="10" name="正方形/長方形 9">
            <a:extLst>
              <a:ext uri="{FF2B5EF4-FFF2-40B4-BE49-F238E27FC236}">
                <a16:creationId xmlns:a16="http://schemas.microsoft.com/office/drawing/2014/main" id="{2DB22867-6EB4-4E51-BD26-A9E710971B9E}"/>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18</a:t>
            </a:fld>
            <a:endParaRPr lang="ja-JP" altLang="en-US" sz="1200" dirty="0">
              <a:solidFill>
                <a:prstClr val="black"/>
              </a:solidFill>
              <a:ea typeface="Meiryo UI" panose="020B0604030504040204" pitchFamily="50" charset="-128"/>
            </a:endParaRPr>
          </a:p>
        </p:txBody>
      </p:sp>
      <p:graphicFrame>
        <p:nvGraphicFramePr>
          <p:cNvPr id="24" name="グラフ 23">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893368412"/>
              </p:ext>
            </p:extLst>
          </p:nvPr>
        </p:nvGraphicFramePr>
        <p:xfrm>
          <a:off x="179512" y="1428005"/>
          <a:ext cx="2880320" cy="25043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グラフ 24">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310704162"/>
              </p:ext>
            </p:extLst>
          </p:nvPr>
        </p:nvGraphicFramePr>
        <p:xfrm>
          <a:off x="179512" y="3932382"/>
          <a:ext cx="2880320" cy="2505608"/>
        </p:xfrm>
        <a:graphic>
          <a:graphicData uri="http://schemas.openxmlformats.org/drawingml/2006/chart">
            <c:chart xmlns:c="http://schemas.openxmlformats.org/drawingml/2006/chart" xmlns:r="http://schemas.openxmlformats.org/officeDocument/2006/relationships" r:id="rId8"/>
          </a:graphicData>
        </a:graphic>
      </p:graphicFrame>
      <p:sp>
        <p:nvSpPr>
          <p:cNvPr id="20" name="正方形/長方形 19">
            <a:extLst>
              <a:ext uri="{FF2B5EF4-FFF2-40B4-BE49-F238E27FC236}">
                <a16:creationId xmlns:a16="http://schemas.microsoft.com/office/drawing/2014/main" id="{88A3734B-7FCB-4135-9C25-7E0C2D1EFEE0}"/>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　地域の状況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（９）有収水量の推計（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Tree>
    <p:extLst>
      <p:ext uri="{BB962C8B-B14F-4D97-AF65-F5344CB8AC3E}">
        <p14:creationId xmlns:p14="http://schemas.microsoft.com/office/powerpoint/2010/main" val="262949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35332"/>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8" name="グループ化 7">
            <a:extLst>
              <a:ext uri="{FF2B5EF4-FFF2-40B4-BE49-F238E27FC236}">
                <a16:creationId xmlns:a16="http://schemas.microsoft.com/office/drawing/2014/main" id="{8F7A5A57-9E72-44B7-9225-2A3992F10C11}"/>
              </a:ext>
            </a:extLst>
          </p:cNvPr>
          <p:cNvGrpSpPr/>
          <p:nvPr/>
        </p:nvGrpSpPr>
        <p:grpSpPr>
          <a:xfrm>
            <a:off x="323528" y="528476"/>
            <a:ext cx="7889591" cy="6572358"/>
            <a:chOff x="803551" y="699224"/>
            <a:chExt cx="7662007" cy="6572358"/>
          </a:xfrm>
        </p:grpSpPr>
        <p:sp>
          <p:nvSpPr>
            <p:cNvPr id="10" name="テキスト ボックス 9">
              <a:extLst>
                <a:ext uri="{FF2B5EF4-FFF2-40B4-BE49-F238E27FC236}">
                  <a16:creationId xmlns:a16="http://schemas.microsoft.com/office/drawing/2014/main" id="{768814D4-8C05-4A3A-92CB-5B9563B78448}"/>
                </a:ext>
              </a:extLst>
            </p:cNvPr>
            <p:cNvSpPr txBox="1"/>
            <p:nvPr/>
          </p:nvSpPr>
          <p:spPr>
            <a:xfrm>
              <a:off x="1992375" y="699224"/>
              <a:ext cx="6473183" cy="6039379"/>
            </a:xfrm>
            <a:prstGeom prst="rect">
              <a:avLst/>
            </a:prstGeom>
            <a:noFill/>
          </p:spPr>
          <p:txBody>
            <a:bodyPr wrap="square" lIns="0" rIns="0" rtlCol="0" anchor="t" anchorCtr="0">
              <a:noAutofit/>
            </a:bodyPr>
            <a:lstStyle/>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p>
            <a:p>
              <a:pPr algn="r">
                <a:lnSpc>
                  <a:spcPts val="1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7</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p>
            <a:p>
              <a:pPr algn="r">
                <a:lnSpc>
                  <a:spcPts val="1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p>
            <a:p>
              <a:pPr algn="r">
                <a:lnSpc>
                  <a:spcPts val="1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a:t>
              </a:r>
            </a:p>
            <a:p>
              <a:pPr algn="r">
                <a:lnSpc>
                  <a:spcPts val="1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p>
            <a:p>
              <a:pPr algn="r">
                <a:lnSpc>
                  <a:spcPts val="1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p>
            <a:p>
              <a:pPr algn="r">
                <a:lnSpc>
                  <a:spcPts val="1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a:t>
              </a:r>
            </a:p>
            <a:p>
              <a:pPr algn="r">
                <a:lnSpc>
                  <a:spcPts val="1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a:t>
              </a:r>
            </a:p>
          </p:txBody>
        </p:sp>
        <p:sp>
          <p:nvSpPr>
            <p:cNvPr id="12" name="Rectangle 3">
              <a:extLst>
                <a:ext uri="{FF2B5EF4-FFF2-40B4-BE49-F238E27FC236}">
                  <a16:creationId xmlns:a16="http://schemas.microsoft.com/office/drawing/2014/main" id="{7BE58411-CA96-47CC-8AE5-D67E04B77062}"/>
                </a:ext>
              </a:extLst>
            </p:cNvPr>
            <p:cNvSpPr txBox="1">
              <a:spLocks noChangeArrowheads="1"/>
            </p:cNvSpPr>
            <p:nvPr/>
          </p:nvSpPr>
          <p:spPr>
            <a:xfrm>
              <a:off x="803551" y="715941"/>
              <a:ext cx="6401666" cy="6555641"/>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200"/>
                </a:lnSpc>
                <a:spcBef>
                  <a:spcPct val="0"/>
                </a:spcBef>
                <a:buNone/>
                <a:tabLst>
                  <a:tab pos="8256588" algn="r"/>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大阪府内市町村の構成</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人口の現状・将来推計</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（１）年齢３区分別人口推計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（２）人口ピラミッド</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人口増減率別団体数（地域別）</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（４）高齢化・後期高齢化率の推計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（５）児童・生徒数の推計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b="1"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地域の状況</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（１）消防団員充足率</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（２）自治会加入率</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（３）住宅の空き家比率</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（４）生活便利施設の状況</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（５）高齢者単独世帯の状況</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（６）医療需要の推計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（７）介護需要の推計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b="1"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（８）認知症有病者数の推計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（９）有収水量の推計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）ごみ発生量の推計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　インフラの老朽化の状況</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endParaRPr lang="en-US" altLang="ja-JP" sz="1200" b="1" i="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（１）府内市町村の行財政状況の変化</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（２）行政職員数の推計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（３）健全化指標・財政力指数</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（４）市町村の</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推進体制・進捗状況</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　住民サービス</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（１）コミュニティバスの状況</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（２）上水道・下水道料金</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（３）ごみ収集の有料化の状況</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　主な広域連携の状況</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Font typeface="Wingdings" pitchFamily="2" charset="2"/>
                <a:buNone/>
                <a:tabLst>
                  <a:tab pos="8256588" algn="r"/>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９　中核市移行にかかる分析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200"/>
                </a:lnSpc>
                <a:spcBef>
                  <a:spcPct val="0"/>
                </a:spcBef>
                <a:buNone/>
                <a:tabLst>
                  <a:tab pos="8256588" algn="r"/>
                </a:tabLst>
                <a:defRPr/>
              </a:pP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府内市町村に対する府補助金・交付金の状況</a:t>
              </a:r>
            </a:p>
          </p:txBody>
        </p:sp>
      </p:grpSp>
      <p:sp>
        <p:nvSpPr>
          <p:cNvPr id="9" name="正方形/長方形 8">
            <a:extLst>
              <a:ext uri="{FF2B5EF4-FFF2-40B4-BE49-F238E27FC236}">
                <a16:creationId xmlns:a16="http://schemas.microsoft.com/office/drawing/2014/main" id="{B5E08E0C-FDC0-4CF4-B06B-300E64AA0890}"/>
              </a:ext>
            </a:extLst>
          </p:cNvPr>
          <p:cNvSpPr/>
          <p:nvPr/>
        </p:nvSpPr>
        <p:spPr>
          <a:xfrm>
            <a:off x="8704360"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1</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288170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a:extLst>
              <a:ext uri="{FF2B5EF4-FFF2-40B4-BE49-F238E27FC236}">
                <a16:creationId xmlns:a16="http://schemas.microsoft.com/office/drawing/2014/main" id="{3CF2855A-500A-4589-A549-B5D46039BF88}"/>
              </a:ext>
            </a:extLst>
          </p:cNvPr>
          <p:cNvGraphicFramePr>
            <a:graphicFrameLocks/>
          </p:cNvGraphicFramePr>
          <p:nvPr>
            <p:extLst>
              <p:ext uri="{D42A27DB-BD31-4B8C-83A1-F6EECF244321}">
                <p14:modId xmlns:p14="http://schemas.microsoft.com/office/powerpoint/2010/main" val="2261807396"/>
              </p:ext>
            </p:extLst>
          </p:nvPr>
        </p:nvGraphicFramePr>
        <p:xfrm>
          <a:off x="3176610" y="1556792"/>
          <a:ext cx="2902383" cy="2414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3CF2855A-500A-4589-A549-B5D46039BF88}"/>
              </a:ext>
            </a:extLst>
          </p:cNvPr>
          <p:cNvGraphicFramePr>
            <a:graphicFrameLocks/>
          </p:cNvGraphicFramePr>
          <p:nvPr/>
        </p:nvGraphicFramePr>
        <p:xfrm>
          <a:off x="3176609" y="3971457"/>
          <a:ext cx="2902383" cy="2414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a:extLst>
              <a:ext uri="{FF2B5EF4-FFF2-40B4-BE49-F238E27FC236}">
                <a16:creationId xmlns:a16="http://schemas.microsoft.com/office/drawing/2014/main" id="{3CF2855A-500A-4589-A549-B5D46039BF88}"/>
              </a:ext>
            </a:extLst>
          </p:cNvPr>
          <p:cNvGraphicFramePr>
            <a:graphicFrameLocks/>
          </p:cNvGraphicFramePr>
          <p:nvPr>
            <p:extLst>
              <p:ext uri="{D42A27DB-BD31-4B8C-83A1-F6EECF244321}">
                <p14:modId xmlns:p14="http://schemas.microsoft.com/office/powerpoint/2010/main" val="1394832112"/>
              </p:ext>
            </p:extLst>
          </p:nvPr>
        </p:nvGraphicFramePr>
        <p:xfrm>
          <a:off x="6078992" y="1556790"/>
          <a:ext cx="2902383" cy="2414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a:extLst>
              <a:ext uri="{FF2B5EF4-FFF2-40B4-BE49-F238E27FC236}">
                <a16:creationId xmlns:a16="http://schemas.microsoft.com/office/drawing/2014/main" id="{3CF2855A-500A-4589-A549-B5D46039BF88}"/>
              </a:ext>
            </a:extLst>
          </p:cNvPr>
          <p:cNvGraphicFramePr>
            <a:graphicFrameLocks/>
          </p:cNvGraphicFramePr>
          <p:nvPr/>
        </p:nvGraphicFramePr>
        <p:xfrm>
          <a:off x="6078993" y="3971459"/>
          <a:ext cx="2902383" cy="2414667"/>
        </p:xfrm>
        <a:graphic>
          <a:graphicData uri="http://schemas.openxmlformats.org/drawingml/2006/chart">
            <c:chart xmlns:c="http://schemas.openxmlformats.org/drawingml/2006/chart" xmlns:r="http://schemas.openxmlformats.org/officeDocument/2006/relationships" r:id="rId6"/>
          </a:graphicData>
        </a:graphic>
      </p:graphicFrame>
      <p:cxnSp>
        <p:nvCxnSpPr>
          <p:cNvPr id="19" name="直線コネクタ 18">
            <a:extLst>
              <a:ext uri="{FF2B5EF4-FFF2-40B4-BE49-F238E27FC236}">
                <a16:creationId xmlns:a16="http://schemas.microsoft.com/office/drawing/2014/main" id="{0C2CBDA6-8205-4FCC-92D9-99CE82CD35F4}"/>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テキスト ボックス 11">
            <a:extLst>
              <a:ext uri="{FF2B5EF4-FFF2-40B4-BE49-F238E27FC236}">
                <a16:creationId xmlns:a16="http://schemas.microsoft.com/office/drawing/2014/main" id="{C7A45BA9-5706-4C9F-9EE3-C05C6FA09CC5}"/>
              </a:ext>
            </a:extLst>
          </p:cNvPr>
          <p:cNvSpPr txBox="1"/>
          <p:nvPr/>
        </p:nvSpPr>
        <p:spPr>
          <a:xfrm>
            <a:off x="3164718" y="6657945"/>
            <a:ext cx="5633225"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環境省「ごみ処理の概要」を基に市町村局において作成</a:t>
            </a:r>
          </a:p>
        </p:txBody>
      </p:sp>
      <p:sp>
        <p:nvSpPr>
          <p:cNvPr id="13" name="テキスト ボックス 12">
            <a:extLst>
              <a:ext uri="{FF2B5EF4-FFF2-40B4-BE49-F238E27FC236}">
                <a16:creationId xmlns:a16="http://schemas.microsoft.com/office/drawing/2014/main" id="{C3266DC1-1807-4A64-91E2-316CE2245CAC}"/>
              </a:ext>
            </a:extLst>
          </p:cNvPr>
          <p:cNvSpPr txBox="1"/>
          <p:nvPr/>
        </p:nvSpPr>
        <p:spPr>
          <a:xfrm>
            <a:off x="179512" y="925195"/>
            <a:ext cx="8801864" cy="44735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 総人口の減少に伴い、いずれの地域も</a:t>
            </a:r>
            <a:r>
              <a:rPr lang="en-US" altLang="ja-JP" sz="1100" dirty="0">
                <a:latin typeface="Meiryo UI" panose="020B0604030504040204" pitchFamily="50" charset="-128"/>
                <a:ea typeface="Meiryo UI" panose="020B0604030504040204" pitchFamily="50" charset="-128"/>
              </a:rPr>
              <a:t>2040</a:t>
            </a:r>
            <a:r>
              <a:rPr lang="ja-JP" altLang="en-US" sz="1100" dirty="0">
                <a:latin typeface="Meiryo UI" panose="020B0604030504040204" pitchFamily="50" charset="-128"/>
                <a:ea typeface="Meiryo UI" panose="020B0604030504040204" pitchFamily="50" charset="-128"/>
              </a:rPr>
              <a:t>年にかけて減少する見込み。</a:t>
            </a:r>
            <a:endParaRPr lang="en-US" altLang="ja-JP" sz="11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EC99ECA-678B-4929-8444-E08A05E7A225}"/>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19</a:t>
            </a:fld>
            <a:endParaRPr lang="ja-JP" altLang="en-US" sz="1200" dirty="0">
              <a:solidFill>
                <a:prstClr val="black"/>
              </a:solidFill>
              <a:ea typeface="Meiryo UI" panose="020B0604030504040204" pitchFamily="50" charset="-128"/>
            </a:endParaRPr>
          </a:p>
        </p:txBody>
      </p:sp>
      <p:graphicFrame>
        <p:nvGraphicFramePr>
          <p:cNvPr id="15" name="グラフ 14">
            <a:extLst>
              <a:ext uri="{FF2B5EF4-FFF2-40B4-BE49-F238E27FC236}">
                <a16:creationId xmlns:a16="http://schemas.microsoft.com/office/drawing/2014/main" id="{3CF2855A-500A-4589-A549-B5D46039BF88}"/>
              </a:ext>
            </a:extLst>
          </p:cNvPr>
          <p:cNvGraphicFramePr>
            <a:graphicFrameLocks/>
          </p:cNvGraphicFramePr>
          <p:nvPr/>
        </p:nvGraphicFramePr>
        <p:xfrm>
          <a:off x="323529" y="3971458"/>
          <a:ext cx="2853082" cy="2414667"/>
        </p:xfrm>
        <a:graphic>
          <a:graphicData uri="http://schemas.openxmlformats.org/drawingml/2006/chart">
            <c:chart xmlns:c="http://schemas.openxmlformats.org/drawingml/2006/chart" xmlns:r="http://schemas.openxmlformats.org/officeDocument/2006/relationships" r:id="rId7"/>
          </a:graphicData>
        </a:graphic>
      </p:graphicFrame>
      <p:sp>
        <p:nvSpPr>
          <p:cNvPr id="17" name="正方形/長方形 16">
            <a:extLst>
              <a:ext uri="{FF2B5EF4-FFF2-40B4-BE49-F238E27FC236}">
                <a16:creationId xmlns:a16="http://schemas.microsoft.com/office/drawing/2014/main" id="{44FBB05C-464D-4159-ACB9-CEDE6AB6363F}"/>
              </a:ext>
            </a:extLst>
          </p:cNvPr>
          <p:cNvSpPr/>
          <p:nvPr/>
        </p:nvSpPr>
        <p:spPr>
          <a:xfrm>
            <a:off x="202"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３　地域の状況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）ごみ発生量の推計（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graphicFrame>
        <p:nvGraphicFramePr>
          <p:cNvPr id="20" name="グラフ 19">
            <a:extLst>
              <a:ext uri="{FF2B5EF4-FFF2-40B4-BE49-F238E27FC236}">
                <a16:creationId xmlns:a16="http://schemas.microsoft.com/office/drawing/2014/main" id="{CE113EFC-EBD9-4028-8D35-F63EA60C82FF}"/>
              </a:ext>
            </a:extLst>
          </p:cNvPr>
          <p:cNvGraphicFramePr>
            <a:graphicFrameLocks/>
          </p:cNvGraphicFramePr>
          <p:nvPr>
            <p:extLst>
              <p:ext uri="{D42A27DB-BD31-4B8C-83A1-F6EECF244321}">
                <p14:modId xmlns:p14="http://schemas.microsoft.com/office/powerpoint/2010/main" val="2774395054"/>
              </p:ext>
            </p:extLst>
          </p:nvPr>
        </p:nvGraphicFramePr>
        <p:xfrm>
          <a:off x="324312" y="1556790"/>
          <a:ext cx="2853082" cy="2414665"/>
        </p:xfrm>
        <a:graphic>
          <a:graphicData uri="http://schemas.openxmlformats.org/drawingml/2006/chart">
            <c:chart xmlns:c="http://schemas.openxmlformats.org/drawingml/2006/chart" xmlns:r="http://schemas.openxmlformats.org/officeDocument/2006/relationships" r:id="rId8"/>
          </a:graphicData>
        </a:graphic>
      </p:graphicFrame>
      <p:pic>
        <p:nvPicPr>
          <p:cNvPr id="4" name="図 3">
            <a:extLst>
              <a:ext uri="{FF2B5EF4-FFF2-40B4-BE49-F238E27FC236}">
                <a16:creationId xmlns:a16="http://schemas.microsoft.com/office/drawing/2014/main" id="{D69E1CD5-DE73-47C1-AE39-3850D35BE4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5035" y="6386120"/>
            <a:ext cx="3133929" cy="346367"/>
          </a:xfrm>
          <a:prstGeom prst="rect">
            <a:avLst/>
          </a:prstGeom>
        </p:spPr>
      </p:pic>
    </p:spTree>
    <p:extLst>
      <p:ext uri="{BB962C8B-B14F-4D97-AF65-F5344CB8AC3E}">
        <p14:creationId xmlns:p14="http://schemas.microsoft.com/office/powerpoint/2010/main" val="2780673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5EA5BB9C-2B0E-445E-B382-882E20B0A2A9}"/>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４　インフラの老朽化の状況</a:t>
            </a: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40B82D53-0877-4BFB-B34E-C6B7E389C24C}"/>
              </a:ext>
            </a:extLst>
          </p:cNvPr>
          <p:cNvSpPr txBox="1"/>
          <p:nvPr/>
        </p:nvSpPr>
        <p:spPr>
          <a:xfrm>
            <a:off x="197453" y="726788"/>
            <a:ext cx="8784976" cy="36932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高度経済成長期に集中投資した公共インフラが老朽化し、点検・診断・維持管理等の事務が増加している。</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 水道管路・下水道管渠では、多くの団体で経年化・老朽化率が高まっており、計画的に更新を進める必要がある。</a:t>
            </a:r>
          </a:p>
        </p:txBody>
      </p:sp>
      <p:sp>
        <p:nvSpPr>
          <p:cNvPr id="14" name="正方形/長方形 13">
            <a:extLst>
              <a:ext uri="{FF2B5EF4-FFF2-40B4-BE49-F238E27FC236}">
                <a16:creationId xmlns:a16="http://schemas.microsoft.com/office/drawing/2014/main" id="{46C76A1F-04B2-44B7-AF94-1B1FCF2EDDF3}"/>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20</a:t>
            </a:fld>
            <a:endParaRPr lang="ja-JP" altLang="en-US" sz="1200" dirty="0">
              <a:solidFill>
                <a:prstClr val="black"/>
              </a:solidFill>
              <a:ea typeface="Meiryo UI" panose="020B0604030504040204" pitchFamily="50" charset="-128"/>
            </a:endParaRPr>
          </a:p>
        </p:txBody>
      </p:sp>
      <p:sp>
        <p:nvSpPr>
          <p:cNvPr id="15" name="テキスト ボックス 14">
            <a:extLst>
              <a:ext uri="{FF2B5EF4-FFF2-40B4-BE49-F238E27FC236}">
                <a16:creationId xmlns:a16="http://schemas.microsoft.com/office/drawing/2014/main" id="{B1C6370C-CDF0-4C4C-92D8-F71FEA9F6160}"/>
              </a:ext>
            </a:extLst>
          </p:cNvPr>
          <p:cNvSpPr txBox="1"/>
          <p:nvPr/>
        </p:nvSpPr>
        <p:spPr>
          <a:xfrm>
            <a:off x="3563888" y="6478838"/>
            <a:ext cx="5621904" cy="477054"/>
          </a:xfrm>
          <a:prstGeom prst="rect">
            <a:avLst/>
          </a:prstGeom>
          <a:noFill/>
        </p:spPr>
        <p:txBody>
          <a:bodyPr wrap="square" rtlCol="0">
            <a:spAutoFit/>
          </a:bodyPr>
          <a:lstStyle/>
          <a:p>
            <a:r>
              <a:rPr kumimoji="1" lang="ja-JP" altLang="en-US" sz="500" dirty="0">
                <a:latin typeface="Meiryo UI" panose="020B0604030504040204" pitchFamily="50" charset="-128"/>
                <a:ea typeface="Meiryo UI" panose="020B0604030504040204" pitchFamily="50" charset="-128"/>
              </a:rPr>
              <a:t>出典　水道管路については、「大阪府の水道の現況」（</a:t>
            </a:r>
            <a:r>
              <a:rPr kumimoji="1" lang="en-US" altLang="ja-JP" sz="500" dirty="0">
                <a:latin typeface="Meiryo UI" panose="020B0604030504040204" pitchFamily="50" charset="-128"/>
                <a:ea typeface="Meiryo UI" panose="020B0604030504040204" pitchFamily="50" charset="-128"/>
              </a:rPr>
              <a:t>2022</a:t>
            </a:r>
            <a:r>
              <a:rPr kumimoji="1" lang="ja-JP" altLang="en-US" sz="500" dirty="0">
                <a:latin typeface="Meiryo UI" panose="020B0604030504040204" pitchFamily="50" charset="-128"/>
                <a:ea typeface="Meiryo UI" panose="020B0604030504040204" pitchFamily="50" charset="-128"/>
              </a:rPr>
              <a:t>年度）</a:t>
            </a:r>
            <a:r>
              <a:rPr lang="ja-JP" altLang="en-US" sz="500" kern="100" dirty="0">
                <a:effectLst/>
                <a:latin typeface="Meiryo UI" panose="020B0604030504040204" pitchFamily="50" charset="-128"/>
                <a:ea typeface="Meiryo UI" panose="020B0604030504040204" pitchFamily="50" charset="-128"/>
              </a:rPr>
              <a:t>を基に市町村局において作成（</a:t>
            </a:r>
            <a:r>
              <a:rPr kumimoji="1" lang="ja-JP" altLang="en-US" sz="500" dirty="0">
                <a:latin typeface="Meiryo UI" panose="020B0604030504040204" pitchFamily="50" charset="-128"/>
                <a:ea typeface="Meiryo UI" panose="020B0604030504040204" pitchFamily="50" charset="-128"/>
              </a:rPr>
              <a:t>法定耐用年数</a:t>
            </a:r>
            <a:r>
              <a:rPr kumimoji="1" lang="en-US" altLang="ja-JP" sz="500" dirty="0">
                <a:latin typeface="Meiryo UI" panose="020B0604030504040204" pitchFamily="50" charset="-128"/>
                <a:ea typeface="Meiryo UI" panose="020B0604030504040204" pitchFamily="50" charset="-128"/>
              </a:rPr>
              <a:t>40</a:t>
            </a:r>
            <a:r>
              <a:rPr kumimoji="1" lang="ja-JP" altLang="en-US" sz="500" dirty="0">
                <a:latin typeface="Meiryo UI" panose="020B0604030504040204" pitchFamily="50" charset="-128"/>
                <a:ea typeface="Meiryo UI" panose="020B0604030504040204" pitchFamily="50" charset="-128"/>
              </a:rPr>
              <a:t>年を超えたものを経年管と定義）</a:t>
            </a:r>
            <a:endParaRPr kumimoji="1" lang="en-US" altLang="ja-JP" sz="500" dirty="0">
              <a:latin typeface="Meiryo UI" panose="020B0604030504040204" pitchFamily="50" charset="-128"/>
              <a:ea typeface="Meiryo UI" panose="020B0604030504040204" pitchFamily="50" charset="-128"/>
            </a:endParaRPr>
          </a:p>
          <a:p>
            <a:r>
              <a:rPr kumimoji="1" lang="ja-JP" altLang="en-US" sz="500" kern="100" dirty="0">
                <a:latin typeface="Meiryo UI" panose="020B0604030504040204" pitchFamily="50" charset="-128"/>
                <a:ea typeface="Meiryo UI" panose="020B0604030504040204" pitchFamily="50" charset="-128"/>
              </a:rPr>
              <a:t>　　　　下</a:t>
            </a:r>
            <a:r>
              <a:rPr lang="ja-JP" altLang="en-US" sz="500" kern="100" dirty="0">
                <a:effectLst/>
                <a:latin typeface="Meiryo UI" panose="020B0604030504040204" pitchFamily="50" charset="-128"/>
                <a:ea typeface="Meiryo UI" panose="020B0604030504040204" pitchFamily="50" charset="-128"/>
              </a:rPr>
              <a:t>水道管渠については、「地方公営企業等決算</a:t>
            </a:r>
            <a:r>
              <a:rPr kumimoji="1" lang="ja-JP" altLang="en-US" sz="500" dirty="0">
                <a:latin typeface="Meiryo UI" panose="020B0604030504040204" pitchFamily="50" charset="-128"/>
                <a:ea typeface="Meiryo UI" panose="020B0604030504040204" pitchFamily="50" charset="-128"/>
              </a:rPr>
              <a:t>」 </a:t>
            </a:r>
            <a:r>
              <a:rPr lang="ja-JP" altLang="en-US" sz="500" kern="100" dirty="0">
                <a:effectLst/>
                <a:latin typeface="Meiryo UI" panose="020B0604030504040204" pitchFamily="50" charset="-128"/>
                <a:ea typeface="Meiryo UI" panose="020B0604030504040204" pitchFamily="50" charset="-128"/>
              </a:rPr>
              <a:t>（</a:t>
            </a:r>
            <a:r>
              <a:rPr lang="en-US" altLang="ja-JP" sz="500" kern="100" dirty="0">
                <a:effectLst/>
                <a:latin typeface="Meiryo UI" panose="020B0604030504040204" pitchFamily="50" charset="-128"/>
                <a:ea typeface="Meiryo UI" panose="020B0604030504040204" pitchFamily="50" charset="-128"/>
              </a:rPr>
              <a:t>2022</a:t>
            </a:r>
            <a:r>
              <a:rPr lang="ja-JP" altLang="en-US" sz="500" kern="100" dirty="0">
                <a:effectLst/>
                <a:latin typeface="Meiryo UI" panose="020B0604030504040204" pitchFamily="50" charset="-128"/>
                <a:ea typeface="Meiryo UI" panose="020B0604030504040204" pitchFamily="50" charset="-128"/>
              </a:rPr>
              <a:t>年度経営比較分析、</a:t>
            </a:r>
            <a:r>
              <a:rPr lang="en-US" altLang="ja-JP" sz="500" kern="100" dirty="0">
                <a:effectLst/>
                <a:latin typeface="Meiryo UI" panose="020B0604030504040204" pitchFamily="50" charset="-128"/>
                <a:ea typeface="Meiryo UI" panose="020B0604030504040204" pitchFamily="50" charset="-128"/>
              </a:rPr>
              <a:t>2022</a:t>
            </a:r>
            <a:r>
              <a:rPr lang="ja-JP" altLang="en-US" sz="500" kern="100" dirty="0">
                <a:effectLst/>
                <a:latin typeface="Meiryo UI" panose="020B0604030504040204" pitchFamily="50" charset="-128"/>
                <a:ea typeface="Meiryo UI" panose="020B0604030504040204" pitchFamily="50" charset="-128"/>
              </a:rPr>
              <a:t>年度更新延長）を基に市町村局において作成（標準耐用年数</a:t>
            </a:r>
            <a:r>
              <a:rPr lang="en-US" altLang="ja-JP" sz="500" kern="100" dirty="0">
                <a:effectLst/>
                <a:latin typeface="Meiryo UI" panose="020B0604030504040204" pitchFamily="50" charset="-128"/>
                <a:ea typeface="Meiryo UI" panose="020B0604030504040204" pitchFamily="50" charset="-128"/>
              </a:rPr>
              <a:t>50</a:t>
            </a:r>
            <a:r>
              <a:rPr lang="ja-JP" altLang="en-US" sz="500" kern="100" dirty="0">
                <a:effectLst/>
                <a:latin typeface="Meiryo UI" panose="020B0604030504040204" pitchFamily="50" charset="-128"/>
                <a:ea typeface="Meiryo UI" panose="020B0604030504040204" pitchFamily="50" charset="-128"/>
              </a:rPr>
              <a:t>年を超えたものを老朽管と定義）</a:t>
            </a:r>
            <a:endParaRPr lang="en-US" altLang="ja-JP" sz="500" kern="100" dirty="0">
              <a:effectLst/>
              <a:latin typeface="Meiryo UI" panose="020B0604030504040204" pitchFamily="50" charset="-128"/>
              <a:ea typeface="Meiryo UI" panose="020B0604030504040204" pitchFamily="50" charset="-128"/>
            </a:endParaRPr>
          </a:p>
          <a:p>
            <a:r>
              <a:rPr kumimoji="1" lang="ja-JP" altLang="en-US" sz="500" dirty="0">
                <a:latin typeface="Meiryo UI" panose="020B0604030504040204" pitchFamily="50" charset="-128"/>
                <a:ea typeface="Meiryo UI" panose="020B0604030504040204" pitchFamily="50" charset="-128"/>
              </a:rPr>
              <a:t>　　　　国土交通省「道路メンテナンス情報」（</a:t>
            </a:r>
            <a:r>
              <a:rPr kumimoji="1" lang="en-US" altLang="ja-JP" sz="500" dirty="0">
                <a:latin typeface="Meiryo UI" panose="020B0604030504040204" pitchFamily="50" charset="-128"/>
                <a:ea typeface="Meiryo UI" panose="020B0604030504040204" pitchFamily="50" charset="-128"/>
              </a:rPr>
              <a:t>2021</a:t>
            </a:r>
            <a:r>
              <a:rPr kumimoji="1" lang="ja-JP" altLang="en-US" sz="500" dirty="0">
                <a:latin typeface="Meiryo UI" panose="020B0604030504040204" pitchFamily="50" charset="-128"/>
                <a:ea typeface="Meiryo UI" panose="020B0604030504040204" pitchFamily="50" charset="-128"/>
              </a:rPr>
              <a:t>年度末時点）より抜粋</a:t>
            </a:r>
            <a:endParaRPr kumimoji="1" lang="en-US" altLang="ja-JP" sz="500" dirty="0">
              <a:latin typeface="Meiryo UI" panose="020B0604030504040204" pitchFamily="50" charset="-128"/>
              <a:ea typeface="Meiryo UI" panose="020B0604030504040204" pitchFamily="50" charset="-128"/>
            </a:endParaRPr>
          </a:p>
          <a:p>
            <a:r>
              <a:rPr kumimoji="1" lang="ja-JP" altLang="en-US" sz="500" dirty="0">
                <a:latin typeface="Meiryo UI" panose="020B0604030504040204" pitchFamily="50" charset="-128"/>
                <a:ea typeface="Meiryo UI" panose="020B0604030504040204" pitchFamily="50" charset="-128"/>
              </a:rPr>
              <a:t>　　　　道路管理者毎の橋梁点検結果と対応状況</a:t>
            </a:r>
          </a:p>
          <a:p>
            <a:endParaRPr lang="en-US" altLang="ja-JP" sz="500" kern="100" dirty="0">
              <a:effectLst/>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8F0BF36D-59F5-4B88-AE72-F32DB738A99F}"/>
              </a:ext>
            </a:extLst>
          </p:cNvPr>
          <p:cNvCxnSpPr/>
          <p:nvPr/>
        </p:nvCxnSpPr>
        <p:spPr>
          <a:xfrm>
            <a:off x="107504" y="69749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0" name="表 9">
            <a:extLst>
              <a:ext uri="{FF2B5EF4-FFF2-40B4-BE49-F238E27FC236}">
                <a16:creationId xmlns:a16="http://schemas.microsoft.com/office/drawing/2014/main" id="{A14CDDA3-DA83-4024-A60D-806866C3EFA9}"/>
              </a:ext>
            </a:extLst>
          </p:cNvPr>
          <p:cNvGraphicFramePr>
            <a:graphicFrameLocks noGrp="1"/>
          </p:cNvGraphicFramePr>
          <p:nvPr>
            <p:extLst>
              <p:ext uri="{D42A27DB-BD31-4B8C-83A1-F6EECF244321}">
                <p14:modId xmlns:p14="http://schemas.microsoft.com/office/powerpoint/2010/main" val="4239831584"/>
              </p:ext>
            </p:extLst>
          </p:nvPr>
        </p:nvGraphicFramePr>
        <p:xfrm>
          <a:off x="143389" y="1125412"/>
          <a:ext cx="8839038" cy="5335442"/>
        </p:xfrm>
        <a:graphic>
          <a:graphicData uri="http://schemas.openxmlformats.org/drawingml/2006/table">
            <a:tbl>
              <a:tblPr firstRow="1" bandRow="1">
                <a:tableStyleId>{93296810-A885-4BE3-A3E7-6D5BEEA58F35}</a:tableStyleId>
              </a:tblPr>
              <a:tblGrid>
                <a:gridCol w="536892">
                  <a:extLst>
                    <a:ext uri="{9D8B030D-6E8A-4147-A177-3AD203B41FA5}">
                      <a16:colId xmlns:a16="http://schemas.microsoft.com/office/drawing/2014/main" val="3009361028"/>
                    </a:ext>
                  </a:extLst>
                </a:gridCol>
                <a:gridCol w="429421">
                  <a:extLst>
                    <a:ext uri="{9D8B030D-6E8A-4147-A177-3AD203B41FA5}">
                      <a16:colId xmlns:a16="http://schemas.microsoft.com/office/drawing/2014/main" val="2069567121"/>
                    </a:ext>
                  </a:extLst>
                </a:gridCol>
                <a:gridCol w="572562">
                  <a:extLst>
                    <a:ext uri="{9D8B030D-6E8A-4147-A177-3AD203B41FA5}">
                      <a16:colId xmlns:a16="http://schemas.microsoft.com/office/drawing/2014/main" val="3010618072"/>
                    </a:ext>
                  </a:extLst>
                </a:gridCol>
                <a:gridCol w="572562">
                  <a:extLst>
                    <a:ext uri="{9D8B030D-6E8A-4147-A177-3AD203B41FA5}">
                      <a16:colId xmlns:a16="http://schemas.microsoft.com/office/drawing/2014/main" val="2885133534"/>
                    </a:ext>
                  </a:extLst>
                </a:gridCol>
                <a:gridCol w="429421">
                  <a:extLst>
                    <a:ext uri="{9D8B030D-6E8A-4147-A177-3AD203B41FA5}">
                      <a16:colId xmlns:a16="http://schemas.microsoft.com/office/drawing/2014/main" val="771755848"/>
                    </a:ext>
                  </a:extLst>
                </a:gridCol>
                <a:gridCol w="357851">
                  <a:extLst>
                    <a:ext uri="{9D8B030D-6E8A-4147-A177-3AD203B41FA5}">
                      <a16:colId xmlns:a16="http://schemas.microsoft.com/office/drawing/2014/main" val="64051410"/>
                    </a:ext>
                  </a:extLst>
                </a:gridCol>
                <a:gridCol w="715702">
                  <a:extLst>
                    <a:ext uri="{9D8B030D-6E8A-4147-A177-3AD203B41FA5}">
                      <a16:colId xmlns:a16="http://schemas.microsoft.com/office/drawing/2014/main" val="2397896824"/>
                    </a:ext>
                  </a:extLst>
                </a:gridCol>
                <a:gridCol w="644132">
                  <a:extLst>
                    <a:ext uri="{9D8B030D-6E8A-4147-A177-3AD203B41FA5}">
                      <a16:colId xmlns:a16="http://schemas.microsoft.com/office/drawing/2014/main" val="2410872227"/>
                    </a:ext>
                  </a:extLst>
                </a:gridCol>
                <a:gridCol w="500992">
                  <a:extLst>
                    <a:ext uri="{9D8B030D-6E8A-4147-A177-3AD203B41FA5}">
                      <a16:colId xmlns:a16="http://schemas.microsoft.com/office/drawing/2014/main" val="355063959"/>
                    </a:ext>
                  </a:extLst>
                </a:gridCol>
                <a:gridCol w="572562">
                  <a:extLst>
                    <a:ext uri="{9D8B030D-6E8A-4147-A177-3AD203B41FA5}">
                      <a16:colId xmlns:a16="http://schemas.microsoft.com/office/drawing/2014/main" val="3221737264"/>
                    </a:ext>
                  </a:extLst>
                </a:gridCol>
                <a:gridCol w="389421">
                  <a:extLst>
                    <a:ext uri="{9D8B030D-6E8A-4147-A177-3AD203B41FA5}">
                      <a16:colId xmlns:a16="http://schemas.microsoft.com/office/drawing/2014/main" val="3447280700"/>
                    </a:ext>
                  </a:extLst>
                </a:gridCol>
                <a:gridCol w="326281">
                  <a:extLst>
                    <a:ext uri="{9D8B030D-6E8A-4147-A177-3AD203B41FA5}">
                      <a16:colId xmlns:a16="http://schemas.microsoft.com/office/drawing/2014/main" val="3520329795"/>
                    </a:ext>
                  </a:extLst>
                </a:gridCol>
                <a:gridCol w="572562">
                  <a:extLst>
                    <a:ext uri="{9D8B030D-6E8A-4147-A177-3AD203B41FA5}">
                      <a16:colId xmlns:a16="http://schemas.microsoft.com/office/drawing/2014/main" val="2989327123"/>
                    </a:ext>
                  </a:extLst>
                </a:gridCol>
                <a:gridCol w="572562">
                  <a:extLst>
                    <a:ext uri="{9D8B030D-6E8A-4147-A177-3AD203B41FA5}">
                      <a16:colId xmlns:a16="http://schemas.microsoft.com/office/drawing/2014/main" val="633727565"/>
                    </a:ext>
                  </a:extLst>
                </a:gridCol>
                <a:gridCol w="429421">
                  <a:extLst>
                    <a:ext uri="{9D8B030D-6E8A-4147-A177-3AD203B41FA5}">
                      <a16:colId xmlns:a16="http://schemas.microsoft.com/office/drawing/2014/main" val="3556675414"/>
                    </a:ext>
                  </a:extLst>
                </a:gridCol>
                <a:gridCol w="357851">
                  <a:extLst>
                    <a:ext uri="{9D8B030D-6E8A-4147-A177-3AD203B41FA5}">
                      <a16:colId xmlns:a16="http://schemas.microsoft.com/office/drawing/2014/main" val="2706566709"/>
                    </a:ext>
                  </a:extLst>
                </a:gridCol>
                <a:gridCol w="500992">
                  <a:extLst>
                    <a:ext uri="{9D8B030D-6E8A-4147-A177-3AD203B41FA5}">
                      <a16:colId xmlns:a16="http://schemas.microsoft.com/office/drawing/2014/main" val="1800366629"/>
                    </a:ext>
                  </a:extLst>
                </a:gridCol>
                <a:gridCol w="357851">
                  <a:extLst>
                    <a:ext uri="{9D8B030D-6E8A-4147-A177-3AD203B41FA5}">
                      <a16:colId xmlns:a16="http://schemas.microsoft.com/office/drawing/2014/main" val="3865053021"/>
                    </a:ext>
                  </a:extLst>
                </a:gridCol>
              </a:tblGrid>
              <a:tr h="258558">
                <a:tc rowSpan="5">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gridSpan="5">
                  <a:txBody>
                    <a:bodyPr/>
                    <a:lstStyle/>
                    <a:p>
                      <a:pPr algn="ctr" fontAlgn="ctr"/>
                      <a:r>
                        <a:rPr lang="ja-JP" altLang="en-US" sz="800" b="0" u="none" strike="noStrike" dirty="0">
                          <a:solidFill>
                            <a:schemeClr val="tx1"/>
                          </a:solidFill>
                          <a:effectLst/>
                          <a:latin typeface="Meiryo UI" panose="020B0604030504040204" pitchFamily="50" charset="-128"/>
                          <a:ea typeface="Meiryo UI" panose="020B0604030504040204" pitchFamily="50" charset="-128"/>
                        </a:rPr>
                        <a:t>水道管路</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800" b="0" u="none" strike="noStrike" dirty="0">
                          <a:solidFill>
                            <a:schemeClr val="tx1"/>
                          </a:solidFill>
                          <a:effectLst/>
                          <a:latin typeface="Meiryo UI" panose="020B0604030504040204" pitchFamily="50" charset="-128"/>
                          <a:ea typeface="Meiryo UI" panose="020B0604030504040204" pitchFamily="50" charset="-128"/>
                        </a:rPr>
                        <a:t>下水道管渠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u="none" strike="noStrike" dirty="0">
                          <a:solidFill>
                            <a:schemeClr val="tx1"/>
                          </a:solidFill>
                          <a:effectLst/>
                          <a:latin typeface="Meiryo UI" panose="020B0604030504040204" pitchFamily="50" charset="-128"/>
                          <a:ea typeface="Meiryo UI" panose="020B0604030504040204" pitchFamily="50" charset="-128"/>
                        </a:rPr>
                        <a:t>橋梁</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82696889"/>
                  </a:ext>
                </a:extLst>
              </a:tr>
              <a:tr h="258558">
                <a:tc vMerge="1">
                  <a:txBody>
                    <a:bodyPr/>
                    <a:lstStyle/>
                    <a:p>
                      <a:endParaRPr kumimoji="1" lang="ja-JP" altLang="en-US"/>
                    </a:p>
                  </a:txBody>
                  <a:tcPr/>
                </a:tc>
                <a:tc rowSpan="4">
                  <a:txBody>
                    <a:bodyPr/>
                    <a:lstStyle/>
                    <a:p>
                      <a:pPr algn="ctr" fontAlgn="ctr"/>
                      <a:r>
                        <a:rPr lang="zh-TW" altLang="en-US" sz="800" u="none" strike="noStrike" dirty="0">
                          <a:effectLst/>
                          <a:latin typeface="Meiryo UI" panose="020B0604030504040204" pitchFamily="50" charset="-128"/>
                          <a:ea typeface="Meiryo UI" panose="020B0604030504040204" pitchFamily="50" charset="-128"/>
                        </a:rPr>
                        <a:t>管路延長</a:t>
                      </a:r>
                      <a:br>
                        <a:rPr lang="zh-TW" altLang="en-US" sz="800" u="none" strike="noStrike" dirty="0">
                          <a:effectLst/>
                          <a:latin typeface="Meiryo UI" panose="020B0604030504040204" pitchFamily="50" charset="-128"/>
                          <a:ea typeface="Meiryo UI" panose="020B0604030504040204" pitchFamily="50" charset="-128"/>
                        </a:rPr>
                      </a:br>
                      <a:r>
                        <a:rPr lang="zh-TW" altLang="en-US" sz="800" u="none" strike="noStrike" dirty="0">
                          <a:effectLst/>
                          <a:latin typeface="Meiryo UI" panose="020B0604030504040204" pitchFamily="50" charset="-128"/>
                          <a:ea typeface="Meiryo UI" panose="020B0604030504040204" pitchFamily="50" charset="-128"/>
                        </a:rPr>
                        <a:t>（</a:t>
                      </a:r>
                      <a:r>
                        <a:rPr lang="en-US" altLang="zh-TW" sz="800" u="none" strike="noStrike" dirty="0">
                          <a:effectLst/>
                          <a:latin typeface="Meiryo UI" panose="020B0604030504040204" pitchFamily="50" charset="-128"/>
                          <a:ea typeface="Meiryo UI" panose="020B0604030504040204" pitchFamily="50" charset="-128"/>
                        </a:rPr>
                        <a:t>km</a:t>
                      </a:r>
                      <a:r>
                        <a:rPr lang="zh-TW" altLang="en-US" sz="800" u="none" strike="noStrike" dirty="0">
                          <a:effectLst/>
                          <a:latin typeface="Meiryo UI" panose="020B0604030504040204" pitchFamily="50" charset="-128"/>
                          <a:ea typeface="Meiryo UI" panose="020B0604030504040204" pitchFamily="50" charset="-128"/>
                        </a:rPr>
                        <a:t>）</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4">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経年化・老朽化延長</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km</a:t>
                      </a:r>
                      <a:r>
                        <a:rPr lang="ja-JP" altLang="en-US" sz="800" u="none" strike="noStrike" dirty="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4">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経年化・老朽化率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4">
                  <a:txBody>
                    <a:bodyPr/>
                    <a:lstStyle/>
                    <a:p>
                      <a:pPr algn="ctr" fontAlgn="ctr"/>
                      <a:r>
                        <a:rPr lang="zh-TW" altLang="en-US" sz="800" u="none" strike="noStrike" dirty="0">
                          <a:effectLst/>
                          <a:latin typeface="Meiryo UI" panose="020B0604030504040204" pitchFamily="50" charset="-128"/>
                          <a:ea typeface="Meiryo UI" panose="020B0604030504040204" pitchFamily="50" charset="-128"/>
                        </a:rPr>
                        <a:t>更新延長</a:t>
                      </a:r>
                      <a:br>
                        <a:rPr lang="zh-TW" altLang="en-US" sz="800" u="none" strike="noStrike" dirty="0">
                          <a:effectLst/>
                          <a:latin typeface="Meiryo UI" panose="020B0604030504040204" pitchFamily="50" charset="-128"/>
                          <a:ea typeface="Meiryo UI" panose="020B0604030504040204" pitchFamily="50" charset="-128"/>
                        </a:rPr>
                      </a:br>
                      <a:r>
                        <a:rPr lang="zh-TW" altLang="en-US" sz="800" u="none" strike="noStrike" dirty="0">
                          <a:effectLst/>
                          <a:latin typeface="Meiryo UI" panose="020B0604030504040204" pitchFamily="50" charset="-128"/>
                          <a:ea typeface="Meiryo UI" panose="020B0604030504040204" pitchFamily="50" charset="-128"/>
                        </a:rPr>
                        <a:t>（</a:t>
                      </a:r>
                      <a:r>
                        <a:rPr lang="en-US" altLang="zh-TW" sz="800" u="none" strike="noStrike" dirty="0">
                          <a:effectLst/>
                          <a:latin typeface="Meiryo UI" panose="020B0604030504040204" pitchFamily="50" charset="-128"/>
                          <a:ea typeface="Meiryo UI" panose="020B0604030504040204" pitchFamily="50" charset="-128"/>
                        </a:rPr>
                        <a:t>km</a:t>
                      </a:r>
                      <a:r>
                        <a:rPr lang="zh-TW" altLang="en-US" sz="800" u="none" strike="noStrike" dirty="0">
                          <a:effectLst/>
                          <a:latin typeface="Meiryo UI" panose="020B0604030504040204" pitchFamily="50" charset="-128"/>
                          <a:ea typeface="Meiryo UI" panose="020B0604030504040204" pitchFamily="50" charset="-128"/>
                        </a:rPr>
                        <a:t>）</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4">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更新率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4">
                  <a:txBody>
                    <a:bodyPr/>
                    <a:lstStyle/>
                    <a:p>
                      <a:pPr algn="ctr" fontAlgn="ctr"/>
                      <a:r>
                        <a:rPr lang="zh-TW" altLang="en-US" sz="800" u="none" strike="noStrike" dirty="0">
                          <a:effectLst/>
                          <a:latin typeface="Meiryo UI" panose="020B0604030504040204" pitchFamily="50" charset="-128"/>
                          <a:ea typeface="Meiryo UI" panose="020B0604030504040204" pitchFamily="50" charset="-128"/>
                        </a:rPr>
                        <a:t>管路延長</a:t>
                      </a:r>
                      <a:br>
                        <a:rPr lang="zh-TW" altLang="en-US" sz="800" u="none" strike="noStrike" dirty="0">
                          <a:effectLst/>
                          <a:latin typeface="Meiryo UI" panose="020B0604030504040204" pitchFamily="50" charset="-128"/>
                          <a:ea typeface="Meiryo UI" panose="020B0604030504040204" pitchFamily="50" charset="-128"/>
                        </a:rPr>
                      </a:br>
                      <a:r>
                        <a:rPr lang="zh-TW" altLang="en-US" sz="800" u="none" strike="noStrike" dirty="0">
                          <a:effectLst/>
                          <a:latin typeface="Meiryo UI" panose="020B0604030504040204" pitchFamily="50" charset="-128"/>
                          <a:ea typeface="Meiryo UI" panose="020B0604030504040204" pitchFamily="50" charset="-128"/>
                        </a:rPr>
                        <a:t>（</a:t>
                      </a:r>
                      <a:r>
                        <a:rPr lang="en-US" altLang="zh-TW" sz="800" u="none" strike="noStrike" dirty="0">
                          <a:effectLst/>
                          <a:latin typeface="Meiryo UI" panose="020B0604030504040204" pitchFamily="50" charset="-128"/>
                          <a:ea typeface="Meiryo UI" panose="020B0604030504040204" pitchFamily="50" charset="-128"/>
                        </a:rPr>
                        <a:t>km</a:t>
                      </a:r>
                      <a:r>
                        <a:rPr lang="zh-TW" altLang="en-US" sz="800" u="none" strike="noStrike" dirty="0">
                          <a:effectLst/>
                          <a:latin typeface="Meiryo UI" panose="020B0604030504040204" pitchFamily="50" charset="-128"/>
                          <a:ea typeface="Meiryo UI" panose="020B0604030504040204" pitchFamily="50" charset="-128"/>
                        </a:rPr>
                        <a:t>）</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4">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経年化・老朽化延長</a:t>
                      </a:r>
                      <a:br>
                        <a:rPr lang="ja-JP" altLang="en-US" sz="800" u="none" strike="noStrike">
                          <a:effectLst/>
                          <a:latin typeface="Meiryo UI" panose="020B0604030504040204" pitchFamily="50" charset="-128"/>
                          <a:ea typeface="Meiryo UI" panose="020B0604030504040204" pitchFamily="50" charset="-128"/>
                        </a:rPr>
                      </a:br>
                      <a:r>
                        <a:rPr lang="ja-JP" altLang="en-US" sz="800" u="none" strike="noStrike">
                          <a:effectLst/>
                          <a:latin typeface="Meiryo UI" panose="020B0604030504040204" pitchFamily="50" charset="-128"/>
                          <a:ea typeface="Meiryo UI" panose="020B0604030504040204" pitchFamily="50" charset="-128"/>
                        </a:rPr>
                        <a:t>（</a:t>
                      </a:r>
                      <a:r>
                        <a:rPr lang="en-US" altLang="ja-JP" sz="800" u="none" strike="noStrike">
                          <a:effectLst/>
                          <a:latin typeface="Meiryo UI" panose="020B0604030504040204" pitchFamily="50" charset="-128"/>
                          <a:ea typeface="Meiryo UI" panose="020B0604030504040204" pitchFamily="50" charset="-128"/>
                        </a:rPr>
                        <a:t>km</a:t>
                      </a:r>
                      <a:r>
                        <a:rPr lang="ja-JP" altLang="en-US" sz="800" u="none" strike="noStrike">
                          <a:effectLst/>
                          <a:latin typeface="Meiryo UI" panose="020B0604030504040204" pitchFamily="50" charset="-128"/>
                          <a:ea typeface="Meiryo UI" panose="020B0604030504040204" pitchFamily="50" charset="-128"/>
                        </a:rPr>
                        <a:t>）</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4">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経年化・老朽化率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4">
                  <a:txBody>
                    <a:bodyPr/>
                    <a:lstStyle/>
                    <a:p>
                      <a:pPr algn="ctr" fontAlgn="ctr"/>
                      <a:r>
                        <a:rPr lang="zh-TW" altLang="en-US" sz="800" u="none" strike="noStrike">
                          <a:effectLst/>
                          <a:latin typeface="Meiryo UI" panose="020B0604030504040204" pitchFamily="50" charset="-128"/>
                          <a:ea typeface="Meiryo UI" panose="020B0604030504040204" pitchFamily="50" charset="-128"/>
                        </a:rPr>
                        <a:t>更新延長</a:t>
                      </a:r>
                      <a:br>
                        <a:rPr lang="zh-TW" altLang="en-US" sz="800" u="none" strike="noStrike">
                          <a:effectLst/>
                          <a:latin typeface="Meiryo UI" panose="020B0604030504040204" pitchFamily="50" charset="-128"/>
                          <a:ea typeface="Meiryo UI" panose="020B0604030504040204" pitchFamily="50" charset="-128"/>
                        </a:rPr>
                      </a:br>
                      <a:r>
                        <a:rPr lang="zh-TW" altLang="en-US" sz="800" u="none" strike="noStrike">
                          <a:effectLst/>
                          <a:latin typeface="Meiryo UI" panose="020B0604030504040204" pitchFamily="50" charset="-128"/>
                          <a:ea typeface="Meiryo UI" panose="020B0604030504040204" pitchFamily="50" charset="-128"/>
                        </a:rPr>
                        <a:t>（</a:t>
                      </a:r>
                      <a:r>
                        <a:rPr lang="en-US" altLang="zh-TW" sz="800" u="none" strike="noStrike">
                          <a:effectLst/>
                          <a:latin typeface="Meiryo UI" panose="020B0604030504040204" pitchFamily="50" charset="-128"/>
                          <a:ea typeface="Meiryo UI" panose="020B0604030504040204" pitchFamily="50" charset="-128"/>
                        </a:rPr>
                        <a:t>km</a:t>
                      </a:r>
                      <a:r>
                        <a:rPr lang="zh-TW" altLang="en-US" sz="800" u="none" strike="noStrike">
                          <a:effectLst/>
                          <a:latin typeface="Meiryo UI" panose="020B0604030504040204" pitchFamily="50" charset="-128"/>
                          <a:ea typeface="Meiryo UI" panose="020B0604030504040204" pitchFamily="50" charset="-128"/>
                        </a:rPr>
                        <a:t>）</a:t>
                      </a:r>
                      <a:endParaRPr lang="zh-TW"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4">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更新率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gridSpan="5">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2021</a:t>
                      </a:r>
                      <a:r>
                        <a:rPr lang="ja-JP" altLang="en-US" sz="800" u="none" strike="noStrike" dirty="0">
                          <a:effectLst/>
                          <a:latin typeface="Meiryo UI" panose="020B0604030504040204" pitchFamily="50" charset="-128"/>
                          <a:ea typeface="Meiryo UI" panose="020B0604030504040204" pitchFamily="50" charset="-128"/>
                        </a:rPr>
                        <a:t>年度末における点検結果</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同時点対応状況</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endParaRPr kumimoji="1" lang="ja-JP" altLang="en-US"/>
                    </a:p>
                  </a:txBody>
                  <a:tcPr/>
                </a:tc>
                <a:extLst>
                  <a:ext uri="{0D108BD9-81ED-4DB2-BD59-A6C34878D82A}">
                    <a16:rowId xmlns:a16="http://schemas.microsoft.com/office/drawing/2014/main" val="36363907"/>
                  </a:ext>
                </a:extLst>
              </a:tr>
              <a:tr h="25855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gridSpan="3">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p>
                    <a:p>
                      <a:pPr algn="ctr" fontAlgn="ctr"/>
                      <a:r>
                        <a:rPr lang="ja-JP" altLang="en-US" sz="800" u="none" strike="noStrike" dirty="0">
                          <a:effectLst/>
                          <a:latin typeface="Meiryo UI" panose="020B0604030504040204" pitchFamily="50" charset="-128"/>
                          <a:ea typeface="Meiryo UI" panose="020B0604030504040204" pitchFamily="50" charset="-128"/>
                        </a:rPr>
                        <a:t>点検橋梁数　</a:t>
                      </a:r>
                    </a:p>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2" hMerge="1">
                  <a:txBody>
                    <a:bodyPr/>
                    <a:lstStyle/>
                    <a:p>
                      <a:pPr algn="ctr" fontAlgn="ctr"/>
                      <a:r>
                        <a:rPr lang="ja-JP" altLang="en-US" sz="500" u="none" strike="noStrike">
                          <a:effectLst/>
                        </a:rPr>
                        <a:t>　</a:t>
                      </a: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2" hMerge="1">
                  <a:txBody>
                    <a:bodyPr/>
                    <a:lstStyle/>
                    <a:p>
                      <a:pPr algn="ctr" fontAlgn="ctr"/>
                      <a:r>
                        <a:rPr lang="ja-JP" altLang="en-US" sz="500" u="none" strike="noStrike" dirty="0">
                          <a:effectLst/>
                        </a:rPr>
                        <a:t>　</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要対応橋梁数</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要対応割合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着手済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276204410"/>
                  </a:ext>
                </a:extLst>
              </a:tr>
              <a:tr h="1597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vMerge="1">
                  <a:txBody>
                    <a:bodyPr/>
                    <a:lstStyle/>
                    <a:p>
                      <a:pPr algn="ctr" fontAlgn="ctr"/>
                      <a:r>
                        <a:rPr lang="ja-JP" altLang="en-US" sz="500" b="0" i="0" u="none" strike="noStrike" dirty="0">
                          <a:solidFill>
                            <a:srgbClr val="000000"/>
                          </a:solidFill>
                          <a:effectLst/>
                          <a:latin typeface="Meiryo UI" panose="020B0604030504040204" pitchFamily="50" charset="-128"/>
                          <a:ea typeface="Meiryo UI" panose="020B0604030504040204" pitchFamily="50" charset="-128"/>
                        </a:rPr>
                        <a:t>計</a:t>
                      </a:r>
                    </a:p>
                  </a:txBody>
                  <a:tcPr marL="3233" marR="3233" marT="3233" marB="0" anchor="ctr"/>
                </a:tc>
                <a:tc hMerge="1" vMerge="1">
                  <a:txBody>
                    <a:bodyPr/>
                    <a:lstStyle/>
                    <a:p>
                      <a:pPr algn="ctr" fontAlgn="ctr"/>
                      <a:r>
                        <a:rPr lang="ja-JP" altLang="en-US" sz="500" u="none" strike="noStrike">
                          <a:effectLst/>
                        </a:rPr>
                        <a:t>うち要早期措置</a:t>
                      </a: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hMerge="1" vMerge="1">
                  <a:txBody>
                    <a:bodyPr/>
                    <a:lstStyle/>
                    <a:p>
                      <a:pPr algn="ctr" fontAlgn="ctr"/>
                      <a:r>
                        <a:rPr lang="ja-JP" altLang="en-US" sz="500" u="none" strike="noStrike">
                          <a:effectLst/>
                        </a:rPr>
                        <a:t>うち要緊急措置</a:t>
                      </a: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うち完了済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855802146"/>
                  </a:ext>
                </a:extLst>
              </a:tr>
              <a:tr h="504056">
                <a:tc vMerge="1">
                  <a:txBody>
                    <a:bodyPr/>
                    <a:lstStyle/>
                    <a:p>
                      <a:pPr algn="ctr"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zh-TW"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zh-TW"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zh-TW"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zh-TW"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計</a:t>
                      </a:r>
                    </a:p>
                  </a:txBody>
                  <a:tcPr marL="3233" marR="3233" marT="3233" marB="0" anchor="ct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うち要早期措置</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うち要緊急措置</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pPr algn="ctr"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391223239"/>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大阪市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5,222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2,737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52.4%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4,974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2,368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47.6%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764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1.0%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5</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458887468"/>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堺市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2,431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503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20.7%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3,138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537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676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3.4%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20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380907973"/>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岸和田市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776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277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35.7%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925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4256682639"/>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豊中市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816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28.1%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1,069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353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33.0%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280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65267939"/>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池田市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49.7%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1.2%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40.1%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75822712"/>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吹田市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739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286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38.8%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26.6%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720315546"/>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泉大津市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266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13.0%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340012047"/>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高槻市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1,076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18.6%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732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751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273034563"/>
                  </a:ext>
                </a:extLst>
              </a:tr>
              <a:tr h="205050">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貝塚市</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383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22.3%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137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783579922"/>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守口市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315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141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44.7%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356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849387063"/>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枚方市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1,179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335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28.4%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1,527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305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509391682"/>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茨木市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168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775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460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1130352673"/>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八尾市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748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224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29.9%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840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386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866615308"/>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泉佐野市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473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25.9%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285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804178435"/>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富田林市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498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35.4%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436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387357933"/>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寝屋川市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625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24.5%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501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272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197866312"/>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河内長野市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528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37.9%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564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973559658"/>
                  </a:ext>
                </a:extLst>
              </a:tr>
              <a:tr h="205050">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松原市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468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18.4%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373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173533857"/>
                  </a:ext>
                </a:extLst>
              </a:tr>
              <a:tr h="205050">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大東市</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258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91</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35.2%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318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3.4%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0.0%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35</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35</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28.5%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11</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1168197098"/>
                  </a:ext>
                </a:extLst>
              </a:tr>
            </a:tbl>
          </a:graphicData>
        </a:graphic>
      </p:graphicFrame>
      <p:sp>
        <p:nvSpPr>
          <p:cNvPr id="12" name="四角形: 角を丸くする 11">
            <a:extLst>
              <a:ext uri="{FF2B5EF4-FFF2-40B4-BE49-F238E27FC236}">
                <a16:creationId xmlns:a16="http://schemas.microsoft.com/office/drawing/2014/main" id="{C9EF0E06-FE82-4F98-A7A9-49D86E6D9674}"/>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1/2</a:t>
            </a:r>
          </a:p>
        </p:txBody>
      </p:sp>
    </p:spTree>
    <p:extLst>
      <p:ext uri="{BB962C8B-B14F-4D97-AF65-F5344CB8AC3E}">
        <p14:creationId xmlns:p14="http://schemas.microsoft.com/office/powerpoint/2010/main" val="1872298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5EA5BB9C-2B0E-445E-B382-882E20B0A2A9}"/>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４　インフラの老朽化の状況</a:t>
            </a: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46C76A1F-04B2-44B7-AF94-1B1FCF2EDDF3}"/>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21</a:t>
            </a:fld>
            <a:endParaRPr lang="ja-JP" altLang="en-US" sz="1200" dirty="0">
              <a:solidFill>
                <a:prstClr val="black"/>
              </a:solidFill>
              <a:ea typeface="Meiryo UI" panose="020B0604030504040204" pitchFamily="50" charset="-128"/>
            </a:endParaRPr>
          </a:p>
        </p:txBody>
      </p:sp>
      <p:cxnSp>
        <p:nvCxnSpPr>
          <p:cNvPr id="9" name="直線コネクタ 8">
            <a:extLst>
              <a:ext uri="{FF2B5EF4-FFF2-40B4-BE49-F238E27FC236}">
                <a16:creationId xmlns:a16="http://schemas.microsoft.com/office/drawing/2014/main" id="{8F0BF36D-59F5-4B88-AE72-F32DB738A99F}"/>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0" name="表 9">
            <a:extLst>
              <a:ext uri="{FF2B5EF4-FFF2-40B4-BE49-F238E27FC236}">
                <a16:creationId xmlns:a16="http://schemas.microsoft.com/office/drawing/2014/main" id="{AF0B6470-DB35-40CA-A891-7633D32B4CF9}"/>
              </a:ext>
            </a:extLst>
          </p:cNvPr>
          <p:cNvGraphicFramePr>
            <a:graphicFrameLocks noGrp="1"/>
          </p:cNvGraphicFramePr>
          <p:nvPr>
            <p:extLst>
              <p:ext uri="{D42A27DB-BD31-4B8C-83A1-F6EECF244321}">
                <p14:modId xmlns:p14="http://schemas.microsoft.com/office/powerpoint/2010/main" val="3630222279"/>
              </p:ext>
            </p:extLst>
          </p:nvPr>
        </p:nvGraphicFramePr>
        <p:xfrm>
          <a:off x="143744" y="764703"/>
          <a:ext cx="8936856" cy="5710129"/>
        </p:xfrm>
        <a:graphic>
          <a:graphicData uri="http://schemas.openxmlformats.org/drawingml/2006/table">
            <a:tbl>
              <a:tblPr firstRow="1" bandRow="1">
                <a:tableStyleId>{93296810-A885-4BE3-A3E7-6D5BEEA58F35}</a:tableStyleId>
              </a:tblPr>
              <a:tblGrid>
                <a:gridCol w="542833">
                  <a:extLst>
                    <a:ext uri="{9D8B030D-6E8A-4147-A177-3AD203B41FA5}">
                      <a16:colId xmlns:a16="http://schemas.microsoft.com/office/drawing/2014/main" val="3009361028"/>
                    </a:ext>
                  </a:extLst>
                </a:gridCol>
                <a:gridCol w="434174">
                  <a:extLst>
                    <a:ext uri="{9D8B030D-6E8A-4147-A177-3AD203B41FA5}">
                      <a16:colId xmlns:a16="http://schemas.microsoft.com/office/drawing/2014/main" val="2069567121"/>
                    </a:ext>
                  </a:extLst>
                </a:gridCol>
                <a:gridCol w="578898">
                  <a:extLst>
                    <a:ext uri="{9D8B030D-6E8A-4147-A177-3AD203B41FA5}">
                      <a16:colId xmlns:a16="http://schemas.microsoft.com/office/drawing/2014/main" val="3010618072"/>
                    </a:ext>
                  </a:extLst>
                </a:gridCol>
                <a:gridCol w="578898">
                  <a:extLst>
                    <a:ext uri="{9D8B030D-6E8A-4147-A177-3AD203B41FA5}">
                      <a16:colId xmlns:a16="http://schemas.microsoft.com/office/drawing/2014/main" val="2885133534"/>
                    </a:ext>
                  </a:extLst>
                </a:gridCol>
                <a:gridCol w="434174">
                  <a:extLst>
                    <a:ext uri="{9D8B030D-6E8A-4147-A177-3AD203B41FA5}">
                      <a16:colId xmlns:a16="http://schemas.microsoft.com/office/drawing/2014/main" val="771755848"/>
                    </a:ext>
                  </a:extLst>
                </a:gridCol>
                <a:gridCol w="361811">
                  <a:extLst>
                    <a:ext uri="{9D8B030D-6E8A-4147-A177-3AD203B41FA5}">
                      <a16:colId xmlns:a16="http://schemas.microsoft.com/office/drawing/2014/main" val="64051410"/>
                    </a:ext>
                  </a:extLst>
                </a:gridCol>
                <a:gridCol w="723623">
                  <a:extLst>
                    <a:ext uri="{9D8B030D-6E8A-4147-A177-3AD203B41FA5}">
                      <a16:colId xmlns:a16="http://schemas.microsoft.com/office/drawing/2014/main" val="2397896824"/>
                    </a:ext>
                  </a:extLst>
                </a:gridCol>
                <a:gridCol w="651260">
                  <a:extLst>
                    <a:ext uri="{9D8B030D-6E8A-4147-A177-3AD203B41FA5}">
                      <a16:colId xmlns:a16="http://schemas.microsoft.com/office/drawing/2014/main" val="2410872227"/>
                    </a:ext>
                  </a:extLst>
                </a:gridCol>
                <a:gridCol w="506536">
                  <a:extLst>
                    <a:ext uri="{9D8B030D-6E8A-4147-A177-3AD203B41FA5}">
                      <a16:colId xmlns:a16="http://schemas.microsoft.com/office/drawing/2014/main" val="355063959"/>
                    </a:ext>
                  </a:extLst>
                </a:gridCol>
                <a:gridCol w="578898">
                  <a:extLst>
                    <a:ext uri="{9D8B030D-6E8A-4147-A177-3AD203B41FA5}">
                      <a16:colId xmlns:a16="http://schemas.microsoft.com/office/drawing/2014/main" val="3221737264"/>
                    </a:ext>
                  </a:extLst>
                </a:gridCol>
                <a:gridCol w="393731">
                  <a:extLst>
                    <a:ext uri="{9D8B030D-6E8A-4147-A177-3AD203B41FA5}">
                      <a16:colId xmlns:a16="http://schemas.microsoft.com/office/drawing/2014/main" val="3447280700"/>
                    </a:ext>
                  </a:extLst>
                </a:gridCol>
                <a:gridCol w="329892">
                  <a:extLst>
                    <a:ext uri="{9D8B030D-6E8A-4147-A177-3AD203B41FA5}">
                      <a16:colId xmlns:a16="http://schemas.microsoft.com/office/drawing/2014/main" val="3520329795"/>
                    </a:ext>
                  </a:extLst>
                </a:gridCol>
                <a:gridCol w="578898">
                  <a:extLst>
                    <a:ext uri="{9D8B030D-6E8A-4147-A177-3AD203B41FA5}">
                      <a16:colId xmlns:a16="http://schemas.microsoft.com/office/drawing/2014/main" val="2989327123"/>
                    </a:ext>
                  </a:extLst>
                </a:gridCol>
                <a:gridCol w="578898">
                  <a:extLst>
                    <a:ext uri="{9D8B030D-6E8A-4147-A177-3AD203B41FA5}">
                      <a16:colId xmlns:a16="http://schemas.microsoft.com/office/drawing/2014/main" val="633727565"/>
                    </a:ext>
                  </a:extLst>
                </a:gridCol>
                <a:gridCol w="434174">
                  <a:extLst>
                    <a:ext uri="{9D8B030D-6E8A-4147-A177-3AD203B41FA5}">
                      <a16:colId xmlns:a16="http://schemas.microsoft.com/office/drawing/2014/main" val="3556675414"/>
                    </a:ext>
                  </a:extLst>
                </a:gridCol>
                <a:gridCol w="361811">
                  <a:extLst>
                    <a:ext uri="{9D8B030D-6E8A-4147-A177-3AD203B41FA5}">
                      <a16:colId xmlns:a16="http://schemas.microsoft.com/office/drawing/2014/main" val="2706566709"/>
                    </a:ext>
                  </a:extLst>
                </a:gridCol>
                <a:gridCol w="506536">
                  <a:extLst>
                    <a:ext uri="{9D8B030D-6E8A-4147-A177-3AD203B41FA5}">
                      <a16:colId xmlns:a16="http://schemas.microsoft.com/office/drawing/2014/main" val="1800366629"/>
                    </a:ext>
                  </a:extLst>
                </a:gridCol>
                <a:gridCol w="361811">
                  <a:extLst>
                    <a:ext uri="{9D8B030D-6E8A-4147-A177-3AD203B41FA5}">
                      <a16:colId xmlns:a16="http://schemas.microsoft.com/office/drawing/2014/main" val="3865053021"/>
                    </a:ext>
                  </a:extLst>
                </a:gridCol>
              </a:tblGrid>
              <a:tr h="231909">
                <a:tc rowSpan="4">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gridSpan="5">
                  <a:txBody>
                    <a:bodyPr/>
                    <a:lstStyle/>
                    <a:p>
                      <a:pPr algn="ctr" fontAlgn="ctr"/>
                      <a:r>
                        <a:rPr lang="ja-JP" altLang="en-US" sz="800" b="0" u="none" strike="noStrike" dirty="0">
                          <a:solidFill>
                            <a:schemeClr val="tx1"/>
                          </a:solidFill>
                          <a:effectLst/>
                          <a:latin typeface="Meiryo UI" panose="020B0604030504040204" pitchFamily="50" charset="-128"/>
                          <a:ea typeface="Meiryo UI" panose="020B0604030504040204" pitchFamily="50" charset="-128"/>
                        </a:rPr>
                        <a:t>水道管路</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800" b="0" u="none" strike="noStrike" dirty="0">
                          <a:solidFill>
                            <a:schemeClr val="tx1"/>
                          </a:solidFill>
                          <a:effectLst/>
                          <a:latin typeface="Meiryo UI" panose="020B0604030504040204" pitchFamily="50" charset="-128"/>
                          <a:ea typeface="Meiryo UI" panose="020B0604030504040204" pitchFamily="50" charset="-128"/>
                        </a:rPr>
                        <a:t>下水道管渠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u="none" strike="noStrike" dirty="0">
                          <a:solidFill>
                            <a:schemeClr val="tx1"/>
                          </a:solidFill>
                          <a:effectLst/>
                          <a:latin typeface="Meiryo UI" panose="020B0604030504040204" pitchFamily="50" charset="-128"/>
                          <a:ea typeface="Meiryo UI" panose="020B0604030504040204" pitchFamily="50" charset="-128"/>
                        </a:rPr>
                        <a:t>橋梁</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82696889"/>
                  </a:ext>
                </a:extLst>
              </a:tr>
              <a:tr h="231909">
                <a:tc vMerge="1">
                  <a:txBody>
                    <a:bodyPr/>
                    <a:lstStyle/>
                    <a:p>
                      <a:endParaRPr kumimoji="1" lang="ja-JP" altLang="en-US"/>
                    </a:p>
                  </a:txBody>
                  <a:tcPr/>
                </a:tc>
                <a:tc rowSpan="3">
                  <a:txBody>
                    <a:bodyPr/>
                    <a:lstStyle/>
                    <a:p>
                      <a:pPr algn="ctr" fontAlgn="ctr"/>
                      <a:r>
                        <a:rPr lang="zh-TW" altLang="en-US" sz="800" u="none" strike="noStrike" dirty="0">
                          <a:effectLst/>
                          <a:latin typeface="Meiryo UI" panose="020B0604030504040204" pitchFamily="50" charset="-128"/>
                          <a:ea typeface="Meiryo UI" panose="020B0604030504040204" pitchFamily="50" charset="-128"/>
                        </a:rPr>
                        <a:t>管路延長</a:t>
                      </a:r>
                      <a:br>
                        <a:rPr lang="zh-TW" altLang="en-US" sz="800" u="none" strike="noStrike" dirty="0">
                          <a:effectLst/>
                          <a:latin typeface="Meiryo UI" panose="020B0604030504040204" pitchFamily="50" charset="-128"/>
                          <a:ea typeface="Meiryo UI" panose="020B0604030504040204" pitchFamily="50" charset="-128"/>
                        </a:rPr>
                      </a:br>
                      <a:r>
                        <a:rPr lang="zh-TW" altLang="en-US" sz="800" u="none" strike="noStrike" dirty="0">
                          <a:effectLst/>
                          <a:latin typeface="Meiryo UI" panose="020B0604030504040204" pitchFamily="50" charset="-128"/>
                          <a:ea typeface="Meiryo UI" panose="020B0604030504040204" pitchFamily="50" charset="-128"/>
                        </a:rPr>
                        <a:t>（</a:t>
                      </a:r>
                      <a:r>
                        <a:rPr lang="en-US" altLang="zh-TW" sz="800" u="none" strike="noStrike" dirty="0">
                          <a:effectLst/>
                          <a:latin typeface="Meiryo UI" panose="020B0604030504040204" pitchFamily="50" charset="-128"/>
                          <a:ea typeface="Meiryo UI" panose="020B0604030504040204" pitchFamily="50" charset="-128"/>
                        </a:rPr>
                        <a:t>km</a:t>
                      </a:r>
                      <a:r>
                        <a:rPr lang="zh-TW" altLang="en-US" sz="800" u="none" strike="noStrike" dirty="0">
                          <a:effectLst/>
                          <a:latin typeface="Meiryo UI" panose="020B0604030504040204" pitchFamily="50" charset="-128"/>
                          <a:ea typeface="Meiryo UI" panose="020B0604030504040204" pitchFamily="50" charset="-128"/>
                        </a:rPr>
                        <a:t>）</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経年化・老朽化延長</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km</a:t>
                      </a:r>
                      <a:r>
                        <a:rPr lang="ja-JP" altLang="en-US" sz="800" u="none" strike="noStrike" dirty="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経年化・老朽化率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zh-TW" altLang="en-US" sz="800" u="none" strike="noStrike" dirty="0">
                          <a:effectLst/>
                          <a:latin typeface="Meiryo UI" panose="020B0604030504040204" pitchFamily="50" charset="-128"/>
                          <a:ea typeface="Meiryo UI" panose="020B0604030504040204" pitchFamily="50" charset="-128"/>
                        </a:rPr>
                        <a:t>更新延長</a:t>
                      </a:r>
                      <a:br>
                        <a:rPr lang="zh-TW" altLang="en-US" sz="800" u="none" strike="noStrike" dirty="0">
                          <a:effectLst/>
                          <a:latin typeface="Meiryo UI" panose="020B0604030504040204" pitchFamily="50" charset="-128"/>
                          <a:ea typeface="Meiryo UI" panose="020B0604030504040204" pitchFamily="50" charset="-128"/>
                        </a:rPr>
                      </a:br>
                      <a:r>
                        <a:rPr lang="zh-TW" altLang="en-US" sz="800" u="none" strike="noStrike" dirty="0">
                          <a:effectLst/>
                          <a:latin typeface="Meiryo UI" panose="020B0604030504040204" pitchFamily="50" charset="-128"/>
                          <a:ea typeface="Meiryo UI" panose="020B0604030504040204" pitchFamily="50" charset="-128"/>
                        </a:rPr>
                        <a:t>（</a:t>
                      </a:r>
                      <a:r>
                        <a:rPr lang="en-US" altLang="zh-TW" sz="800" u="none" strike="noStrike" dirty="0">
                          <a:effectLst/>
                          <a:latin typeface="Meiryo UI" panose="020B0604030504040204" pitchFamily="50" charset="-128"/>
                          <a:ea typeface="Meiryo UI" panose="020B0604030504040204" pitchFamily="50" charset="-128"/>
                        </a:rPr>
                        <a:t>km</a:t>
                      </a:r>
                      <a:r>
                        <a:rPr lang="zh-TW" altLang="en-US" sz="800" u="none" strike="noStrike" dirty="0">
                          <a:effectLst/>
                          <a:latin typeface="Meiryo UI" panose="020B0604030504040204" pitchFamily="50" charset="-128"/>
                          <a:ea typeface="Meiryo UI" panose="020B0604030504040204" pitchFamily="50" charset="-128"/>
                        </a:rPr>
                        <a:t>）</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更新率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zh-TW" altLang="en-US" sz="800" u="none" strike="noStrike" dirty="0">
                          <a:effectLst/>
                          <a:latin typeface="Meiryo UI" panose="020B0604030504040204" pitchFamily="50" charset="-128"/>
                          <a:ea typeface="Meiryo UI" panose="020B0604030504040204" pitchFamily="50" charset="-128"/>
                        </a:rPr>
                        <a:t>管路延長</a:t>
                      </a:r>
                      <a:br>
                        <a:rPr lang="zh-TW" altLang="en-US" sz="800" u="none" strike="noStrike" dirty="0">
                          <a:effectLst/>
                          <a:latin typeface="Meiryo UI" panose="020B0604030504040204" pitchFamily="50" charset="-128"/>
                          <a:ea typeface="Meiryo UI" panose="020B0604030504040204" pitchFamily="50" charset="-128"/>
                        </a:rPr>
                      </a:br>
                      <a:r>
                        <a:rPr lang="zh-TW" altLang="en-US" sz="800" u="none" strike="noStrike" dirty="0">
                          <a:effectLst/>
                          <a:latin typeface="Meiryo UI" panose="020B0604030504040204" pitchFamily="50" charset="-128"/>
                          <a:ea typeface="Meiryo UI" panose="020B0604030504040204" pitchFamily="50" charset="-128"/>
                        </a:rPr>
                        <a:t>（</a:t>
                      </a:r>
                      <a:r>
                        <a:rPr lang="en-US" altLang="zh-TW" sz="800" u="none" strike="noStrike" dirty="0">
                          <a:effectLst/>
                          <a:latin typeface="Meiryo UI" panose="020B0604030504040204" pitchFamily="50" charset="-128"/>
                          <a:ea typeface="Meiryo UI" panose="020B0604030504040204" pitchFamily="50" charset="-128"/>
                        </a:rPr>
                        <a:t>km</a:t>
                      </a:r>
                      <a:r>
                        <a:rPr lang="zh-TW" altLang="en-US" sz="800" u="none" strike="noStrike" dirty="0">
                          <a:effectLst/>
                          <a:latin typeface="Meiryo UI" panose="020B0604030504040204" pitchFamily="50" charset="-128"/>
                          <a:ea typeface="Meiryo UI" panose="020B0604030504040204" pitchFamily="50" charset="-128"/>
                        </a:rPr>
                        <a:t>）</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経年化・老朽化延長</a:t>
                      </a:r>
                      <a:br>
                        <a:rPr lang="ja-JP" altLang="en-US" sz="800" u="none" strike="noStrike">
                          <a:effectLst/>
                          <a:latin typeface="Meiryo UI" panose="020B0604030504040204" pitchFamily="50" charset="-128"/>
                          <a:ea typeface="Meiryo UI" panose="020B0604030504040204" pitchFamily="50" charset="-128"/>
                        </a:rPr>
                      </a:br>
                      <a:r>
                        <a:rPr lang="ja-JP" altLang="en-US" sz="800" u="none" strike="noStrike">
                          <a:effectLst/>
                          <a:latin typeface="Meiryo UI" panose="020B0604030504040204" pitchFamily="50" charset="-128"/>
                          <a:ea typeface="Meiryo UI" panose="020B0604030504040204" pitchFamily="50" charset="-128"/>
                        </a:rPr>
                        <a:t>（</a:t>
                      </a:r>
                      <a:r>
                        <a:rPr lang="en-US" altLang="ja-JP" sz="800" u="none" strike="noStrike">
                          <a:effectLst/>
                          <a:latin typeface="Meiryo UI" panose="020B0604030504040204" pitchFamily="50" charset="-128"/>
                          <a:ea typeface="Meiryo UI" panose="020B0604030504040204" pitchFamily="50" charset="-128"/>
                        </a:rPr>
                        <a:t>km</a:t>
                      </a:r>
                      <a:r>
                        <a:rPr lang="ja-JP" altLang="en-US" sz="800" u="none" strike="noStrike">
                          <a:effectLst/>
                          <a:latin typeface="Meiryo UI" panose="020B0604030504040204" pitchFamily="50" charset="-128"/>
                          <a:ea typeface="Meiryo UI" panose="020B0604030504040204" pitchFamily="50" charset="-128"/>
                        </a:rPr>
                        <a:t>）</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経年化・老朽化率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zh-TW" altLang="en-US" sz="800" u="none" strike="noStrike">
                          <a:effectLst/>
                          <a:latin typeface="Meiryo UI" panose="020B0604030504040204" pitchFamily="50" charset="-128"/>
                          <a:ea typeface="Meiryo UI" panose="020B0604030504040204" pitchFamily="50" charset="-128"/>
                        </a:rPr>
                        <a:t>更新延長</a:t>
                      </a:r>
                      <a:br>
                        <a:rPr lang="zh-TW" altLang="en-US" sz="800" u="none" strike="noStrike">
                          <a:effectLst/>
                          <a:latin typeface="Meiryo UI" panose="020B0604030504040204" pitchFamily="50" charset="-128"/>
                          <a:ea typeface="Meiryo UI" panose="020B0604030504040204" pitchFamily="50" charset="-128"/>
                        </a:rPr>
                      </a:br>
                      <a:r>
                        <a:rPr lang="zh-TW" altLang="en-US" sz="800" u="none" strike="noStrike">
                          <a:effectLst/>
                          <a:latin typeface="Meiryo UI" panose="020B0604030504040204" pitchFamily="50" charset="-128"/>
                          <a:ea typeface="Meiryo UI" panose="020B0604030504040204" pitchFamily="50" charset="-128"/>
                        </a:rPr>
                        <a:t>（</a:t>
                      </a:r>
                      <a:r>
                        <a:rPr lang="en-US" altLang="zh-TW" sz="800" u="none" strike="noStrike">
                          <a:effectLst/>
                          <a:latin typeface="Meiryo UI" panose="020B0604030504040204" pitchFamily="50" charset="-128"/>
                          <a:ea typeface="Meiryo UI" panose="020B0604030504040204" pitchFamily="50" charset="-128"/>
                        </a:rPr>
                        <a:t>km</a:t>
                      </a:r>
                      <a:r>
                        <a:rPr lang="zh-TW" altLang="en-US" sz="800" u="none" strike="noStrike">
                          <a:effectLst/>
                          <a:latin typeface="Meiryo UI" panose="020B0604030504040204" pitchFamily="50" charset="-128"/>
                          <a:ea typeface="Meiryo UI" panose="020B0604030504040204" pitchFamily="50" charset="-128"/>
                        </a:rPr>
                        <a:t>）</a:t>
                      </a:r>
                      <a:endParaRPr lang="zh-TW"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3">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更新率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gridSpan="5">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2021</a:t>
                      </a:r>
                      <a:r>
                        <a:rPr lang="ja-JP" altLang="en-US" sz="800" u="none" strike="noStrike" dirty="0">
                          <a:effectLst/>
                          <a:latin typeface="Meiryo UI" panose="020B0604030504040204" pitchFamily="50" charset="-128"/>
                          <a:ea typeface="Meiryo UI" panose="020B0604030504040204" pitchFamily="50" charset="-128"/>
                        </a:rPr>
                        <a:t>年度末における点検結果</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同時点対応状況</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endParaRPr kumimoji="1" lang="ja-JP" altLang="en-US"/>
                    </a:p>
                  </a:txBody>
                  <a:tcPr/>
                </a:tc>
                <a:extLst>
                  <a:ext uri="{0D108BD9-81ED-4DB2-BD59-A6C34878D82A}">
                    <a16:rowId xmlns:a16="http://schemas.microsoft.com/office/drawing/2014/main" val="36363907"/>
                  </a:ext>
                </a:extLst>
              </a:tr>
              <a:tr h="2319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p>
                    <a:p>
                      <a:pPr algn="ctr" fontAlgn="ctr"/>
                      <a:r>
                        <a:rPr lang="ja-JP" altLang="en-US" sz="800" u="none" strike="noStrike" dirty="0">
                          <a:effectLst/>
                          <a:latin typeface="Meiryo UI" panose="020B0604030504040204" pitchFamily="50" charset="-128"/>
                          <a:ea typeface="Meiryo UI" panose="020B0604030504040204" pitchFamily="50" charset="-128"/>
                        </a:rPr>
                        <a:t>点検橋梁数　</a:t>
                      </a:r>
                    </a:p>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pPr algn="ctr" fontAlgn="ctr"/>
                      <a:r>
                        <a:rPr lang="ja-JP" altLang="en-US" sz="500" u="none" strike="noStrike">
                          <a:effectLst/>
                        </a:rPr>
                        <a:t>　</a:t>
                      </a: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hMerge="1">
                  <a:txBody>
                    <a:bodyPr/>
                    <a:lstStyle/>
                    <a:p>
                      <a:pPr algn="ctr" fontAlgn="ctr"/>
                      <a:r>
                        <a:rPr lang="ja-JP" altLang="en-US" sz="500" u="none" strike="noStrike" dirty="0">
                          <a:effectLst/>
                        </a:rPr>
                        <a:t>　</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2">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要対応橋梁数</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2">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要対応割合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rowSpan="2">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着手済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276204410"/>
                  </a:ext>
                </a:extLst>
              </a:tr>
              <a:tr h="46333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計</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うち要早期措置</a:t>
                      </a:r>
                      <a:endParaRPr lang="ja-JP" altLang="en-US" sz="5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うち要緊急措置</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うち完了済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855802146"/>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和泉市</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586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168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28.7%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674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168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1</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009022720"/>
                  </a:ext>
                </a:extLst>
              </a:tr>
              <a:tr h="183916">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箕面市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519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213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41.1%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597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003543110"/>
                  </a:ext>
                </a:extLst>
              </a:tr>
              <a:tr h="183916">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柏原市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259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43.2%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255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60897200"/>
                  </a:ext>
                </a:extLst>
              </a:tr>
              <a:tr h="183916">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羽曳野市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463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27.5%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352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346158955"/>
                  </a:ext>
                </a:extLst>
              </a:tr>
              <a:tr h="183916">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門真市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225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53.1%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324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27.5%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491396507"/>
                  </a:ext>
                </a:extLst>
              </a:tr>
              <a:tr h="183916">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摂津市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241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49.0%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347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272844978"/>
                  </a:ext>
                </a:extLst>
              </a:tr>
              <a:tr h="183916">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高石市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35.1%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849749190"/>
                  </a:ext>
                </a:extLst>
              </a:tr>
              <a:tr h="183916">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藤井寺市</a:t>
                      </a: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198</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188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1177569964"/>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東大阪市</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1,043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414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39.7%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1,166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251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21.5%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329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076800002"/>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泉南市</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395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147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37.1%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1872539825"/>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四條畷市</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193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16.2%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13.8%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624212859"/>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交野市</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311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141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45.3%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207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147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06049412"/>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大阪狭山市</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229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32.6%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262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16.4%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861676935"/>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阪南市</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282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147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52.1%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145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537900379"/>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島本町</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35.1%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543366836"/>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豊能町</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197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144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106919036"/>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能勢町</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228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1765903924"/>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忠岡町</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35.8%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848804300"/>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熊取町</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26.9%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1</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709314415"/>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田尻町</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2707717389"/>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岬町</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155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39.8%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104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17</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16.3%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3944270070"/>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太子町</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80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23.8%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68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1729621482"/>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河南町</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123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29.6%</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95</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78</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5.1%</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559425449"/>
                  </a:ext>
                </a:extLst>
              </a:tr>
              <a:tr h="183916">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千早赤阪村</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72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46.3%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33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0.0%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29</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a:effectLst/>
                          <a:latin typeface="Meiryo UI" panose="020B0604030504040204" pitchFamily="50" charset="-128"/>
                          <a:ea typeface="Meiryo UI" panose="020B0604030504040204" pitchFamily="50" charset="-128"/>
                        </a:rPr>
                        <a:t>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tc>
                  <a:txBody>
                    <a:bodyPr/>
                    <a:lstStyle/>
                    <a:p>
                      <a:pPr algn="r" fontAlgn="ctr"/>
                      <a:r>
                        <a:rPr lang="en-US" altLang="ja-JP" sz="800" u="none" strike="noStrike" dirty="0">
                          <a:effectLst/>
                          <a:latin typeface="Meiryo UI" panose="020B0604030504040204" pitchFamily="50" charset="-128"/>
                          <a:ea typeface="Meiryo UI" panose="020B0604030504040204" pitchFamily="50" charset="-128"/>
                        </a:rPr>
                        <a:t>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233" marR="3233" marT="3233" marB="0" anchor="ctr"/>
                </a:tc>
                <a:extLst>
                  <a:ext uri="{0D108BD9-81ED-4DB2-BD59-A6C34878D82A}">
                    <a16:rowId xmlns:a16="http://schemas.microsoft.com/office/drawing/2014/main" val="1465656502"/>
                  </a:ext>
                </a:extLst>
              </a:tr>
            </a:tbl>
          </a:graphicData>
        </a:graphic>
      </p:graphicFrame>
      <p:sp>
        <p:nvSpPr>
          <p:cNvPr id="17" name="四角形: 角を丸くする 16">
            <a:extLst>
              <a:ext uri="{FF2B5EF4-FFF2-40B4-BE49-F238E27FC236}">
                <a16:creationId xmlns:a16="http://schemas.microsoft.com/office/drawing/2014/main" id="{38000D21-CE45-41C4-A305-148933AC8B72}"/>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2/2</a:t>
            </a:r>
          </a:p>
        </p:txBody>
      </p:sp>
      <p:sp>
        <p:nvSpPr>
          <p:cNvPr id="15" name="テキスト ボックス 14">
            <a:extLst>
              <a:ext uri="{FF2B5EF4-FFF2-40B4-BE49-F238E27FC236}">
                <a16:creationId xmlns:a16="http://schemas.microsoft.com/office/drawing/2014/main" id="{4EC03259-2A40-4D5E-B3C2-947BA840C8C9}"/>
              </a:ext>
            </a:extLst>
          </p:cNvPr>
          <p:cNvSpPr txBox="1"/>
          <p:nvPr/>
        </p:nvSpPr>
        <p:spPr>
          <a:xfrm>
            <a:off x="3563888" y="6470093"/>
            <a:ext cx="5314640" cy="400110"/>
          </a:xfrm>
          <a:prstGeom prst="rect">
            <a:avLst/>
          </a:prstGeom>
          <a:noFill/>
        </p:spPr>
        <p:txBody>
          <a:bodyPr wrap="square" rtlCol="0">
            <a:spAutoFit/>
          </a:bodyPr>
          <a:lstStyle/>
          <a:p>
            <a:r>
              <a:rPr kumimoji="1" lang="ja-JP" altLang="en-US" sz="500" dirty="0">
                <a:latin typeface="Meiryo UI" panose="020B0604030504040204" pitchFamily="50" charset="-128"/>
                <a:ea typeface="Meiryo UI" panose="020B0604030504040204" pitchFamily="50" charset="-128"/>
              </a:rPr>
              <a:t>出典　水道管路については、「大阪府の水道の現況」（</a:t>
            </a:r>
            <a:r>
              <a:rPr kumimoji="1" lang="en-US" altLang="ja-JP" sz="500" dirty="0">
                <a:latin typeface="Meiryo UI" panose="020B0604030504040204" pitchFamily="50" charset="-128"/>
                <a:ea typeface="Meiryo UI" panose="020B0604030504040204" pitchFamily="50" charset="-128"/>
              </a:rPr>
              <a:t>2022</a:t>
            </a:r>
            <a:r>
              <a:rPr kumimoji="1" lang="ja-JP" altLang="en-US" sz="500" dirty="0">
                <a:latin typeface="Meiryo UI" panose="020B0604030504040204" pitchFamily="50" charset="-128"/>
                <a:ea typeface="Meiryo UI" panose="020B0604030504040204" pitchFamily="50" charset="-128"/>
              </a:rPr>
              <a:t>年度）</a:t>
            </a:r>
            <a:r>
              <a:rPr lang="ja-JP" altLang="en-US" sz="500" kern="100" dirty="0">
                <a:effectLst/>
                <a:latin typeface="Meiryo UI" panose="020B0604030504040204" pitchFamily="50" charset="-128"/>
                <a:ea typeface="Meiryo UI" panose="020B0604030504040204" pitchFamily="50" charset="-128"/>
              </a:rPr>
              <a:t>を基に市町村局において作成（</a:t>
            </a:r>
            <a:r>
              <a:rPr kumimoji="1" lang="ja-JP" altLang="en-US" sz="500" dirty="0">
                <a:latin typeface="Meiryo UI" panose="020B0604030504040204" pitchFamily="50" charset="-128"/>
                <a:ea typeface="Meiryo UI" panose="020B0604030504040204" pitchFamily="50" charset="-128"/>
              </a:rPr>
              <a:t>法定耐用年数</a:t>
            </a:r>
            <a:r>
              <a:rPr kumimoji="1" lang="en-US" altLang="ja-JP" sz="500" dirty="0">
                <a:latin typeface="Meiryo UI" panose="020B0604030504040204" pitchFamily="50" charset="-128"/>
                <a:ea typeface="Meiryo UI" panose="020B0604030504040204" pitchFamily="50" charset="-128"/>
              </a:rPr>
              <a:t>40</a:t>
            </a:r>
            <a:r>
              <a:rPr kumimoji="1" lang="ja-JP" altLang="en-US" sz="500" dirty="0">
                <a:latin typeface="Meiryo UI" panose="020B0604030504040204" pitchFamily="50" charset="-128"/>
                <a:ea typeface="Meiryo UI" panose="020B0604030504040204" pitchFamily="50" charset="-128"/>
              </a:rPr>
              <a:t>年を超えたものを経年管と定義）</a:t>
            </a:r>
            <a:endParaRPr kumimoji="1" lang="en-US" altLang="ja-JP" sz="500" dirty="0">
              <a:latin typeface="Meiryo UI" panose="020B0604030504040204" pitchFamily="50" charset="-128"/>
              <a:ea typeface="Meiryo UI" panose="020B0604030504040204" pitchFamily="50" charset="-128"/>
            </a:endParaRPr>
          </a:p>
          <a:p>
            <a:r>
              <a:rPr kumimoji="1" lang="ja-JP" altLang="en-US" sz="500" kern="100" dirty="0">
                <a:latin typeface="Meiryo UI" panose="020B0604030504040204" pitchFamily="50" charset="-128"/>
                <a:ea typeface="Meiryo UI" panose="020B0604030504040204" pitchFamily="50" charset="-128"/>
              </a:rPr>
              <a:t>　　　　下</a:t>
            </a:r>
            <a:r>
              <a:rPr lang="ja-JP" altLang="en-US" sz="500" kern="100" dirty="0">
                <a:effectLst/>
                <a:latin typeface="Meiryo UI" panose="020B0604030504040204" pitchFamily="50" charset="-128"/>
                <a:ea typeface="Meiryo UI" panose="020B0604030504040204" pitchFamily="50" charset="-128"/>
              </a:rPr>
              <a:t>水道管渠については、「地方公営企業等決算</a:t>
            </a:r>
            <a:r>
              <a:rPr kumimoji="1" lang="ja-JP" altLang="en-US" sz="500" dirty="0">
                <a:latin typeface="Meiryo UI" panose="020B0604030504040204" pitchFamily="50" charset="-128"/>
                <a:ea typeface="Meiryo UI" panose="020B0604030504040204" pitchFamily="50" charset="-128"/>
              </a:rPr>
              <a:t>」 </a:t>
            </a:r>
            <a:r>
              <a:rPr lang="ja-JP" altLang="en-US" sz="500" kern="100" dirty="0">
                <a:effectLst/>
                <a:latin typeface="Meiryo UI" panose="020B0604030504040204" pitchFamily="50" charset="-128"/>
                <a:ea typeface="Meiryo UI" panose="020B0604030504040204" pitchFamily="50" charset="-128"/>
              </a:rPr>
              <a:t>（</a:t>
            </a:r>
            <a:r>
              <a:rPr lang="en-US" altLang="ja-JP" sz="500" kern="100" dirty="0">
                <a:effectLst/>
                <a:latin typeface="Meiryo UI" panose="020B0604030504040204" pitchFamily="50" charset="-128"/>
                <a:ea typeface="Meiryo UI" panose="020B0604030504040204" pitchFamily="50" charset="-128"/>
              </a:rPr>
              <a:t>2022</a:t>
            </a:r>
            <a:r>
              <a:rPr lang="ja-JP" altLang="en-US" sz="500" kern="100" dirty="0">
                <a:effectLst/>
                <a:latin typeface="Meiryo UI" panose="020B0604030504040204" pitchFamily="50" charset="-128"/>
                <a:ea typeface="Meiryo UI" panose="020B0604030504040204" pitchFamily="50" charset="-128"/>
              </a:rPr>
              <a:t>年度経営比較分析、</a:t>
            </a:r>
            <a:r>
              <a:rPr lang="en-US" altLang="ja-JP" sz="500" kern="100" dirty="0">
                <a:effectLst/>
                <a:latin typeface="Meiryo UI" panose="020B0604030504040204" pitchFamily="50" charset="-128"/>
                <a:ea typeface="Meiryo UI" panose="020B0604030504040204" pitchFamily="50" charset="-128"/>
              </a:rPr>
              <a:t>2022</a:t>
            </a:r>
            <a:r>
              <a:rPr lang="ja-JP" altLang="en-US" sz="500" kern="100" dirty="0">
                <a:effectLst/>
                <a:latin typeface="Meiryo UI" panose="020B0604030504040204" pitchFamily="50" charset="-128"/>
                <a:ea typeface="Meiryo UI" panose="020B0604030504040204" pitchFamily="50" charset="-128"/>
              </a:rPr>
              <a:t>年度更新延長）を基に市町村局において作成（標準耐用年数</a:t>
            </a:r>
            <a:r>
              <a:rPr lang="en-US" altLang="ja-JP" sz="500" kern="100" dirty="0">
                <a:effectLst/>
                <a:latin typeface="Meiryo UI" panose="020B0604030504040204" pitchFamily="50" charset="-128"/>
                <a:ea typeface="Meiryo UI" panose="020B0604030504040204" pitchFamily="50" charset="-128"/>
              </a:rPr>
              <a:t>50</a:t>
            </a:r>
            <a:r>
              <a:rPr lang="ja-JP" altLang="en-US" sz="500" kern="100" dirty="0">
                <a:effectLst/>
                <a:latin typeface="Meiryo UI" panose="020B0604030504040204" pitchFamily="50" charset="-128"/>
                <a:ea typeface="Meiryo UI" panose="020B0604030504040204" pitchFamily="50" charset="-128"/>
              </a:rPr>
              <a:t>年を超えたものを老朽管と定義）</a:t>
            </a:r>
            <a:endParaRPr lang="en-US" altLang="ja-JP" sz="500" kern="100" dirty="0">
              <a:effectLst/>
              <a:latin typeface="Meiryo UI" panose="020B0604030504040204" pitchFamily="50" charset="-128"/>
              <a:ea typeface="Meiryo UI" panose="020B0604030504040204" pitchFamily="50" charset="-128"/>
            </a:endParaRPr>
          </a:p>
          <a:p>
            <a:r>
              <a:rPr kumimoji="1" lang="ja-JP" altLang="en-US" sz="500" dirty="0">
                <a:latin typeface="Meiryo UI" panose="020B0604030504040204" pitchFamily="50" charset="-128"/>
                <a:ea typeface="Meiryo UI" panose="020B0604030504040204" pitchFamily="50" charset="-128"/>
              </a:rPr>
              <a:t>　　　　国土交通省「道路メンテナンス情報」（</a:t>
            </a:r>
            <a:r>
              <a:rPr kumimoji="1" lang="en-US" altLang="ja-JP" sz="500" dirty="0">
                <a:latin typeface="Meiryo UI" panose="020B0604030504040204" pitchFamily="50" charset="-128"/>
                <a:ea typeface="Meiryo UI" panose="020B0604030504040204" pitchFamily="50" charset="-128"/>
              </a:rPr>
              <a:t>2021</a:t>
            </a:r>
            <a:r>
              <a:rPr kumimoji="1" lang="ja-JP" altLang="en-US" sz="500" dirty="0">
                <a:latin typeface="Meiryo UI" panose="020B0604030504040204" pitchFamily="50" charset="-128"/>
                <a:ea typeface="Meiryo UI" panose="020B0604030504040204" pitchFamily="50" charset="-128"/>
              </a:rPr>
              <a:t>年度末時点）より抜粋</a:t>
            </a:r>
            <a:endParaRPr kumimoji="1" lang="en-US" altLang="ja-JP" sz="500" dirty="0">
              <a:latin typeface="Meiryo UI" panose="020B0604030504040204" pitchFamily="50" charset="-128"/>
              <a:ea typeface="Meiryo UI" panose="020B0604030504040204" pitchFamily="50" charset="-128"/>
            </a:endParaRPr>
          </a:p>
          <a:p>
            <a:r>
              <a:rPr kumimoji="1" lang="ja-JP" altLang="en-US" sz="500" dirty="0">
                <a:latin typeface="Meiryo UI" panose="020B0604030504040204" pitchFamily="50" charset="-128"/>
                <a:ea typeface="Meiryo UI" panose="020B0604030504040204" pitchFamily="50" charset="-128"/>
              </a:rPr>
              <a:t>　　　　道路管理者毎の橋梁点検結果と対応状況</a:t>
            </a:r>
          </a:p>
        </p:txBody>
      </p:sp>
    </p:spTree>
    <p:extLst>
      <p:ext uri="{BB962C8B-B14F-4D97-AF65-F5344CB8AC3E}">
        <p14:creationId xmlns:p14="http://schemas.microsoft.com/office/powerpoint/2010/main" val="3307505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115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テキスト ボックス 11">
            <a:extLst>
              <a:ext uri="{FF2B5EF4-FFF2-40B4-BE49-F238E27FC236}">
                <a16:creationId xmlns:a16="http://schemas.microsoft.com/office/drawing/2014/main" id="{8BA5CDC4-0861-456F-87D6-C4967B4E5D77}"/>
              </a:ext>
            </a:extLst>
          </p:cNvPr>
          <p:cNvSpPr txBox="1"/>
          <p:nvPr/>
        </p:nvSpPr>
        <p:spPr>
          <a:xfrm>
            <a:off x="179511" y="6668136"/>
            <a:ext cx="8673836"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出典：国立社会保障・人口問題研究所「日本の地域別将来推計人口」、総務省「地方公共団体定員管理調査」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「地方財政状況調査」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「地方公共団体の財政の健全化に関する法律」の規定による指標を基に市町村局において作成</a:t>
            </a:r>
          </a:p>
        </p:txBody>
      </p:sp>
      <p:graphicFrame>
        <p:nvGraphicFramePr>
          <p:cNvPr id="11" name="表 10">
            <a:extLst>
              <a:ext uri="{FF2B5EF4-FFF2-40B4-BE49-F238E27FC236}">
                <a16:creationId xmlns:a16="http://schemas.microsoft.com/office/drawing/2014/main" id="{293B5B62-FE77-4E75-8DE7-1D2359920127}"/>
              </a:ext>
            </a:extLst>
          </p:cNvPr>
          <p:cNvGraphicFramePr>
            <a:graphicFrameLocks noGrp="1"/>
          </p:cNvGraphicFramePr>
          <p:nvPr>
            <p:extLst>
              <p:ext uri="{D42A27DB-BD31-4B8C-83A1-F6EECF244321}">
                <p14:modId xmlns:p14="http://schemas.microsoft.com/office/powerpoint/2010/main" val="3404835303"/>
              </p:ext>
            </p:extLst>
          </p:nvPr>
        </p:nvGraphicFramePr>
        <p:xfrm>
          <a:off x="179512" y="733287"/>
          <a:ext cx="8784975" cy="5787382"/>
        </p:xfrm>
        <a:graphic>
          <a:graphicData uri="http://schemas.openxmlformats.org/drawingml/2006/table">
            <a:tbl>
              <a:tblPr firstRow="1" firstCol="1" bandRow="1">
                <a:tableStyleId>{7DF18680-E054-41AD-8BC1-D1AEF772440D}</a:tableStyleId>
              </a:tblPr>
              <a:tblGrid>
                <a:gridCol w="1165447">
                  <a:extLst>
                    <a:ext uri="{9D8B030D-6E8A-4147-A177-3AD203B41FA5}">
                      <a16:colId xmlns:a16="http://schemas.microsoft.com/office/drawing/2014/main" val="293287591"/>
                    </a:ext>
                  </a:extLst>
                </a:gridCol>
                <a:gridCol w="1748169">
                  <a:extLst>
                    <a:ext uri="{9D8B030D-6E8A-4147-A177-3AD203B41FA5}">
                      <a16:colId xmlns:a16="http://schemas.microsoft.com/office/drawing/2014/main" val="1319309001"/>
                    </a:ext>
                  </a:extLst>
                </a:gridCol>
                <a:gridCol w="2486984">
                  <a:extLst>
                    <a:ext uri="{9D8B030D-6E8A-4147-A177-3AD203B41FA5}">
                      <a16:colId xmlns:a16="http://schemas.microsoft.com/office/drawing/2014/main" val="2104273530"/>
                    </a:ext>
                  </a:extLst>
                </a:gridCol>
                <a:gridCol w="1737758">
                  <a:extLst>
                    <a:ext uri="{9D8B030D-6E8A-4147-A177-3AD203B41FA5}">
                      <a16:colId xmlns:a16="http://schemas.microsoft.com/office/drawing/2014/main" val="2375188034"/>
                    </a:ext>
                  </a:extLst>
                </a:gridCol>
                <a:gridCol w="1646617">
                  <a:extLst>
                    <a:ext uri="{9D8B030D-6E8A-4147-A177-3AD203B41FA5}">
                      <a16:colId xmlns:a16="http://schemas.microsoft.com/office/drawing/2014/main" val="3200450119"/>
                    </a:ext>
                  </a:extLst>
                </a:gridCol>
              </a:tblGrid>
              <a:tr h="323073">
                <a:tc>
                  <a:txBody>
                    <a:bodyPr/>
                    <a:lstStyle/>
                    <a:p>
                      <a:pPr algn="ctr">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全体</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一般市のうち、社人研推計</a:t>
                      </a:r>
                      <a:r>
                        <a:rPr lang="en-US" altLang="ja-JP" sz="900" kern="100" dirty="0">
                          <a:solidFill>
                            <a:schemeClr val="tx1"/>
                          </a:solidFill>
                          <a:effectLst/>
                          <a:latin typeface="Meiryo UI" panose="020B0604030504040204" pitchFamily="50" charset="-128"/>
                          <a:ea typeface="Meiryo UI" panose="020B0604030504040204" pitchFamily="50" charset="-128"/>
                        </a:rPr>
                        <a:t>(※)</a:t>
                      </a:r>
                      <a:r>
                        <a:rPr lang="ja-JP" altLang="en-US" sz="900" kern="100" dirty="0">
                          <a:solidFill>
                            <a:schemeClr val="tx1"/>
                          </a:solidFill>
                          <a:effectLst/>
                          <a:latin typeface="Meiryo UI" panose="020B0604030504040204" pitchFamily="50" charset="-128"/>
                          <a:ea typeface="Meiryo UI" panose="020B0604030504040204" pitchFamily="50" charset="-128"/>
                        </a:rPr>
                        <a:t>で</a:t>
                      </a:r>
                      <a:r>
                        <a:rPr lang="en-US" altLang="ja-JP" sz="900" kern="100" dirty="0">
                          <a:solidFill>
                            <a:schemeClr val="tx1"/>
                          </a:solidFill>
                          <a:effectLst/>
                          <a:latin typeface="Meiryo UI" panose="020B0604030504040204" pitchFamily="50" charset="-128"/>
                          <a:ea typeface="Meiryo UI" panose="020B0604030504040204" pitchFamily="50" charset="-128"/>
                        </a:rPr>
                        <a:t>2040</a:t>
                      </a:r>
                      <a:r>
                        <a:rPr lang="ja-JP" altLang="en-US" sz="900" kern="100" dirty="0">
                          <a:solidFill>
                            <a:schemeClr val="tx1"/>
                          </a:solidFill>
                          <a:effectLst/>
                          <a:latin typeface="Meiryo UI" panose="020B0604030504040204" pitchFamily="50" charset="-128"/>
                          <a:ea typeface="Meiryo UI" panose="020B0604030504040204" pitchFamily="50" charset="-128"/>
                        </a:rPr>
                        <a:t>年までに</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人口が</a:t>
                      </a:r>
                      <a:r>
                        <a:rPr lang="en-US" altLang="ja-JP" sz="900" kern="100" dirty="0">
                          <a:solidFill>
                            <a:schemeClr val="tx1"/>
                          </a:solidFill>
                          <a:effectLst/>
                          <a:latin typeface="Meiryo UI" panose="020B0604030504040204" pitchFamily="50" charset="-128"/>
                          <a:ea typeface="Meiryo UI" panose="020B0604030504040204" pitchFamily="50" charset="-128"/>
                        </a:rPr>
                        <a:t>20</a:t>
                      </a:r>
                      <a:r>
                        <a:rPr lang="ja-JP" altLang="en-US" sz="900" kern="100" dirty="0">
                          <a:solidFill>
                            <a:schemeClr val="tx1"/>
                          </a:solidFill>
                          <a:effectLst/>
                          <a:latin typeface="Meiryo UI" panose="020B0604030504040204" pitchFamily="50" charset="-128"/>
                          <a:ea typeface="Meiryo UI" panose="020B0604030504040204" pitchFamily="50" charset="-128"/>
                        </a:rPr>
                        <a:t>％以上減少すると推計されている８</a:t>
                      </a:r>
                      <a:r>
                        <a:rPr lang="ja-JP" sz="900" kern="100" dirty="0">
                          <a:solidFill>
                            <a:schemeClr val="tx1"/>
                          </a:solidFill>
                          <a:effectLst/>
                          <a:latin typeface="Meiryo UI" panose="020B0604030504040204" pitchFamily="50" charset="-128"/>
                          <a:ea typeface="Meiryo UI" panose="020B0604030504040204" pitchFamily="50" charset="-128"/>
                        </a:rPr>
                        <a:t>市</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左記を除く一般市</a:t>
                      </a:r>
                      <a:r>
                        <a:rPr lang="en-US" altLang="ja-JP" sz="900" kern="100" dirty="0">
                          <a:solidFill>
                            <a:schemeClr val="tx1"/>
                          </a:solidFill>
                          <a:effectLst/>
                          <a:latin typeface="Meiryo UI" panose="020B0604030504040204" pitchFamily="50" charset="-128"/>
                          <a:ea typeface="Meiryo UI" panose="020B0604030504040204" pitchFamily="50" charset="-128"/>
                        </a:rPr>
                        <a:t>16</a:t>
                      </a:r>
                      <a:r>
                        <a:rPr lang="ja-JP" altLang="en-US" sz="900" kern="100" dirty="0">
                          <a:solidFill>
                            <a:schemeClr val="tx1"/>
                          </a:solidFill>
                          <a:effectLst/>
                          <a:latin typeface="Meiryo UI" panose="020B0604030504040204" pitchFamily="50" charset="-128"/>
                          <a:ea typeface="Meiryo UI" panose="020B0604030504040204" pitchFamily="50" charset="-128"/>
                        </a:rPr>
                        <a:t>市</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町村</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8910951"/>
                  </a:ext>
                </a:extLst>
              </a:tr>
              <a:tr h="319747">
                <a:tc>
                  <a:txBody>
                    <a:bodyPr/>
                    <a:lstStyle/>
                    <a:p>
                      <a:pPr algn="ctr">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職員数</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（一般行政）</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schemeClr val="tx1"/>
                          </a:solidFill>
                          <a:effectLst/>
                          <a:latin typeface="Meiryo UI" panose="020B0604030504040204" pitchFamily="50" charset="-128"/>
                          <a:ea typeface="Meiryo UI" panose="020B0604030504040204" pitchFamily="50" charset="-128"/>
                        </a:rPr>
                        <a:t>41,852</a:t>
                      </a:r>
                      <a:r>
                        <a:rPr lang="ja-JP" altLang="en-US" sz="900" kern="100" dirty="0">
                          <a:solidFill>
                            <a:schemeClr val="tx1"/>
                          </a:solidFill>
                          <a:effectLst/>
                          <a:latin typeface="Meiryo UI" panose="020B0604030504040204" pitchFamily="50" charset="-128"/>
                          <a:ea typeface="Meiryo UI" panose="020B0604030504040204" pitchFamily="50" charset="-128"/>
                        </a:rPr>
                        <a:t>人→</a:t>
                      </a:r>
                      <a:r>
                        <a:rPr lang="en-US" altLang="ja-JP" sz="900" kern="100" dirty="0">
                          <a:solidFill>
                            <a:schemeClr val="tx1"/>
                          </a:solidFill>
                          <a:effectLst/>
                          <a:latin typeface="Meiryo UI" panose="020B0604030504040204" pitchFamily="50" charset="-128"/>
                          <a:ea typeface="Meiryo UI" panose="020B0604030504040204" pitchFamily="50" charset="-128"/>
                        </a:rPr>
                        <a:t>41,966</a:t>
                      </a:r>
                      <a:r>
                        <a:rPr lang="ja-JP" altLang="en-US" sz="900" kern="100" dirty="0">
                          <a:solidFill>
                            <a:schemeClr val="tx1"/>
                          </a:solidFill>
                          <a:effectLst/>
                          <a:latin typeface="Meiryo UI" panose="020B0604030504040204" pitchFamily="50" charset="-128"/>
                          <a:ea typeface="Meiryo UI" panose="020B0604030504040204" pitchFamily="50" charset="-128"/>
                        </a:rPr>
                        <a:t>人</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3,341</a:t>
                      </a:r>
                      <a:r>
                        <a:rPr lang="ja-JP" altLang="en-US" sz="9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9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3,470</a:t>
                      </a:r>
                      <a:r>
                        <a:rPr lang="ja-JP" altLang="en-US" sz="9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9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7,466</a:t>
                      </a:r>
                      <a:r>
                        <a:rPr lang="ja-JP" altLang="en-US" sz="900" kern="100" dirty="0">
                          <a:solidFill>
                            <a:schemeClr val="tx1"/>
                          </a:solidFill>
                          <a:effectLst/>
                          <a:latin typeface="Meiryo UI" panose="020B0604030504040204" pitchFamily="50" charset="-128"/>
                          <a:ea typeface="Meiryo UI" panose="020B0604030504040204" pitchFamily="50" charset="-128"/>
                        </a:rPr>
                        <a:t>人→</a:t>
                      </a:r>
                      <a:r>
                        <a:rPr lang="en-US" altLang="ja-JP" sz="900" kern="100" dirty="0">
                          <a:solidFill>
                            <a:schemeClr val="tx1"/>
                          </a:solidFill>
                          <a:effectLst/>
                          <a:latin typeface="Meiryo UI" panose="020B0604030504040204" pitchFamily="50" charset="-128"/>
                          <a:ea typeface="Meiryo UI" panose="020B0604030504040204" pitchFamily="50" charset="-128"/>
                        </a:rPr>
                        <a:t>7,874</a:t>
                      </a:r>
                      <a:r>
                        <a:rPr lang="ja-JP" altLang="en-US" sz="900" kern="100" dirty="0">
                          <a:solidFill>
                            <a:schemeClr val="tx1"/>
                          </a:solidFill>
                          <a:effectLst/>
                          <a:latin typeface="Meiryo UI" panose="020B0604030504040204" pitchFamily="50" charset="-128"/>
                          <a:ea typeface="Meiryo UI" panose="020B0604030504040204" pitchFamily="50" charset="-128"/>
                        </a:rPr>
                        <a:t>人</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1,105</a:t>
                      </a:r>
                      <a:r>
                        <a:rPr lang="ja-JP" altLang="en-US" sz="900" kern="100" dirty="0">
                          <a:solidFill>
                            <a:schemeClr val="tx1"/>
                          </a:solidFill>
                          <a:effectLst/>
                          <a:latin typeface="Meiryo UI" panose="020B0604030504040204" pitchFamily="50" charset="-128"/>
                          <a:ea typeface="Meiryo UI" panose="020B0604030504040204" pitchFamily="50" charset="-128"/>
                        </a:rPr>
                        <a:t>人→</a:t>
                      </a:r>
                      <a:r>
                        <a:rPr lang="en-US" altLang="ja-JP" sz="900" kern="100" dirty="0">
                          <a:solidFill>
                            <a:schemeClr val="tx1"/>
                          </a:solidFill>
                          <a:effectLst/>
                          <a:latin typeface="Meiryo UI" panose="020B0604030504040204" pitchFamily="50" charset="-128"/>
                          <a:ea typeface="Meiryo UI" panose="020B0604030504040204" pitchFamily="50" charset="-128"/>
                        </a:rPr>
                        <a:t>1,158</a:t>
                      </a:r>
                      <a:r>
                        <a:rPr lang="ja-JP" altLang="en-US" sz="900" kern="100" dirty="0">
                          <a:solidFill>
                            <a:schemeClr val="tx1"/>
                          </a:solidFill>
                          <a:effectLst/>
                          <a:latin typeface="Meiryo UI" panose="020B0604030504040204" pitchFamily="50" charset="-128"/>
                          <a:ea typeface="Meiryo UI" panose="020B0604030504040204" pitchFamily="50" charset="-128"/>
                        </a:rPr>
                        <a:t>人</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11300442"/>
                  </a:ext>
                </a:extLst>
              </a:tr>
              <a:tr h="532505">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府民</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1,000</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人当たり</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職員数（一般行政）</a:t>
                      </a: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やや増加</a:t>
                      </a:r>
                      <a:endParaRPr lang="en-US" altLang="ja-JP" sz="9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4.7</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4.8</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4.2</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4.7</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4.0</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4.3</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5.8</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6.6</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2999358994"/>
                  </a:ext>
                </a:extLst>
              </a:tr>
              <a:tr h="532505">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府民</a:t>
                      </a:r>
                      <a:r>
                        <a:rPr lang="en-US" altLang="ja-JP" sz="900" kern="100" dirty="0">
                          <a:solidFill>
                            <a:schemeClr val="tx1"/>
                          </a:solidFill>
                          <a:effectLst/>
                          <a:latin typeface="Meiryo UI" panose="020B0604030504040204" pitchFamily="50" charset="-128"/>
                          <a:ea typeface="Meiryo UI" panose="020B0604030504040204" pitchFamily="50" charset="-128"/>
                        </a:rPr>
                        <a:t>1</a:t>
                      </a:r>
                      <a:r>
                        <a:rPr lang="ja-JP" altLang="en-US" sz="900" kern="100" dirty="0">
                          <a:solidFill>
                            <a:schemeClr val="tx1"/>
                          </a:solidFill>
                          <a:effectLst/>
                          <a:latin typeface="Meiryo UI" panose="020B0604030504040204" pitchFamily="50" charset="-128"/>
                          <a:ea typeface="Meiryo UI" panose="020B0604030504040204" pitchFamily="50" charset="-128"/>
                        </a:rPr>
                        <a:t>人当たり</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地方税収</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170,452</a:t>
                      </a:r>
                      <a:r>
                        <a:rPr lang="ja-JP" altLang="en-US" sz="900" kern="100" dirty="0">
                          <a:solidFill>
                            <a:schemeClr val="tx1"/>
                          </a:solidFill>
                          <a:effectLst/>
                          <a:latin typeface="Meiryo UI" panose="020B0604030504040204" pitchFamily="50" charset="-128"/>
                          <a:ea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rPr>
                        <a:t>199,041</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やや増加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schemeClr val="tx1"/>
                          </a:solidFill>
                          <a:effectLst/>
                          <a:latin typeface="Meiryo UI" panose="020B0604030504040204" pitchFamily="50" charset="-128"/>
                          <a:ea typeface="Meiryo UI" panose="020B0604030504040204" pitchFamily="50" charset="-128"/>
                        </a:rPr>
                        <a:t>116,650</a:t>
                      </a:r>
                      <a:r>
                        <a:rPr lang="ja-JP" altLang="en-US" sz="900" kern="100" dirty="0">
                          <a:solidFill>
                            <a:schemeClr val="tx1"/>
                          </a:solidFill>
                          <a:effectLst/>
                          <a:latin typeface="Meiryo UI" panose="020B0604030504040204" pitchFamily="50" charset="-128"/>
                          <a:ea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rPr>
                        <a:t>129,908</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やや増加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145,111</a:t>
                      </a:r>
                      <a:r>
                        <a:rPr lang="ja-JP" altLang="en-US" sz="900" kern="100" dirty="0">
                          <a:solidFill>
                            <a:schemeClr val="tx1"/>
                          </a:solidFill>
                          <a:effectLst/>
                          <a:latin typeface="Meiryo UI" panose="020B0604030504040204" pitchFamily="50" charset="-128"/>
                          <a:ea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rPr>
                        <a:t>158,576</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やや増加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129,046</a:t>
                      </a:r>
                      <a:r>
                        <a:rPr lang="ja-JP" altLang="en-US" sz="900" kern="100" dirty="0">
                          <a:solidFill>
                            <a:schemeClr val="tx1"/>
                          </a:solidFill>
                          <a:effectLst/>
                          <a:latin typeface="Meiryo UI" panose="020B0604030504040204" pitchFamily="50" charset="-128"/>
                          <a:ea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rPr>
                        <a:t>133,403</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2294339990"/>
                  </a:ext>
                </a:extLst>
              </a:tr>
              <a:tr h="532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府民</a:t>
                      </a:r>
                      <a:r>
                        <a:rPr lang="en-US" altLang="ja-JP" sz="900" kern="100" dirty="0">
                          <a:solidFill>
                            <a:schemeClr val="tx1"/>
                          </a:solidFill>
                          <a:effectLst/>
                          <a:latin typeface="Meiryo UI" panose="020B0604030504040204" pitchFamily="50" charset="-128"/>
                          <a:ea typeface="Meiryo UI" panose="020B0604030504040204" pitchFamily="50" charset="-128"/>
                        </a:rPr>
                        <a:t>1</a:t>
                      </a:r>
                      <a:r>
                        <a:rPr lang="ja-JP" altLang="en-US" sz="900" kern="100" dirty="0">
                          <a:solidFill>
                            <a:schemeClr val="tx1"/>
                          </a:solidFill>
                          <a:effectLst/>
                          <a:latin typeface="Meiryo UI" panose="020B0604030504040204" pitchFamily="50" charset="-128"/>
                          <a:ea typeface="Meiryo UI" panose="020B0604030504040204" pitchFamily="50" charset="-128"/>
                        </a:rPr>
                        <a:t>人当たり</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基準財政需要額</a:t>
                      </a:r>
                      <a:endParaRPr lang="ja-JP"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160,701</a:t>
                      </a:r>
                      <a:r>
                        <a:rPr lang="ja-JP" altLang="en-US" sz="900" kern="100" dirty="0">
                          <a:solidFill>
                            <a:schemeClr val="tx1"/>
                          </a:solidFill>
                          <a:effectLst/>
                          <a:latin typeface="Meiryo UI" panose="020B0604030504040204" pitchFamily="50" charset="-128"/>
                          <a:ea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rPr>
                        <a:t>203,305</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149,405</a:t>
                      </a:r>
                      <a:r>
                        <a:rPr lang="ja-JP" altLang="en-US" sz="900" kern="100" dirty="0">
                          <a:solidFill>
                            <a:schemeClr val="tx1"/>
                          </a:solidFill>
                          <a:effectLst/>
                          <a:latin typeface="Meiryo UI" panose="020B0604030504040204" pitchFamily="50" charset="-128"/>
                          <a:ea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rPr>
                        <a:t>192,546</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144,517</a:t>
                      </a:r>
                      <a:r>
                        <a:rPr lang="ja-JP" altLang="en-US" sz="900" kern="100" dirty="0">
                          <a:solidFill>
                            <a:schemeClr val="tx1"/>
                          </a:solidFill>
                          <a:effectLst/>
                          <a:latin typeface="Meiryo UI" panose="020B0604030504040204" pitchFamily="50" charset="-128"/>
                          <a:ea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rPr>
                        <a:t>178,140</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173,441</a:t>
                      </a:r>
                      <a:r>
                        <a:rPr lang="ja-JP" altLang="en-US" sz="900" kern="100" dirty="0">
                          <a:solidFill>
                            <a:schemeClr val="tx1"/>
                          </a:solidFill>
                          <a:effectLst/>
                          <a:latin typeface="Meiryo UI" panose="020B0604030504040204" pitchFamily="50" charset="-128"/>
                          <a:ea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rPr>
                        <a:t>233,810</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1980148315"/>
                  </a:ext>
                </a:extLst>
              </a:tr>
              <a:tr h="532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900" strike="noStrike" kern="100" dirty="0">
                          <a:solidFill>
                            <a:schemeClr val="tx1"/>
                          </a:solidFill>
                          <a:effectLst/>
                          <a:latin typeface="Meiryo UI" panose="020B0604030504040204" pitchFamily="50" charset="-128"/>
                          <a:ea typeface="Meiryo UI" panose="020B0604030504040204" pitchFamily="50" charset="-128"/>
                        </a:rPr>
                        <a:t>経常収支比率</a:t>
                      </a:r>
                      <a:endParaRPr lang="ja-JP" altLang="ja-JP" sz="9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900" b="1" u="sng" strike="noStrike" kern="100" dirty="0">
                          <a:solidFill>
                            <a:schemeClr val="tx1"/>
                          </a:solidFill>
                          <a:effectLst/>
                          <a:latin typeface="Meiryo UI" panose="020B0604030504040204" pitchFamily="50" charset="-128"/>
                          <a:ea typeface="Meiryo UI" panose="020B0604030504040204" pitchFamily="50" charset="-128"/>
                        </a:rPr>
                        <a:t>改善</a:t>
                      </a:r>
                      <a:endParaRPr lang="ja-JP" altLang="ja-JP" sz="900" b="1" u="sng" strike="noStrike"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99.6</a:t>
                      </a:r>
                      <a:r>
                        <a:rPr lang="ja-JP" altLang="en-US" sz="900" strike="noStrike" kern="100" dirty="0">
                          <a:solidFill>
                            <a:schemeClr val="tx1"/>
                          </a:solidFill>
                          <a:effectLst/>
                          <a:latin typeface="Meiryo UI" panose="020B0604030504040204" pitchFamily="50" charset="-128"/>
                          <a:ea typeface="Meiryo UI" panose="020B0604030504040204" pitchFamily="50" charset="-128"/>
                        </a:rPr>
                        <a:t>％</a:t>
                      </a:r>
                      <a:r>
                        <a:rPr lang="ja-JP" sz="900" strike="noStrike" kern="100" dirty="0">
                          <a:solidFill>
                            <a:schemeClr val="tx1"/>
                          </a:solidFill>
                          <a:effectLst/>
                          <a:latin typeface="Meiryo UI" panose="020B0604030504040204" pitchFamily="50" charset="-128"/>
                          <a:ea typeface="Meiryo UI" panose="020B0604030504040204" pitchFamily="50" charset="-128"/>
                        </a:rPr>
                        <a:t>→</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94.4</a:t>
                      </a:r>
                      <a:r>
                        <a:rPr lang="ja-JP" altLang="en-US" sz="900" strike="noStrike" kern="100" dirty="0">
                          <a:solidFill>
                            <a:schemeClr val="tx1"/>
                          </a:solidFill>
                          <a:effectLst/>
                          <a:latin typeface="Meiryo UI" panose="020B0604030504040204" pitchFamily="50" charset="-128"/>
                          <a:ea typeface="Meiryo UI" panose="020B0604030504040204" pitchFamily="50" charset="-128"/>
                        </a:rPr>
                        <a:t>％</a:t>
                      </a:r>
                      <a:endParaRPr lang="en-US" altLang="ja-JP" sz="900" strike="noStrike"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900" b="1" u="sng" strike="noStrike" kern="100" dirty="0">
                          <a:solidFill>
                            <a:schemeClr val="tx1"/>
                          </a:solidFill>
                          <a:effectLst/>
                          <a:latin typeface="Meiryo UI" panose="020B0604030504040204" pitchFamily="50" charset="-128"/>
                          <a:ea typeface="Meiryo UI" panose="020B0604030504040204" pitchFamily="50" charset="-128"/>
                        </a:rPr>
                        <a:t>改善</a:t>
                      </a:r>
                      <a:endParaRPr lang="ja-JP" altLang="ja-JP" sz="900" b="1" u="sng" strike="noStrike"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97.5</a:t>
                      </a:r>
                      <a:r>
                        <a:rPr lang="ja-JP" altLang="en-US" sz="900" strike="noStrike" kern="100" dirty="0">
                          <a:solidFill>
                            <a:schemeClr val="tx1"/>
                          </a:solidFill>
                          <a:effectLst/>
                          <a:latin typeface="Meiryo UI" panose="020B0604030504040204" pitchFamily="50" charset="-128"/>
                          <a:ea typeface="Meiryo UI" panose="020B0604030504040204" pitchFamily="50" charset="-128"/>
                        </a:rPr>
                        <a:t>％</a:t>
                      </a:r>
                      <a:r>
                        <a:rPr lang="ja-JP" sz="900" strike="noStrike" kern="100" dirty="0">
                          <a:solidFill>
                            <a:schemeClr val="tx1"/>
                          </a:solidFill>
                          <a:effectLst/>
                          <a:latin typeface="Meiryo UI" panose="020B0604030504040204" pitchFamily="50" charset="-128"/>
                          <a:ea typeface="Meiryo UI" panose="020B0604030504040204" pitchFamily="50" charset="-128"/>
                        </a:rPr>
                        <a:t>→</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95.7</a:t>
                      </a:r>
                      <a:r>
                        <a:rPr lang="ja-JP" altLang="en-US" sz="900" strike="noStrike" kern="100" dirty="0">
                          <a:solidFill>
                            <a:schemeClr val="tx1"/>
                          </a:solidFill>
                          <a:effectLst/>
                          <a:latin typeface="Meiryo UI" panose="020B0604030504040204" pitchFamily="50" charset="-128"/>
                          <a:ea typeface="Meiryo UI" panose="020B0604030504040204" pitchFamily="50" charset="-128"/>
                        </a:rPr>
                        <a:t>％</a:t>
                      </a:r>
                      <a:endParaRPr lang="en-US" altLang="ja-JP" sz="900" strike="noStrike"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900" b="1" u="sng" strike="noStrike" kern="100" dirty="0">
                          <a:solidFill>
                            <a:schemeClr val="tx1"/>
                          </a:solidFill>
                          <a:effectLst/>
                          <a:latin typeface="Meiryo UI" panose="020B0604030504040204" pitchFamily="50" charset="-128"/>
                          <a:ea typeface="Meiryo UI" panose="020B0604030504040204" pitchFamily="50" charset="-128"/>
                        </a:rPr>
                        <a:t>改善</a:t>
                      </a:r>
                      <a:endParaRPr lang="ja-JP" altLang="ja-JP" sz="900" b="1" u="sng" strike="noStrike"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98.6</a:t>
                      </a:r>
                      <a:r>
                        <a:rPr lang="ja-JP" altLang="en-US" sz="900" strike="noStrike" kern="100" dirty="0">
                          <a:solidFill>
                            <a:schemeClr val="tx1"/>
                          </a:solidFill>
                          <a:effectLst/>
                          <a:latin typeface="Meiryo UI" panose="020B0604030504040204" pitchFamily="50" charset="-128"/>
                          <a:ea typeface="Meiryo UI" panose="020B0604030504040204" pitchFamily="50" charset="-128"/>
                        </a:rPr>
                        <a:t>％</a:t>
                      </a:r>
                      <a:r>
                        <a:rPr lang="ja-JP" sz="900" strike="noStrike" kern="100" dirty="0">
                          <a:solidFill>
                            <a:schemeClr val="tx1"/>
                          </a:solidFill>
                          <a:effectLst/>
                          <a:latin typeface="Meiryo UI" panose="020B0604030504040204" pitchFamily="50" charset="-128"/>
                          <a:ea typeface="Meiryo UI" panose="020B0604030504040204" pitchFamily="50" charset="-128"/>
                        </a:rPr>
                        <a:t>→</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95.2</a:t>
                      </a:r>
                      <a:r>
                        <a:rPr lang="ja-JP" altLang="en-US" sz="900" strike="noStrike" kern="100" dirty="0">
                          <a:solidFill>
                            <a:schemeClr val="tx1"/>
                          </a:solidFill>
                          <a:effectLst/>
                          <a:latin typeface="Meiryo UI" panose="020B0604030504040204" pitchFamily="50" charset="-128"/>
                          <a:ea typeface="Meiryo UI" panose="020B0604030504040204" pitchFamily="50" charset="-128"/>
                        </a:rPr>
                        <a:t>％</a:t>
                      </a:r>
                      <a:endParaRPr lang="ja-JP" sz="9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900" b="1" u="sng" strike="noStrike" kern="100" dirty="0">
                          <a:solidFill>
                            <a:schemeClr val="tx1"/>
                          </a:solidFill>
                          <a:effectLst/>
                          <a:latin typeface="Meiryo UI" panose="020B0604030504040204" pitchFamily="50" charset="-128"/>
                          <a:ea typeface="Meiryo UI" panose="020B0604030504040204" pitchFamily="50" charset="-128"/>
                        </a:rPr>
                        <a:t>やや</a:t>
                      </a:r>
                      <a:r>
                        <a:rPr lang="ja-JP" altLang="ja-JP" sz="900" b="1" u="sng" strike="noStrike" kern="100" dirty="0">
                          <a:solidFill>
                            <a:schemeClr val="tx1"/>
                          </a:solidFill>
                          <a:effectLst/>
                          <a:latin typeface="Meiryo UI" panose="020B0604030504040204" pitchFamily="50" charset="-128"/>
                          <a:ea typeface="Meiryo UI" panose="020B0604030504040204" pitchFamily="50" charset="-128"/>
                        </a:rPr>
                        <a:t>悪化</a:t>
                      </a:r>
                    </a:p>
                    <a:p>
                      <a:pPr algn="ctr">
                        <a:lnSpc>
                          <a:spcPct val="100000"/>
                        </a:lnSpc>
                        <a:spcAft>
                          <a:spcPts val="0"/>
                        </a:spcAft>
                      </a:pPr>
                      <a:r>
                        <a:rPr lang="ja-JP" sz="9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91.1</a:t>
                      </a:r>
                      <a:r>
                        <a:rPr lang="ja-JP" altLang="en-US" sz="900" strike="noStrike" kern="100" dirty="0">
                          <a:solidFill>
                            <a:schemeClr val="tx1"/>
                          </a:solidFill>
                          <a:effectLst/>
                          <a:latin typeface="Meiryo UI" panose="020B0604030504040204" pitchFamily="50" charset="-128"/>
                          <a:ea typeface="Meiryo UI" panose="020B0604030504040204" pitchFamily="50" charset="-128"/>
                        </a:rPr>
                        <a:t>％</a:t>
                      </a:r>
                      <a:r>
                        <a:rPr lang="ja-JP" sz="900" strike="noStrike" kern="100" dirty="0">
                          <a:solidFill>
                            <a:schemeClr val="tx1"/>
                          </a:solidFill>
                          <a:effectLst/>
                          <a:latin typeface="Meiryo UI" panose="020B0604030504040204" pitchFamily="50" charset="-128"/>
                          <a:ea typeface="Meiryo UI" panose="020B0604030504040204" pitchFamily="50" charset="-128"/>
                        </a:rPr>
                        <a:t>→</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92.3</a:t>
                      </a:r>
                      <a:r>
                        <a:rPr lang="ja-JP" altLang="en-US" sz="900" strike="noStrike" kern="100" dirty="0">
                          <a:solidFill>
                            <a:schemeClr val="tx1"/>
                          </a:solidFill>
                          <a:effectLst/>
                          <a:latin typeface="Meiryo UI" panose="020B0604030504040204" pitchFamily="50" charset="-128"/>
                          <a:ea typeface="Meiryo UI" panose="020B0604030504040204" pitchFamily="50" charset="-128"/>
                        </a:rPr>
                        <a:t>％</a:t>
                      </a:r>
                      <a:endParaRPr lang="ja-JP" sz="9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105500553"/>
                  </a:ext>
                </a:extLst>
              </a:tr>
              <a:tr h="532505">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自主財源比率</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55.7</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47.1%</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42.5</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37.0%</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52.1</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46.8%</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47.</a:t>
                      </a:r>
                      <a:r>
                        <a:rPr lang="ja-JP" altLang="en-US" sz="900" kern="100" dirty="0">
                          <a:solidFill>
                            <a:schemeClr val="tx1"/>
                          </a:solidFill>
                          <a:effectLst/>
                          <a:latin typeface="Meiryo UI" panose="020B0604030504040204" pitchFamily="50" charset="-128"/>
                          <a:ea typeface="Meiryo UI" panose="020B0604030504040204" pitchFamily="50" charset="-128"/>
                        </a:rPr>
                        <a:t>１％→</a:t>
                      </a:r>
                      <a:r>
                        <a:rPr lang="en-US" altLang="ja-JP" sz="900" kern="100" dirty="0">
                          <a:solidFill>
                            <a:schemeClr val="tx1"/>
                          </a:solidFill>
                          <a:effectLst/>
                          <a:latin typeface="Meiryo UI" panose="020B0604030504040204" pitchFamily="50" charset="-128"/>
                          <a:ea typeface="Meiryo UI" panose="020B0604030504040204" pitchFamily="50" charset="-128"/>
                        </a:rPr>
                        <a:t>39.5%</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1362145460"/>
                  </a:ext>
                </a:extLst>
              </a:tr>
              <a:tr h="532505">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義務的経費比率</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57.2</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56.8%</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やや低下</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56.8</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54.1%</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56.0</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51.2%</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49.3</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43.9%</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674356574"/>
                  </a:ext>
                </a:extLst>
              </a:tr>
              <a:tr h="532505">
                <a:tc>
                  <a:txBody>
                    <a:bodyPr/>
                    <a:lstStyle/>
                    <a:p>
                      <a:pPr algn="ctr">
                        <a:spcAft>
                          <a:spcPts val="0"/>
                        </a:spcAft>
                      </a:pPr>
                      <a:r>
                        <a:rPr lang="ja-JP" sz="900" strike="noStrike" kern="100" dirty="0">
                          <a:solidFill>
                            <a:schemeClr val="tx1"/>
                          </a:solidFill>
                          <a:effectLst/>
                          <a:latin typeface="Meiryo UI" panose="020B0604030504040204" pitchFamily="50" charset="-128"/>
                          <a:ea typeface="Meiryo UI" panose="020B0604030504040204" pitchFamily="50" charset="-128"/>
                        </a:rPr>
                        <a:t>財政力指数</a:t>
                      </a:r>
                      <a:endParaRPr lang="ja-JP" sz="9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900" b="1" u="sng" strike="noStrike" kern="100" dirty="0">
                          <a:solidFill>
                            <a:schemeClr val="tx1"/>
                          </a:solidFill>
                          <a:effectLst/>
                          <a:latin typeface="Meiryo UI" panose="020B0604030504040204" pitchFamily="50" charset="-128"/>
                          <a:ea typeface="Meiryo UI" panose="020B0604030504040204" pitchFamily="50" charset="-128"/>
                        </a:rPr>
                        <a:t>やや悪化</a:t>
                      </a:r>
                      <a:endParaRPr lang="ja-JP" sz="900" b="1" u="sng" strike="noStrike"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0.817</a:t>
                      </a:r>
                      <a:r>
                        <a:rPr lang="ja-JP" sz="900" strike="noStrike" kern="100" dirty="0">
                          <a:solidFill>
                            <a:schemeClr val="tx1"/>
                          </a:solidFill>
                          <a:effectLst/>
                          <a:latin typeface="Meiryo UI" panose="020B0604030504040204" pitchFamily="50" charset="-128"/>
                          <a:ea typeface="Meiryo UI" panose="020B0604030504040204" pitchFamily="50" charset="-128"/>
                        </a:rPr>
                        <a:t>→</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0.805</a:t>
                      </a:r>
                      <a:endParaRPr lang="ja-JP" sz="9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ja-JP" sz="900" b="1" u="sng" strike="noStrike" kern="100" dirty="0">
                          <a:solidFill>
                            <a:schemeClr val="tx1"/>
                          </a:solidFill>
                          <a:effectLst/>
                          <a:latin typeface="Meiryo UI" panose="020B0604030504040204" pitchFamily="50" charset="-128"/>
                          <a:ea typeface="Meiryo UI" panose="020B0604030504040204" pitchFamily="50" charset="-128"/>
                        </a:rPr>
                        <a:t>悪化</a:t>
                      </a:r>
                    </a:p>
                    <a:p>
                      <a:pPr algn="ctr">
                        <a:lnSpc>
                          <a:spcPct val="100000"/>
                        </a:lnSpc>
                        <a:spcAft>
                          <a:spcPts val="0"/>
                        </a:spcAft>
                      </a:pPr>
                      <a:r>
                        <a:rPr lang="ja-JP" sz="9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0.628</a:t>
                      </a:r>
                      <a:r>
                        <a:rPr lang="ja-JP" sz="900" strike="noStrike" kern="100" dirty="0">
                          <a:solidFill>
                            <a:schemeClr val="tx1"/>
                          </a:solidFill>
                          <a:effectLst/>
                          <a:latin typeface="Meiryo UI" panose="020B0604030504040204" pitchFamily="50" charset="-128"/>
                          <a:ea typeface="Meiryo UI" panose="020B0604030504040204" pitchFamily="50" charset="-128"/>
                        </a:rPr>
                        <a:t>→</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0.597</a:t>
                      </a:r>
                      <a:endParaRPr lang="ja-JP" sz="9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ja-JP" sz="900" b="1" u="sng" strike="noStrike" kern="100" dirty="0">
                          <a:solidFill>
                            <a:schemeClr val="tx1"/>
                          </a:solidFill>
                          <a:effectLst/>
                          <a:latin typeface="Meiryo UI" panose="020B0604030504040204" pitchFamily="50" charset="-128"/>
                          <a:ea typeface="Meiryo UI" panose="020B0604030504040204" pitchFamily="50" charset="-128"/>
                        </a:rPr>
                        <a:t>悪化</a:t>
                      </a:r>
                    </a:p>
                    <a:p>
                      <a:pPr algn="ctr">
                        <a:lnSpc>
                          <a:spcPct val="100000"/>
                        </a:lnSpc>
                        <a:spcAft>
                          <a:spcPts val="0"/>
                        </a:spcAft>
                      </a:pPr>
                      <a:r>
                        <a:rPr lang="ja-JP" sz="9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0.803</a:t>
                      </a:r>
                      <a:r>
                        <a:rPr lang="ja-JP" sz="900" strike="noStrike" kern="100" dirty="0">
                          <a:solidFill>
                            <a:schemeClr val="tx1"/>
                          </a:solidFill>
                          <a:effectLst/>
                          <a:latin typeface="Meiryo UI" panose="020B0604030504040204" pitchFamily="50" charset="-128"/>
                          <a:ea typeface="Meiryo UI" panose="020B0604030504040204" pitchFamily="50" charset="-128"/>
                        </a:rPr>
                        <a:t>→</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0.724</a:t>
                      </a:r>
                      <a:endParaRPr lang="ja-JP" sz="9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ja-JP" sz="900" b="1" u="sng" strike="noStrike" kern="100" dirty="0">
                          <a:solidFill>
                            <a:schemeClr val="tx1"/>
                          </a:solidFill>
                          <a:effectLst/>
                          <a:latin typeface="Meiryo UI" panose="020B0604030504040204" pitchFamily="50" charset="-128"/>
                          <a:ea typeface="Meiryo UI" panose="020B0604030504040204" pitchFamily="50" charset="-128"/>
                        </a:rPr>
                        <a:t>悪化</a:t>
                      </a:r>
                    </a:p>
                    <a:p>
                      <a:pPr algn="ctr">
                        <a:lnSpc>
                          <a:spcPct val="100000"/>
                        </a:lnSpc>
                        <a:spcAft>
                          <a:spcPts val="0"/>
                        </a:spcAft>
                      </a:pPr>
                      <a:r>
                        <a:rPr lang="ja-JP" sz="9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0.617</a:t>
                      </a:r>
                      <a:r>
                        <a:rPr lang="ja-JP" sz="900" strike="noStrike" kern="100" dirty="0">
                          <a:solidFill>
                            <a:schemeClr val="tx1"/>
                          </a:solidFill>
                          <a:effectLst/>
                          <a:latin typeface="Meiryo UI" panose="020B0604030504040204" pitchFamily="50" charset="-128"/>
                          <a:ea typeface="Meiryo UI" panose="020B0604030504040204" pitchFamily="50" charset="-128"/>
                        </a:rPr>
                        <a:t>→</a:t>
                      </a:r>
                      <a:r>
                        <a:rPr lang="en-US" altLang="ja-JP" sz="900" strike="noStrike" kern="100" dirty="0">
                          <a:solidFill>
                            <a:schemeClr val="tx1"/>
                          </a:solidFill>
                          <a:effectLst/>
                          <a:latin typeface="Meiryo UI" panose="020B0604030504040204" pitchFamily="50" charset="-128"/>
                          <a:ea typeface="Meiryo UI" panose="020B0604030504040204" pitchFamily="50" charset="-128"/>
                        </a:rPr>
                        <a:t>0.533</a:t>
                      </a:r>
                      <a:endParaRPr lang="ja-JP" sz="9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3668264422"/>
                  </a:ext>
                </a:extLst>
              </a:tr>
              <a:tr h="643718">
                <a:tc>
                  <a:txBody>
                    <a:bodyPr/>
                    <a:lstStyle/>
                    <a:p>
                      <a:pPr algn="ctr">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健全化</a:t>
                      </a:r>
                      <a:r>
                        <a:rPr lang="ja-JP" altLang="en-US" sz="900" kern="100" dirty="0">
                          <a:solidFill>
                            <a:schemeClr val="tx1"/>
                          </a:solidFill>
                          <a:effectLst/>
                          <a:latin typeface="Meiryo UI" panose="020B0604030504040204" pitchFamily="50" charset="-128"/>
                          <a:ea typeface="Meiryo UI" panose="020B0604030504040204" pitchFamily="50" charset="-128"/>
                        </a:rPr>
                        <a:t>指標</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sz="900" b="1" u="sng" kern="100" dirty="0">
                          <a:solidFill>
                            <a:schemeClr val="tx1"/>
                          </a:solidFill>
                          <a:effectLst/>
                          <a:latin typeface="Meiryo UI" panose="020B0604030504040204" pitchFamily="50" charset="-128"/>
                          <a:ea typeface="Meiryo UI" panose="020B0604030504040204" pitchFamily="50" charset="-128"/>
                        </a:rPr>
                        <a:t>改善</a:t>
                      </a:r>
                      <a:endParaRPr lang="ja-JP" sz="900" b="1"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実質公債</a:t>
                      </a:r>
                      <a:r>
                        <a:rPr lang="ja-JP" altLang="en-US" sz="900" kern="100" dirty="0">
                          <a:solidFill>
                            <a:schemeClr val="tx1"/>
                          </a:solidFill>
                          <a:effectLst/>
                          <a:latin typeface="Meiryo UI" panose="020B0604030504040204" pitchFamily="50" charset="-128"/>
                          <a:ea typeface="Meiryo UI" panose="020B0604030504040204" pitchFamily="50" charset="-128"/>
                        </a:rPr>
                        <a:t>費</a:t>
                      </a:r>
                      <a:r>
                        <a:rPr lang="ja-JP" sz="900" kern="100" dirty="0">
                          <a:solidFill>
                            <a:schemeClr val="tx1"/>
                          </a:solidFill>
                          <a:effectLst/>
                          <a:latin typeface="Meiryo UI" panose="020B0604030504040204" pitchFamily="50" charset="-128"/>
                          <a:ea typeface="Meiryo UI" panose="020B0604030504040204" pitchFamily="50" charset="-128"/>
                        </a:rPr>
                        <a:t>比率</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（平均値：</a:t>
                      </a:r>
                      <a:r>
                        <a:rPr lang="en-US" altLang="ja-JP" sz="900" kern="100" dirty="0">
                          <a:solidFill>
                            <a:schemeClr val="tx1"/>
                          </a:solidFill>
                          <a:effectLst/>
                          <a:latin typeface="Meiryo UI" panose="020B0604030504040204" pitchFamily="50" charset="-128"/>
                          <a:ea typeface="Meiryo UI" panose="020B0604030504040204" pitchFamily="50" charset="-128"/>
                        </a:rPr>
                        <a:t>7.5</a:t>
                      </a:r>
                      <a:r>
                        <a:rPr lang="ja-JP"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2.7</a:t>
                      </a:r>
                      <a:r>
                        <a:rPr lang="ja-JP" sz="900" kern="100" dirty="0">
                          <a:solidFill>
                            <a:schemeClr val="tx1"/>
                          </a:solidFill>
                          <a:effectLst/>
                          <a:latin typeface="Meiryo UI" panose="020B0604030504040204" pitchFamily="50" charset="-128"/>
                          <a:ea typeface="Meiryo UI" panose="020B0604030504040204" pitchFamily="50" charset="-128"/>
                        </a:rPr>
                        <a:t>）</a:t>
                      </a: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将来負担比率</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（平均値：</a:t>
                      </a:r>
                      <a:r>
                        <a:rPr lang="en-US" altLang="ja-JP" sz="900" kern="100" dirty="0">
                          <a:solidFill>
                            <a:schemeClr val="tx1"/>
                          </a:solidFill>
                          <a:effectLst/>
                          <a:latin typeface="Meiryo UI" panose="020B0604030504040204" pitchFamily="50" charset="-128"/>
                          <a:ea typeface="Meiryo UI" panose="020B0604030504040204" pitchFamily="50" charset="-128"/>
                        </a:rPr>
                        <a:t>87.4</a:t>
                      </a:r>
                      <a:r>
                        <a:rPr lang="ja-JP" sz="900" kern="100" dirty="0">
                          <a:solidFill>
                            <a:schemeClr val="tx1"/>
                          </a:solidFill>
                          <a:effectLst/>
                          <a:latin typeface="Meiryo UI" panose="020B0604030504040204" pitchFamily="50" charset="-128"/>
                          <a:ea typeface="Meiryo UI" panose="020B0604030504040204" pitchFamily="50" charset="-128"/>
                        </a:rPr>
                        <a:t>→</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rPr>
                        <a:t>）</a:t>
                      </a:r>
                    </a:p>
                  </a:txBody>
                  <a:tcPr marL="49557" marR="49557" marT="0" marB="0" anchor="ctr"/>
                </a:tc>
                <a:tc>
                  <a:txBody>
                    <a:bodyPr/>
                    <a:lstStyle/>
                    <a:p>
                      <a:pPr algn="ctr">
                        <a:lnSpc>
                          <a:spcPct val="100000"/>
                        </a:lnSpc>
                        <a:spcAft>
                          <a:spcPts val="0"/>
                        </a:spcAft>
                      </a:pPr>
                      <a:r>
                        <a:rPr lang="ja-JP" sz="900" b="1" u="sng" kern="100" dirty="0">
                          <a:solidFill>
                            <a:schemeClr val="tx1"/>
                          </a:solidFill>
                          <a:effectLst/>
                          <a:latin typeface="Meiryo UI" panose="020B0604030504040204" pitchFamily="50" charset="-128"/>
                          <a:ea typeface="Meiryo UI" panose="020B0604030504040204" pitchFamily="50" charset="-128"/>
                        </a:rPr>
                        <a:t>改善</a:t>
                      </a:r>
                      <a:endParaRPr lang="ja-JP" sz="900" b="1"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900" kern="100" dirty="0">
                          <a:solidFill>
                            <a:schemeClr val="tx1"/>
                          </a:solidFill>
                          <a:effectLst/>
                          <a:latin typeface="Meiryo UI" panose="020B0604030504040204" pitchFamily="50" charset="-128"/>
                          <a:ea typeface="Meiryo UI" panose="020B0604030504040204" pitchFamily="50" charset="-128"/>
                        </a:rPr>
                        <a:t>実質公債</a:t>
                      </a:r>
                      <a:r>
                        <a:rPr lang="ja-JP" altLang="en-US" sz="900" kern="100" dirty="0">
                          <a:solidFill>
                            <a:schemeClr val="tx1"/>
                          </a:solidFill>
                          <a:effectLst/>
                          <a:latin typeface="Meiryo UI" panose="020B0604030504040204" pitchFamily="50" charset="-128"/>
                          <a:ea typeface="Meiryo UI" panose="020B0604030504040204" pitchFamily="50" charset="-128"/>
                        </a:rPr>
                        <a:t>費</a:t>
                      </a:r>
                      <a:r>
                        <a:rPr lang="ja-JP" altLang="ja-JP" sz="900" kern="100" dirty="0">
                          <a:solidFill>
                            <a:schemeClr val="tx1"/>
                          </a:solidFill>
                          <a:effectLst/>
                          <a:latin typeface="Meiryo UI" panose="020B0604030504040204" pitchFamily="50" charset="-128"/>
                          <a:ea typeface="Meiryo UI" panose="020B0604030504040204" pitchFamily="50" charset="-128"/>
                        </a:rPr>
                        <a:t>比率</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（平均値：</a:t>
                      </a:r>
                      <a:r>
                        <a:rPr lang="en-US" altLang="ja-JP" sz="900" kern="100" dirty="0">
                          <a:solidFill>
                            <a:schemeClr val="tx1"/>
                          </a:solidFill>
                          <a:effectLst/>
                          <a:latin typeface="Meiryo UI" panose="020B0604030504040204" pitchFamily="50" charset="-128"/>
                          <a:ea typeface="Meiryo UI" panose="020B0604030504040204" pitchFamily="50" charset="-128"/>
                        </a:rPr>
                        <a:t>7.9</a:t>
                      </a:r>
                      <a:r>
                        <a:rPr lang="ja-JP"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a:t>
                      </a:r>
                      <a:r>
                        <a:rPr lang="ja-JP" sz="900" kern="100" dirty="0">
                          <a:solidFill>
                            <a:schemeClr val="tx1"/>
                          </a:solidFill>
                          <a:effectLst/>
                          <a:latin typeface="Meiryo UI" panose="020B0604030504040204" pitchFamily="50" charset="-128"/>
                          <a:ea typeface="Meiryo UI" panose="020B0604030504040204" pitchFamily="50" charset="-128"/>
                        </a:rPr>
                        <a:t>）</a:t>
                      </a: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将来負担比率</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（平均値：</a:t>
                      </a:r>
                      <a:r>
                        <a:rPr lang="en-US" altLang="ja-JP" sz="900" kern="100" dirty="0">
                          <a:solidFill>
                            <a:schemeClr val="tx1"/>
                          </a:solidFill>
                          <a:effectLst/>
                          <a:latin typeface="Meiryo UI" panose="020B0604030504040204" pitchFamily="50" charset="-128"/>
                          <a:ea typeface="Meiryo UI" panose="020B0604030504040204" pitchFamily="50" charset="-128"/>
                        </a:rPr>
                        <a:t>56.4</a:t>
                      </a:r>
                      <a:r>
                        <a:rPr lang="ja-JP" sz="900" kern="100" dirty="0">
                          <a:solidFill>
                            <a:schemeClr val="tx1"/>
                          </a:solidFill>
                          <a:effectLst/>
                          <a:latin typeface="Meiryo UI" panose="020B0604030504040204" pitchFamily="50" charset="-128"/>
                          <a:ea typeface="Meiryo UI" panose="020B0604030504040204" pitchFamily="50" charset="-128"/>
                        </a:rPr>
                        <a:t>→</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rPr>
                        <a:t>）</a:t>
                      </a:r>
                    </a:p>
                  </a:txBody>
                  <a:tcPr marL="49557" marR="49557" marT="0" marB="0" anchor="ctr"/>
                </a:tc>
                <a:tc>
                  <a:txBody>
                    <a:bodyPr/>
                    <a:lstStyle/>
                    <a:p>
                      <a:pPr algn="ctr">
                        <a:lnSpc>
                          <a:spcPct val="100000"/>
                        </a:lnSpc>
                        <a:spcAft>
                          <a:spcPts val="0"/>
                        </a:spcAft>
                      </a:pPr>
                      <a:r>
                        <a:rPr lang="ja-JP" sz="900" b="1" u="sng" kern="100" dirty="0">
                          <a:solidFill>
                            <a:schemeClr val="tx1"/>
                          </a:solidFill>
                          <a:effectLst/>
                          <a:latin typeface="Meiryo UI" panose="020B0604030504040204" pitchFamily="50" charset="-128"/>
                          <a:ea typeface="Meiryo UI" panose="020B0604030504040204" pitchFamily="50" charset="-128"/>
                        </a:rPr>
                        <a:t>改善</a:t>
                      </a:r>
                      <a:endParaRPr lang="ja-JP" sz="900" b="1"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900" kern="100" dirty="0">
                          <a:solidFill>
                            <a:schemeClr val="tx1"/>
                          </a:solidFill>
                          <a:effectLst/>
                          <a:latin typeface="Meiryo UI" panose="020B0604030504040204" pitchFamily="50" charset="-128"/>
                          <a:ea typeface="Meiryo UI" panose="020B0604030504040204" pitchFamily="50" charset="-128"/>
                        </a:rPr>
                        <a:t>実質公債</a:t>
                      </a:r>
                      <a:r>
                        <a:rPr lang="ja-JP" altLang="en-US" sz="900" kern="100" dirty="0">
                          <a:solidFill>
                            <a:schemeClr val="tx1"/>
                          </a:solidFill>
                          <a:effectLst/>
                          <a:latin typeface="Meiryo UI" panose="020B0604030504040204" pitchFamily="50" charset="-128"/>
                          <a:ea typeface="Meiryo UI" panose="020B0604030504040204" pitchFamily="50" charset="-128"/>
                        </a:rPr>
                        <a:t>費</a:t>
                      </a:r>
                      <a:r>
                        <a:rPr lang="ja-JP" altLang="ja-JP" sz="900" kern="100" dirty="0">
                          <a:solidFill>
                            <a:schemeClr val="tx1"/>
                          </a:solidFill>
                          <a:effectLst/>
                          <a:latin typeface="Meiryo UI" panose="020B0604030504040204" pitchFamily="50" charset="-128"/>
                          <a:ea typeface="Meiryo UI" panose="020B0604030504040204" pitchFamily="50" charset="-128"/>
                        </a:rPr>
                        <a:t>比率</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（平均値：</a:t>
                      </a:r>
                      <a:r>
                        <a:rPr lang="en-US" altLang="ja-JP" sz="900" kern="100" dirty="0">
                          <a:solidFill>
                            <a:schemeClr val="tx1"/>
                          </a:solidFill>
                          <a:effectLst/>
                          <a:latin typeface="Meiryo UI" panose="020B0604030504040204" pitchFamily="50" charset="-128"/>
                          <a:ea typeface="Meiryo UI" panose="020B0604030504040204" pitchFamily="50" charset="-128"/>
                        </a:rPr>
                        <a:t>8.7</a:t>
                      </a:r>
                      <a:r>
                        <a:rPr lang="ja-JP"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4.3</a:t>
                      </a:r>
                      <a:r>
                        <a:rPr lang="ja-JP" sz="900" kern="100" dirty="0">
                          <a:solidFill>
                            <a:schemeClr val="tx1"/>
                          </a:solidFill>
                          <a:effectLst/>
                          <a:latin typeface="Meiryo UI" panose="020B0604030504040204" pitchFamily="50" charset="-128"/>
                          <a:ea typeface="Meiryo UI" panose="020B0604030504040204" pitchFamily="50" charset="-128"/>
                        </a:rPr>
                        <a:t>）</a:t>
                      </a: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将来負担比率</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（平均値：</a:t>
                      </a:r>
                      <a:r>
                        <a:rPr lang="en-US" altLang="ja-JP" sz="900" kern="100" dirty="0">
                          <a:solidFill>
                            <a:schemeClr val="tx1"/>
                          </a:solidFill>
                          <a:effectLst/>
                          <a:latin typeface="Meiryo UI" panose="020B0604030504040204" pitchFamily="50" charset="-128"/>
                          <a:ea typeface="Meiryo UI" panose="020B0604030504040204" pitchFamily="50" charset="-128"/>
                        </a:rPr>
                        <a:t>69.3</a:t>
                      </a:r>
                      <a:r>
                        <a:rPr lang="ja-JP" sz="900" kern="100" dirty="0">
                          <a:solidFill>
                            <a:schemeClr val="tx1"/>
                          </a:solidFill>
                          <a:effectLst/>
                          <a:latin typeface="Meiryo UI" panose="020B0604030504040204" pitchFamily="50" charset="-128"/>
                          <a:ea typeface="Meiryo UI" panose="020B0604030504040204" pitchFamily="50" charset="-128"/>
                        </a:rPr>
                        <a:t>→</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rPr>
                        <a:t>）</a:t>
                      </a:r>
                    </a:p>
                  </a:txBody>
                  <a:tcPr marL="49557" marR="49557" marT="0" marB="0" anchor="ctr"/>
                </a:tc>
                <a:tc>
                  <a:txBody>
                    <a:bodyPr/>
                    <a:lstStyle/>
                    <a:p>
                      <a:pPr algn="ctr">
                        <a:lnSpc>
                          <a:spcPct val="100000"/>
                        </a:lnSpc>
                        <a:spcAft>
                          <a:spcPts val="0"/>
                        </a:spcAft>
                      </a:pPr>
                      <a:r>
                        <a:rPr lang="ja-JP" sz="900" b="1" u="sng" kern="100" dirty="0">
                          <a:solidFill>
                            <a:schemeClr val="tx1"/>
                          </a:solidFill>
                          <a:effectLst/>
                          <a:latin typeface="Meiryo UI" panose="020B0604030504040204" pitchFamily="50" charset="-128"/>
                          <a:ea typeface="Meiryo UI" panose="020B0604030504040204" pitchFamily="50" charset="-128"/>
                        </a:rPr>
                        <a:t>改善</a:t>
                      </a:r>
                      <a:endParaRPr lang="ja-JP" sz="900" b="1"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900" kern="100" dirty="0">
                          <a:solidFill>
                            <a:schemeClr val="tx1"/>
                          </a:solidFill>
                          <a:effectLst/>
                          <a:latin typeface="Meiryo UI" panose="020B0604030504040204" pitchFamily="50" charset="-128"/>
                          <a:ea typeface="Meiryo UI" panose="020B0604030504040204" pitchFamily="50" charset="-128"/>
                        </a:rPr>
                        <a:t>実質公債</a:t>
                      </a:r>
                      <a:r>
                        <a:rPr lang="ja-JP" altLang="en-US" sz="900" kern="100" dirty="0">
                          <a:solidFill>
                            <a:schemeClr val="tx1"/>
                          </a:solidFill>
                          <a:effectLst/>
                          <a:latin typeface="Meiryo UI" panose="020B0604030504040204" pitchFamily="50" charset="-128"/>
                          <a:ea typeface="Meiryo UI" panose="020B0604030504040204" pitchFamily="50" charset="-128"/>
                        </a:rPr>
                        <a:t>費</a:t>
                      </a:r>
                      <a:r>
                        <a:rPr lang="ja-JP" altLang="ja-JP" sz="900" kern="100" dirty="0">
                          <a:solidFill>
                            <a:schemeClr val="tx1"/>
                          </a:solidFill>
                          <a:effectLst/>
                          <a:latin typeface="Meiryo UI" panose="020B0604030504040204" pitchFamily="50" charset="-128"/>
                          <a:ea typeface="Meiryo UI" panose="020B0604030504040204" pitchFamily="50" charset="-128"/>
                        </a:rPr>
                        <a:t>比率</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（平均値：</a:t>
                      </a:r>
                      <a:r>
                        <a:rPr lang="en-US" sz="900" kern="100" dirty="0">
                          <a:solidFill>
                            <a:schemeClr val="tx1"/>
                          </a:solidFill>
                          <a:effectLst/>
                          <a:latin typeface="Meiryo UI" panose="020B0604030504040204" pitchFamily="50" charset="-128"/>
                          <a:ea typeface="Meiryo UI" panose="020B0604030504040204" pitchFamily="50" charset="-128"/>
                        </a:rPr>
                        <a:t>12.</a:t>
                      </a:r>
                      <a:r>
                        <a:rPr lang="en-US" altLang="ja-JP" sz="900" kern="100" dirty="0">
                          <a:solidFill>
                            <a:schemeClr val="tx1"/>
                          </a:solidFill>
                          <a:effectLst/>
                          <a:latin typeface="Meiryo UI" panose="020B0604030504040204" pitchFamily="50" charset="-128"/>
                          <a:ea typeface="Meiryo UI" panose="020B0604030504040204" pitchFamily="50" charset="-128"/>
                        </a:rPr>
                        <a:t>2</a:t>
                      </a:r>
                      <a:r>
                        <a:rPr lang="ja-JP" sz="900" kern="100" dirty="0">
                          <a:solidFill>
                            <a:schemeClr val="tx1"/>
                          </a:solidFill>
                          <a:effectLst/>
                          <a:latin typeface="Meiryo UI" panose="020B0604030504040204" pitchFamily="50" charset="-128"/>
                          <a:ea typeface="Meiryo UI" panose="020B0604030504040204" pitchFamily="50" charset="-128"/>
                        </a:rPr>
                        <a:t>→</a:t>
                      </a:r>
                      <a:r>
                        <a:rPr lang="en-US" sz="900" kern="100" dirty="0">
                          <a:solidFill>
                            <a:schemeClr val="tx1"/>
                          </a:solidFill>
                          <a:effectLst/>
                          <a:latin typeface="Meiryo UI" panose="020B0604030504040204" pitchFamily="50" charset="-128"/>
                          <a:ea typeface="Meiryo UI" panose="020B0604030504040204" pitchFamily="50" charset="-128"/>
                        </a:rPr>
                        <a:t>6.2</a:t>
                      </a:r>
                      <a:r>
                        <a:rPr lang="ja-JP" sz="900" kern="100" dirty="0">
                          <a:solidFill>
                            <a:schemeClr val="tx1"/>
                          </a:solidFill>
                          <a:effectLst/>
                          <a:latin typeface="Meiryo UI" panose="020B0604030504040204" pitchFamily="50" charset="-128"/>
                          <a:ea typeface="Meiryo UI" panose="020B0604030504040204" pitchFamily="50" charset="-128"/>
                        </a:rPr>
                        <a:t>）</a:t>
                      </a: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将来負担比率</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（平均値：</a:t>
                      </a:r>
                      <a:r>
                        <a:rPr lang="en-US" altLang="ja-JP" sz="900" kern="100" dirty="0">
                          <a:solidFill>
                            <a:schemeClr val="tx1"/>
                          </a:solidFill>
                          <a:effectLst/>
                          <a:latin typeface="Meiryo UI" panose="020B0604030504040204" pitchFamily="50" charset="-128"/>
                          <a:ea typeface="Meiryo UI" panose="020B0604030504040204" pitchFamily="50" charset="-128"/>
                        </a:rPr>
                        <a:t>42.3</a:t>
                      </a:r>
                      <a:r>
                        <a:rPr lang="ja-JP" sz="900" kern="100" dirty="0">
                          <a:solidFill>
                            <a:schemeClr val="tx1"/>
                          </a:solidFill>
                          <a:effectLst/>
                          <a:latin typeface="Meiryo UI" panose="020B0604030504040204" pitchFamily="50" charset="-128"/>
                          <a:ea typeface="Meiryo UI" panose="020B0604030504040204" pitchFamily="50" charset="-128"/>
                        </a:rPr>
                        <a:t>→</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rPr>
                        <a:t>）</a:t>
                      </a:r>
                    </a:p>
                  </a:txBody>
                  <a:tcPr marL="49557" marR="49557" marT="0" marB="0" anchor="ctr"/>
                </a:tc>
                <a:extLst>
                  <a:ext uri="{0D108BD9-81ED-4DB2-BD59-A6C34878D82A}">
                    <a16:rowId xmlns:a16="http://schemas.microsoft.com/office/drawing/2014/main" val="661519013"/>
                  </a:ext>
                </a:extLst>
              </a:tr>
              <a:tr h="386231">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積立金現在高</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rPr>
                        <a:t>大きく</a:t>
                      </a:r>
                      <a:r>
                        <a:rPr lang="ja-JP" sz="900" b="1" u="sng" kern="100" dirty="0">
                          <a:solidFill>
                            <a:schemeClr val="tx1"/>
                          </a:solidFill>
                          <a:effectLst/>
                          <a:latin typeface="Meiryo UI" panose="020B0604030504040204" pitchFamily="50" charset="-128"/>
                          <a:ea typeface="Meiryo UI" panose="020B0604030504040204" pitchFamily="50" charset="-128"/>
                        </a:rPr>
                        <a:t>増加</a:t>
                      </a:r>
                    </a:p>
                    <a:p>
                      <a:pPr algn="ctr">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合計額：</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rPr>
                        <a:t>5,369</a:t>
                      </a:r>
                      <a:r>
                        <a:rPr lang="ja-JP" altLang="en-US" sz="900" kern="100" dirty="0">
                          <a:solidFill>
                            <a:schemeClr val="tx1"/>
                          </a:solidFill>
                          <a:effectLst/>
                          <a:latin typeface="Meiryo UI" panose="020B0604030504040204" pitchFamily="50" charset="-128"/>
                          <a:ea typeface="Meiryo UI" panose="020B0604030504040204" pitchFamily="50" charset="-128"/>
                        </a:rPr>
                        <a:t>億</a:t>
                      </a:r>
                      <a:r>
                        <a:rPr lang="ja-JP" sz="900" kern="100" dirty="0">
                          <a:solidFill>
                            <a:schemeClr val="tx1"/>
                          </a:solidFill>
                          <a:effectLst/>
                          <a:latin typeface="Meiryo UI" panose="020B0604030504040204" pitchFamily="50" charset="-128"/>
                          <a:ea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rPr>
                        <a:t>8,954</a:t>
                      </a:r>
                      <a:r>
                        <a:rPr lang="ja-JP" altLang="en-US" sz="900" kern="100" dirty="0">
                          <a:solidFill>
                            <a:schemeClr val="tx1"/>
                          </a:solidFill>
                          <a:effectLst/>
                          <a:latin typeface="Meiryo UI" panose="020B0604030504040204" pitchFamily="50" charset="-128"/>
                          <a:ea typeface="Meiryo UI" panose="020B0604030504040204" pitchFamily="50" charset="-128"/>
                        </a:rPr>
                        <a:t>億</a:t>
                      </a:r>
                      <a:r>
                        <a:rPr lang="ja-JP"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合計額：</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399</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659</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sz="900" kern="100" dirty="0">
                          <a:solidFill>
                            <a:schemeClr val="tx1"/>
                          </a:solidFill>
                          <a:effectLst/>
                          <a:latin typeface="Meiryo UI" panose="020B0604030504040204" pitchFamily="50" charset="-128"/>
                          <a:ea typeface="Meiryo UI" panose="020B0604030504040204" pitchFamily="50" charset="-128"/>
                        </a:rPr>
                        <a:t>合計額：</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schemeClr val="tx1"/>
                          </a:solidFill>
                          <a:effectLst/>
                          <a:latin typeface="Meiryo UI" panose="020B0604030504040204" pitchFamily="50" charset="-128"/>
                          <a:ea typeface="Meiryo UI" panose="020B0604030504040204" pitchFamily="50" charset="-128"/>
                        </a:rPr>
                        <a:t>1,045</a:t>
                      </a:r>
                      <a:r>
                        <a:rPr lang="ja-JP" altLang="en-US" sz="900" kern="100" dirty="0">
                          <a:solidFill>
                            <a:schemeClr val="tx1"/>
                          </a:solidFill>
                          <a:effectLst/>
                          <a:latin typeface="Meiryo UI" panose="020B0604030504040204" pitchFamily="50" charset="-128"/>
                          <a:ea typeface="Meiryo UI" panose="020B0604030504040204" pitchFamily="50" charset="-128"/>
                        </a:rPr>
                        <a:t>億</a:t>
                      </a:r>
                      <a:r>
                        <a:rPr lang="ja-JP" sz="900" kern="100" dirty="0">
                          <a:solidFill>
                            <a:schemeClr val="tx1"/>
                          </a:solidFill>
                          <a:effectLst/>
                          <a:latin typeface="Meiryo UI" panose="020B0604030504040204" pitchFamily="50" charset="-128"/>
                          <a:ea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rPr>
                        <a:t>1,923</a:t>
                      </a:r>
                      <a:r>
                        <a:rPr lang="ja-JP" altLang="en-US" sz="900" kern="100" dirty="0">
                          <a:solidFill>
                            <a:schemeClr val="tx1"/>
                          </a:solidFill>
                          <a:effectLst/>
                          <a:latin typeface="Meiryo UI" panose="020B0604030504040204" pitchFamily="50" charset="-128"/>
                          <a:ea typeface="Meiryo UI" panose="020B0604030504040204" pitchFamily="50" charset="-128"/>
                        </a:rPr>
                        <a:t>億</a:t>
                      </a:r>
                      <a:r>
                        <a:rPr lang="ja-JP" sz="900" kern="100" dirty="0">
                          <a:solidFill>
                            <a:schemeClr val="tx1"/>
                          </a:solidFill>
                          <a:effectLst/>
                          <a:latin typeface="Meiryo UI" panose="020B0604030504040204" pitchFamily="50" charset="-128"/>
                          <a:ea typeface="Meiryo UI" panose="020B0604030504040204" pitchFamily="50" charset="-128"/>
                        </a:rPr>
                        <a:t>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900" b="1" u="sng"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sz="900" kern="100" dirty="0">
                          <a:solidFill>
                            <a:schemeClr val="tx1"/>
                          </a:solidFill>
                          <a:effectLst/>
                          <a:latin typeface="Meiryo UI" panose="020B0604030504040204" pitchFamily="50" charset="-128"/>
                          <a:ea typeface="Meiryo UI" panose="020B0604030504040204" pitchFamily="50" charset="-128"/>
                        </a:rPr>
                        <a:t>合計額：</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schemeClr val="tx1"/>
                          </a:solidFill>
                          <a:effectLst/>
                          <a:latin typeface="Meiryo UI" panose="020B0604030504040204" pitchFamily="50" charset="-128"/>
                          <a:ea typeface="Meiryo UI" panose="020B0604030504040204" pitchFamily="50" charset="-128"/>
                        </a:rPr>
                        <a:t>274</a:t>
                      </a:r>
                      <a:r>
                        <a:rPr lang="ja-JP" altLang="en-US" sz="900" kern="100" dirty="0">
                          <a:solidFill>
                            <a:schemeClr val="tx1"/>
                          </a:solidFill>
                          <a:effectLst/>
                          <a:latin typeface="Meiryo UI" panose="020B0604030504040204" pitchFamily="50" charset="-128"/>
                          <a:ea typeface="Meiryo UI" panose="020B0604030504040204" pitchFamily="50" charset="-128"/>
                        </a:rPr>
                        <a:t>億</a:t>
                      </a:r>
                      <a:r>
                        <a:rPr lang="ja-JP" sz="900" kern="100" dirty="0">
                          <a:solidFill>
                            <a:schemeClr val="tx1"/>
                          </a:solidFill>
                          <a:effectLst/>
                          <a:latin typeface="Meiryo UI" panose="020B0604030504040204" pitchFamily="50" charset="-128"/>
                          <a:ea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rPr>
                        <a:t>403</a:t>
                      </a:r>
                      <a:r>
                        <a:rPr lang="ja-JP" altLang="en-US" sz="900" kern="100" dirty="0">
                          <a:solidFill>
                            <a:schemeClr val="tx1"/>
                          </a:solidFill>
                          <a:effectLst/>
                          <a:latin typeface="Meiryo UI" panose="020B0604030504040204" pitchFamily="50" charset="-128"/>
                          <a:ea typeface="Meiryo UI" panose="020B0604030504040204" pitchFamily="50" charset="-128"/>
                        </a:rPr>
                        <a:t>億</a:t>
                      </a:r>
                      <a:r>
                        <a:rPr lang="ja-JP" sz="900" kern="100" dirty="0">
                          <a:solidFill>
                            <a:schemeClr val="tx1"/>
                          </a:solidFill>
                          <a:effectLst/>
                          <a:latin typeface="Meiryo UI" panose="020B0604030504040204" pitchFamily="50" charset="-128"/>
                          <a:ea typeface="Meiryo UI" panose="020B0604030504040204" pitchFamily="50" charset="-128"/>
                        </a:rPr>
                        <a:t>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extLst>
                  <a:ext uri="{0D108BD9-81ED-4DB2-BD59-A6C34878D82A}">
                    <a16:rowId xmlns:a16="http://schemas.microsoft.com/office/drawing/2014/main" val="1320152523"/>
                  </a:ext>
                </a:extLst>
              </a:tr>
              <a:tr h="319747">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徴収率</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（地方税）</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900" kern="100" dirty="0">
                          <a:solidFill>
                            <a:schemeClr val="tx1"/>
                          </a:solidFill>
                          <a:effectLst/>
                          <a:latin typeface="Meiryo UI" panose="020B0604030504040204" pitchFamily="50" charset="-128"/>
                          <a:ea typeface="Meiryo UI" panose="020B0604030504040204" pitchFamily="50" charset="-128"/>
                        </a:rPr>
                        <a:t>平均値：</a:t>
                      </a:r>
                      <a:r>
                        <a:rPr lang="en-US" altLang="ja-JP" sz="900" kern="100" dirty="0">
                          <a:solidFill>
                            <a:schemeClr val="tx1"/>
                          </a:solidFill>
                          <a:effectLst/>
                          <a:latin typeface="Meiryo UI" panose="020B0604030504040204" pitchFamily="50" charset="-128"/>
                          <a:ea typeface="Meiryo UI" panose="020B0604030504040204" pitchFamily="50" charset="-128"/>
                        </a:rPr>
                        <a:t>95.2</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ja-JP" altLang="ja-JP"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98.7</a:t>
                      </a:r>
                      <a:r>
                        <a:rPr lang="ja-JP" altLang="en-US" sz="900" kern="100" dirty="0">
                          <a:solidFill>
                            <a:schemeClr val="tx1"/>
                          </a:solidFill>
                          <a:effectLst/>
                          <a:latin typeface="Meiryo UI" panose="020B0604030504040204" pitchFamily="50" charset="-128"/>
                          <a:ea typeface="Meiryo UI" panose="020B0604030504040204" pitchFamily="50" charset="-128"/>
                        </a:rPr>
                        <a:t>％</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900" kern="100" dirty="0">
                          <a:solidFill>
                            <a:schemeClr val="tx1"/>
                          </a:solidFill>
                          <a:effectLst/>
                          <a:latin typeface="Meiryo UI" panose="020B0604030504040204" pitchFamily="50" charset="-128"/>
                          <a:ea typeface="Meiryo UI" panose="020B0604030504040204" pitchFamily="50" charset="-128"/>
                        </a:rPr>
                        <a:t>平均値：</a:t>
                      </a:r>
                      <a:r>
                        <a:rPr lang="en-US" altLang="ja-JP" sz="900" kern="100" dirty="0">
                          <a:solidFill>
                            <a:schemeClr val="tx1"/>
                          </a:solidFill>
                          <a:effectLst/>
                          <a:latin typeface="Meiryo UI" panose="020B0604030504040204" pitchFamily="50" charset="-128"/>
                          <a:ea typeface="Meiryo UI" panose="020B0604030504040204" pitchFamily="50" charset="-128"/>
                        </a:rPr>
                        <a:t>92.9</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ja-JP" altLang="ja-JP"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98.4</a:t>
                      </a:r>
                      <a:r>
                        <a:rPr lang="ja-JP" altLang="en-US" sz="900" kern="100" dirty="0">
                          <a:solidFill>
                            <a:schemeClr val="tx1"/>
                          </a:solidFill>
                          <a:effectLst/>
                          <a:latin typeface="Meiryo UI" panose="020B0604030504040204" pitchFamily="50" charset="-128"/>
                          <a:ea typeface="Meiryo UI" panose="020B0604030504040204" pitchFamily="50" charset="-128"/>
                        </a:rPr>
                        <a:t>％</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900" kern="100" dirty="0">
                          <a:solidFill>
                            <a:schemeClr val="tx1"/>
                          </a:solidFill>
                          <a:effectLst/>
                          <a:latin typeface="Meiryo UI" panose="020B0604030504040204" pitchFamily="50" charset="-128"/>
                          <a:ea typeface="Meiryo UI" panose="020B0604030504040204" pitchFamily="50" charset="-128"/>
                        </a:rPr>
                        <a:t>平均値：</a:t>
                      </a:r>
                      <a:r>
                        <a:rPr lang="en-US" altLang="ja-JP" sz="900" kern="100" dirty="0">
                          <a:solidFill>
                            <a:schemeClr val="tx1"/>
                          </a:solidFill>
                          <a:effectLst/>
                          <a:latin typeface="Meiryo UI" panose="020B0604030504040204" pitchFamily="50" charset="-128"/>
                          <a:ea typeface="Meiryo UI" panose="020B0604030504040204" pitchFamily="50" charset="-128"/>
                        </a:rPr>
                        <a:t>94.6</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ja-JP" altLang="ja-JP"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98.6</a:t>
                      </a:r>
                      <a:r>
                        <a:rPr lang="ja-JP" altLang="en-US" sz="900" kern="100" dirty="0">
                          <a:solidFill>
                            <a:schemeClr val="tx1"/>
                          </a:solidFill>
                          <a:effectLst/>
                          <a:latin typeface="Meiryo UI" panose="020B0604030504040204" pitchFamily="50" charset="-128"/>
                          <a:ea typeface="Meiryo UI" panose="020B0604030504040204" pitchFamily="50" charset="-128"/>
                        </a:rPr>
                        <a:t>％</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9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9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900" kern="100" dirty="0">
                          <a:solidFill>
                            <a:schemeClr val="tx1"/>
                          </a:solidFill>
                          <a:effectLst/>
                          <a:latin typeface="Meiryo UI" panose="020B0604030504040204" pitchFamily="50" charset="-128"/>
                          <a:ea typeface="Meiryo UI" panose="020B0604030504040204" pitchFamily="50" charset="-128"/>
                        </a:rPr>
                        <a:t>平均値：</a:t>
                      </a:r>
                      <a:r>
                        <a:rPr lang="en-US" altLang="ja-JP" sz="900" kern="100" dirty="0">
                          <a:solidFill>
                            <a:schemeClr val="tx1"/>
                          </a:solidFill>
                          <a:effectLst/>
                          <a:latin typeface="Meiryo UI" panose="020B0604030504040204" pitchFamily="50" charset="-128"/>
                          <a:ea typeface="Meiryo UI" panose="020B0604030504040204" pitchFamily="50" charset="-128"/>
                        </a:rPr>
                        <a:t>94.2</a:t>
                      </a:r>
                      <a:r>
                        <a:rPr lang="ja-JP" altLang="en-US" sz="900" kern="100" dirty="0">
                          <a:solidFill>
                            <a:schemeClr val="tx1"/>
                          </a:solidFill>
                          <a:effectLst/>
                          <a:latin typeface="Meiryo UI" panose="020B0604030504040204" pitchFamily="50" charset="-128"/>
                          <a:ea typeface="Meiryo UI" panose="020B0604030504040204" pitchFamily="50" charset="-128"/>
                        </a:rPr>
                        <a:t>％</a:t>
                      </a:r>
                      <a:r>
                        <a:rPr lang="ja-JP" altLang="ja-JP"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97.7</a:t>
                      </a:r>
                      <a:r>
                        <a:rPr lang="ja-JP" altLang="en-US" sz="900" kern="100" dirty="0">
                          <a:solidFill>
                            <a:schemeClr val="tx1"/>
                          </a:solidFill>
                          <a:effectLst/>
                          <a:latin typeface="Meiryo UI" panose="020B0604030504040204" pitchFamily="50" charset="-128"/>
                          <a:ea typeface="Meiryo UI" panose="020B0604030504040204" pitchFamily="50" charset="-128"/>
                        </a:rPr>
                        <a:t>％</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extLst>
                  <a:ext uri="{0D108BD9-81ED-4DB2-BD59-A6C34878D82A}">
                    <a16:rowId xmlns:a16="http://schemas.microsoft.com/office/drawing/2014/main" val="3411398216"/>
                  </a:ext>
                </a:extLst>
              </a:tr>
            </a:tbl>
          </a:graphicData>
        </a:graphic>
      </p:graphicFrame>
      <p:sp>
        <p:nvSpPr>
          <p:cNvPr id="7" name="正方形/長方形 6">
            <a:extLst>
              <a:ext uri="{FF2B5EF4-FFF2-40B4-BE49-F238E27FC236}">
                <a16:creationId xmlns:a16="http://schemas.microsoft.com/office/drawing/2014/main" id="{F8B981CE-1ADA-4CEE-8B2A-3CEDEA3BD7F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22</a:t>
            </a:fld>
            <a:endParaRPr lang="ja-JP" altLang="en-US" sz="1200" dirty="0">
              <a:solidFill>
                <a:prstClr val="black"/>
              </a:solidFill>
              <a:ea typeface="Meiryo UI" panose="020B0604030504040204" pitchFamily="50" charset="-128"/>
            </a:endParaRPr>
          </a:p>
        </p:txBody>
      </p:sp>
      <p:sp>
        <p:nvSpPr>
          <p:cNvPr id="8" name="正方形/長方形 7">
            <a:extLst>
              <a:ext uri="{FF2B5EF4-FFF2-40B4-BE49-F238E27FC236}">
                <a16:creationId xmlns:a16="http://schemas.microsoft.com/office/drawing/2014/main" id="{CEF2E649-157F-429A-ADC1-B38C7CFFC56A}"/>
              </a:ext>
            </a:extLst>
          </p:cNvPr>
          <p:cNvSpPr/>
          <p:nvPr/>
        </p:nvSpPr>
        <p:spPr>
          <a:xfrm>
            <a:off x="0" y="-5564"/>
            <a:ext cx="896448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a:latin typeface="Meiryo UI" panose="020B0604030504040204" pitchFamily="50" charset="-128"/>
                <a:ea typeface="Meiryo UI" panose="020B0604030504040204" pitchFamily="50" charset="-128"/>
                <a:cs typeface="Meiryo UI" panose="020B0604030504040204" pitchFamily="50" charset="-128"/>
              </a:rPr>
              <a:t>府内市町村の行財政状況の変化</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四角形: 角を丸くする 8">
            <a:extLst>
              <a:ext uri="{FF2B5EF4-FFF2-40B4-BE49-F238E27FC236}">
                <a16:creationId xmlns:a16="http://schemas.microsoft.com/office/drawing/2014/main" id="{3F324CBA-5186-4D93-A96B-7F9C3B2089E6}"/>
              </a:ext>
            </a:extLst>
          </p:cNvPr>
          <p:cNvSpPr/>
          <p:nvPr/>
        </p:nvSpPr>
        <p:spPr>
          <a:xfrm>
            <a:off x="1403648" y="848827"/>
            <a:ext cx="1656184" cy="3145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600" dirty="0">
                <a:solidFill>
                  <a:schemeClr val="tx1"/>
                </a:solidFill>
                <a:latin typeface="Meiryo UI" panose="020B0604030504040204" pitchFamily="50" charset="-128"/>
                <a:ea typeface="Meiryo UI" panose="020B0604030504040204" pitchFamily="50" charset="-128"/>
              </a:rPr>
              <a:t>※</a:t>
            </a:r>
            <a:r>
              <a:rPr kumimoji="1" lang="ja-JP" altLang="en-US" sz="600" dirty="0">
                <a:solidFill>
                  <a:schemeClr val="tx1"/>
                </a:solidFill>
                <a:latin typeface="Meiryo UI" panose="020B0604030504040204" pitchFamily="50" charset="-128"/>
                <a:ea typeface="Meiryo UI" panose="020B0604030504040204" pitchFamily="50" charset="-128"/>
              </a:rPr>
              <a:t>基本方針</a:t>
            </a:r>
            <a:r>
              <a:rPr kumimoji="1" lang="en-US" altLang="ja-JP" sz="600" dirty="0">
                <a:solidFill>
                  <a:schemeClr val="tx1"/>
                </a:solidFill>
                <a:latin typeface="Meiryo UI" panose="020B0604030504040204" pitchFamily="50" charset="-128"/>
                <a:ea typeface="Meiryo UI" panose="020B0604030504040204" pitchFamily="50" charset="-128"/>
              </a:rPr>
              <a:t> P15</a:t>
            </a:r>
            <a:r>
              <a:rPr kumimoji="1" lang="ja-JP" altLang="en-US" sz="600" dirty="0">
                <a:solidFill>
                  <a:schemeClr val="tx1"/>
                </a:solidFill>
                <a:latin typeface="Meiryo UI" panose="020B0604030504040204" pitchFamily="50" charset="-128"/>
                <a:ea typeface="Meiryo UI" panose="020B0604030504040204" pitchFamily="50" charset="-128"/>
              </a:rPr>
              <a:t>再掲</a:t>
            </a:r>
            <a:endParaRPr kumimoji="1" lang="en-US" altLang="ja-JP" sz="600" dirty="0">
              <a:solidFill>
                <a:schemeClr val="tx1"/>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006E1326-38FB-4470-A168-7DC206AA601C}"/>
              </a:ext>
            </a:extLst>
          </p:cNvPr>
          <p:cNvSpPr/>
          <p:nvPr/>
        </p:nvSpPr>
        <p:spPr>
          <a:xfrm>
            <a:off x="7380312" y="848826"/>
            <a:ext cx="1512168" cy="3145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600" dirty="0">
                <a:solidFill>
                  <a:schemeClr val="tx1"/>
                </a:solidFill>
                <a:latin typeface="Meiryo UI" panose="020B0604030504040204" pitchFamily="50" charset="-128"/>
                <a:ea typeface="Meiryo UI" panose="020B0604030504040204" pitchFamily="50" charset="-128"/>
              </a:rPr>
              <a:t>※</a:t>
            </a:r>
            <a:r>
              <a:rPr kumimoji="1" lang="ja-JP" altLang="en-US" sz="600" dirty="0">
                <a:solidFill>
                  <a:schemeClr val="tx1"/>
                </a:solidFill>
                <a:latin typeface="Meiryo UI" panose="020B0604030504040204" pitchFamily="50" charset="-128"/>
                <a:ea typeface="Meiryo UI" panose="020B0604030504040204" pitchFamily="50" charset="-128"/>
              </a:rPr>
              <a:t>基本方針 </a:t>
            </a:r>
            <a:r>
              <a:rPr kumimoji="1" lang="en-US" altLang="ja-JP" sz="600" dirty="0">
                <a:solidFill>
                  <a:schemeClr val="tx1"/>
                </a:solidFill>
                <a:latin typeface="Meiryo UI" panose="020B0604030504040204" pitchFamily="50" charset="-128"/>
                <a:ea typeface="Meiryo UI" panose="020B0604030504040204" pitchFamily="50" charset="-128"/>
              </a:rPr>
              <a:t>P15</a:t>
            </a:r>
            <a:r>
              <a:rPr kumimoji="1" lang="ja-JP" altLang="en-US" sz="600" dirty="0">
                <a:solidFill>
                  <a:schemeClr val="tx1"/>
                </a:solidFill>
                <a:latin typeface="Meiryo UI" panose="020B0604030504040204" pitchFamily="50" charset="-128"/>
                <a:ea typeface="Meiryo UI" panose="020B0604030504040204" pitchFamily="50" charset="-128"/>
              </a:rPr>
              <a:t>再掲</a:t>
            </a:r>
            <a:endParaRPr kumimoji="1" lang="en-US" altLang="ja-JP" sz="6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2FF706A7-9C5C-47E6-82FD-FDED34C07F22}"/>
              </a:ext>
            </a:extLst>
          </p:cNvPr>
          <p:cNvSpPr txBox="1"/>
          <p:nvPr/>
        </p:nvSpPr>
        <p:spPr>
          <a:xfrm>
            <a:off x="5552208" y="6502221"/>
            <a:ext cx="3528392"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社人研推計：国立社会保障・人口問題研究所「日本の地域別将来推計人口」</a:t>
            </a:r>
          </a:p>
        </p:txBody>
      </p:sp>
    </p:spTree>
    <p:extLst>
      <p:ext uri="{BB962C8B-B14F-4D97-AF65-F5344CB8AC3E}">
        <p14:creationId xmlns:p14="http://schemas.microsoft.com/office/powerpoint/2010/main" val="77475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a:extLst>
              <a:ext uri="{FF2B5EF4-FFF2-40B4-BE49-F238E27FC236}">
                <a16:creationId xmlns:a16="http://schemas.microsoft.com/office/drawing/2014/main" id="{FBF99D69-F26E-4B58-861F-FE5EBB8140B6}"/>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a:extLst>
              <a:ext uri="{FF2B5EF4-FFF2-40B4-BE49-F238E27FC236}">
                <a16:creationId xmlns:a16="http://schemas.microsoft.com/office/drawing/2014/main" id="{0CF4CEEF-C2EF-4013-B637-452BA4DBCC67}"/>
              </a:ext>
            </a:extLst>
          </p:cNvPr>
          <p:cNvSpPr/>
          <p:nvPr/>
        </p:nvSpPr>
        <p:spPr>
          <a:xfrm>
            <a:off x="2636" y="-2467"/>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（２）行政職員数の推計（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年）（類似団体比較による推計）</a:t>
            </a:r>
          </a:p>
        </p:txBody>
      </p:sp>
      <p:sp>
        <p:nvSpPr>
          <p:cNvPr id="14" name="テキスト ボックス 13">
            <a:extLst>
              <a:ext uri="{FF2B5EF4-FFF2-40B4-BE49-F238E27FC236}">
                <a16:creationId xmlns:a16="http://schemas.microsoft.com/office/drawing/2014/main" id="{8B48AE3F-2CAA-4D69-BE57-2C0CBDA7972B}"/>
              </a:ext>
            </a:extLst>
          </p:cNvPr>
          <p:cNvSpPr txBox="1"/>
          <p:nvPr/>
        </p:nvSpPr>
        <p:spPr>
          <a:xfrm>
            <a:off x="197809" y="764703"/>
            <a:ext cx="8773766" cy="43204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00"/>
              </a:lnSpc>
              <a:spcAft>
                <a:spcPts val="300"/>
              </a:spcAft>
            </a:pPr>
            <a:r>
              <a:rPr lang="ja-JP" altLang="en-US" sz="1100" dirty="0">
                <a:latin typeface="Meiryo UI" panose="020B0604030504040204" pitchFamily="50" charset="-128"/>
                <a:ea typeface="Meiryo UI" panose="020B0604030504040204" pitchFamily="50" charset="-128"/>
              </a:rPr>
              <a:t>○ 類似団体比較により推計した場合、人口減少が進む中、北大阪地域を除くいずれの地域も行政職員数は減少が見込まれる。</a:t>
            </a:r>
            <a:endParaRPr lang="en-US" altLang="ja-JP" sz="1100" dirty="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7A7E2527-B382-4B8A-B012-17BCDCB81938}"/>
              </a:ext>
            </a:extLst>
          </p:cNvPr>
          <p:cNvPicPr>
            <a:picLocks noChangeAspect="1"/>
          </p:cNvPicPr>
          <p:nvPr/>
        </p:nvPicPr>
        <p:blipFill rotWithShape="1">
          <a:blip r:embed="rId3"/>
          <a:srcRect l="15277" t="44779" r="20214" b="47157"/>
          <a:stretch/>
        </p:blipFill>
        <p:spPr>
          <a:xfrm>
            <a:off x="3175500" y="6237312"/>
            <a:ext cx="2952328" cy="221545"/>
          </a:xfrm>
          <a:prstGeom prst="rect">
            <a:avLst/>
          </a:prstGeom>
        </p:spPr>
      </p:pic>
      <p:sp>
        <p:nvSpPr>
          <p:cNvPr id="15" name="正方形/長方形 14">
            <a:extLst>
              <a:ext uri="{FF2B5EF4-FFF2-40B4-BE49-F238E27FC236}">
                <a16:creationId xmlns:a16="http://schemas.microsoft.com/office/drawing/2014/main" id="{D93BA796-9A21-485F-878B-D3E9805AD99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23</a:t>
            </a:fld>
            <a:endParaRPr lang="ja-JP" altLang="en-US" sz="1200" dirty="0">
              <a:solidFill>
                <a:prstClr val="black"/>
              </a:solidFill>
              <a:ea typeface="Meiryo UI" panose="020B0604030504040204" pitchFamily="50" charset="-128"/>
            </a:endParaRPr>
          </a:p>
        </p:txBody>
      </p:sp>
      <p:graphicFrame>
        <p:nvGraphicFramePr>
          <p:cNvPr id="21" name="グラフ 20">
            <a:extLst>
              <a:ext uri="{FF2B5EF4-FFF2-40B4-BE49-F238E27FC236}">
                <a16:creationId xmlns:a16="http://schemas.microsoft.com/office/drawing/2014/main" id="{7CB1915D-80A3-4897-B960-9E3BF641073B}"/>
              </a:ext>
            </a:extLst>
          </p:cNvPr>
          <p:cNvGraphicFramePr>
            <a:graphicFrameLocks/>
          </p:cNvGraphicFramePr>
          <p:nvPr/>
        </p:nvGraphicFramePr>
        <p:xfrm>
          <a:off x="340925" y="3814241"/>
          <a:ext cx="2833705" cy="2474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a:extLst>
              <a:ext uri="{FF2B5EF4-FFF2-40B4-BE49-F238E27FC236}">
                <a16:creationId xmlns:a16="http://schemas.microsoft.com/office/drawing/2014/main" id="{A1531D6C-283B-4D49-B3F9-F48605508F95}"/>
              </a:ext>
            </a:extLst>
          </p:cNvPr>
          <p:cNvGraphicFramePr>
            <a:graphicFrameLocks/>
          </p:cNvGraphicFramePr>
          <p:nvPr/>
        </p:nvGraphicFramePr>
        <p:xfrm>
          <a:off x="3177915" y="3820888"/>
          <a:ext cx="2833705" cy="24677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グラフ 25">
            <a:extLst>
              <a:ext uri="{FF2B5EF4-FFF2-40B4-BE49-F238E27FC236}">
                <a16:creationId xmlns:a16="http://schemas.microsoft.com/office/drawing/2014/main" id="{2A64FF4D-30F3-4B19-A90E-E849C023524A}"/>
              </a:ext>
            </a:extLst>
          </p:cNvPr>
          <p:cNvGraphicFramePr>
            <a:graphicFrameLocks/>
          </p:cNvGraphicFramePr>
          <p:nvPr/>
        </p:nvGraphicFramePr>
        <p:xfrm>
          <a:off x="6010466" y="1351118"/>
          <a:ext cx="2833705" cy="246976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グラフ 26">
            <a:extLst>
              <a:ext uri="{FF2B5EF4-FFF2-40B4-BE49-F238E27FC236}">
                <a16:creationId xmlns:a16="http://schemas.microsoft.com/office/drawing/2014/main" id="{4F230E96-B5B0-43FC-9475-736445251846}"/>
              </a:ext>
            </a:extLst>
          </p:cNvPr>
          <p:cNvGraphicFramePr>
            <a:graphicFrameLocks/>
          </p:cNvGraphicFramePr>
          <p:nvPr/>
        </p:nvGraphicFramePr>
        <p:xfrm>
          <a:off x="6010466" y="3820887"/>
          <a:ext cx="2833705" cy="2467730"/>
        </p:xfrm>
        <a:graphic>
          <a:graphicData uri="http://schemas.openxmlformats.org/drawingml/2006/chart">
            <c:chart xmlns:c="http://schemas.openxmlformats.org/drawingml/2006/chart" xmlns:r="http://schemas.openxmlformats.org/officeDocument/2006/relationships" r:id="rId7"/>
          </a:graphicData>
        </a:graphic>
      </p:graphicFrame>
      <p:sp>
        <p:nvSpPr>
          <p:cNvPr id="16" name="テキスト ボックス 15">
            <a:extLst>
              <a:ext uri="{FF2B5EF4-FFF2-40B4-BE49-F238E27FC236}">
                <a16:creationId xmlns:a16="http://schemas.microsoft.com/office/drawing/2014/main" id="{D237E78E-8AE2-43A0-861A-7037BB1E2E27}"/>
              </a:ext>
            </a:extLst>
          </p:cNvPr>
          <p:cNvSpPr txBox="1"/>
          <p:nvPr/>
        </p:nvSpPr>
        <p:spPr>
          <a:xfrm>
            <a:off x="197065" y="6442984"/>
            <a:ext cx="8630030" cy="415498"/>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※2040</a:t>
            </a:r>
            <a:r>
              <a:rPr kumimoji="1" lang="ja-JP" altLang="en-US" sz="700" dirty="0">
                <a:latin typeface="Meiryo UI" panose="020B0604030504040204" pitchFamily="50" charset="-128"/>
                <a:ea typeface="Meiryo UI" panose="020B0604030504040204" pitchFamily="50" charset="-128"/>
              </a:rPr>
              <a:t>年行政職員数の推計方法：市町村別に「</a:t>
            </a:r>
            <a:r>
              <a:rPr kumimoji="1" lang="en-US" altLang="ja-JP" sz="700" dirty="0">
                <a:latin typeface="Meiryo UI" panose="020B0604030504040204" pitchFamily="50" charset="-128"/>
                <a:ea typeface="Meiryo UI" panose="020B0604030504040204" pitchFamily="50" charset="-128"/>
              </a:rPr>
              <a:t>2040</a:t>
            </a:r>
            <a:r>
              <a:rPr kumimoji="1" lang="ja-JP" altLang="en-US" sz="700" dirty="0">
                <a:latin typeface="Meiryo UI" panose="020B0604030504040204" pitchFamily="50" charset="-128"/>
                <a:ea typeface="Meiryo UI" panose="020B0604030504040204" pitchFamily="50" charset="-128"/>
              </a:rPr>
              <a:t>年時点の総人口・人口密度」を算出し、全国の市町村の中からこれらの値が類似の市町村（</a:t>
            </a:r>
            <a:r>
              <a:rPr kumimoji="1" lang="en-US" altLang="ja-JP" sz="700" dirty="0">
                <a:latin typeface="Meiryo UI" panose="020B0604030504040204" pitchFamily="50" charset="-128"/>
                <a:ea typeface="Meiryo UI" panose="020B0604030504040204" pitchFamily="50" charset="-128"/>
              </a:rPr>
              <a:t>2020</a:t>
            </a:r>
            <a:r>
              <a:rPr kumimoji="1" lang="ja-JP" altLang="en-US" sz="700" dirty="0">
                <a:latin typeface="Meiryo UI" panose="020B0604030504040204" pitchFamily="50" charset="-128"/>
                <a:ea typeface="Meiryo UI" panose="020B0604030504040204" pitchFamily="50" charset="-128"/>
              </a:rPr>
              <a:t>年時点）を選定。当該団体の人口当たり行政職員数</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（複数団体ある場合は平均）から推計し、地域毎に合算。 但し大阪市は横浜市・名古屋市の平均とする。人口</a:t>
            </a:r>
            <a:r>
              <a:rPr kumimoji="1" lang="en-US" altLang="ja-JP" sz="700" dirty="0">
                <a:latin typeface="Meiryo UI" panose="020B0604030504040204" pitchFamily="50" charset="-128"/>
                <a:ea typeface="Meiryo UI" panose="020B0604030504040204" pitchFamily="50" charset="-128"/>
              </a:rPr>
              <a:t>100</a:t>
            </a:r>
            <a:r>
              <a:rPr kumimoji="1" lang="ja-JP" altLang="en-US" sz="700" dirty="0">
                <a:latin typeface="Meiryo UI" panose="020B0604030504040204" pitchFamily="50" charset="-128"/>
                <a:ea typeface="Meiryo UI" panose="020B0604030504040204" pitchFamily="50" charset="-128"/>
              </a:rPr>
              <a:t>人当たり職員数算出式：</a:t>
            </a:r>
            <a:r>
              <a:rPr kumimoji="1" lang="en-US" altLang="ja-JP" sz="700" dirty="0">
                <a:latin typeface="Meiryo UI" panose="020B0604030504040204" pitchFamily="50" charset="-128"/>
                <a:ea typeface="Meiryo UI" panose="020B0604030504040204" pitchFamily="50" charset="-128"/>
              </a:rPr>
              <a:t>2040</a:t>
            </a:r>
            <a:r>
              <a:rPr kumimoji="1" lang="ja-JP" altLang="en-US" sz="700" dirty="0">
                <a:latin typeface="Meiryo UI" panose="020B0604030504040204" pitchFamily="50" charset="-128"/>
                <a:ea typeface="Meiryo UI" panose="020B0604030504040204" pitchFamily="50" charset="-128"/>
              </a:rPr>
              <a:t>年推計職員数（地域内団体推計合計）</a:t>
            </a:r>
            <a:r>
              <a:rPr kumimoji="1" lang="en-US" altLang="ja-JP" sz="700" dirty="0">
                <a:latin typeface="Meiryo UI" panose="020B0604030504040204" pitchFamily="50" charset="-128"/>
                <a:ea typeface="Meiryo UI" panose="020B0604030504040204" pitchFamily="50" charset="-128"/>
              </a:rPr>
              <a:t>÷2040</a:t>
            </a:r>
            <a:r>
              <a:rPr kumimoji="1" lang="ja-JP" altLang="en-US" sz="700" dirty="0">
                <a:latin typeface="Meiryo UI" panose="020B0604030504040204" pitchFamily="50" charset="-128"/>
                <a:ea typeface="Meiryo UI" panose="020B0604030504040204" pitchFamily="50" charset="-128"/>
              </a:rPr>
              <a:t>年地域内総人口推計値</a:t>
            </a:r>
            <a:r>
              <a:rPr kumimoji="1" lang="en-US" altLang="ja-JP" sz="700" dirty="0">
                <a:latin typeface="Meiryo UI" panose="020B0604030504040204" pitchFamily="50" charset="-128"/>
                <a:ea typeface="Meiryo UI" panose="020B0604030504040204" pitchFamily="50" charset="-128"/>
              </a:rPr>
              <a:t>×100</a:t>
            </a:r>
          </a:p>
          <a:p>
            <a:r>
              <a:rPr kumimoji="1" lang="ja-JP" altLang="en-US" sz="700" dirty="0">
                <a:latin typeface="Meiryo UI" panose="020B0604030504040204" pitchFamily="50" charset="-128"/>
                <a:ea typeface="Meiryo UI" panose="020B0604030504040204" pitchFamily="50" charset="-128"/>
              </a:rPr>
              <a:t>出典：総務省「住民基本台帳に基づく人口、人口動態及び世帯数」</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総務省「令和</a:t>
            </a:r>
            <a:r>
              <a:rPr kumimoji="1" lang="en-US" altLang="ja-JP" sz="700" dirty="0">
                <a:latin typeface="Meiryo UI" panose="020B0604030504040204" pitchFamily="50" charset="-128"/>
                <a:ea typeface="Meiryo UI" panose="020B0604030504040204" pitchFamily="50" charset="-128"/>
              </a:rPr>
              <a:t>4</a:t>
            </a:r>
            <a:r>
              <a:rPr kumimoji="1" lang="ja-JP" altLang="en-US" sz="700" dirty="0">
                <a:latin typeface="Meiryo UI" panose="020B0604030504040204" pitchFamily="50" charset="-128"/>
                <a:ea typeface="Meiryo UI" panose="020B0604030504040204" pitchFamily="50" charset="-128"/>
              </a:rPr>
              <a:t>年度地方公共団体定員管理調査」を基に市町村局において作成</a:t>
            </a:r>
          </a:p>
        </p:txBody>
      </p:sp>
      <p:graphicFrame>
        <p:nvGraphicFramePr>
          <p:cNvPr id="17" name="グラフ 16">
            <a:extLst>
              <a:ext uri="{FF2B5EF4-FFF2-40B4-BE49-F238E27FC236}">
                <a16:creationId xmlns:a16="http://schemas.microsoft.com/office/drawing/2014/main" id="{11D11820-D472-428E-B8CD-CADB921A0D62}"/>
              </a:ext>
            </a:extLst>
          </p:cNvPr>
          <p:cNvGraphicFramePr>
            <a:graphicFrameLocks/>
          </p:cNvGraphicFramePr>
          <p:nvPr/>
        </p:nvGraphicFramePr>
        <p:xfrm>
          <a:off x="340924" y="1346770"/>
          <a:ext cx="2833706" cy="24674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グラフ 17">
            <a:extLst>
              <a:ext uri="{FF2B5EF4-FFF2-40B4-BE49-F238E27FC236}">
                <a16:creationId xmlns:a16="http://schemas.microsoft.com/office/drawing/2014/main" id="{E7542BFC-4DFF-4E14-B2EB-F87747DE0B04}"/>
              </a:ext>
            </a:extLst>
          </p:cNvPr>
          <p:cNvGraphicFramePr>
            <a:graphicFrameLocks/>
          </p:cNvGraphicFramePr>
          <p:nvPr/>
        </p:nvGraphicFramePr>
        <p:xfrm>
          <a:off x="3175897" y="1346511"/>
          <a:ext cx="2833706" cy="2474376"/>
        </p:xfrm>
        <a:graphic>
          <a:graphicData uri="http://schemas.openxmlformats.org/drawingml/2006/chart">
            <c:chart xmlns:c="http://schemas.openxmlformats.org/drawingml/2006/chart" xmlns:r="http://schemas.openxmlformats.org/officeDocument/2006/relationships" r:id="rId9"/>
          </a:graphicData>
        </a:graphic>
      </p:graphicFrame>
      <p:sp>
        <p:nvSpPr>
          <p:cNvPr id="19" name="四角形: 角を丸くする 18">
            <a:extLst>
              <a:ext uri="{FF2B5EF4-FFF2-40B4-BE49-F238E27FC236}">
                <a16:creationId xmlns:a16="http://schemas.microsoft.com/office/drawing/2014/main" id="{E3DD5A41-8EA9-483C-BA60-B0FB683704A6}"/>
              </a:ext>
            </a:extLst>
          </p:cNvPr>
          <p:cNvSpPr/>
          <p:nvPr/>
        </p:nvSpPr>
        <p:spPr>
          <a:xfrm>
            <a:off x="8316416" y="28728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1/2</a:t>
            </a:r>
          </a:p>
        </p:txBody>
      </p:sp>
    </p:spTree>
    <p:extLst>
      <p:ext uri="{BB962C8B-B14F-4D97-AF65-F5344CB8AC3E}">
        <p14:creationId xmlns:p14="http://schemas.microsoft.com/office/powerpoint/2010/main" val="301897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B5E88002-ADAD-47AB-82F3-0C5CBE76136A}"/>
              </a:ext>
            </a:extLst>
          </p:cNvPr>
          <p:cNvSpPr/>
          <p:nvPr/>
        </p:nvSpPr>
        <p:spPr>
          <a:xfrm>
            <a:off x="0" y="-5564"/>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（２）行政職員数の推計（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年）（人口連動による推計）</a:t>
            </a:r>
          </a:p>
        </p:txBody>
      </p:sp>
      <p:sp>
        <p:nvSpPr>
          <p:cNvPr id="17" name="テキスト ボックス 16">
            <a:extLst>
              <a:ext uri="{FF2B5EF4-FFF2-40B4-BE49-F238E27FC236}">
                <a16:creationId xmlns:a16="http://schemas.microsoft.com/office/drawing/2014/main" id="{9DD07CC8-3D56-46EF-B322-7E06F69A0DC8}"/>
              </a:ext>
            </a:extLst>
          </p:cNvPr>
          <p:cNvSpPr txBox="1"/>
          <p:nvPr/>
        </p:nvSpPr>
        <p:spPr>
          <a:xfrm>
            <a:off x="206193" y="756400"/>
            <a:ext cx="8773766" cy="47494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00"/>
              </a:lnSpc>
              <a:spcAft>
                <a:spcPts val="300"/>
              </a:spcAft>
            </a:pPr>
            <a:r>
              <a:rPr lang="ja-JP" altLang="en-US" sz="1100" dirty="0">
                <a:latin typeface="Meiryo UI" panose="020B0604030504040204" pitchFamily="50" charset="-128"/>
                <a:ea typeface="Meiryo UI" panose="020B0604030504040204" pitchFamily="50" charset="-128"/>
              </a:rPr>
              <a:t>○ 人口に連動して職員数が変化する前提で推計した場合、人口減少が進む中、いずれの地域でも行政職員数は減少が見込まれる。</a:t>
            </a:r>
            <a:endParaRPr lang="en-US" altLang="ja-JP" sz="11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9512A9B1-4D61-4498-8D05-5BE10C544252}"/>
              </a:ext>
            </a:extLst>
          </p:cNvPr>
          <p:cNvSpPr txBox="1"/>
          <p:nvPr/>
        </p:nvSpPr>
        <p:spPr>
          <a:xfrm>
            <a:off x="755576" y="6555985"/>
            <a:ext cx="8537452" cy="307777"/>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※2040</a:t>
            </a:r>
            <a:r>
              <a:rPr kumimoji="1" lang="ja-JP" altLang="en-US" sz="700" dirty="0">
                <a:latin typeface="Meiryo UI" panose="020B0604030504040204" pitchFamily="50" charset="-128"/>
                <a:ea typeface="Meiryo UI" panose="020B0604030504040204" pitchFamily="50" charset="-128"/>
              </a:rPr>
              <a:t>年行政職員数の推計方法：市町村ごとに、</a:t>
            </a:r>
            <a:r>
              <a:rPr kumimoji="1" lang="en-US" altLang="ja-JP" sz="700" dirty="0">
                <a:latin typeface="Meiryo UI" panose="020B0604030504040204" pitchFamily="50" charset="-128"/>
                <a:ea typeface="Meiryo UI" panose="020B0604030504040204" pitchFamily="50" charset="-128"/>
              </a:rPr>
              <a:t>2015</a:t>
            </a:r>
            <a:r>
              <a:rPr kumimoji="1" lang="ja-JP" altLang="en-US" sz="700" dirty="0">
                <a:latin typeface="Meiryo UI" panose="020B0604030504040204" pitchFamily="50" charset="-128"/>
                <a:ea typeface="Meiryo UI" panose="020B0604030504040204" pitchFamily="50" charset="-128"/>
              </a:rPr>
              <a:t>年と</a:t>
            </a:r>
            <a:r>
              <a:rPr kumimoji="1" lang="en-US" altLang="ja-JP" sz="700" dirty="0">
                <a:latin typeface="Meiryo UI" panose="020B0604030504040204" pitchFamily="50" charset="-128"/>
                <a:ea typeface="Meiryo UI" panose="020B0604030504040204" pitchFamily="50" charset="-128"/>
              </a:rPr>
              <a:t>2020</a:t>
            </a:r>
            <a:r>
              <a:rPr kumimoji="1" lang="ja-JP" altLang="en-US" sz="700" dirty="0">
                <a:latin typeface="Meiryo UI" panose="020B0604030504040204" pitchFamily="50" charset="-128"/>
                <a:ea typeface="Meiryo UI" panose="020B0604030504040204" pitchFamily="50" charset="-128"/>
              </a:rPr>
              <a:t>年の人口あたり職員数をそれぞれ算出し、その平均値を</a:t>
            </a:r>
            <a:r>
              <a:rPr kumimoji="1" lang="en-US" altLang="ja-JP" sz="700" dirty="0">
                <a:latin typeface="Meiryo UI" panose="020B0604030504040204" pitchFamily="50" charset="-128"/>
                <a:ea typeface="Meiryo UI" panose="020B0604030504040204" pitchFamily="50" charset="-128"/>
              </a:rPr>
              <a:t>2040</a:t>
            </a:r>
            <a:r>
              <a:rPr kumimoji="1" lang="ja-JP" altLang="en-US" sz="700" dirty="0">
                <a:latin typeface="Meiryo UI" panose="020B0604030504040204" pitchFamily="50" charset="-128"/>
                <a:ea typeface="Meiryo UI" panose="020B0604030504040204" pitchFamily="50" charset="-128"/>
              </a:rPr>
              <a:t>年の各市町村推計人口に乗じて職員数を推計したうえ、地域毎に合算。 </a:t>
            </a:r>
          </a:p>
          <a:p>
            <a:r>
              <a:rPr kumimoji="1" lang="ja-JP" altLang="en-US" sz="700" dirty="0">
                <a:latin typeface="Meiryo UI" panose="020B0604030504040204" pitchFamily="50" charset="-128"/>
                <a:ea typeface="Meiryo UI" panose="020B0604030504040204" pitchFamily="50" charset="-128"/>
              </a:rPr>
              <a:t>出典：総務省「住民基本台帳に基づく人口、人口動態及び世帯数」</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総務省「令和</a:t>
            </a:r>
            <a:r>
              <a:rPr kumimoji="1" lang="en-US" altLang="ja-JP" sz="700" dirty="0">
                <a:latin typeface="Meiryo UI" panose="020B0604030504040204" pitchFamily="50" charset="-128"/>
                <a:ea typeface="Meiryo UI" panose="020B0604030504040204" pitchFamily="50" charset="-128"/>
              </a:rPr>
              <a:t>4</a:t>
            </a:r>
            <a:r>
              <a:rPr kumimoji="1" lang="ja-JP" altLang="en-US" sz="700" dirty="0">
                <a:latin typeface="Meiryo UI" panose="020B0604030504040204" pitchFamily="50" charset="-128"/>
                <a:ea typeface="Meiryo UI" panose="020B0604030504040204" pitchFamily="50" charset="-128"/>
              </a:rPr>
              <a:t>年度地方公共団体定員管理調査」を基に市町村局において作成</a:t>
            </a:r>
          </a:p>
        </p:txBody>
      </p:sp>
      <p:pic>
        <p:nvPicPr>
          <p:cNvPr id="3" name="図 2">
            <a:extLst>
              <a:ext uri="{FF2B5EF4-FFF2-40B4-BE49-F238E27FC236}">
                <a16:creationId xmlns:a16="http://schemas.microsoft.com/office/drawing/2014/main" id="{3700F04A-9D1E-4BE0-B386-20E018CD3369}"/>
              </a:ext>
            </a:extLst>
          </p:cNvPr>
          <p:cNvPicPr>
            <a:picLocks noChangeAspect="1"/>
          </p:cNvPicPr>
          <p:nvPr/>
        </p:nvPicPr>
        <p:blipFill rotWithShape="1">
          <a:blip r:embed="rId3"/>
          <a:srcRect l="15277" t="44779" r="20214" b="47157"/>
          <a:stretch/>
        </p:blipFill>
        <p:spPr>
          <a:xfrm>
            <a:off x="3179784" y="6300520"/>
            <a:ext cx="2952328" cy="221545"/>
          </a:xfrm>
          <a:prstGeom prst="rect">
            <a:avLst/>
          </a:prstGeom>
        </p:spPr>
      </p:pic>
      <p:sp>
        <p:nvSpPr>
          <p:cNvPr id="18" name="正方形/長方形 17">
            <a:extLst>
              <a:ext uri="{FF2B5EF4-FFF2-40B4-BE49-F238E27FC236}">
                <a16:creationId xmlns:a16="http://schemas.microsoft.com/office/drawing/2014/main" id="{DD0C577C-3704-4E2B-A43D-510EA03D6C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24</a:t>
            </a:fld>
            <a:endParaRPr lang="ja-JP" altLang="en-US" sz="1200" dirty="0">
              <a:solidFill>
                <a:prstClr val="black"/>
              </a:solidFill>
              <a:ea typeface="Meiryo UI" panose="020B0604030504040204" pitchFamily="50" charset="-128"/>
            </a:endParaRPr>
          </a:p>
        </p:txBody>
      </p:sp>
      <p:graphicFrame>
        <p:nvGraphicFramePr>
          <p:cNvPr id="22" name="グラフ 21">
            <a:extLst>
              <a:ext uri="{FF2B5EF4-FFF2-40B4-BE49-F238E27FC236}">
                <a16:creationId xmlns:a16="http://schemas.microsoft.com/office/drawing/2014/main" id="{E4C72E2C-14AB-4C53-B3AB-C27251A02576}"/>
              </a:ext>
            </a:extLst>
          </p:cNvPr>
          <p:cNvGraphicFramePr>
            <a:graphicFrameLocks/>
          </p:cNvGraphicFramePr>
          <p:nvPr>
            <p:extLst>
              <p:ext uri="{D42A27DB-BD31-4B8C-83A1-F6EECF244321}">
                <p14:modId xmlns:p14="http://schemas.microsoft.com/office/powerpoint/2010/main" val="2527594063"/>
              </p:ext>
            </p:extLst>
          </p:nvPr>
        </p:nvGraphicFramePr>
        <p:xfrm>
          <a:off x="279915" y="1394758"/>
          <a:ext cx="2850988" cy="24727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a:extLst>
              <a:ext uri="{FF2B5EF4-FFF2-40B4-BE49-F238E27FC236}">
                <a16:creationId xmlns:a16="http://schemas.microsoft.com/office/drawing/2014/main" id="{F253C1AF-5A0C-4E51-89C0-996745536829}"/>
              </a:ext>
            </a:extLst>
          </p:cNvPr>
          <p:cNvGraphicFramePr>
            <a:graphicFrameLocks/>
          </p:cNvGraphicFramePr>
          <p:nvPr>
            <p:extLst>
              <p:ext uri="{D42A27DB-BD31-4B8C-83A1-F6EECF244321}">
                <p14:modId xmlns:p14="http://schemas.microsoft.com/office/powerpoint/2010/main" val="4000713570"/>
              </p:ext>
            </p:extLst>
          </p:nvPr>
        </p:nvGraphicFramePr>
        <p:xfrm>
          <a:off x="283539" y="3871093"/>
          <a:ext cx="2847364" cy="2462038"/>
        </p:xfrm>
        <a:graphic>
          <a:graphicData uri="http://schemas.openxmlformats.org/drawingml/2006/chart">
            <c:chart xmlns:c="http://schemas.openxmlformats.org/drawingml/2006/chart" xmlns:r="http://schemas.openxmlformats.org/officeDocument/2006/relationships" r:id="rId5"/>
          </a:graphicData>
        </a:graphic>
      </p:graphicFrame>
      <p:cxnSp>
        <p:nvCxnSpPr>
          <p:cNvPr id="21" name="直線コネクタ 20">
            <a:extLst>
              <a:ext uri="{FF2B5EF4-FFF2-40B4-BE49-F238E27FC236}">
                <a16:creationId xmlns:a16="http://schemas.microsoft.com/office/drawing/2014/main" id="{9CE9436E-5D57-4390-A2AA-177946FEB260}"/>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9" name="グラフ 18">
            <a:extLst>
              <a:ext uri="{FF2B5EF4-FFF2-40B4-BE49-F238E27FC236}">
                <a16:creationId xmlns:a16="http://schemas.microsoft.com/office/drawing/2014/main" id="{C58582E9-6AB6-40E5-880C-841BFDDF68B0}"/>
              </a:ext>
            </a:extLst>
          </p:cNvPr>
          <p:cNvGraphicFramePr>
            <a:graphicFrameLocks/>
          </p:cNvGraphicFramePr>
          <p:nvPr>
            <p:extLst>
              <p:ext uri="{D42A27DB-BD31-4B8C-83A1-F6EECF244321}">
                <p14:modId xmlns:p14="http://schemas.microsoft.com/office/powerpoint/2010/main" val="1032640207"/>
              </p:ext>
            </p:extLst>
          </p:nvPr>
        </p:nvGraphicFramePr>
        <p:xfrm>
          <a:off x="3130903" y="1394752"/>
          <a:ext cx="2892162" cy="24776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a:extLst>
              <a:ext uri="{FF2B5EF4-FFF2-40B4-BE49-F238E27FC236}">
                <a16:creationId xmlns:a16="http://schemas.microsoft.com/office/drawing/2014/main" id="{3DACA451-E876-4F88-87B9-22EA99F023F9}"/>
              </a:ext>
            </a:extLst>
          </p:cNvPr>
          <p:cNvGraphicFramePr>
            <a:graphicFrameLocks/>
          </p:cNvGraphicFramePr>
          <p:nvPr>
            <p:extLst>
              <p:ext uri="{D42A27DB-BD31-4B8C-83A1-F6EECF244321}">
                <p14:modId xmlns:p14="http://schemas.microsoft.com/office/powerpoint/2010/main" val="2441515128"/>
              </p:ext>
            </p:extLst>
          </p:nvPr>
        </p:nvGraphicFramePr>
        <p:xfrm>
          <a:off x="6022056" y="1394752"/>
          <a:ext cx="2847365" cy="24763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グラフ 24">
            <a:extLst>
              <a:ext uri="{FF2B5EF4-FFF2-40B4-BE49-F238E27FC236}">
                <a16:creationId xmlns:a16="http://schemas.microsoft.com/office/drawing/2014/main" id="{BCFAB18D-85F0-4905-9620-5B3971B469AA}"/>
              </a:ext>
            </a:extLst>
          </p:cNvPr>
          <p:cNvGraphicFramePr>
            <a:graphicFrameLocks/>
          </p:cNvGraphicFramePr>
          <p:nvPr>
            <p:extLst>
              <p:ext uri="{D42A27DB-BD31-4B8C-83A1-F6EECF244321}">
                <p14:modId xmlns:p14="http://schemas.microsoft.com/office/powerpoint/2010/main" val="353816703"/>
              </p:ext>
            </p:extLst>
          </p:nvPr>
        </p:nvGraphicFramePr>
        <p:xfrm>
          <a:off x="3130903" y="3871094"/>
          <a:ext cx="2892162" cy="246203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グラフ 25">
            <a:extLst>
              <a:ext uri="{FF2B5EF4-FFF2-40B4-BE49-F238E27FC236}">
                <a16:creationId xmlns:a16="http://schemas.microsoft.com/office/drawing/2014/main" id="{B0EE39FC-C2B4-4D09-BFB0-6E0DD5AF08AF}"/>
              </a:ext>
            </a:extLst>
          </p:cNvPr>
          <p:cNvGraphicFramePr>
            <a:graphicFrameLocks/>
          </p:cNvGraphicFramePr>
          <p:nvPr>
            <p:extLst>
              <p:ext uri="{D42A27DB-BD31-4B8C-83A1-F6EECF244321}">
                <p14:modId xmlns:p14="http://schemas.microsoft.com/office/powerpoint/2010/main" val="2712927057"/>
              </p:ext>
            </p:extLst>
          </p:nvPr>
        </p:nvGraphicFramePr>
        <p:xfrm>
          <a:off x="6022056" y="3867518"/>
          <a:ext cx="2847364" cy="2462038"/>
        </p:xfrm>
        <a:graphic>
          <a:graphicData uri="http://schemas.openxmlformats.org/drawingml/2006/chart">
            <c:chart xmlns:c="http://schemas.openxmlformats.org/drawingml/2006/chart" xmlns:r="http://schemas.openxmlformats.org/officeDocument/2006/relationships" r:id="rId9"/>
          </a:graphicData>
        </a:graphic>
      </p:graphicFrame>
      <p:sp>
        <p:nvSpPr>
          <p:cNvPr id="14" name="四角形: 角を丸くする 13">
            <a:extLst>
              <a:ext uri="{FF2B5EF4-FFF2-40B4-BE49-F238E27FC236}">
                <a16:creationId xmlns:a16="http://schemas.microsoft.com/office/drawing/2014/main" id="{E0561C7E-ED6E-4FD4-BA91-62102AC3CC97}"/>
              </a:ext>
            </a:extLst>
          </p:cNvPr>
          <p:cNvSpPr/>
          <p:nvPr/>
        </p:nvSpPr>
        <p:spPr>
          <a:xfrm>
            <a:off x="8316416" y="28728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2/2</a:t>
            </a:r>
          </a:p>
        </p:txBody>
      </p:sp>
    </p:spTree>
    <p:extLst>
      <p:ext uri="{BB962C8B-B14F-4D97-AF65-F5344CB8AC3E}">
        <p14:creationId xmlns:p14="http://schemas.microsoft.com/office/powerpoint/2010/main" val="207249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a:extLst>
              <a:ext uri="{FF2B5EF4-FFF2-40B4-BE49-F238E27FC236}">
                <a16:creationId xmlns:a16="http://schemas.microsoft.com/office/drawing/2014/main" id="{40B82D53-0877-4BFB-B34E-C6B7E389C24C}"/>
              </a:ext>
            </a:extLst>
          </p:cNvPr>
          <p:cNvSpPr txBox="1"/>
          <p:nvPr/>
        </p:nvSpPr>
        <p:spPr>
          <a:xfrm>
            <a:off x="170891" y="890093"/>
            <a:ext cx="8784976" cy="49503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実質公債費比率の早期健全化基準</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％以上・財政再生基準</a:t>
            </a:r>
            <a:r>
              <a:rPr lang="en-US" altLang="ja-JP" sz="1100" dirty="0">
                <a:latin typeface="Meiryo UI" panose="020B0604030504040204" pitchFamily="50" charset="-128"/>
                <a:ea typeface="Meiryo UI" panose="020B0604030504040204" pitchFamily="50" charset="-128"/>
              </a:rPr>
              <a:t>35</a:t>
            </a:r>
            <a:r>
              <a:rPr lang="ja-JP" altLang="en-US" sz="1100" dirty="0">
                <a:latin typeface="Meiryo UI" panose="020B0604030504040204" pitchFamily="50" charset="-128"/>
                <a:ea typeface="Meiryo UI" panose="020B0604030504040204" pitchFamily="50" charset="-128"/>
              </a:rPr>
              <a:t>％以上に該当している団体、将来負担比率の</a:t>
            </a:r>
            <a:r>
              <a:rPr lang="zh-TW" altLang="en-US" sz="1100" dirty="0">
                <a:latin typeface="Meiryo UI" panose="020B0604030504040204" pitchFamily="50" charset="-128"/>
                <a:ea typeface="Meiryo UI" panose="020B0604030504040204" pitchFamily="50" charset="-128"/>
              </a:rPr>
              <a:t>早期健全化基準</a:t>
            </a:r>
            <a:r>
              <a:rPr lang="en-US" altLang="zh-TW" sz="1100" dirty="0">
                <a:latin typeface="Meiryo UI" panose="020B0604030504040204" pitchFamily="50" charset="-128"/>
                <a:ea typeface="Meiryo UI" panose="020B0604030504040204" pitchFamily="50" charset="-128"/>
              </a:rPr>
              <a:t>350%</a:t>
            </a:r>
            <a:r>
              <a:rPr lang="zh-TW" altLang="en-US" sz="1100" dirty="0">
                <a:latin typeface="Meiryo UI" panose="020B0604030504040204" pitchFamily="50" charset="-128"/>
                <a:ea typeface="Meiryo UI" panose="020B0604030504040204" pitchFamily="50" charset="-128"/>
              </a:rPr>
              <a:t>以上</a:t>
            </a:r>
            <a:r>
              <a:rPr lang="ja-JP" altLang="en-US" sz="1100" dirty="0">
                <a:latin typeface="Meiryo UI" panose="020B0604030504040204" pitchFamily="50" charset="-128"/>
                <a:ea typeface="Meiryo UI" panose="020B0604030504040204" pitchFamily="50" charset="-128"/>
              </a:rPr>
              <a:t>に</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　　 該当している団体はいずれもない。</a:t>
            </a:r>
          </a:p>
          <a:p>
            <a:pPr>
              <a:lnSpc>
                <a:spcPts val="1292"/>
              </a:lnSpc>
            </a:pPr>
            <a:r>
              <a:rPr lang="ja-JP" altLang="en-US" sz="1100" dirty="0">
                <a:latin typeface="Meiryo UI" panose="020B0604030504040204" pitchFamily="50" charset="-128"/>
                <a:ea typeface="Meiryo UI" panose="020B0604030504040204" pitchFamily="50" charset="-128"/>
              </a:rPr>
              <a:t>〇  財政力指数は団体間のばらつきが大きい状況。</a:t>
            </a:r>
          </a:p>
        </p:txBody>
      </p:sp>
      <p:graphicFrame>
        <p:nvGraphicFramePr>
          <p:cNvPr id="2" name="表 1">
            <a:extLst>
              <a:ext uri="{FF2B5EF4-FFF2-40B4-BE49-F238E27FC236}">
                <a16:creationId xmlns:a16="http://schemas.microsoft.com/office/drawing/2014/main" id="{5740E92F-0160-4CC7-AF7B-6B60162BD27B}"/>
              </a:ext>
            </a:extLst>
          </p:cNvPr>
          <p:cNvGraphicFramePr>
            <a:graphicFrameLocks noGrp="1"/>
          </p:cNvGraphicFramePr>
          <p:nvPr>
            <p:extLst>
              <p:ext uri="{D42A27DB-BD31-4B8C-83A1-F6EECF244321}">
                <p14:modId xmlns:p14="http://schemas.microsoft.com/office/powerpoint/2010/main" val="1368047423"/>
              </p:ext>
            </p:extLst>
          </p:nvPr>
        </p:nvGraphicFramePr>
        <p:xfrm>
          <a:off x="184862" y="1437057"/>
          <a:ext cx="8779624" cy="5108368"/>
        </p:xfrm>
        <a:graphic>
          <a:graphicData uri="http://schemas.openxmlformats.org/drawingml/2006/table">
            <a:tbl>
              <a:tblPr firstRow="1" bandRow="1">
                <a:tableStyleId>{5C22544A-7EE6-4342-B048-85BDC9FD1C3A}</a:tableStyleId>
              </a:tblPr>
              <a:tblGrid>
                <a:gridCol w="962608">
                  <a:extLst>
                    <a:ext uri="{9D8B030D-6E8A-4147-A177-3AD203B41FA5}">
                      <a16:colId xmlns:a16="http://schemas.microsoft.com/office/drawing/2014/main" val="3008188126"/>
                    </a:ext>
                  </a:extLst>
                </a:gridCol>
                <a:gridCol w="2560746">
                  <a:extLst>
                    <a:ext uri="{9D8B030D-6E8A-4147-A177-3AD203B41FA5}">
                      <a16:colId xmlns:a16="http://schemas.microsoft.com/office/drawing/2014/main" val="3255070099"/>
                    </a:ext>
                  </a:extLst>
                </a:gridCol>
                <a:gridCol w="2560746">
                  <a:extLst>
                    <a:ext uri="{9D8B030D-6E8A-4147-A177-3AD203B41FA5}">
                      <a16:colId xmlns:a16="http://schemas.microsoft.com/office/drawing/2014/main" val="1029383414"/>
                    </a:ext>
                  </a:extLst>
                </a:gridCol>
                <a:gridCol w="2695524">
                  <a:extLst>
                    <a:ext uri="{9D8B030D-6E8A-4147-A177-3AD203B41FA5}">
                      <a16:colId xmlns:a16="http://schemas.microsoft.com/office/drawing/2014/main" val="2638452764"/>
                    </a:ext>
                  </a:extLst>
                </a:gridCol>
              </a:tblGrid>
              <a:tr h="272984">
                <a:tc>
                  <a:txBody>
                    <a:bodyPr/>
                    <a:lstStyle/>
                    <a:p>
                      <a:pPr algn="ctr" fontAlgn="ctr"/>
                      <a:r>
                        <a:rPr lang="ja-JP" altLang="en-US" sz="1000"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zh-TW" altLang="en-US" sz="1000" b="0" u="none" strike="noStrike" dirty="0">
                          <a:solidFill>
                            <a:schemeClr val="bg1"/>
                          </a:solidFill>
                          <a:effectLst/>
                          <a:latin typeface="Meiryo UI" panose="020B0604030504040204" pitchFamily="50" charset="-128"/>
                          <a:ea typeface="Meiryo UI" panose="020B0604030504040204" pitchFamily="50" charset="-128"/>
                        </a:rPr>
                        <a:t>実質公債費比率</a:t>
                      </a:r>
                      <a:endParaRPr lang="ja-JP" alt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zh-CN" altLang="en-US" sz="1000" b="0" u="none" strike="noStrike" dirty="0">
                          <a:solidFill>
                            <a:schemeClr val="bg1"/>
                          </a:solidFill>
                          <a:effectLst/>
                          <a:latin typeface="Meiryo UI" panose="020B0604030504040204" pitchFamily="50" charset="-128"/>
                          <a:ea typeface="Meiryo UI" panose="020B0604030504040204" pitchFamily="50" charset="-128"/>
                        </a:rPr>
                        <a:t>将来負担比率</a:t>
                      </a:r>
                      <a:endParaRPr lang="ja-JP" alt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1000" b="0" u="none" strike="noStrike" dirty="0">
                          <a:solidFill>
                            <a:schemeClr val="bg1"/>
                          </a:solidFill>
                          <a:effectLst/>
                          <a:latin typeface="Meiryo UI" panose="020B0604030504040204" pitchFamily="50" charset="-128"/>
                          <a:ea typeface="Meiryo UI" panose="020B0604030504040204" pitchFamily="50" charset="-128"/>
                        </a:rPr>
                        <a:t>財政力指数</a:t>
                      </a:r>
                      <a:endParaRPr lang="ja-JP" alt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3307161882"/>
                  </a:ext>
                </a:extLst>
              </a:tr>
              <a:tr h="248232">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大阪市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0.9</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0.940</a:t>
                      </a:r>
                    </a:p>
                  </a:txBody>
                  <a:tcPr marL="6350" marR="6350" marT="6350" marB="0" anchor="ctr"/>
                </a:tc>
                <a:extLst>
                  <a:ext uri="{0D108BD9-81ED-4DB2-BD59-A6C34878D82A}">
                    <a16:rowId xmlns:a16="http://schemas.microsoft.com/office/drawing/2014/main" val="2898083525"/>
                  </a:ext>
                </a:extLst>
              </a:tr>
              <a:tr h="248232">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堺市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5.4</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0.752</a:t>
                      </a:r>
                    </a:p>
                  </a:txBody>
                  <a:tcPr marL="6350" marR="6350" marT="6350" marB="0" anchor="ctr"/>
                </a:tc>
                <a:extLst>
                  <a:ext uri="{0D108BD9-81ED-4DB2-BD59-A6C34878D82A}">
                    <a16:rowId xmlns:a16="http://schemas.microsoft.com/office/drawing/2014/main" val="474121047"/>
                  </a:ext>
                </a:extLst>
              </a:tr>
              <a:tr h="272984">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岸和田市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4.8</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0.611</a:t>
                      </a:r>
                    </a:p>
                  </a:txBody>
                  <a:tcPr marL="6350" marR="6350" marT="6350" marB="0" anchor="ctr"/>
                </a:tc>
                <a:extLst>
                  <a:ext uri="{0D108BD9-81ED-4DB2-BD59-A6C34878D82A}">
                    <a16:rowId xmlns:a16="http://schemas.microsoft.com/office/drawing/2014/main" val="2091491835"/>
                  </a:ext>
                </a:extLst>
              </a:tr>
              <a:tr h="248232">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豊中市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2.2</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0.853</a:t>
                      </a:r>
                    </a:p>
                  </a:txBody>
                  <a:tcPr marL="6350" marR="6350" marT="6350" marB="0" anchor="ctr"/>
                </a:tc>
                <a:extLst>
                  <a:ext uri="{0D108BD9-81ED-4DB2-BD59-A6C34878D82A}">
                    <a16:rowId xmlns:a16="http://schemas.microsoft.com/office/drawing/2014/main" val="2037440604"/>
                  </a:ext>
                </a:extLst>
              </a:tr>
              <a:tr h="248232">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池田市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2.0</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0.764</a:t>
                      </a:r>
                    </a:p>
                  </a:txBody>
                  <a:tcPr marL="6350" marR="6350" marT="6350" marB="0" anchor="ctr"/>
                </a:tc>
                <a:extLst>
                  <a:ext uri="{0D108BD9-81ED-4DB2-BD59-A6C34878D82A}">
                    <a16:rowId xmlns:a16="http://schemas.microsoft.com/office/drawing/2014/main" val="4008723513"/>
                  </a:ext>
                </a:extLst>
              </a:tr>
              <a:tr h="248232">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吹田市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a:solidFill>
                            <a:srgbClr val="000000"/>
                          </a:solidFill>
                          <a:effectLst/>
                          <a:latin typeface="Meiryo UI" panose="020B0604030504040204" pitchFamily="50" charset="-128"/>
                          <a:ea typeface="Meiryo UI" panose="020B0604030504040204" pitchFamily="50" charset="-128"/>
                        </a:rPr>
                        <a:t>0.2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0.956</a:t>
                      </a:r>
                    </a:p>
                  </a:txBody>
                  <a:tcPr marL="6350" marR="6350" marT="6350" marB="0" anchor="ctr"/>
                </a:tc>
                <a:extLst>
                  <a:ext uri="{0D108BD9-81ED-4DB2-BD59-A6C34878D82A}">
                    <a16:rowId xmlns:a16="http://schemas.microsoft.com/office/drawing/2014/main" val="969395373"/>
                  </a:ext>
                </a:extLst>
              </a:tr>
              <a:tr h="272984">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泉大津市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8.9</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9.5</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0.692</a:t>
                      </a:r>
                    </a:p>
                  </a:txBody>
                  <a:tcPr marL="6350" marR="6350" marT="6350" marB="0" anchor="ctr"/>
                </a:tc>
                <a:extLst>
                  <a:ext uri="{0D108BD9-81ED-4DB2-BD59-A6C34878D82A}">
                    <a16:rowId xmlns:a16="http://schemas.microsoft.com/office/drawing/2014/main" val="728020071"/>
                  </a:ext>
                </a:extLst>
              </a:tr>
              <a:tr h="248232">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高槻市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1000" b="0" u="none" strike="noStrike">
                          <a:solidFill>
                            <a:srgbClr val="FF0000"/>
                          </a:solidFill>
                          <a:effectLst/>
                          <a:latin typeface="Meiryo UI" panose="020B0604030504040204" pitchFamily="50" charset="-128"/>
                          <a:ea typeface="Meiryo UI" panose="020B0604030504040204" pitchFamily="50" charset="-128"/>
                        </a:rPr>
                        <a:t>△ </a:t>
                      </a:r>
                      <a:r>
                        <a:rPr lang="en-US" altLang="ja-JP" sz="1000" b="0" u="none" strike="noStrike">
                          <a:solidFill>
                            <a:srgbClr val="FF0000"/>
                          </a:solidFill>
                          <a:effectLst/>
                          <a:latin typeface="Meiryo UI" panose="020B0604030504040204" pitchFamily="50" charset="-128"/>
                          <a:ea typeface="Meiryo UI" panose="020B0604030504040204" pitchFamily="50" charset="-128"/>
                        </a:rPr>
                        <a:t>2.2</a:t>
                      </a:r>
                      <a:endParaRPr lang="en-US" altLang="ja-JP" sz="1000" b="0" i="0" u="none" strike="noStrike">
                        <a:solidFill>
                          <a:srgbClr val="FF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0.756</a:t>
                      </a:r>
                    </a:p>
                  </a:txBody>
                  <a:tcPr marL="6350" marR="6350" marT="6350" marB="0" anchor="ctr"/>
                </a:tc>
                <a:extLst>
                  <a:ext uri="{0D108BD9-81ED-4DB2-BD59-A6C34878D82A}">
                    <a16:rowId xmlns:a16="http://schemas.microsoft.com/office/drawing/2014/main" val="703730025"/>
                  </a:ext>
                </a:extLst>
              </a:tr>
              <a:tr h="248232">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貝塚市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5.0</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16.7</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0.632</a:t>
                      </a:r>
                    </a:p>
                  </a:txBody>
                  <a:tcPr marL="6350" marR="6350" marT="6350" marB="0" anchor="ctr"/>
                </a:tc>
                <a:extLst>
                  <a:ext uri="{0D108BD9-81ED-4DB2-BD59-A6C34878D82A}">
                    <a16:rowId xmlns:a16="http://schemas.microsoft.com/office/drawing/2014/main" val="1903574829"/>
                  </a:ext>
                </a:extLst>
              </a:tr>
              <a:tr h="248232">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守口市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5.5</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2.5</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0.684</a:t>
                      </a:r>
                    </a:p>
                  </a:txBody>
                  <a:tcPr marL="6350" marR="6350" marT="6350" marB="0" anchor="ctr"/>
                </a:tc>
                <a:extLst>
                  <a:ext uri="{0D108BD9-81ED-4DB2-BD59-A6C34878D82A}">
                    <a16:rowId xmlns:a16="http://schemas.microsoft.com/office/drawing/2014/main" val="368664023"/>
                  </a:ext>
                </a:extLst>
              </a:tr>
              <a:tr h="248232">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枚方市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a:solidFill>
                            <a:srgbClr val="000000"/>
                          </a:solidFill>
                          <a:effectLst/>
                          <a:latin typeface="Meiryo UI" panose="020B0604030504040204" pitchFamily="50" charset="-128"/>
                          <a:ea typeface="Meiryo UI" panose="020B0604030504040204" pitchFamily="50" charset="-128"/>
                        </a:rPr>
                        <a:t>1.5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0.757</a:t>
                      </a:r>
                    </a:p>
                  </a:txBody>
                  <a:tcPr marL="6350" marR="6350" marT="6350" marB="0" anchor="ctr"/>
                </a:tc>
                <a:extLst>
                  <a:ext uri="{0D108BD9-81ED-4DB2-BD59-A6C34878D82A}">
                    <a16:rowId xmlns:a16="http://schemas.microsoft.com/office/drawing/2014/main" val="1793779585"/>
                  </a:ext>
                </a:extLst>
              </a:tr>
              <a:tr h="248232">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茨木市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1000" b="0" u="none" strike="noStrike">
                          <a:solidFill>
                            <a:srgbClr val="FF0000"/>
                          </a:solidFill>
                          <a:effectLst/>
                          <a:latin typeface="Meiryo UI" panose="020B0604030504040204" pitchFamily="50" charset="-128"/>
                          <a:ea typeface="Meiryo UI" panose="020B0604030504040204" pitchFamily="50" charset="-128"/>
                        </a:rPr>
                        <a:t>△ </a:t>
                      </a:r>
                      <a:r>
                        <a:rPr lang="en-US" altLang="ja-JP" sz="1000" b="0" u="none" strike="noStrike">
                          <a:solidFill>
                            <a:srgbClr val="FF0000"/>
                          </a:solidFill>
                          <a:effectLst/>
                          <a:latin typeface="Meiryo UI" panose="020B0604030504040204" pitchFamily="50" charset="-128"/>
                          <a:ea typeface="Meiryo UI" panose="020B0604030504040204" pitchFamily="50" charset="-128"/>
                        </a:rPr>
                        <a:t>0.6</a:t>
                      </a:r>
                      <a:endParaRPr lang="en-US" altLang="ja-JP" sz="1000" b="0" i="0" u="none" strike="noStrike">
                        <a:solidFill>
                          <a:srgbClr val="FF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0.982</a:t>
                      </a:r>
                    </a:p>
                  </a:txBody>
                  <a:tcPr marL="6350" marR="6350" marT="6350" marB="0" anchor="ctr"/>
                </a:tc>
                <a:extLst>
                  <a:ext uri="{0D108BD9-81ED-4DB2-BD59-A6C34878D82A}">
                    <a16:rowId xmlns:a16="http://schemas.microsoft.com/office/drawing/2014/main" val="728730389"/>
                  </a:ext>
                </a:extLst>
              </a:tr>
              <a:tr h="248232">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八尾市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3.1</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0.693</a:t>
                      </a:r>
                    </a:p>
                  </a:txBody>
                  <a:tcPr marL="6350" marR="6350" marT="6350" marB="0" anchor="ctr"/>
                </a:tc>
                <a:extLst>
                  <a:ext uri="{0D108BD9-81ED-4DB2-BD59-A6C34878D82A}">
                    <a16:rowId xmlns:a16="http://schemas.microsoft.com/office/drawing/2014/main" val="978487637"/>
                  </a:ext>
                </a:extLst>
              </a:tr>
              <a:tr h="272984">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泉佐野市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7.6</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8.7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0.844</a:t>
                      </a:r>
                    </a:p>
                  </a:txBody>
                  <a:tcPr marL="6350" marR="6350" marT="6350" marB="0" anchor="ctr"/>
                </a:tc>
                <a:extLst>
                  <a:ext uri="{0D108BD9-81ED-4DB2-BD59-A6C34878D82A}">
                    <a16:rowId xmlns:a16="http://schemas.microsoft.com/office/drawing/2014/main" val="2860650804"/>
                  </a:ext>
                </a:extLst>
              </a:tr>
              <a:tr h="272984">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富田林市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1000" b="0" u="none" strike="noStrike">
                          <a:solidFill>
                            <a:srgbClr val="FF0000"/>
                          </a:solidFill>
                          <a:effectLst/>
                          <a:latin typeface="Meiryo UI" panose="020B0604030504040204" pitchFamily="50" charset="-128"/>
                          <a:ea typeface="Meiryo UI" panose="020B0604030504040204" pitchFamily="50" charset="-128"/>
                        </a:rPr>
                        <a:t>△ </a:t>
                      </a:r>
                      <a:r>
                        <a:rPr lang="en-US" altLang="ja-JP" sz="1000" b="0" u="none" strike="noStrike">
                          <a:solidFill>
                            <a:srgbClr val="FF0000"/>
                          </a:solidFill>
                          <a:effectLst/>
                          <a:latin typeface="Meiryo UI" panose="020B0604030504040204" pitchFamily="50" charset="-128"/>
                          <a:ea typeface="Meiryo UI" panose="020B0604030504040204" pitchFamily="50" charset="-128"/>
                        </a:rPr>
                        <a:t>0.7</a:t>
                      </a:r>
                      <a:endParaRPr lang="en-US" altLang="ja-JP" sz="1000" b="0" i="0" u="none" strike="noStrike">
                        <a:solidFill>
                          <a:srgbClr val="FF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0.603</a:t>
                      </a:r>
                    </a:p>
                  </a:txBody>
                  <a:tcPr marL="6350" marR="6350" marT="6350" marB="0" anchor="ctr"/>
                </a:tc>
                <a:extLst>
                  <a:ext uri="{0D108BD9-81ED-4DB2-BD59-A6C34878D82A}">
                    <a16:rowId xmlns:a16="http://schemas.microsoft.com/office/drawing/2014/main" val="512647519"/>
                  </a:ext>
                </a:extLst>
              </a:tr>
              <a:tr h="236765">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寝屋川市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1000" b="0" u="none" strike="noStrike">
                          <a:solidFill>
                            <a:srgbClr val="FF0000"/>
                          </a:solidFill>
                          <a:effectLst/>
                          <a:latin typeface="Meiryo UI" panose="020B0604030504040204" pitchFamily="50" charset="-128"/>
                          <a:ea typeface="Meiryo UI" panose="020B0604030504040204" pitchFamily="50" charset="-128"/>
                        </a:rPr>
                        <a:t>△ </a:t>
                      </a:r>
                      <a:r>
                        <a:rPr lang="en-US" altLang="ja-JP" sz="1000" b="0" u="none" strike="noStrike">
                          <a:solidFill>
                            <a:srgbClr val="FF0000"/>
                          </a:solidFill>
                          <a:effectLst/>
                          <a:latin typeface="Meiryo UI" panose="020B0604030504040204" pitchFamily="50" charset="-128"/>
                          <a:ea typeface="Meiryo UI" panose="020B0604030504040204" pitchFamily="50" charset="-128"/>
                        </a:rPr>
                        <a:t>1.4</a:t>
                      </a:r>
                      <a:endParaRPr lang="en-US" altLang="ja-JP" sz="1000" b="0" i="0" u="none" strike="noStrike">
                        <a:solidFill>
                          <a:srgbClr val="FF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0.625</a:t>
                      </a:r>
                    </a:p>
                  </a:txBody>
                  <a:tcPr marL="6350" marR="6350" marT="6350" marB="0" anchor="ctr"/>
                </a:tc>
                <a:extLst>
                  <a:ext uri="{0D108BD9-81ED-4DB2-BD59-A6C34878D82A}">
                    <a16:rowId xmlns:a16="http://schemas.microsoft.com/office/drawing/2014/main" val="159595230"/>
                  </a:ext>
                </a:extLst>
              </a:tr>
              <a:tr h="279667">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河内長野市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2.2</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0.570</a:t>
                      </a:r>
                    </a:p>
                  </a:txBody>
                  <a:tcPr marL="6350" marR="6350" marT="6350" marB="0" anchor="ctr"/>
                </a:tc>
                <a:extLst>
                  <a:ext uri="{0D108BD9-81ED-4DB2-BD59-A6C34878D82A}">
                    <a16:rowId xmlns:a16="http://schemas.microsoft.com/office/drawing/2014/main" val="573870920"/>
                  </a:ext>
                </a:extLst>
              </a:tr>
              <a:tr h="248232">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松原市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2.4</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0.582</a:t>
                      </a:r>
                    </a:p>
                  </a:txBody>
                  <a:tcPr marL="6350" marR="6350" marT="6350" marB="0" anchor="ctr"/>
                </a:tc>
                <a:extLst>
                  <a:ext uri="{0D108BD9-81ED-4DB2-BD59-A6C34878D82A}">
                    <a16:rowId xmlns:a16="http://schemas.microsoft.com/office/drawing/2014/main" val="1459664853"/>
                  </a:ext>
                </a:extLst>
              </a:tr>
              <a:tr h="248232">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大東市</a:t>
                      </a:r>
                      <a:endParaRPr lang="ja-JP" altLang="en-US" sz="10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4.1</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0.696</a:t>
                      </a:r>
                    </a:p>
                  </a:txBody>
                  <a:tcPr marL="6350" marR="6350" marT="6350" marB="0" anchor="ctr"/>
                </a:tc>
                <a:extLst>
                  <a:ext uri="{0D108BD9-81ED-4DB2-BD59-A6C34878D82A}">
                    <a16:rowId xmlns:a16="http://schemas.microsoft.com/office/drawing/2014/main" val="538909423"/>
                  </a:ext>
                </a:extLst>
              </a:tr>
            </a:tbl>
          </a:graphicData>
        </a:graphic>
      </p:graphicFrame>
      <p:sp>
        <p:nvSpPr>
          <p:cNvPr id="8" name="テキスト ボックス 7">
            <a:extLst>
              <a:ext uri="{FF2B5EF4-FFF2-40B4-BE49-F238E27FC236}">
                <a16:creationId xmlns:a16="http://schemas.microsoft.com/office/drawing/2014/main" id="{D98E73CD-6066-4099-91AC-A15DC53978CA}"/>
              </a:ext>
            </a:extLst>
          </p:cNvPr>
          <p:cNvSpPr txBox="1"/>
          <p:nvPr/>
        </p:nvSpPr>
        <p:spPr>
          <a:xfrm>
            <a:off x="439768" y="6489931"/>
            <a:ext cx="3340144" cy="307777"/>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出典：府内市町村の令和５年度決算及び令和６年度普通交付税算定結果に基づく　　</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数値を基に市町村局において作成</a:t>
            </a:r>
          </a:p>
        </p:txBody>
      </p:sp>
      <p:sp>
        <p:nvSpPr>
          <p:cNvPr id="9" name="正方形/長方形 8">
            <a:extLst>
              <a:ext uri="{FF2B5EF4-FFF2-40B4-BE49-F238E27FC236}">
                <a16:creationId xmlns:a16="http://schemas.microsoft.com/office/drawing/2014/main" id="{58CAEF36-1B45-4E97-83F3-78E2A368C67E}"/>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25</a:t>
            </a:fld>
            <a:endParaRPr lang="ja-JP" altLang="en-US" sz="1200" dirty="0">
              <a:solidFill>
                <a:prstClr val="black"/>
              </a:solidFill>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3FC05D27-382C-4167-92F1-4C28B6C3F9F5}"/>
              </a:ext>
            </a:extLst>
          </p:cNvPr>
          <p:cNvSpPr/>
          <p:nvPr/>
        </p:nvSpPr>
        <p:spPr>
          <a:xfrm>
            <a:off x="8316416" y="28728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1/2</a:t>
            </a:r>
          </a:p>
        </p:txBody>
      </p:sp>
      <p:sp>
        <p:nvSpPr>
          <p:cNvPr id="12" name="正方形/長方形 11">
            <a:extLst>
              <a:ext uri="{FF2B5EF4-FFF2-40B4-BE49-F238E27FC236}">
                <a16:creationId xmlns:a16="http://schemas.microsoft.com/office/drawing/2014/main" id="{9515BCB1-9FC4-4DA5-AA2E-8CEC240AD510}"/>
              </a:ext>
            </a:extLst>
          </p:cNvPr>
          <p:cNvSpPr/>
          <p:nvPr/>
        </p:nvSpPr>
        <p:spPr>
          <a:xfrm>
            <a:off x="0" y="-5564"/>
            <a:ext cx="7740352"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（３）健全化指標・財政力指数</a:t>
            </a:r>
          </a:p>
        </p:txBody>
      </p:sp>
      <p:sp>
        <p:nvSpPr>
          <p:cNvPr id="13" name="テキスト ボックス 12">
            <a:extLst>
              <a:ext uri="{FF2B5EF4-FFF2-40B4-BE49-F238E27FC236}">
                <a16:creationId xmlns:a16="http://schemas.microsoft.com/office/drawing/2014/main" id="{89391D0C-0477-4960-9340-E996E1BF9478}"/>
              </a:ext>
            </a:extLst>
          </p:cNvPr>
          <p:cNvSpPr txBox="1"/>
          <p:nvPr/>
        </p:nvSpPr>
        <p:spPr>
          <a:xfrm>
            <a:off x="3826520" y="6489931"/>
            <a:ext cx="4849936"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実質公債費比率：一般会計等が負担する元利償還金及び準元利償還金の標準財政規模に対する比率（３カ年平均）</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将来負担比率　 ：一般会計等が将来負担すべき実質的な負債の標準財政規模に対する比率</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財政力指数　　　：令和６年度普通交付税算定結果に基づく数値（基準財政収入額</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基準財政需要額）（３カ年平均）</a:t>
            </a:r>
          </a:p>
        </p:txBody>
      </p:sp>
    </p:spTree>
    <p:extLst>
      <p:ext uri="{BB962C8B-B14F-4D97-AF65-F5344CB8AC3E}">
        <p14:creationId xmlns:p14="http://schemas.microsoft.com/office/powerpoint/2010/main" val="1447077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a:extLst>
              <a:ext uri="{FF2B5EF4-FFF2-40B4-BE49-F238E27FC236}">
                <a16:creationId xmlns:a16="http://schemas.microsoft.com/office/drawing/2014/main" id="{5740E92F-0160-4CC7-AF7B-6B60162BD27B}"/>
              </a:ext>
            </a:extLst>
          </p:cNvPr>
          <p:cNvGraphicFramePr>
            <a:graphicFrameLocks noGrp="1"/>
          </p:cNvGraphicFramePr>
          <p:nvPr>
            <p:extLst>
              <p:ext uri="{D42A27DB-BD31-4B8C-83A1-F6EECF244321}">
                <p14:modId xmlns:p14="http://schemas.microsoft.com/office/powerpoint/2010/main" val="3245986401"/>
              </p:ext>
            </p:extLst>
          </p:nvPr>
        </p:nvGraphicFramePr>
        <p:xfrm>
          <a:off x="251519" y="850707"/>
          <a:ext cx="8704347" cy="5646610"/>
        </p:xfrm>
        <a:graphic>
          <a:graphicData uri="http://schemas.openxmlformats.org/drawingml/2006/table">
            <a:tbl>
              <a:tblPr firstRow="1" bandRow="1">
                <a:tableStyleId>{5C22544A-7EE6-4342-B048-85BDC9FD1C3A}</a:tableStyleId>
              </a:tblPr>
              <a:tblGrid>
                <a:gridCol w="954355">
                  <a:extLst>
                    <a:ext uri="{9D8B030D-6E8A-4147-A177-3AD203B41FA5}">
                      <a16:colId xmlns:a16="http://schemas.microsoft.com/office/drawing/2014/main" val="3008188126"/>
                    </a:ext>
                  </a:extLst>
                </a:gridCol>
                <a:gridCol w="2538790">
                  <a:extLst>
                    <a:ext uri="{9D8B030D-6E8A-4147-A177-3AD203B41FA5}">
                      <a16:colId xmlns:a16="http://schemas.microsoft.com/office/drawing/2014/main" val="3255070099"/>
                    </a:ext>
                  </a:extLst>
                </a:gridCol>
                <a:gridCol w="2538790">
                  <a:extLst>
                    <a:ext uri="{9D8B030D-6E8A-4147-A177-3AD203B41FA5}">
                      <a16:colId xmlns:a16="http://schemas.microsoft.com/office/drawing/2014/main" val="1029383414"/>
                    </a:ext>
                  </a:extLst>
                </a:gridCol>
                <a:gridCol w="2672412">
                  <a:extLst>
                    <a:ext uri="{9D8B030D-6E8A-4147-A177-3AD203B41FA5}">
                      <a16:colId xmlns:a16="http://schemas.microsoft.com/office/drawing/2014/main" val="2638452764"/>
                    </a:ext>
                  </a:extLst>
                </a:gridCol>
              </a:tblGrid>
              <a:tr h="234064">
                <a:tc>
                  <a:txBody>
                    <a:bodyPr/>
                    <a:lstStyle/>
                    <a:p>
                      <a:pPr algn="ctr" fontAlgn="ctr"/>
                      <a:r>
                        <a:rPr lang="ja-JP" altLang="en-US" sz="1000"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zh-TW" altLang="en-US" sz="1000" b="0" u="none" strike="noStrike" dirty="0">
                          <a:solidFill>
                            <a:schemeClr val="bg1"/>
                          </a:solidFill>
                          <a:effectLst/>
                          <a:latin typeface="Meiryo UI" panose="020B0604030504040204" pitchFamily="50" charset="-128"/>
                          <a:ea typeface="Meiryo UI" panose="020B0604030504040204" pitchFamily="50" charset="-128"/>
                        </a:rPr>
                        <a:t>実質公債費比率</a:t>
                      </a:r>
                      <a:endParaRPr lang="ja-JP" alt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zh-CN" altLang="en-US" sz="1000" b="0" u="none" strike="noStrike" dirty="0">
                          <a:solidFill>
                            <a:schemeClr val="bg1"/>
                          </a:solidFill>
                          <a:effectLst/>
                          <a:latin typeface="Meiryo UI" panose="020B0604030504040204" pitchFamily="50" charset="-128"/>
                          <a:ea typeface="Meiryo UI" panose="020B0604030504040204" pitchFamily="50" charset="-128"/>
                        </a:rPr>
                        <a:t>将来負担比率</a:t>
                      </a:r>
                      <a:endParaRPr lang="ja-JP" alt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1000" b="0" u="none" strike="noStrike" dirty="0">
                          <a:solidFill>
                            <a:schemeClr val="bg1"/>
                          </a:solidFill>
                          <a:effectLst/>
                          <a:latin typeface="Meiryo UI" panose="020B0604030504040204" pitchFamily="50" charset="-128"/>
                          <a:ea typeface="Meiryo UI" panose="020B0604030504040204" pitchFamily="50" charset="-128"/>
                        </a:rPr>
                        <a:t>財政力指数</a:t>
                      </a:r>
                      <a:endParaRPr lang="ja-JP" alt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3307161882"/>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和泉市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5.8</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0.699</a:t>
                      </a:r>
                    </a:p>
                  </a:txBody>
                  <a:tcPr marL="6350" marR="6350" marT="6350" marB="0" anchor="ctr"/>
                </a:tc>
                <a:extLst>
                  <a:ext uri="{0D108BD9-81ED-4DB2-BD59-A6C34878D82A}">
                    <a16:rowId xmlns:a16="http://schemas.microsoft.com/office/drawing/2014/main" val="2898083525"/>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箕面市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2.1</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0.894</a:t>
                      </a:r>
                    </a:p>
                  </a:txBody>
                  <a:tcPr marL="6350" marR="6350" marT="6350" marB="0" anchor="ctr"/>
                </a:tc>
                <a:extLst>
                  <a:ext uri="{0D108BD9-81ED-4DB2-BD59-A6C34878D82A}">
                    <a16:rowId xmlns:a16="http://schemas.microsoft.com/office/drawing/2014/main" val="474121047"/>
                  </a:ext>
                </a:extLst>
              </a:tr>
              <a:tr h="234064">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柏原市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5.1</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7.5</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0.590</a:t>
                      </a:r>
                    </a:p>
                  </a:txBody>
                  <a:tcPr marL="6350" marR="6350" marT="6350" marB="0" anchor="ctr"/>
                </a:tc>
                <a:extLst>
                  <a:ext uri="{0D108BD9-81ED-4DB2-BD59-A6C34878D82A}">
                    <a16:rowId xmlns:a16="http://schemas.microsoft.com/office/drawing/2014/main" val="2091491835"/>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羽曳野市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3.9</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0.561</a:t>
                      </a:r>
                    </a:p>
                  </a:txBody>
                  <a:tcPr marL="6350" marR="6350" marT="6350" marB="0" anchor="ctr"/>
                </a:tc>
                <a:extLst>
                  <a:ext uri="{0D108BD9-81ED-4DB2-BD59-A6C34878D82A}">
                    <a16:rowId xmlns:a16="http://schemas.microsoft.com/office/drawing/2014/main" val="2037440604"/>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門真市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3.9</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4.3</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0.668</a:t>
                      </a:r>
                    </a:p>
                  </a:txBody>
                  <a:tcPr marL="6350" marR="6350" marT="6350" marB="0" anchor="ctr"/>
                </a:tc>
                <a:extLst>
                  <a:ext uri="{0D108BD9-81ED-4DB2-BD59-A6C34878D82A}">
                    <a16:rowId xmlns:a16="http://schemas.microsoft.com/office/drawing/2014/main" val="4008723513"/>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摂津市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solidFill>
                            <a:srgbClr val="FF0000"/>
                          </a:solidFill>
                          <a:effectLst/>
                          <a:latin typeface="Meiryo UI" panose="020B0604030504040204" pitchFamily="50" charset="-128"/>
                          <a:ea typeface="Meiryo UI" panose="020B0604030504040204" pitchFamily="50" charset="-128"/>
                        </a:rPr>
                        <a:t>△ </a:t>
                      </a:r>
                      <a:r>
                        <a:rPr lang="en-US" altLang="ja-JP" sz="1000" b="0" u="none" strike="noStrike">
                          <a:solidFill>
                            <a:srgbClr val="FF0000"/>
                          </a:solidFill>
                          <a:effectLst/>
                          <a:latin typeface="Meiryo UI" panose="020B0604030504040204" pitchFamily="50" charset="-128"/>
                          <a:ea typeface="Meiryo UI" panose="020B0604030504040204" pitchFamily="50" charset="-128"/>
                        </a:rPr>
                        <a:t>0.4</a:t>
                      </a:r>
                      <a:endParaRPr lang="en-US" altLang="ja-JP" sz="1000" b="0" i="0" u="none" strike="noStrike">
                        <a:solidFill>
                          <a:srgbClr val="FF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0.944</a:t>
                      </a:r>
                    </a:p>
                  </a:txBody>
                  <a:tcPr marL="6350" marR="6350" marT="6350" marB="0" anchor="ctr"/>
                </a:tc>
                <a:extLst>
                  <a:ext uri="{0D108BD9-81ED-4DB2-BD59-A6C34878D82A}">
                    <a16:rowId xmlns:a16="http://schemas.microsoft.com/office/drawing/2014/main" val="969395373"/>
                  </a:ext>
                </a:extLst>
              </a:tr>
              <a:tr h="234064">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高石市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10.3</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75.2</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0.772</a:t>
                      </a:r>
                    </a:p>
                  </a:txBody>
                  <a:tcPr marL="6350" marR="6350" marT="6350" marB="0" anchor="ctr"/>
                </a:tc>
                <a:extLst>
                  <a:ext uri="{0D108BD9-81ED-4DB2-BD59-A6C34878D82A}">
                    <a16:rowId xmlns:a16="http://schemas.microsoft.com/office/drawing/2014/main" val="728020071"/>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藤井寺市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3.2</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43.0</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0.597</a:t>
                      </a:r>
                    </a:p>
                  </a:txBody>
                  <a:tcPr marL="6350" marR="6350" marT="6350" marB="0" anchor="ctr"/>
                </a:tc>
                <a:extLst>
                  <a:ext uri="{0D108BD9-81ED-4DB2-BD59-A6C34878D82A}">
                    <a16:rowId xmlns:a16="http://schemas.microsoft.com/office/drawing/2014/main" val="703730025"/>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東大阪市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5.9</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0.735</a:t>
                      </a:r>
                    </a:p>
                  </a:txBody>
                  <a:tcPr marL="6350" marR="6350" marT="6350" marB="0" anchor="ctr"/>
                </a:tc>
                <a:extLst>
                  <a:ext uri="{0D108BD9-81ED-4DB2-BD59-A6C34878D82A}">
                    <a16:rowId xmlns:a16="http://schemas.microsoft.com/office/drawing/2014/main" val="1903574829"/>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泉南市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8.6</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40.9</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0.675</a:t>
                      </a:r>
                    </a:p>
                  </a:txBody>
                  <a:tcPr marL="6350" marR="6350" marT="6350" marB="0" anchor="ctr"/>
                </a:tc>
                <a:extLst>
                  <a:ext uri="{0D108BD9-81ED-4DB2-BD59-A6C34878D82A}">
                    <a16:rowId xmlns:a16="http://schemas.microsoft.com/office/drawing/2014/main" val="368664023"/>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四條畷市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3.5</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0.576</a:t>
                      </a:r>
                    </a:p>
                  </a:txBody>
                  <a:tcPr marL="6350" marR="6350" marT="6350" marB="0" anchor="ctr"/>
                </a:tc>
                <a:extLst>
                  <a:ext uri="{0D108BD9-81ED-4DB2-BD59-A6C34878D82A}">
                    <a16:rowId xmlns:a16="http://schemas.microsoft.com/office/drawing/2014/main" val="1793779585"/>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交野市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6.1</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31.0</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0.678</a:t>
                      </a:r>
                    </a:p>
                  </a:txBody>
                  <a:tcPr marL="6350" marR="6350" marT="6350" marB="0" anchor="ctr"/>
                </a:tc>
                <a:extLst>
                  <a:ext uri="{0D108BD9-81ED-4DB2-BD59-A6C34878D82A}">
                    <a16:rowId xmlns:a16="http://schemas.microsoft.com/office/drawing/2014/main" val="728730389"/>
                  </a:ext>
                </a:extLst>
              </a:tr>
              <a:tr h="298488">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大阪狭山市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4.0</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0.643</a:t>
                      </a:r>
                    </a:p>
                  </a:txBody>
                  <a:tcPr marL="6350" marR="6350" marT="6350" marB="0" anchor="ctr"/>
                </a:tc>
                <a:extLst>
                  <a:ext uri="{0D108BD9-81ED-4DB2-BD59-A6C34878D82A}">
                    <a16:rowId xmlns:a16="http://schemas.microsoft.com/office/drawing/2014/main" val="978487637"/>
                  </a:ext>
                </a:extLst>
              </a:tr>
              <a:tr h="234064">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阪南市</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5.3</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20.2</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0.516</a:t>
                      </a:r>
                    </a:p>
                  </a:txBody>
                  <a:tcPr marL="6350" marR="6350" marT="6350" marB="0" anchor="ctr"/>
                </a:tc>
                <a:extLst>
                  <a:ext uri="{0D108BD9-81ED-4DB2-BD59-A6C34878D82A}">
                    <a16:rowId xmlns:a16="http://schemas.microsoft.com/office/drawing/2014/main" val="2860650804"/>
                  </a:ext>
                </a:extLst>
              </a:tr>
              <a:tr h="234064">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島本町</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6.3</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0.692</a:t>
                      </a:r>
                    </a:p>
                  </a:txBody>
                  <a:tcPr marL="6350" marR="6350" marT="6350" marB="0" anchor="ctr"/>
                </a:tc>
                <a:extLst>
                  <a:ext uri="{0D108BD9-81ED-4DB2-BD59-A6C34878D82A}">
                    <a16:rowId xmlns:a16="http://schemas.microsoft.com/office/drawing/2014/main" val="512647519"/>
                  </a:ext>
                </a:extLst>
              </a:tr>
              <a:tr h="234064">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豊能町</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5.5</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0.395</a:t>
                      </a:r>
                    </a:p>
                  </a:txBody>
                  <a:tcPr marL="6350" marR="6350" marT="6350" marB="0" anchor="ctr"/>
                </a:tc>
                <a:extLst>
                  <a:ext uri="{0D108BD9-81ED-4DB2-BD59-A6C34878D82A}">
                    <a16:rowId xmlns:a16="http://schemas.microsoft.com/office/drawing/2014/main" val="159595230"/>
                  </a:ext>
                </a:extLst>
              </a:tr>
              <a:tr h="239794">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能勢町</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14.7</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84.2</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0.332</a:t>
                      </a:r>
                    </a:p>
                  </a:txBody>
                  <a:tcPr marL="6350" marR="6350" marT="6350" marB="0" anchor="ctr"/>
                </a:tc>
                <a:extLst>
                  <a:ext uri="{0D108BD9-81ED-4DB2-BD59-A6C34878D82A}">
                    <a16:rowId xmlns:a16="http://schemas.microsoft.com/office/drawing/2014/main" val="573870920"/>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忠岡町</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5.6</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18.0</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0.536</a:t>
                      </a:r>
                    </a:p>
                  </a:txBody>
                  <a:tcPr marL="6350" marR="6350" marT="6350" marB="0" anchor="ctr"/>
                </a:tc>
                <a:extLst>
                  <a:ext uri="{0D108BD9-81ED-4DB2-BD59-A6C34878D82A}">
                    <a16:rowId xmlns:a16="http://schemas.microsoft.com/office/drawing/2014/main" val="1459664853"/>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熊取町</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1.3</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0.553</a:t>
                      </a:r>
                    </a:p>
                  </a:txBody>
                  <a:tcPr marL="6350" marR="6350" marT="6350" marB="0" anchor="ctr"/>
                </a:tc>
                <a:extLst>
                  <a:ext uri="{0D108BD9-81ED-4DB2-BD59-A6C34878D82A}">
                    <a16:rowId xmlns:a16="http://schemas.microsoft.com/office/drawing/2014/main" val="538909423"/>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田尻町</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3.2</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1.286</a:t>
                      </a:r>
                    </a:p>
                  </a:txBody>
                  <a:tcPr marL="6350" marR="6350" marT="6350" marB="0" anchor="ctr"/>
                </a:tc>
                <a:extLst>
                  <a:ext uri="{0D108BD9-81ED-4DB2-BD59-A6C34878D82A}">
                    <a16:rowId xmlns:a16="http://schemas.microsoft.com/office/drawing/2014/main" val="1780248118"/>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岬町</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11.6</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107.0</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0.450</a:t>
                      </a:r>
                    </a:p>
                  </a:txBody>
                  <a:tcPr marL="6350" marR="6350" marT="6350" marB="0" anchor="ctr"/>
                </a:tc>
                <a:extLst>
                  <a:ext uri="{0D108BD9-81ED-4DB2-BD59-A6C34878D82A}">
                    <a16:rowId xmlns:a16="http://schemas.microsoft.com/office/drawing/2014/main" val="3032761449"/>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太子町</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4.2</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0.448</a:t>
                      </a:r>
                    </a:p>
                  </a:txBody>
                  <a:tcPr marL="6350" marR="6350" marT="6350" marB="0" anchor="ctr"/>
                </a:tc>
                <a:extLst>
                  <a:ext uri="{0D108BD9-81ED-4DB2-BD59-A6C34878D82A}">
                    <a16:rowId xmlns:a16="http://schemas.microsoft.com/office/drawing/2014/main" val="527910961"/>
                  </a:ext>
                </a:extLst>
              </a:tr>
              <a:tr h="212841">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河南町</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6.9</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0.419</a:t>
                      </a:r>
                    </a:p>
                  </a:txBody>
                  <a:tcPr marL="6350" marR="6350" marT="6350" marB="0" anchor="ctr"/>
                </a:tc>
                <a:extLst>
                  <a:ext uri="{0D108BD9-81ED-4DB2-BD59-A6C34878D82A}">
                    <a16:rowId xmlns:a16="http://schemas.microsoft.com/office/drawing/2014/main" val="2283665200"/>
                  </a:ext>
                </a:extLst>
              </a:tr>
              <a:tr h="298488">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千早赤阪村</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7.2</a:t>
                      </a:r>
                      <a:endParaRPr lang="en-US" altLang="ja-JP" sz="1000" b="0" i="0" u="none" strike="noStrike">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a:t>
                      </a:r>
                      <a:endParaRPr lang="en-US" altLang="ja-JP" sz="1000" b="0" i="0" u="none" strike="noStrike" dirty="0">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0.245</a:t>
                      </a:r>
                    </a:p>
                  </a:txBody>
                  <a:tcPr marL="6350" marR="6350" marT="6350" marB="0" anchor="ctr"/>
                </a:tc>
                <a:extLst>
                  <a:ext uri="{0D108BD9-81ED-4DB2-BD59-A6C34878D82A}">
                    <a16:rowId xmlns:a16="http://schemas.microsoft.com/office/drawing/2014/main" val="2489091473"/>
                  </a:ext>
                </a:extLst>
              </a:tr>
            </a:tbl>
          </a:graphicData>
        </a:graphic>
      </p:graphicFrame>
      <p:sp>
        <p:nvSpPr>
          <p:cNvPr id="9" name="正方形/長方形 8">
            <a:extLst>
              <a:ext uri="{FF2B5EF4-FFF2-40B4-BE49-F238E27FC236}">
                <a16:creationId xmlns:a16="http://schemas.microsoft.com/office/drawing/2014/main" id="{58CAEF36-1B45-4E97-83F3-78E2A368C67E}"/>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26</a:t>
            </a:fld>
            <a:endParaRPr lang="ja-JP" altLang="en-US" sz="1200" dirty="0">
              <a:solidFill>
                <a:prstClr val="black"/>
              </a:solidFill>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3FC05D27-382C-4167-92F1-4C28B6C3F9F5}"/>
              </a:ext>
            </a:extLst>
          </p:cNvPr>
          <p:cNvSpPr/>
          <p:nvPr/>
        </p:nvSpPr>
        <p:spPr>
          <a:xfrm>
            <a:off x="8316416" y="28728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2/2</a:t>
            </a:r>
          </a:p>
        </p:txBody>
      </p:sp>
      <p:sp>
        <p:nvSpPr>
          <p:cNvPr id="10" name="正方形/長方形 9">
            <a:extLst>
              <a:ext uri="{FF2B5EF4-FFF2-40B4-BE49-F238E27FC236}">
                <a16:creationId xmlns:a16="http://schemas.microsoft.com/office/drawing/2014/main" id="{C7FBA322-0A61-4946-A8B1-21DE7A14005A}"/>
              </a:ext>
            </a:extLst>
          </p:cNvPr>
          <p:cNvSpPr/>
          <p:nvPr/>
        </p:nvSpPr>
        <p:spPr>
          <a:xfrm>
            <a:off x="0" y="-5564"/>
            <a:ext cx="7740352"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（３）健全化指標・財政力指数</a:t>
            </a:r>
          </a:p>
        </p:txBody>
      </p:sp>
      <p:sp>
        <p:nvSpPr>
          <p:cNvPr id="13" name="テキスト ボックス 12">
            <a:extLst>
              <a:ext uri="{FF2B5EF4-FFF2-40B4-BE49-F238E27FC236}">
                <a16:creationId xmlns:a16="http://schemas.microsoft.com/office/drawing/2014/main" id="{EF7BAC65-E945-4ED2-9466-E359D3962348}"/>
              </a:ext>
            </a:extLst>
          </p:cNvPr>
          <p:cNvSpPr txBox="1"/>
          <p:nvPr/>
        </p:nvSpPr>
        <p:spPr>
          <a:xfrm>
            <a:off x="3823600" y="6466426"/>
            <a:ext cx="6650136"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実質公債費比率：一般会計等が負担する元利償還金及び準元利償還金の標準財政規模に対する比率（３カ年平均）</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将来負担比率　 ：一般会計等が将来負担すべき実質的な負債の標準財政規模に対する比率</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財政力指数　　　：令和６年度普通交付税算定結果に基づく数値（基準財政収入額</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基準財政需要額）（３カ年平均）</a:t>
            </a:r>
          </a:p>
        </p:txBody>
      </p:sp>
      <p:sp>
        <p:nvSpPr>
          <p:cNvPr id="14" name="テキスト ボックス 13">
            <a:extLst>
              <a:ext uri="{FF2B5EF4-FFF2-40B4-BE49-F238E27FC236}">
                <a16:creationId xmlns:a16="http://schemas.microsoft.com/office/drawing/2014/main" id="{49CA0081-75BB-452D-B6D5-D641170AE5BC}"/>
              </a:ext>
            </a:extLst>
          </p:cNvPr>
          <p:cNvSpPr txBox="1"/>
          <p:nvPr/>
        </p:nvSpPr>
        <p:spPr>
          <a:xfrm>
            <a:off x="352555" y="6466426"/>
            <a:ext cx="3340144" cy="307777"/>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出典：府内市町村の令和５年度決算及び令和６年度普通交付税算定結果に基づく　　</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数値を基に市町村局において作成</a:t>
            </a:r>
          </a:p>
        </p:txBody>
      </p:sp>
    </p:spTree>
    <p:extLst>
      <p:ext uri="{BB962C8B-B14F-4D97-AF65-F5344CB8AC3E}">
        <p14:creationId xmlns:p14="http://schemas.microsoft.com/office/powerpoint/2010/main" val="11011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5EA5BB9C-2B0E-445E-B382-882E20B0A2A9}"/>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（４）市町村の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推進体制・進捗状況</a:t>
            </a:r>
          </a:p>
        </p:txBody>
      </p:sp>
      <p:sp>
        <p:nvSpPr>
          <p:cNvPr id="7" name="テキスト ボックス 6">
            <a:extLst>
              <a:ext uri="{FF2B5EF4-FFF2-40B4-BE49-F238E27FC236}">
                <a16:creationId xmlns:a16="http://schemas.microsoft.com/office/drawing/2014/main" id="{40B82D53-0877-4BFB-B34E-C6B7E389C24C}"/>
              </a:ext>
            </a:extLst>
          </p:cNvPr>
          <p:cNvSpPr txBox="1"/>
          <p:nvPr/>
        </p:nvSpPr>
        <p:spPr>
          <a:xfrm>
            <a:off x="179510" y="731429"/>
            <a:ext cx="8901090" cy="82536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「自治体</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の推進体制」は、「ＣＩＯの任命」や「</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・情報化を推進するための職員の育成の取組」は実施済みの団体が多くなっているが、</a:t>
            </a:r>
            <a:endParaRPr lang="en-US" altLang="ja-JP" sz="1100" dirty="0">
              <a:latin typeface="Meiryo UI" panose="020B0604030504040204" pitchFamily="50" charset="-128"/>
              <a:ea typeface="Meiryo UI" panose="020B0604030504040204" pitchFamily="50" charset="-128"/>
            </a:endParaRPr>
          </a:p>
          <a:p>
            <a:pPr>
              <a:lnSpc>
                <a:spcPts val="1292"/>
              </a:lnSpc>
            </a:pP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を推進するための全体方針の策定」「外部デジタル人材の活用」「自治体業務の</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RPA</a:t>
            </a:r>
            <a:r>
              <a:rPr lang="ja-JP" altLang="en-US" sz="1100" dirty="0">
                <a:latin typeface="Meiryo UI" panose="020B0604030504040204" pitchFamily="50" charset="-128"/>
                <a:ea typeface="Meiryo UI" panose="020B0604030504040204" pitchFamily="50" charset="-128"/>
              </a:rPr>
              <a:t>・テレワークの導入）」などは、進んでいない団体がある。</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 マイナンバーカードの保有状況は、団体規模でのばらつきは小さく、概ね全国平均である約</a:t>
            </a:r>
            <a:r>
              <a:rPr lang="en-US" altLang="ja-JP" sz="1100" dirty="0">
                <a:latin typeface="Meiryo UI" panose="020B0604030504040204" pitchFamily="50" charset="-128"/>
                <a:ea typeface="Meiryo UI" panose="020B0604030504040204" pitchFamily="50" charset="-128"/>
              </a:rPr>
              <a:t>73</a:t>
            </a:r>
            <a:r>
              <a:rPr lang="ja-JP" altLang="en-US" sz="1100" dirty="0">
                <a:latin typeface="Meiryo UI" panose="020B0604030504040204" pitchFamily="50" charset="-128"/>
                <a:ea typeface="Meiryo UI" panose="020B0604030504040204" pitchFamily="50" charset="-128"/>
              </a:rPr>
              <a:t>％に近い水準となっている。</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 「書かない窓口」は</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年４月までに</a:t>
            </a:r>
            <a:r>
              <a:rPr lang="en-US" altLang="ja-JP" sz="1100" dirty="0">
                <a:latin typeface="Meiryo UI" panose="020B0604030504040204" pitchFamily="50" charset="-128"/>
                <a:ea typeface="Meiryo UI" panose="020B0604030504040204" pitchFamily="50" charset="-128"/>
              </a:rPr>
              <a:t>18</a:t>
            </a:r>
            <a:r>
              <a:rPr lang="ja-JP" altLang="en-US" sz="1100" dirty="0">
                <a:latin typeface="Meiryo UI" panose="020B0604030504040204" pitchFamily="50" charset="-128"/>
                <a:ea typeface="Meiryo UI" panose="020B0604030504040204" pitchFamily="50" charset="-128"/>
              </a:rPr>
              <a:t>市１町で導入済み。</a:t>
            </a:r>
          </a:p>
        </p:txBody>
      </p:sp>
      <p:sp>
        <p:nvSpPr>
          <p:cNvPr id="8" name="テキスト ボックス 7">
            <a:extLst>
              <a:ext uri="{FF2B5EF4-FFF2-40B4-BE49-F238E27FC236}">
                <a16:creationId xmlns:a16="http://schemas.microsoft.com/office/drawing/2014/main" id="{829C7F0A-ADBB-435A-ACDA-02FB1399E50E}"/>
              </a:ext>
            </a:extLst>
          </p:cNvPr>
          <p:cNvSpPr txBox="1"/>
          <p:nvPr/>
        </p:nvSpPr>
        <p:spPr>
          <a:xfrm>
            <a:off x="313062" y="6511107"/>
            <a:ext cx="8363394" cy="307777"/>
          </a:xfrm>
          <a:prstGeom prst="rect">
            <a:avLst/>
          </a:prstGeom>
          <a:noFill/>
        </p:spPr>
        <p:txBody>
          <a:bodyPr wrap="square" rtlCol="0">
            <a:spAutoFit/>
          </a:bodyPr>
          <a:lstStyle/>
          <a:p>
            <a:pPr marL="72000" indent="-457200"/>
            <a:r>
              <a:rPr kumimoji="1" lang="ja-JP" altLang="en-US" sz="700" dirty="0">
                <a:latin typeface="Meiryo UI" panose="020B0604030504040204" pitchFamily="50" charset="-128"/>
                <a:ea typeface="Meiryo UI" panose="020B0604030504040204" pitchFamily="50" charset="-128"/>
              </a:rPr>
              <a:t>出典：総務省「自治体</a:t>
            </a:r>
            <a:r>
              <a:rPr kumimoji="1" lang="en-US" altLang="ja-JP" sz="700" dirty="0">
                <a:latin typeface="Meiryo UI" panose="020B0604030504040204" pitchFamily="50" charset="-128"/>
                <a:ea typeface="Meiryo UI" panose="020B0604030504040204" pitchFamily="50" charset="-128"/>
              </a:rPr>
              <a:t>DX</a:t>
            </a:r>
            <a:r>
              <a:rPr kumimoji="1" lang="ja-JP" altLang="en-US" sz="700" dirty="0">
                <a:latin typeface="Meiryo UI" panose="020B0604030504040204" pitchFamily="50" charset="-128"/>
                <a:ea typeface="Meiryo UI" panose="020B0604030504040204" pitchFamily="50" charset="-128"/>
              </a:rPr>
              <a:t>・情報化推進概要（地方公共団体における行政情報化の推進状況調査結果 </a:t>
            </a:r>
            <a:r>
              <a:rPr kumimoji="1" lang="en-US" altLang="ja-JP" sz="700" dirty="0">
                <a:latin typeface="Meiryo UI" panose="020B0604030504040204" pitchFamily="50" charset="-128"/>
                <a:ea typeface="Meiryo UI" panose="020B0604030504040204" pitchFamily="50" charset="-128"/>
              </a:rPr>
              <a:t>2023</a:t>
            </a:r>
            <a:r>
              <a:rPr kumimoji="1" lang="ja-JP" altLang="en-US" sz="700" dirty="0">
                <a:latin typeface="Meiryo UI" panose="020B0604030504040204" pitchFamily="50" charset="-128"/>
                <a:ea typeface="Meiryo UI" panose="020B0604030504040204" pitchFamily="50" charset="-128"/>
              </a:rPr>
              <a:t>年４月１日現在）」、 「地方自治体における</a:t>
            </a:r>
            <a:r>
              <a:rPr kumimoji="1" lang="en-US" altLang="ja-JP" sz="700" dirty="0">
                <a:latin typeface="Meiryo UI" panose="020B0604030504040204" pitchFamily="50" charset="-128"/>
                <a:ea typeface="Meiryo UI" panose="020B0604030504040204" pitchFamily="50" charset="-128"/>
              </a:rPr>
              <a:t>AI</a:t>
            </a: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RPA</a:t>
            </a:r>
            <a:r>
              <a:rPr kumimoji="1" lang="ja-JP" altLang="en-US" sz="700" dirty="0">
                <a:latin typeface="Meiryo UI" panose="020B0604030504040204" pitchFamily="50" charset="-128"/>
                <a:ea typeface="Meiryo UI" panose="020B0604030504040204" pitchFamily="50" charset="-128"/>
              </a:rPr>
              <a:t>の実証実験・導入状況等調査</a:t>
            </a:r>
            <a:r>
              <a:rPr kumimoji="1" lang="en-US" altLang="ja-JP" sz="700" dirty="0">
                <a:latin typeface="Meiryo UI" panose="020B0604030504040204" pitchFamily="50" charset="-128"/>
                <a:ea typeface="Meiryo UI" panose="020B0604030504040204" pitchFamily="50" charset="-128"/>
              </a:rPr>
              <a:t>(2023</a:t>
            </a:r>
            <a:r>
              <a:rPr kumimoji="1" lang="ja-JP" altLang="en-US" sz="700" dirty="0">
                <a:latin typeface="Meiryo UI" panose="020B0604030504040204" pitchFamily="50" charset="-128"/>
                <a:ea typeface="Meiryo UI" panose="020B0604030504040204" pitchFamily="50" charset="-128"/>
              </a:rPr>
              <a:t>年</a:t>
            </a:r>
            <a:r>
              <a:rPr kumimoji="1" lang="en-US" altLang="ja-JP" sz="700" dirty="0">
                <a:latin typeface="Meiryo UI" panose="020B0604030504040204" pitchFamily="50" charset="-128"/>
                <a:ea typeface="Meiryo UI" panose="020B0604030504040204" pitchFamily="50" charset="-128"/>
              </a:rPr>
              <a:t>12</a:t>
            </a:r>
            <a:r>
              <a:rPr kumimoji="1" lang="ja-JP" altLang="en-US" sz="700" dirty="0">
                <a:latin typeface="Meiryo UI" panose="020B0604030504040204" pitchFamily="50" charset="-128"/>
                <a:ea typeface="Meiryo UI" panose="020B0604030504040204" pitchFamily="50" charset="-128"/>
              </a:rPr>
              <a:t>月</a:t>
            </a:r>
            <a:r>
              <a:rPr kumimoji="1" lang="en-US" altLang="ja-JP" sz="700" dirty="0">
                <a:latin typeface="Meiryo UI" panose="020B0604030504040204" pitchFamily="50" charset="-128"/>
                <a:ea typeface="Meiryo UI" panose="020B0604030504040204" pitchFamily="50" charset="-128"/>
              </a:rPr>
              <a:t>31</a:t>
            </a:r>
            <a:r>
              <a:rPr kumimoji="1" lang="ja-JP" altLang="en-US" sz="700" dirty="0">
                <a:latin typeface="Meiryo UI" panose="020B0604030504040204" pitchFamily="50" charset="-128"/>
                <a:ea typeface="Meiryo UI" panose="020B0604030504040204" pitchFamily="50" charset="-128"/>
              </a:rPr>
              <a:t>日現在）」、「地方公共団体におけるテレワークに関する取組状況の調査（</a:t>
            </a:r>
            <a:r>
              <a:rPr kumimoji="1" lang="en-US" altLang="ja-JP" sz="700" dirty="0">
                <a:latin typeface="Meiryo UI" panose="020B0604030504040204" pitchFamily="50" charset="-128"/>
                <a:ea typeface="Meiryo UI" panose="020B0604030504040204" pitchFamily="50" charset="-128"/>
              </a:rPr>
              <a:t>2023</a:t>
            </a:r>
            <a:r>
              <a:rPr kumimoji="1" lang="ja-JP" altLang="en-US" sz="700" dirty="0">
                <a:latin typeface="Meiryo UI" panose="020B0604030504040204" pitchFamily="50" charset="-128"/>
                <a:ea typeface="Meiryo UI" panose="020B0604030504040204" pitchFamily="50" charset="-128"/>
              </a:rPr>
              <a:t>年</a:t>
            </a:r>
            <a:r>
              <a:rPr kumimoji="1" lang="en-US" altLang="ja-JP" sz="700" dirty="0">
                <a:latin typeface="Meiryo UI" panose="020B0604030504040204" pitchFamily="50" charset="-128"/>
                <a:ea typeface="Meiryo UI" panose="020B0604030504040204" pitchFamily="50" charset="-128"/>
              </a:rPr>
              <a:t>10</a:t>
            </a:r>
            <a:r>
              <a:rPr kumimoji="1" lang="ja-JP" altLang="en-US" sz="700" dirty="0">
                <a:latin typeface="Meiryo UI" panose="020B0604030504040204" pitchFamily="50" charset="-128"/>
                <a:ea typeface="Meiryo UI" panose="020B0604030504040204" pitchFamily="50" charset="-128"/>
              </a:rPr>
              <a:t>月１日現在）」、総務省ホームページ「マイナンバーカード交付状況について（</a:t>
            </a:r>
            <a:r>
              <a:rPr kumimoji="1" lang="en-US" altLang="ja-JP" sz="700" dirty="0">
                <a:latin typeface="Meiryo UI" panose="020B0604030504040204" pitchFamily="50" charset="-128"/>
                <a:ea typeface="Meiryo UI" panose="020B0604030504040204" pitchFamily="50" charset="-128"/>
              </a:rPr>
              <a:t>2024</a:t>
            </a:r>
            <a:r>
              <a:rPr kumimoji="1" lang="ja-JP" altLang="en-US" sz="700" dirty="0">
                <a:latin typeface="Meiryo UI" panose="020B0604030504040204" pitchFamily="50" charset="-128"/>
                <a:ea typeface="Meiryo UI" panose="020B0604030504040204" pitchFamily="50" charset="-128"/>
              </a:rPr>
              <a:t>年</a:t>
            </a:r>
            <a:r>
              <a:rPr kumimoji="1" lang="en-US" altLang="ja-JP" sz="700" dirty="0">
                <a:latin typeface="Meiryo UI" panose="020B0604030504040204" pitchFamily="50" charset="-128"/>
                <a:ea typeface="Meiryo UI" panose="020B0604030504040204" pitchFamily="50" charset="-128"/>
              </a:rPr>
              <a:t>4</a:t>
            </a:r>
            <a:r>
              <a:rPr kumimoji="1" lang="ja-JP" altLang="en-US" sz="700" dirty="0">
                <a:latin typeface="Meiryo UI" panose="020B0604030504040204" pitchFamily="50" charset="-128"/>
                <a:ea typeface="Meiryo UI" panose="020B0604030504040204" pitchFamily="50" charset="-128"/>
              </a:rPr>
              <a:t>月末現在）」及び一部ヒアリングを基に市町村局において作成</a:t>
            </a:r>
          </a:p>
        </p:txBody>
      </p:sp>
      <p:sp>
        <p:nvSpPr>
          <p:cNvPr id="9" name="正方形/長方形 8">
            <a:extLst>
              <a:ext uri="{FF2B5EF4-FFF2-40B4-BE49-F238E27FC236}">
                <a16:creationId xmlns:a16="http://schemas.microsoft.com/office/drawing/2014/main" id="{9FE5F3C6-701E-4806-A620-DEEA06D8609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27</a:t>
            </a:fld>
            <a:endParaRPr lang="ja-JP" altLang="en-US" sz="1200" dirty="0">
              <a:solidFill>
                <a:prstClr val="black"/>
              </a:solidFill>
              <a:ea typeface="Meiryo UI" panose="020B0604030504040204" pitchFamily="50" charset="-128"/>
            </a:endParaRPr>
          </a:p>
        </p:txBody>
      </p:sp>
      <p:graphicFrame>
        <p:nvGraphicFramePr>
          <p:cNvPr id="20" name="表 19">
            <a:extLst>
              <a:ext uri="{FF2B5EF4-FFF2-40B4-BE49-F238E27FC236}">
                <a16:creationId xmlns:a16="http://schemas.microsoft.com/office/drawing/2014/main" id="{7870782E-FFBE-473B-A750-51B81B3F3312}"/>
              </a:ext>
            </a:extLst>
          </p:cNvPr>
          <p:cNvGraphicFramePr>
            <a:graphicFrameLocks noGrp="1"/>
          </p:cNvGraphicFramePr>
          <p:nvPr>
            <p:extLst>
              <p:ext uri="{D42A27DB-BD31-4B8C-83A1-F6EECF244321}">
                <p14:modId xmlns:p14="http://schemas.microsoft.com/office/powerpoint/2010/main" val="2334742798"/>
              </p:ext>
            </p:extLst>
          </p:nvPr>
        </p:nvGraphicFramePr>
        <p:xfrm>
          <a:off x="139752" y="1660227"/>
          <a:ext cx="8940843" cy="4850879"/>
        </p:xfrm>
        <a:graphic>
          <a:graphicData uri="http://schemas.openxmlformats.org/drawingml/2006/table">
            <a:tbl>
              <a:tblPr firstRow="1" bandRow="1">
                <a:tableStyleId>{21E4AEA4-8DFA-4A89-87EB-49C32662AFE0}</a:tableStyleId>
              </a:tblPr>
              <a:tblGrid>
                <a:gridCol w="711362">
                  <a:extLst>
                    <a:ext uri="{9D8B030D-6E8A-4147-A177-3AD203B41FA5}">
                      <a16:colId xmlns:a16="http://schemas.microsoft.com/office/drawing/2014/main" val="4009517073"/>
                    </a:ext>
                  </a:extLst>
                </a:gridCol>
                <a:gridCol w="711362">
                  <a:extLst>
                    <a:ext uri="{9D8B030D-6E8A-4147-A177-3AD203B41FA5}">
                      <a16:colId xmlns:a16="http://schemas.microsoft.com/office/drawing/2014/main" val="2144559515"/>
                    </a:ext>
                  </a:extLst>
                </a:gridCol>
                <a:gridCol w="711362">
                  <a:extLst>
                    <a:ext uri="{9D8B030D-6E8A-4147-A177-3AD203B41FA5}">
                      <a16:colId xmlns:a16="http://schemas.microsoft.com/office/drawing/2014/main" val="3955787251"/>
                    </a:ext>
                  </a:extLst>
                </a:gridCol>
                <a:gridCol w="711362">
                  <a:extLst>
                    <a:ext uri="{9D8B030D-6E8A-4147-A177-3AD203B41FA5}">
                      <a16:colId xmlns:a16="http://schemas.microsoft.com/office/drawing/2014/main" val="3108375156"/>
                    </a:ext>
                  </a:extLst>
                </a:gridCol>
                <a:gridCol w="711362">
                  <a:extLst>
                    <a:ext uri="{9D8B030D-6E8A-4147-A177-3AD203B41FA5}">
                      <a16:colId xmlns:a16="http://schemas.microsoft.com/office/drawing/2014/main" val="2614787526"/>
                    </a:ext>
                  </a:extLst>
                </a:gridCol>
                <a:gridCol w="711362">
                  <a:extLst>
                    <a:ext uri="{9D8B030D-6E8A-4147-A177-3AD203B41FA5}">
                      <a16:colId xmlns:a16="http://schemas.microsoft.com/office/drawing/2014/main" val="3708720298"/>
                    </a:ext>
                  </a:extLst>
                </a:gridCol>
                <a:gridCol w="711362">
                  <a:extLst>
                    <a:ext uri="{9D8B030D-6E8A-4147-A177-3AD203B41FA5}">
                      <a16:colId xmlns:a16="http://schemas.microsoft.com/office/drawing/2014/main" val="1156041894"/>
                    </a:ext>
                  </a:extLst>
                </a:gridCol>
                <a:gridCol w="739258">
                  <a:extLst>
                    <a:ext uri="{9D8B030D-6E8A-4147-A177-3AD203B41FA5}">
                      <a16:colId xmlns:a16="http://schemas.microsoft.com/office/drawing/2014/main" val="1122692233"/>
                    </a:ext>
                  </a:extLst>
                </a:gridCol>
                <a:gridCol w="655568">
                  <a:extLst>
                    <a:ext uri="{9D8B030D-6E8A-4147-A177-3AD203B41FA5}">
                      <a16:colId xmlns:a16="http://schemas.microsoft.com/office/drawing/2014/main" val="1566611560"/>
                    </a:ext>
                  </a:extLst>
                </a:gridCol>
                <a:gridCol w="669518">
                  <a:extLst>
                    <a:ext uri="{9D8B030D-6E8A-4147-A177-3AD203B41FA5}">
                      <a16:colId xmlns:a16="http://schemas.microsoft.com/office/drawing/2014/main" val="3254342754"/>
                    </a:ext>
                  </a:extLst>
                </a:gridCol>
                <a:gridCol w="651107">
                  <a:extLst>
                    <a:ext uri="{9D8B030D-6E8A-4147-A177-3AD203B41FA5}">
                      <a16:colId xmlns:a16="http://schemas.microsoft.com/office/drawing/2014/main" val="4103250190"/>
                    </a:ext>
                  </a:extLst>
                </a:gridCol>
                <a:gridCol w="586285">
                  <a:extLst>
                    <a:ext uri="{9D8B030D-6E8A-4147-A177-3AD203B41FA5}">
                      <a16:colId xmlns:a16="http://schemas.microsoft.com/office/drawing/2014/main" val="1763617821"/>
                    </a:ext>
                  </a:extLst>
                </a:gridCol>
                <a:gridCol w="659573">
                  <a:extLst>
                    <a:ext uri="{9D8B030D-6E8A-4147-A177-3AD203B41FA5}">
                      <a16:colId xmlns:a16="http://schemas.microsoft.com/office/drawing/2014/main" val="40240653"/>
                    </a:ext>
                  </a:extLst>
                </a:gridCol>
              </a:tblGrid>
              <a:tr h="346841">
                <a:tc rowSpan="2">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gridSpan="7">
                  <a:txBody>
                    <a:bodyPr/>
                    <a:lstStyle/>
                    <a:p>
                      <a:pPr algn="ctr" fontAlgn="ctr"/>
                      <a:r>
                        <a:rPr lang="ja-JP" altLang="en-US" sz="1000" b="0" u="none" strike="noStrike" dirty="0">
                          <a:solidFill>
                            <a:schemeClr val="tx1"/>
                          </a:solidFill>
                          <a:effectLst/>
                          <a:latin typeface="Meiryo UI" panose="020B0604030504040204" pitchFamily="50" charset="-128"/>
                          <a:ea typeface="Meiryo UI" panose="020B0604030504040204" pitchFamily="50" charset="-128"/>
                        </a:rPr>
                        <a:t>自治体</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DX</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の推進体制等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076" marR="3076" marT="3076"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u="none" strike="noStrike" dirty="0">
                          <a:solidFill>
                            <a:schemeClr val="tx1"/>
                          </a:solidFill>
                          <a:effectLst/>
                          <a:latin typeface="Meiryo UI" panose="020B0604030504040204" pitchFamily="50" charset="-128"/>
                          <a:ea typeface="Meiryo UI" panose="020B0604030504040204" pitchFamily="50" charset="-128"/>
                        </a:rPr>
                        <a:t>自治体業務の</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DX</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3076" marR="3076" marT="3076" marB="0" anchor="ct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000" b="0" u="none" strike="noStrike" dirty="0">
                          <a:solidFill>
                            <a:schemeClr val="tx1"/>
                          </a:solidFill>
                          <a:effectLst/>
                          <a:latin typeface="Meiryo UI" panose="020B0604030504040204" pitchFamily="50" charset="-128"/>
                          <a:ea typeface="Meiryo UI" panose="020B0604030504040204" pitchFamily="50" charset="-128"/>
                        </a:rPr>
                        <a:t>住民サービスの</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DX</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3076" marR="3076" marT="3076" marB="0" anchor="ctr"/>
                </a:tc>
                <a:tc hMerge="1">
                  <a:txBody>
                    <a:bodyPr/>
                    <a:lstStyle/>
                    <a:p>
                      <a:endParaRPr kumimoji="1" lang="ja-JP" altLang="en-US"/>
                    </a:p>
                  </a:txBody>
                  <a:tcPr/>
                </a:tc>
                <a:extLst>
                  <a:ext uri="{0D108BD9-81ED-4DB2-BD59-A6C34878D82A}">
                    <a16:rowId xmlns:a16="http://schemas.microsoft.com/office/drawing/2014/main" val="3333593599"/>
                  </a:ext>
                </a:extLst>
              </a:tr>
              <a:tr h="1082347">
                <a:tc vMerge="1">
                  <a:txBody>
                    <a:bodyPr/>
                    <a:lstStyle/>
                    <a:p>
                      <a:endParaRPr kumimoji="1" lang="ja-JP" altLang="en-US"/>
                    </a:p>
                  </a:txBody>
                  <a:tcPr/>
                </a:tc>
                <a:tc>
                  <a:txBody>
                    <a:bodyPr/>
                    <a:lstStyle/>
                    <a:p>
                      <a:pPr algn="l" fontAlgn="ctr"/>
                      <a:r>
                        <a:rPr lang="en-US" altLang="ja-JP" sz="1000" b="0" u="none" strike="noStrike" dirty="0">
                          <a:effectLst/>
                          <a:latin typeface="Meiryo UI" panose="020B0604030504040204" pitchFamily="50" charset="-128"/>
                          <a:ea typeface="Meiryo UI" panose="020B0604030504040204" pitchFamily="50" charset="-128"/>
                        </a:rPr>
                        <a:t>DX</a:t>
                      </a:r>
                      <a:r>
                        <a:rPr lang="ja-JP" altLang="en-US" sz="1000" b="0" u="none" strike="noStrike" dirty="0">
                          <a:effectLst/>
                          <a:latin typeface="Meiryo UI" panose="020B0604030504040204" pitchFamily="50" charset="-128"/>
                          <a:ea typeface="Meiryo UI" panose="020B0604030504040204" pitchFamily="50" charset="-128"/>
                        </a:rPr>
                        <a:t>を推進するための全体方針の策定の有無</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effectLst/>
                          <a:latin typeface="Meiryo UI" panose="020B0604030504040204" pitchFamily="50" charset="-128"/>
                          <a:ea typeface="Meiryo UI" panose="020B0604030504040204" pitchFamily="50" charset="-128"/>
                        </a:rPr>
                        <a:t>ＣＩＯ（情報統括責任者）の任命</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ＣＩＯ補佐官等の任命</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DX</a:t>
                      </a: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を推進するための全庁的・横断的な推進体制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外部デジタル人材の活用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solidFill>
                            <a:srgbClr val="000000"/>
                          </a:solidFill>
                          <a:effectLst/>
                          <a:latin typeface="Meiryo UI" panose="020B0604030504040204" pitchFamily="50" charset="-128"/>
                          <a:ea typeface="Meiryo UI" panose="020B0604030504040204" pitchFamily="50" charset="-128"/>
                        </a:rPr>
                        <a:t>DX</a:t>
                      </a:r>
                      <a:r>
                        <a:rPr lang="ja-JP" altLang="en-US" sz="1000" b="0" u="none" strike="noStrike">
                          <a:solidFill>
                            <a:srgbClr val="000000"/>
                          </a:solidFill>
                          <a:effectLst/>
                          <a:latin typeface="Meiryo UI" panose="020B0604030504040204" pitchFamily="50" charset="-128"/>
                          <a:ea typeface="Meiryo UI" panose="020B0604030504040204" pitchFamily="50" charset="-128"/>
                        </a:rPr>
                        <a:t>・情報化を推進するための職員の育成の取組実施の有無</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DX</a:t>
                      </a:r>
                      <a:r>
                        <a:rPr lang="ja-JP" altLang="en-US" sz="1000" b="0" u="none" strike="noStrike" dirty="0">
                          <a:solidFill>
                            <a:srgbClr val="000000"/>
                          </a:solidFill>
                          <a:effectLst/>
                          <a:latin typeface="Meiryo UI" panose="020B0604030504040204" pitchFamily="50" charset="-128"/>
                          <a:ea typeface="Meiryo UI" panose="020B0604030504040204" pitchFamily="50" charset="-128"/>
                        </a:rPr>
                        <a:t>・情報関係業務担当職員数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の導入状況</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RPA</a:t>
                      </a:r>
                      <a:r>
                        <a:rPr lang="ja-JP" altLang="en-US" sz="1000" b="0" u="none" strike="noStrike" dirty="0">
                          <a:effectLst/>
                          <a:latin typeface="Meiryo UI" panose="020B0604030504040204" pitchFamily="50" charset="-128"/>
                          <a:ea typeface="Meiryo UI" panose="020B0604030504040204" pitchFamily="50" charset="-128"/>
                        </a:rPr>
                        <a:t>の導入状況</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テレワークの導入状況</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マイナンバーカードの保有状況</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「書かない窓口」導入状況</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1078728239"/>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大阪市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104</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71.9%</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419139784"/>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堺市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38</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73.0%</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798092124"/>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岸和田市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70.2%</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027265009"/>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豊中市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24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1809455569"/>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池田市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73.8%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961159329"/>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吹田市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6</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74.1%</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196477123"/>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泉大津市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3</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572020252"/>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高槻市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21</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72.3%</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795367009"/>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貝塚市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71.9%</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334398616"/>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守口市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72.9%</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82105685"/>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枚方市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13</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73.2%</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735713460"/>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茨木市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21</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73.8%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488070055"/>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八尾市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12</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228313803"/>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泉佐野市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9</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76.5%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808997510"/>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富田林市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7</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71.1%</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867447832"/>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寝屋川市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20</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68.2%</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866483066"/>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河内長野市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4</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73.8%</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360553376"/>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松原市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6</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69.3%</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856250053"/>
                  </a:ext>
                </a:extLst>
              </a:tr>
              <a:tr h="180089">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大東市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8</a:t>
                      </a: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70.4%</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323187144"/>
                  </a:ext>
                </a:extLst>
              </a:tr>
            </a:tbl>
          </a:graphicData>
        </a:graphic>
      </p:graphicFrame>
      <p:cxnSp>
        <p:nvCxnSpPr>
          <p:cNvPr id="10" name="直線コネクタ 9">
            <a:extLst>
              <a:ext uri="{FF2B5EF4-FFF2-40B4-BE49-F238E27FC236}">
                <a16:creationId xmlns:a16="http://schemas.microsoft.com/office/drawing/2014/main" id="{E3D6CF59-4D55-4DD8-A015-2E9A40563B82}"/>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四角形: 角を丸くする 1">
            <a:extLst>
              <a:ext uri="{FF2B5EF4-FFF2-40B4-BE49-F238E27FC236}">
                <a16:creationId xmlns:a16="http://schemas.microsoft.com/office/drawing/2014/main" id="{38A7C5DB-32C2-4C10-896D-72DAAD24C0AB}"/>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1/2</a:t>
            </a:r>
          </a:p>
        </p:txBody>
      </p:sp>
    </p:spTree>
    <p:extLst>
      <p:ext uri="{BB962C8B-B14F-4D97-AF65-F5344CB8AC3E}">
        <p14:creationId xmlns:p14="http://schemas.microsoft.com/office/powerpoint/2010/main" val="238608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9C7F0A-ADBB-435A-ACDA-02FB1399E50E}"/>
              </a:ext>
            </a:extLst>
          </p:cNvPr>
          <p:cNvSpPr txBox="1"/>
          <p:nvPr/>
        </p:nvSpPr>
        <p:spPr>
          <a:xfrm>
            <a:off x="216024" y="6548388"/>
            <a:ext cx="8388424" cy="309611"/>
          </a:xfrm>
          <a:prstGeom prst="rect">
            <a:avLst/>
          </a:prstGeom>
          <a:noFill/>
        </p:spPr>
        <p:txBody>
          <a:bodyPr wrap="square" rtlCol="0">
            <a:spAutoFit/>
          </a:bodyPr>
          <a:lstStyle/>
          <a:p>
            <a:pPr marL="72000" indent="-457200"/>
            <a:r>
              <a:rPr kumimoji="1" lang="ja-JP" altLang="en-US" sz="700" dirty="0">
                <a:latin typeface="Meiryo UI" panose="020B0604030504040204" pitchFamily="50" charset="-128"/>
                <a:ea typeface="Meiryo UI" panose="020B0604030504040204" pitchFamily="50" charset="-128"/>
              </a:rPr>
              <a:t>出典：総務省「自治体</a:t>
            </a:r>
            <a:r>
              <a:rPr kumimoji="1" lang="en-US" altLang="ja-JP" sz="700" dirty="0">
                <a:latin typeface="Meiryo UI" panose="020B0604030504040204" pitchFamily="50" charset="-128"/>
                <a:ea typeface="Meiryo UI" panose="020B0604030504040204" pitchFamily="50" charset="-128"/>
              </a:rPr>
              <a:t>DX</a:t>
            </a:r>
            <a:r>
              <a:rPr kumimoji="1" lang="ja-JP" altLang="en-US" sz="700" dirty="0">
                <a:latin typeface="Meiryo UI" panose="020B0604030504040204" pitchFamily="50" charset="-128"/>
                <a:ea typeface="Meiryo UI" panose="020B0604030504040204" pitchFamily="50" charset="-128"/>
              </a:rPr>
              <a:t>・情報化推進概要（地方公共団体における行政情報化の推進状況調査結果 </a:t>
            </a:r>
            <a:r>
              <a:rPr kumimoji="1" lang="en-US" altLang="ja-JP" sz="700" dirty="0">
                <a:latin typeface="Meiryo UI" panose="020B0604030504040204" pitchFamily="50" charset="-128"/>
                <a:ea typeface="Meiryo UI" panose="020B0604030504040204" pitchFamily="50" charset="-128"/>
              </a:rPr>
              <a:t>2023</a:t>
            </a:r>
            <a:r>
              <a:rPr kumimoji="1" lang="ja-JP" altLang="en-US" sz="700" dirty="0">
                <a:latin typeface="Meiryo UI" panose="020B0604030504040204" pitchFamily="50" charset="-128"/>
                <a:ea typeface="Meiryo UI" panose="020B0604030504040204" pitchFamily="50" charset="-128"/>
              </a:rPr>
              <a:t>年４月１日現在）」、 「地方自治体における</a:t>
            </a:r>
            <a:r>
              <a:rPr kumimoji="1" lang="en-US" altLang="ja-JP" sz="700" dirty="0">
                <a:latin typeface="Meiryo UI" panose="020B0604030504040204" pitchFamily="50" charset="-128"/>
                <a:ea typeface="Meiryo UI" panose="020B0604030504040204" pitchFamily="50" charset="-128"/>
              </a:rPr>
              <a:t>AI</a:t>
            </a: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RPA</a:t>
            </a:r>
            <a:r>
              <a:rPr kumimoji="1" lang="ja-JP" altLang="en-US" sz="700" dirty="0">
                <a:latin typeface="Meiryo UI" panose="020B0604030504040204" pitchFamily="50" charset="-128"/>
                <a:ea typeface="Meiryo UI" panose="020B0604030504040204" pitchFamily="50" charset="-128"/>
              </a:rPr>
              <a:t>の実証実験・導入状況等調査</a:t>
            </a:r>
            <a:r>
              <a:rPr kumimoji="1" lang="en-US" altLang="ja-JP" sz="700" dirty="0">
                <a:latin typeface="Meiryo UI" panose="020B0604030504040204" pitchFamily="50" charset="-128"/>
                <a:ea typeface="Meiryo UI" panose="020B0604030504040204" pitchFamily="50" charset="-128"/>
              </a:rPr>
              <a:t>(2023</a:t>
            </a:r>
            <a:r>
              <a:rPr kumimoji="1" lang="ja-JP" altLang="en-US" sz="700" dirty="0">
                <a:latin typeface="Meiryo UI" panose="020B0604030504040204" pitchFamily="50" charset="-128"/>
                <a:ea typeface="Meiryo UI" panose="020B0604030504040204" pitchFamily="50" charset="-128"/>
              </a:rPr>
              <a:t>年</a:t>
            </a:r>
            <a:r>
              <a:rPr kumimoji="1" lang="en-US" altLang="ja-JP" sz="700" dirty="0">
                <a:latin typeface="Meiryo UI" panose="020B0604030504040204" pitchFamily="50" charset="-128"/>
                <a:ea typeface="Meiryo UI" panose="020B0604030504040204" pitchFamily="50" charset="-128"/>
              </a:rPr>
              <a:t>12</a:t>
            </a:r>
            <a:r>
              <a:rPr kumimoji="1" lang="ja-JP" altLang="en-US" sz="700" dirty="0">
                <a:latin typeface="Meiryo UI" panose="020B0604030504040204" pitchFamily="50" charset="-128"/>
                <a:ea typeface="Meiryo UI" panose="020B0604030504040204" pitchFamily="50" charset="-128"/>
              </a:rPr>
              <a:t>月</a:t>
            </a:r>
            <a:r>
              <a:rPr kumimoji="1" lang="en-US" altLang="ja-JP" sz="700" dirty="0">
                <a:latin typeface="Meiryo UI" panose="020B0604030504040204" pitchFamily="50" charset="-128"/>
                <a:ea typeface="Meiryo UI" panose="020B0604030504040204" pitchFamily="50" charset="-128"/>
              </a:rPr>
              <a:t>31</a:t>
            </a:r>
            <a:r>
              <a:rPr kumimoji="1" lang="ja-JP" altLang="en-US" sz="700" dirty="0">
                <a:latin typeface="Meiryo UI" panose="020B0604030504040204" pitchFamily="50" charset="-128"/>
                <a:ea typeface="Meiryo UI" panose="020B0604030504040204" pitchFamily="50" charset="-128"/>
              </a:rPr>
              <a:t>日現在）」、「地方公共団体におけるテレワークに関する取組状況の調査（</a:t>
            </a:r>
            <a:r>
              <a:rPr kumimoji="1" lang="en-US" altLang="ja-JP" sz="700" dirty="0">
                <a:latin typeface="Meiryo UI" panose="020B0604030504040204" pitchFamily="50" charset="-128"/>
                <a:ea typeface="Meiryo UI" panose="020B0604030504040204" pitchFamily="50" charset="-128"/>
              </a:rPr>
              <a:t>2023</a:t>
            </a:r>
            <a:r>
              <a:rPr kumimoji="1" lang="ja-JP" altLang="en-US" sz="700" dirty="0">
                <a:latin typeface="Meiryo UI" panose="020B0604030504040204" pitchFamily="50" charset="-128"/>
                <a:ea typeface="Meiryo UI" panose="020B0604030504040204" pitchFamily="50" charset="-128"/>
              </a:rPr>
              <a:t>年</a:t>
            </a:r>
            <a:r>
              <a:rPr kumimoji="1" lang="en-US" altLang="ja-JP" sz="700" dirty="0">
                <a:latin typeface="Meiryo UI" panose="020B0604030504040204" pitchFamily="50" charset="-128"/>
                <a:ea typeface="Meiryo UI" panose="020B0604030504040204" pitchFamily="50" charset="-128"/>
              </a:rPr>
              <a:t>10</a:t>
            </a:r>
            <a:r>
              <a:rPr kumimoji="1" lang="ja-JP" altLang="en-US" sz="700" dirty="0">
                <a:latin typeface="Meiryo UI" panose="020B0604030504040204" pitchFamily="50" charset="-128"/>
                <a:ea typeface="Meiryo UI" panose="020B0604030504040204" pitchFamily="50" charset="-128"/>
              </a:rPr>
              <a:t>月１日現在）」、総務省ホームページ「マイナンバーカード交付状況について（</a:t>
            </a:r>
            <a:r>
              <a:rPr kumimoji="1" lang="en-US" altLang="ja-JP" sz="700" dirty="0">
                <a:latin typeface="Meiryo UI" panose="020B0604030504040204" pitchFamily="50" charset="-128"/>
                <a:ea typeface="Meiryo UI" panose="020B0604030504040204" pitchFamily="50" charset="-128"/>
              </a:rPr>
              <a:t>2024</a:t>
            </a:r>
            <a:r>
              <a:rPr kumimoji="1" lang="ja-JP" altLang="en-US" sz="700" dirty="0">
                <a:latin typeface="Meiryo UI" panose="020B0604030504040204" pitchFamily="50" charset="-128"/>
                <a:ea typeface="Meiryo UI" panose="020B0604030504040204" pitchFamily="50" charset="-128"/>
              </a:rPr>
              <a:t>年</a:t>
            </a:r>
            <a:r>
              <a:rPr kumimoji="1" lang="en-US" altLang="ja-JP" sz="700" dirty="0">
                <a:latin typeface="Meiryo UI" panose="020B0604030504040204" pitchFamily="50" charset="-128"/>
                <a:ea typeface="Meiryo UI" panose="020B0604030504040204" pitchFamily="50" charset="-128"/>
              </a:rPr>
              <a:t>4</a:t>
            </a:r>
            <a:r>
              <a:rPr kumimoji="1" lang="ja-JP" altLang="en-US" sz="700" dirty="0">
                <a:latin typeface="Meiryo UI" panose="020B0604030504040204" pitchFamily="50" charset="-128"/>
                <a:ea typeface="Meiryo UI" panose="020B0604030504040204" pitchFamily="50" charset="-128"/>
              </a:rPr>
              <a:t>月末現在）」及び一部ヒアリングを基に市町村局において作成</a:t>
            </a:r>
          </a:p>
        </p:txBody>
      </p:sp>
      <p:sp>
        <p:nvSpPr>
          <p:cNvPr id="9" name="正方形/長方形 8">
            <a:extLst>
              <a:ext uri="{FF2B5EF4-FFF2-40B4-BE49-F238E27FC236}">
                <a16:creationId xmlns:a16="http://schemas.microsoft.com/office/drawing/2014/main" id="{9FE5F3C6-701E-4806-A620-DEEA06D8609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28</a:t>
            </a:fld>
            <a:endParaRPr lang="ja-JP" altLang="en-US" sz="1200" dirty="0">
              <a:solidFill>
                <a:prstClr val="black"/>
              </a:solidFill>
              <a:ea typeface="Meiryo UI" panose="020B0604030504040204" pitchFamily="50" charset="-128"/>
            </a:endParaRPr>
          </a:p>
        </p:txBody>
      </p:sp>
      <p:graphicFrame>
        <p:nvGraphicFramePr>
          <p:cNvPr id="20" name="表 19">
            <a:extLst>
              <a:ext uri="{FF2B5EF4-FFF2-40B4-BE49-F238E27FC236}">
                <a16:creationId xmlns:a16="http://schemas.microsoft.com/office/drawing/2014/main" id="{7870782E-FFBE-473B-A750-51B81B3F3312}"/>
              </a:ext>
            </a:extLst>
          </p:cNvPr>
          <p:cNvGraphicFramePr>
            <a:graphicFrameLocks noGrp="1"/>
          </p:cNvGraphicFramePr>
          <p:nvPr>
            <p:extLst>
              <p:ext uri="{D42A27DB-BD31-4B8C-83A1-F6EECF244321}">
                <p14:modId xmlns:p14="http://schemas.microsoft.com/office/powerpoint/2010/main" val="2892574179"/>
              </p:ext>
            </p:extLst>
          </p:nvPr>
        </p:nvGraphicFramePr>
        <p:xfrm>
          <a:off x="210948" y="736182"/>
          <a:ext cx="8869651" cy="5761047"/>
        </p:xfrm>
        <a:graphic>
          <a:graphicData uri="http://schemas.openxmlformats.org/drawingml/2006/table">
            <a:tbl>
              <a:tblPr firstRow="1" bandRow="1">
                <a:tableStyleId>{21E4AEA4-8DFA-4A89-87EB-49C32662AFE0}</a:tableStyleId>
              </a:tblPr>
              <a:tblGrid>
                <a:gridCol w="705698">
                  <a:extLst>
                    <a:ext uri="{9D8B030D-6E8A-4147-A177-3AD203B41FA5}">
                      <a16:colId xmlns:a16="http://schemas.microsoft.com/office/drawing/2014/main" val="4009517073"/>
                    </a:ext>
                  </a:extLst>
                </a:gridCol>
                <a:gridCol w="705698">
                  <a:extLst>
                    <a:ext uri="{9D8B030D-6E8A-4147-A177-3AD203B41FA5}">
                      <a16:colId xmlns:a16="http://schemas.microsoft.com/office/drawing/2014/main" val="2144559515"/>
                    </a:ext>
                  </a:extLst>
                </a:gridCol>
                <a:gridCol w="705698">
                  <a:extLst>
                    <a:ext uri="{9D8B030D-6E8A-4147-A177-3AD203B41FA5}">
                      <a16:colId xmlns:a16="http://schemas.microsoft.com/office/drawing/2014/main" val="3955787251"/>
                    </a:ext>
                  </a:extLst>
                </a:gridCol>
                <a:gridCol w="705698">
                  <a:extLst>
                    <a:ext uri="{9D8B030D-6E8A-4147-A177-3AD203B41FA5}">
                      <a16:colId xmlns:a16="http://schemas.microsoft.com/office/drawing/2014/main" val="3108375156"/>
                    </a:ext>
                  </a:extLst>
                </a:gridCol>
                <a:gridCol w="705698">
                  <a:extLst>
                    <a:ext uri="{9D8B030D-6E8A-4147-A177-3AD203B41FA5}">
                      <a16:colId xmlns:a16="http://schemas.microsoft.com/office/drawing/2014/main" val="2614787526"/>
                    </a:ext>
                  </a:extLst>
                </a:gridCol>
                <a:gridCol w="705698">
                  <a:extLst>
                    <a:ext uri="{9D8B030D-6E8A-4147-A177-3AD203B41FA5}">
                      <a16:colId xmlns:a16="http://schemas.microsoft.com/office/drawing/2014/main" val="3708720298"/>
                    </a:ext>
                  </a:extLst>
                </a:gridCol>
                <a:gridCol w="705698">
                  <a:extLst>
                    <a:ext uri="{9D8B030D-6E8A-4147-A177-3AD203B41FA5}">
                      <a16:colId xmlns:a16="http://schemas.microsoft.com/office/drawing/2014/main" val="1156041894"/>
                    </a:ext>
                  </a:extLst>
                </a:gridCol>
                <a:gridCol w="733371">
                  <a:extLst>
                    <a:ext uri="{9D8B030D-6E8A-4147-A177-3AD203B41FA5}">
                      <a16:colId xmlns:a16="http://schemas.microsoft.com/office/drawing/2014/main" val="1122692233"/>
                    </a:ext>
                  </a:extLst>
                </a:gridCol>
                <a:gridCol w="650348">
                  <a:extLst>
                    <a:ext uri="{9D8B030D-6E8A-4147-A177-3AD203B41FA5}">
                      <a16:colId xmlns:a16="http://schemas.microsoft.com/office/drawing/2014/main" val="1566611560"/>
                    </a:ext>
                  </a:extLst>
                </a:gridCol>
                <a:gridCol w="664187">
                  <a:extLst>
                    <a:ext uri="{9D8B030D-6E8A-4147-A177-3AD203B41FA5}">
                      <a16:colId xmlns:a16="http://schemas.microsoft.com/office/drawing/2014/main" val="3254342754"/>
                    </a:ext>
                  </a:extLst>
                </a:gridCol>
                <a:gridCol w="645922">
                  <a:extLst>
                    <a:ext uri="{9D8B030D-6E8A-4147-A177-3AD203B41FA5}">
                      <a16:colId xmlns:a16="http://schemas.microsoft.com/office/drawing/2014/main" val="4103250190"/>
                    </a:ext>
                  </a:extLst>
                </a:gridCol>
                <a:gridCol w="581616">
                  <a:extLst>
                    <a:ext uri="{9D8B030D-6E8A-4147-A177-3AD203B41FA5}">
                      <a16:colId xmlns:a16="http://schemas.microsoft.com/office/drawing/2014/main" val="1763617821"/>
                    </a:ext>
                  </a:extLst>
                </a:gridCol>
                <a:gridCol w="654321">
                  <a:extLst>
                    <a:ext uri="{9D8B030D-6E8A-4147-A177-3AD203B41FA5}">
                      <a16:colId xmlns:a16="http://schemas.microsoft.com/office/drawing/2014/main" val="40240653"/>
                    </a:ext>
                  </a:extLst>
                </a:gridCol>
              </a:tblGrid>
              <a:tr h="305228">
                <a:tc rowSpan="2">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gridSpan="7">
                  <a:txBody>
                    <a:bodyPr/>
                    <a:lstStyle/>
                    <a:p>
                      <a:pPr algn="ctr" fontAlgn="ctr"/>
                      <a:r>
                        <a:rPr lang="ja-JP" altLang="en-US" sz="1000" b="0" u="none" strike="noStrike" dirty="0">
                          <a:solidFill>
                            <a:schemeClr val="tx1"/>
                          </a:solidFill>
                          <a:effectLst/>
                          <a:latin typeface="Meiryo UI" panose="020B0604030504040204" pitchFamily="50" charset="-128"/>
                          <a:ea typeface="Meiryo UI" panose="020B0604030504040204" pitchFamily="50" charset="-128"/>
                        </a:rPr>
                        <a:t>自治体</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DX</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の推進体制等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076" marR="3076" marT="3076"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u="none" strike="noStrike" dirty="0">
                          <a:solidFill>
                            <a:schemeClr val="tx1"/>
                          </a:solidFill>
                          <a:effectLst/>
                          <a:latin typeface="Meiryo UI" panose="020B0604030504040204" pitchFamily="50" charset="-128"/>
                          <a:ea typeface="Meiryo UI" panose="020B0604030504040204" pitchFamily="50" charset="-128"/>
                        </a:rPr>
                        <a:t>自治体業務の</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DX</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3076" marR="3076" marT="3076" marB="0" anchor="ct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000" b="0" u="none" strike="noStrike" dirty="0">
                          <a:solidFill>
                            <a:schemeClr val="tx1"/>
                          </a:solidFill>
                          <a:effectLst/>
                          <a:latin typeface="Meiryo UI" panose="020B0604030504040204" pitchFamily="50" charset="-128"/>
                          <a:ea typeface="Meiryo UI" panose="020B0604030504040204" pitchFamily="50" charset="-128"/>
                        </a:rPr>
                        <a:t>住民サービスの</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DX</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3076" marR="3076" marT="3076" marB="0" anchor="ctr"/>
                </a:tc>
                <a:tc hMerge="1">
                  <a:txBody>
                    <a:bodyPr/>
                    <a:lstStyle/>
                    <a:p>
                      <a:endParaRPr kumimoji="1" lang="ja-JP" altLang="en-US"/>
                    </a:p>
                  </a:txBody>
                  <a:tcPr/>
                </a:tc>
                <a:extLst>
                  <a:ext uri="{0D108BD9-81ED-4DB2-BD59-A6C34878D82A}">
                    <a16:rowId xmlns:a16="http://schemas.microsoft.com/office/drawing/2014/main" val="3333593599"/>
                  </a:ext>
                </a:extLst>
              </a:tr>
              <a:tr h="952489">
                <a:tc vMerge="1">
                  <a:txBody>
                    <a:bodyPr/>
                    <a:lstStyle/>
                    <a:p>
                      <a:endParaRPr kumimoji="1" lang="ja-JP" altLang="en-US"/>
                    </a:p>
                  </a:txBody>
                  <a:tcPr/>
                </a:tc>
                <a:tc>
                  <a:txBody>
                    <a:bodyPr/>
                    <a:lstStyle/>
                    <a:p>
                      <a:pPr algn="l" fontAlgn="ctr"/>
                      <a:r>
                        <a:rPr lang="en-US" altLang="ja-JP" sz="1000" b="0" u="none" strike="noStrike" dirty="0">
                          <a:effectLst/>
                          <a:latin typeface="Meiryo UI" panose="020B0604030504040204" pitchFamily="50" charset="-128"/>
                          <a:ea typeface="Meiryo UI" panose="020B0604030504040204" pitchFamily="50" charset="-128"/>
                        </a:rPr>
                        <a:t>DX</a:t>
                      </a:r>
                      <a:r>
                        <a:rPr lang="ja-JP" altLang="en-US" sz="1000" b="0" u="none" strike="noStrike" dirty="0">
                          <a:effectLst/>
                          <a:latin typeface="Meiryo UI" panose="020B0604030504040204" pitchFamily="50" charset="-128"/>
                          <a:ea typeface="Meiryo UI" panose="020B0604030504040204" pitchFamily="50" charset="-128"/>
                        </a:rPr>
                        <a:t>を推進するための全体方針の策定の有無</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effectLst/>
                          <a:latin typeface="Meiryo UI" panose="020B0604030504040204" pitchFamily="50" charset="-128"/>
                          <a:ea typeface="Meiryo UI" panose="020B0604030504040204" pitchFamily="50" charset="-128"/>
                        </a:rPr>
                        <a:t>ＣＩＯ（情報統括責任者）の任命</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ＣＩＯ補佐官等の任命</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DX</a:t>
                      </a: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を推進するための全庁的・横断的な推進体制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外部デジタル人材の活用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solidFill>
                            <a:srgbClr val="000000"/>
                          </a:solidFill>
                          <a:effectLst/>
                          <a:latin typeface="Meiryo UI" panose="020B0604030504040204" pitchFamily="50" charset="-128"/>
                          <a:ea typeface="Meiryo UI" panose="020B0604030504040204" pitchFamily="50" charset="-128"/>
                        </a:rPr>
                        <a:t>DX</a:t>
                      </a:r>
                      <a:r>
                        <a:rPr lang="ja-JP" altLang="en-US" sz="1000" b="0" u="none" strike="noStrike">
                          <a:solidFill>
                            <a:srgbClr val="000000"/>
                          </a:solidFill>
                          <a:effectLst/>
                          <a:latin typeface="Meiryo UI" panose="020B0604030504040204" pitchFamily="50" charset="-128"/>
                          <a:ea typeface="Meiryo UI" panose="020B0604030504040204" pitchFamily="50" charset="-128"/>
                        </a:rPr>
                        <a:t>・情報化を推進するための職員の育成の取組実施の有無</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DX</a:t>
                      </a:r>
                      <a:r>
                        <a:rPr lang="ja-JP" altLang="en-US" sz="1000" b="0" u="none" strike="noStrike" dirty="0">
                          <a:solidFill>
                            <a:srgbClr val="000000"/>
                          </a:solidFill>
                          <a:effectLst/>
                          <a:latin typeface="Meiryo UI" panose="020B0604030504040204" pitchFamily="50" charset="-128"/>
                          <a:ea typeface="Meiryo UI" panose="020B0604030504040204" pitchFamily="50" charset="-128"/>
                        </a:rPr>
                        <a:t>・情報関係業務担当職員数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の導入状況</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RPA</a:t>
                      </a:r>
                      <a:r>
                        <a:rPr lang="ja-JP" altLang="en-US" sz="1000" b="0" u="none" strike="noStrike" dirty="0">
                          <a:effectLst/>
                          <a:latin typeface="Meiryo UI" panose="020B0604030504040204" pitchFamily="50" charset="-128"/>
                          <a:ea typeface="Meiryo UI" panose="020B0604030504040204" pitchFamily="50" charset="-128"/>
                        </a:rPr>
                        <a:t>の導入状況</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テレワークの導入状況</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マイナンバーカードの保有状況</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「書かない窓口」</a:t>
                      </a:r>
                      <a:br>
                        <a:rPr lang="ja-JP" altLang="en-US" sz="1000" b="0" u="none" strike="noStrike" dirty="0">
                          <a:effectLst/>
                          <a:latin typeface="Meiryo UI" panose="020B0604030504040204" pitchFamily="50" charset="-128"/>
                          <a:ea typeface="Meiryo UI" panose="020B0604030504040204" pitchFamily="50" charset="-128"/>
                        </a:rPr>
                      </a:br>
                      <a:r>
                        <a:rPr lang="ja-JP" altLang="en-US" sz="1000" b="0" u="none" strike="noStrike" dirty="0">
                          <a:effectLst/>
                          <a:latin typeface="Meiryo UI" panose="020B0604030504040204" pitchFamily="50" charset="-128"/>
                          <a:ea typeface="Meiryo UI" panose="020B0604030504040204" pitchFamily="50" charset="-128"/>
                        </a:rPr>
                        <a:t>導入状況</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1078728239"/>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和泉市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12</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74.2%</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983499098"/>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箕面市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12</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73.5%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966094371"/>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柏原市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6</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73.1%</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681093064"/>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羽曳野市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9</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379793412"/>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門真市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10</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70.4%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049797915"/>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摂津市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6</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72.1%</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725537948"/>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高石市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4</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72.2%</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825351071"/>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藤井寺市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71.2%</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4209648280"/>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東大阪市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dirty="0">
                          <a:effectLst/>
                          <a:latin typeface="Meiryo UI" panose="020B0604030504040204" pitchFamily="50" charset="-128"/>
                          <a:ea typeface="Meiryo UI" panose="020B0604030504040204" pitchFamily="50" charset="-128"/>
                        </a:rPr>
                        <a:t>18</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67.9%</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848377892"/>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泉南市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72.6%</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1542211015"/>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四條畷市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72.6%</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744923863"/>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交野市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7</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74.8%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419815038"/>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大阪狭山市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73.4%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295744527"/>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阪南市</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72.7%</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1214351554"/>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島本町</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76.1%</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292589524"/>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豊能町</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2</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75.2%</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1051097720"/>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能勢町</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67.3%</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16429439"/>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忠岡町</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68.9%</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1896541332"/>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熊取町</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75.8%</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245924372"/>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田尻町</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76.3%</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1129230381"/>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岬町</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3</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76.0%</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1071302496"/>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太子町</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3</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75.9%</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626152959"/>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河南町</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76.4%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1410459295"/>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千早赤阪村</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en-US" altLang="ja-JP" sz="1000" b="0" u="none" strike="noStrike">
                          <a:effectLst/>
                          <a:latin typeface="Meiryo UI" panose="020B0604030504040204" pitchFamily="50" charset="-128"/>
                          <a:ea typeface="Meiryo UI" panose="020B0604030504040204" pitchFamily="50" charset="-128"/>
                        </a:rPr>
                        <a:t>3</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ctr" fontAlgn="ctr"/>
                      <a:r>
                        <a:rPr lang="ja-JP" altLang="en-US" sz="1000" b="0" u="none" strike="noStrike">
                          <a:effectLst/>
                          <a:latin typeface="Meiryo UI" panose="020B0604030504040204" pitchFamily="50" charset="-128"/>
                          <a:ea typeface="Meiryo UI" panose="020B0604030504040204" pitchFamily="50" charset="-128"/>
                        </a:rPr>
                        <a:t>　</a:t>
                      </a:r>
                      <a:endParaRPr lang="ja-JP" altLang="en-US"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72.2%</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l" fontAlgn="ctr"/>
                      <a:r>
                        <a:rPr lang="ja-JP" altLang="en-US" sz="1000" b="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534264484"/>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都市計</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20</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25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18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20</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18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29</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448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27</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28</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18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72.4%</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18</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3211760967"/>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町村計</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3</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36</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4</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0</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74.0%</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509307789"/>
                  </a:ext>
                </a:extLst>
              </a:tr>
              <a:tr h="166790">
                <a:tc>
                  <a:txBody>
                    <a:bodyPr/>
                    <a:lstStyle/>
                    <a:p>
                      <a:pPr algn="ctr" fontAlgn="ctr"/>
                      <a:r>
                        <a:rPr lang="ja-JP" altLang="en-US" sz="700" b="0" u="none" strike="noStrike" dirty="0">
                          <a:effectLst/>
                          <a:latin typeface="Meiryo UI" panose="020B0604030504040204" pitchFamily="50" charset="-128"/>
                          <a:ea typeface="Meiryo UI" panose="020B0604030504040204" pitchFamily="50" charset="-128"/>
                        </a:rPr>
                        <a:t>市町村計</a:t>
                      </a:r>
                      <a:endParaRPr lang="ja-JP" altLang="en-US" sz="7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25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32</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23</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25</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21</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37</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484</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31</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29</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a:effectLst/>
                          <a:latin typeface="Meiryo UI" panose="020B0604030504040204" pitchFamily="50" charset="-128"/>
                          <a:ea typeface="Meiryo UI" panose="020B0604030504040204" pitchFamily="50" charset="-128"/>
                        </a:rPr>
                        <a:t>18</a:t>
                      </a:r>
                      <a:endParaRPr lang="en-US" altLang="ja-JP" sz="1000" b="0" i="0" u="none" strike="noStrike">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72.7%</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tc>
                  <a:txBody>
                    <a:bodyPr/>
                    <a:lstStyle/>
                    <a:p>
                      <a:pPr algn="r" fontAlgn="ctr"/>
                      <a:r>
                        <a:rPr lang="en-US" altLang="ja-JP" sz="1000" b="0" u="none" strike="noStrike" dirty="0">
                          <a:effectLst/>
                          <a:latin typeface="Meiryo UI" panose="020B0604030504040204" pitchFamily="50" charset="-128"/>
                          <a:ea typeface="Meiryo UI" panose="020B0604030504040204" pitchFamily="50" charset="-128"/>
                        </a:rPr>
                        <a:t>19</a:t>
                      </a:r>
                      <a:endParaRPr lang="en-US" altLang="ja-JP" sz="1000" b="0" i="0" u="none" strike="noStrike" dirty="0">
                        <a:effectLst/>
                        <a:latin typeface="Meiryo UI" panose="020B0604030504040204" pitchFamily="50" charset="-128"/>
                        <a:ea typeface="Meiryo UI" panose="020B0604030504040204" pitchFamily="50" charset="-128"/>
                      </a:endParaRPr>
                    </a:p>
                  </a:txBody>
                  <a:tcPr marL="3076" marR="3076" marT="3076" marB="0" anchor="ctr"/>
                </a:tc>
                <a:extLst>
                  <a:ext uri="{0D108BD9-81ED-4DB2-BD59-A6C34878D82A}">
                    <a16:rowId xmlns:a16="http://schemas.microsoft.com/office/drawing/2014/main" val="2889629897"/>
                  </a:ext>
                </a:extLst>
              </a:tr>
            </a:tbl>
          </a:graphicData>
        </a:graphic>
      </p:graphicFrame>
      <p:cxnSp>
        <p:nvCxnSpPr>
          <p:cNvPr id="10" name="直線コネクタ 9">
            <a:extLst>
              <a:ext uri="{FF2B5EF4-FFF2-40B4-BE49-F238E27FC236}">
                <a16:creationId xmlns:a16="http://schemas.microsoft.com/office/drawing/2014/main" id="{E3D6CF59-4D55-4DD8-A015-2E9A40563B82}"/>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四角形: 角を丸くする 13">
            <a:extLst>
              <a:ext uri="{FF2B5EF4-FFF2-40B4-BE49-F238E27FC236}">
                <a16:creationId xmlns:a16="http://schemas.microsoft.com/office/drawing/2014/main" id="{A0620DB2-34C0-42F2-9C4D-41E2EE09212E}"/>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2/2</a:t>
            </a:r>
          </a:p>
        </p:txBody>
      </p:sp>
      <p:sp>
        <p:nvSpPr>
          <p:cNvPr id="15" name="正方形/長方形 14">
            <a:extLst>
              <a:ext uri="{FF2B5EF4-FFF2-40B4-BE49-F238E27FC236}">
                <a16:creationId xmlns:a16="http://schemas.microsoft.com/office/drawing/2014/main" id="{307BA51C-A743-4729-98F2-4550100DD57C}"/>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（４）市町村の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推進体制・進捗状況</a:t>
            </a:r>
          </a:p>
        </p:txBody>
      </p:sp>
    </p:spTree>
    <p:extLst>
      <p:ext uri="{BB962C8B-B14F-4D97-AF65-F5344CB8AC3E}">
        <p14:creationId xmlns:p14="http://schemas.microsoft.com/office/powerpoint/2010/main" val="83635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図 216"/>
          <p:cNvPicPr>
            <a:picLocks noChangeAspect="1"/>
          </p:cNvPicPr>
          <p:nvPr/>
        </p:nvPicPr>
        <p:blipFill>
          <a:blip r:embed="rId3"/>
          <a:stretch>
            <a:fillRect/>
          </a:stretch>
        </p:blipFill>
        <p:spPr>
          <a:xfrm>
            <a:off x="3585105" y="1123637"/>
            <a:ext cx="3821116" cy="5194242"/>
          </a:xfrm>
          <a:prstGeom prst="rect">
            <a:avLst/>
          </a:prstGeom>
        </p:spPr>
      </p:pic>
      <p:sp>
        <p:nvSpPr>
          <p:cNvPr id="7" name="正方形/長方形 6"/>
          <p:cNvSpPr/>
          <p:nvPr/>
        </p:nvSpPr>
        <p:spPr>
          <a:xfrm>
            <a:off x="943981" y="3860204"/>
            <a:ext cx="1239966" cy="477002"/>
          </a:xfrm>
          <a:prstGeom prst="rect">
            <a:avLst/>
          </a:prstGeom>
          <a:pattFill prst="ltHorz">
            <a:fgClr>
              <a:srgbClr val="FF0000"/>
            </a:fgClr>
            <a:bgClr>
              <a:schemeClr val="bg1"/>
            </a:bgClr>
          </a:pattFill>
          <a:ln w="12700">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b="1" dirty="0">
                <a:solidFill>
                  <a:schemeClr val="tx1"/>
                </a:solidFill>
                <a:latin typeface="BIZ UDPゴシック" panose="020B0400000000000000" pitchFamily="50" charset="-128"/>
                <a:ea typeface="BIZ UDPゴシック" panose="020B0400000000000000" pitchFamily="50" charset="-128"/>
              </a:rPr>
              <a:t>町村</a:t>
            </a:r>
            <a:endParaRPr kumimoji="1" lang="ja-JP" altLang="en-US" sz="1292"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942692" y="3235319"/>
            <a:ext cx="1239966" cy="477002"/>
          </a:xfrm>
          <a:prstGeom prst="rect">
            <a:avLst/>
          </a:prstGeom>
          <a:solidFill>
            <a:schemeClr val="bg1"/>
          </a:solidFill>
          <a:ln w="9525">
            <a:solidFill>
              <a:schemeClr val="bg2">
                <a:lumMod val="75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b="1" dirty="0">
                <a:solidFill>
                  <a:schemeClr val="tx1"/>
                </a:solidFill>
                <a:latin typeface="BIZ UDPゴシック" panose="020B0400000000000000" pitchFamily="50" charset="-128"/>
                <a:ea typeface="BIZ UDPゴシック" panose="020B0400000000000000" pitchFamily="50" charset="-128"/>
              </a:rPr>
              <a:t>一般市</a:t>
            </a:r>
            <a:endParaRPr kumimoji="1" lang="en-US" altLang="ja-JP" sz="1477"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69" b="1" dirty="0">
                <a:solidFill>
                  <a:schemeClr val="tx1"/>
                </a:solidFill>
                <a:latin typeface="BIZ UDPゴシック" panose="020B0400000000000000" pitchFamily="50" charset="-128"/>
                <a:ea typeface="BIZ UDPゴシック" panose="020B0400000000000000" pitchFamily="50" charset="-128"/>
              </a:rPr>
              <a:t>（５万人以上）</a:t>
            </a:r>
            <a:endParaRPr kumimoji="1" lang="ja-JP" altLang="en-US" sz="923"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945066" y="2015567"/>
            <a:ext cx="1239966" cy="477002"/>
          </a:xfrm>
          <a:prstGeom prst="rect">
            <a:avLst/>
          </a:prstGeom>
          <a:solidFill>
            <a:schemeClr val="accent5">
              <a:lumMod val="75000"/>
            </a:schemeClr>
          </a:solidFill>
          <a:ln w="12700">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b="1" dirty="0">
                <a:latin typeface="BIZ UDPゴシック" panose="020B0400000000000000" pitchFamily="50" charset="-128"/>
                <a:ea typeface="BIZ UDPゴシック" panose="020B0400000000000000" pitchFamily="50" charset="-128"/>
              </a:rPr>
              <a:t>政令市</a:t>
            </a:r>
            <a:endParaRPr kumimoji="1" lang="en-US" altLang="ja-JP" sz="1477" b="1" dirty="0">
              <a:latin typeface="BIZ UDPゴシック" panose="020B0400000000000000" pitchFamily="50" charset="-128"/>
              <a:ea typeface="BIZ UDPゴシック" panose="020B0400000000000000" pitchFamily="50" charset="-128"/>
            </a:endParaRPr>
          </a:p>
          <a:p>
            <a:pPr algn="ctr"/>
            <a:r>
              <a:rPr kumimoji="1" lang="ja-JP" altLang="en-US" sz="969" b="1" dirty="0">
                <a:latin typeface="BIZ UDPゴシック" panose="020B0400000000000000" pitchFamily="50" charset="-128"/>
                <a:ea typeface="BIZ UDPゴシック" panose="020B0400000000000000" pitchFamily="50" charset="-128"/>
              </a:rPr>
              <a:t>（</a:t>
            </a:r>
            <a:r>
              <a:rPr kumimoji="1" lang="en-US" altLang="ja-JP" sz="969" b="1" dirty="0">
                <a:latin typeface="BIZ UDPゴシック" panose="020B0400000000000000" pitchFamily="50" charset="-128"/>
                <a:ea typeface="BIZ UDPゴシック" panose="020B0400000000000000" pitchFamily="50" charset="-128"/>
              </a:rPr>
              <a:t>50</a:t>
            </a:r>
            <a:r>
              <a:rPr kumimoji="1" lang="ja-JP" altLang="en-US" sz="969" b="1" dirty="0">
                <a:latin typeface="BIZ UDPゴシック" panose="020B0400000000000000" pitchFamily="50" charset="-128"/>
                <a:ea typeface="BIZ UDPゴシック" panose="020B0400000000000000" pitchFamily="50" charset="-128"/>
              </a:rPr>
              <a:t>万人以上）</a:t>
            </a:r>
          </a:p>
        </p:txBody>
      </p:sp>
      <p:sp>
        <p:nvSpPr>
          <p:cNvPr id="10" name="正方形/長方形 9"/>
          <p:cNvSpPr/>
          <p:nvPr/>
        </p:nvSpPr>
        <p:spPr>
          <a:xfrm>
            <a:off x="941917" y="2625354"/>
            <a:ext cx="1239966" cy="477002"/>
          </a:xfrm>
          <a:prstGeom prst="rect">
            <a:avLst/>
          </a:prstGeom>
          <a:solidFill>
            <a:schemeClr val="accent5">
              <a:lumMod val="60000"/>
              <a:lumOff val="40000"/>
            </a:schemeClr>
          </a:solidFill>
          <a:ln w="12700">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b="1" dirty="0">
                <a:solidFill>
                  <a:schemeClr val="tx1"/>
                </a:solidFill>
                <a:latin typeface="BIZ UDPゴシック" panose="020B0400000000000000" pitchFamily="50" charset="-128"/>
                <a:ea typeface="BIZ UDPゴシック" panose="020B0400000000000000" pitchFamily="50" charset="-128"/>
              </a:rPr>
              <a:t>中核市</a:t>
            </a:r>
            <a:br>
              <a:rPr kumimoji="1" lang="en-US" altLang="ja-JP" sz="1477" b="1" dirty="0">
                <a:solidFill>
                  <a:schemeClr val="tx1"/>
                </a:solidFill>
                <a:latin typeface="BIZ UDPゴシック" panose="020B0400000000000000" pitchFamily="50" charset="-128"/>
                <a:ea typeface="BIZ UDPゴシック" panose="020B0400000000000000" pitchFamily="50" charset="-128"/>
              </a:rPr>
            </a:br>
            <a:r>
              <a:rPr kumimoji="1" lang="ja-JP" altLang="en-US" sz="969" b="1" dirty="0">
                <a:solidFill>
                  <a:schemeClr val="tx1"/>
                </a:solidFill>
                <a:latin typeface="BIZ UDPゴシック" panose="020B0400000000000000" pitchFamily="50" charset="-128"/>
                <a:ea typeface="BIZ UDPゴシック" panose="020B0400000000000000" pitchFamily="50" charset="-128"/>
              </a:rPr>
              <a:t>（</a:t>
            </a:r>
            <a:r>
              <a:rPr kumimoji="1" lang="en-US" altLang="ja-JP" sz="969" b="1" dirty="0">
                <a:solidFill>
                  <a:schemeClr val="tx1"/>
                </a:solidFill>
                <a:latin typeface="BIZ UDPゴシック" panose="020B0400000000000000" pitchFamily="50" charset="-128"/>
                <a:ea typeface="BIZ UDPゴシック" panose="020B0400000000000000" pitchFamily="50" charset="-128"/>
              </a:rPr>
              <a:t>20</a:t>
            </a:r>
            <a:r>
              <a:rPr kumimoji="1" lang="ja-JP" altLang="en-US" sz="969" b="1" dirty="0">
                <a:solidFill>
                  <a:schemeClr val="tx1"/>
                </a:solidFill>
                <a:latin typeface="BIZ UDPゴシック" panose="020B0400000000000000" pitchFamily="50" charset="-128"/>
                <a:ea typeface="BIZ UDPゴシック" panose="020B0400000000000000" pitchFamily="50" charset="-128"/>
              </a:rPr>
              <a:t>万人以上）</a:t>
            </a:r>
            <a:endParaRPr kumimoji="1" lang="ja-JP" altLang="en-US" sz="923" dirty="0">
              <a:latin typeface="BIZ UDPゴシック" panose="020B0400000000000000" pitchFamily="50" charset="-128"/>
              <a:ea typeface="BIZ UDPゴシック" panose="020B0400000000000000" pitchFamily="50" charset="-128"/>
            </a:endParaRPr>
          </a:p>
        </p:txBody>
      </p:sp>
      <p:sp>
        <p:nvSpPr>
          <p:cNvPr id="99" name="角丸四角形 98"/>
          <p:cNvSpPr/>
          <p:nvPr/>
        </p:nvSpPr>
        <p:spPr>
          <a:xfrm>
            <a:off x="2456652" y="2015330"/>
            <a:ext cx="760345" cy="477002"/>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62" b="1" dirty="0">
                <a:solidFill>
                  <a:schemeClr val="tx1"/>
                </a:solidFill>
                <a:latin typeface="BIZ UDPゴシック" panose="020B0400000000000000" pitchFamily="50" charset="-128"/>
                <a:ea typeface="BIZ UDPゴシック" panose="020B0400000000000000" pitchFamily="50" charset="-128"/>
              </a:rPr>
              <a:t>２</a:t>
            </a:r>
          </a:p>
        </p:txBody>
      </p:sp>
      <p:sp>
        <p:nvSpPr>
          <p:cNvPr id="100" name="正方形/長方形 99"/>
          <p:cNvSpPr/>
          <p:nvPr/>
        </p:nvSpPr>
        <p:spPr>
          <a:xfrm>
            <a:off x="938934" y="1297204"/>
            <a:ext cx="1243417" cy="477002"/>
          </a:xfrm>
          <a:prstGeom prst="rect">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b="1" dirty="0">
                <a:solidFill>
                  <a:schemeClr val="bg1"/>
                </a:solidFill>
                <a:latin typeface="BIZ UDPゴシック" panose="020B0400000000000000" pitchFamily="50" charset="-128"/>
                <a:ea typeface="BIZ UDPゴシック" panose="020B0400000000000000" pitchFamily="50" charset="-128"/>
              </a:rPr>
              <a:t>市町村数</a:t>
            </a:r>
          </a:p>
        </p:txBody>
      </p:sp>
      <p:sp>
        <p:nvSpPr>
          <p:cNvPr id="101" name="角丸四角形 100"/>
          <p:cNvSpPr/>
          <p:nvPr/>
        </p:nvSpPr>
        <p:spPr>
          <a:xfrm>
            <a:off x="2453566" y="2624962"/>
            <a:ext cx="764848" cy="477002"/>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62" b="1" dirty="0">
                <a:solidFill>
                  <a:schemeClr val="tx1"/>
                </a:solidFill>
                <a:latin typeface="BIZ UDPゴシック" panose="020B0400000000000000" pitchFamily="50" charset="-128"/>
                <a:ea typeface="BIZ UDPゴシック" panose="020B0400000000000000" pitchFamily="50" charset="-128"/>
              </a:rPr>
              <a:t>７</a:t>
            </a:r>
          </a:p>
        </p:txBody>
      </p:sp>
      <p:sp>
        <p:nvSpPr>
          <p:cNvPr id="102" name="角丸四角形 101"/>
          <p:cNvSpPr/>
          <p:nvPr/>
        </p:nvSpPr>
        <p:spPr>
          <a:xfrm>
            <a:off x="2449687" y="3236907"/>
            <a:ext cx="772605" cy="477002"/>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62" b="1" dirty="0">
                <a:solidFill>
                  <a:schemeClr val="tx1"/>
                </a:solidFill>
                <a:latin typeface="BIZ UDPゴシック" panose="020B0400000000000000" pitchFamily="50" charset="-128"/>
                <a:ea typeface="BIZ UDPゴシック" panose="020B0400000000000000" pitchFamily="50" charset="-128"/>
              </a:rPr>
              <a:t>24</a:t>
            </a:r>
            <a:endParaRPr kumimoji="1" lang="ja-JP" altLang="en-US" sz="1662" b="1" dirty="0">
              <a:solidFill>
                <a:schemeClr val="tx1"/>
              </a:solidFill>
              <a:latin typeface="BIZ UDPゴシック" panose="020B0400000000000000" pitchFamily="50" charset="-128"/>
              <a:ea typeface="BIZ UDPゴシック" panose="020B0400000000000000" pitchFamily="50" charset="-128"/>
            </a:endParaRPr>
          </a:p>
        </p:txBody>
      </p:sp>
      <p:sp>
        <p:nvSpPr>
          <p:cNvPr id="103" name="角丸四角形 102"/>
          <p:cNvSpPr/>
          <p:nvPr/>
        </p:nvSpPr>
        <p:spPr>
          <a:xfrm>
            <a:off x="2444453" y="3858719"/>
            <a:ext cx="771449" cy="477002"/>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62" b="1" dirty="0">
                <a:solidFill>
                  <a:schemeClr val="tx1"/>
                </a:solidFill>
                <a:latin typeface="BIZ UDPゴシック" panose="020B0400000000000000" pitchFamily="50" charset="-128"/>
                <a:ea typeface="BIZ UDPゴシック" panose="020B0400000000000000" pitchFamily="50" charset="-128"/>
              </a:rPr>
              <a:t>10</a:t>
            </a:r>
            <a:endParaRPr kumimoji="1" lang="ja-JP" altLang="en-US" sz="1662" b="1" dirty="0">
              <a:solidFill>
                <a:schemeClr val="tx1"/>
              </a:solidFill>
              <a:latin typeface="BIZ UDPゴシック" panose="020B0400000000000000" pitchFamily="50" charset="-128"/>
              <a:ea typeface="BIZ UDPゴシック" panose="020B0400000000000000" pitchFamily="50" charset="-128"/>
            </a:endParaRPr>
          </a:p>
        </p:txBody>
      </p:sp>
      <p:sp>
        <p:nvSpPr>
          <p:cNvPr id="105" name="角丸四角形 104"/>
          <p:cNvSpPr/>
          <p:nvPr/>
        </p:nvSpPr>
        <p:spPr>
          <a:xfrm>
            <a:off x="328903" y="4545602"/>
            <a:ext cx="3497846" cy="845832"/>
          </a:xfrm>
          <a:prstGeom prst="roundRect">
            <a:avLst/>
          </a:prstGeom>
          <a:solidFill>
            <a:srgbClr val="FFABAB"/>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77" b="1" dirty="0">
                <a:solidFill>
                  <a:schemeClr val="tx1"/>
                </a:solidFill>
                <a:latin typeface="BIZ UDPゴシック" panose="020B0400000000000000" pitchFamily="50" charset="-128"/>
                <a:ea typeface="BIZ UDPゴシック" panose="020B0400000000000000" pitchFamily="50" charset="-128"/>
              </a:rPr>
              <a:t>※</a:t>
            </a:r>
            <a:r>
              <a:rPr kumimoji="1" lang="ja-JP" altLang="en-US" sz="1292" b="1" dirty="0">
                <a:solidFill>
                  <a:schemeClr val="tx1"/>
                </a:solidFill>
                <a:latin typeface="BIZ UDPゴシック" panose="020B0400000000000000" pitchFamily="50" charset="-128"/>
                <a:ea typeface="BIZ UDPゴシック" panose="020B0400000000000000" pitchFamily="50" charset="-128"/>
              </a:rPr>
              <a:t>町村の</a:t>
            </a:r>
            <a:r>
              <a:rPr kumimoji="1" lang="en-US" altLang="ja-JP" sz="1477" b="1" dirty="0">
                <a:solidFill>
                  <a:schemeClr val="tx1"/>
                </a:solidFill>
                <a:latin typeface="BIZ UDPゴシック" panose="020B0400000000000000" pitchFamily="50" charset="-128"/>
                <a:ea typeface="BIZ UDPゴシック" panose="020B0400000000000000" pitchFamily="50" charset="-128"/>
              </a:rPr>
              <a:t>4</a:t>
            </a:r>
            <a:r>
              <a:rPr kumimoji="1" lang="ja-JP" altLang="en-US" sz="1477" b="1" dirty="0">
                <a:solidFill>
                  <a:schemeClr val="tx1"/>
                </a:solidFill>
                <a:latin typeface="BIZ UDPゴシック" panose="020B0400000000000000" pitchFamily="50" charset="-128"/>
                <a:ea typeface="BIZ UDPゴシック" panose="020B0400000000000000" pitchFamily="50" charset="-128"/>
              </a:rPr>
              <a:t>団体</a:t>
            </a:r>
            <a:r>
              <a:rPr kumimoji="1" lang="ja-JP" altLang="en-US" sz="1292" b="1">
                <a:solidFill>
                  <a:schemeClr val="tx1"/>
                </a:solidFill>
                <a:latin typeface="BIZ UDPゴシック" panose="020B0400000000000000" pitchFamily="50" charset="-128"/>
                <a:ea typeface="BIZ UDPゴシック" panose="020B0400000000000000" pitchFamily="50" charset="-128"/>
              </a:rPr>
              <a:t>が</a:t>
            </a:r>
            <a:r>
              <a:rPr kumimoji="1" lang="ja-JP" altLang="en-US" sz="1477" b="1">
                <a:solidFill>
                  <a:schemeClr val="tx1"/>
                </a:solidFill>
                <a:latin typeface="BIZ UDPゴシック" panose="020B0400000000000000" pitchFamily="50" charset="-128"/>
                <a:ea typeface="BIZ UDPゴシック" panose="020B0400000000000000" pitchFamily="50" charset="-128"/>
              </a:rPr>
              <a:t>過疎地域指定</a:t>
            </a:r>
            <a:endParaRPr kumimoji="1" lang="en-US" altLang="ja-JP" sz="1477"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77" b="1" dirty="0">
                <a:solidFill>
                  <a:schemeClr val="tx1"/>
                </a:solidFill>
                <a:latin typeface="BIZ UDPゴシック" panose="020B0400000000000000" pitchFamily="50" charset="-128"/>
                <a:ea typeface="BIZ UDPゴシック" panose="020B0400000000000000" pitchFamily="50" charset="-128"/>
              </a:rPr>
              <a:t>　　（豊能町・能勢町・岬町・千早赤阪村）</a:t>
            </a:r>
            <a:endParaRPr kumimoji="1" lang="en-US" altLang="ja-JP" sz="1477" b="1" dirty="0">
              <a:solidFill>
                <a:schemeClr val="tx1"/>
              </a:solidFill>
              <a:latin typeface="BIZ UDPゴシック" panose="020B0400000000000000" pitchFamily="50" charset="-128"/>
              <a:ea typeface="BIZ UDPゴシック" panose="020B0400000000000000" pitchFamily="50" charset="-128"/>
            </a:endParaRPr>
          </a:p>
        </p:txBody>
      </p:sp>
      <p:sp>
        <p:nvSpPr>
          <p:cNvPr id="110" name="Freeform 957"/>
          <p:cNvSpPr>
            <a:spLocks noChangeAspect="1"/>
          </p:cNvSpPr>
          <p:nvPr/>
        </p:nvSpPr>
        <p:spPr bwMode="auto">
          <a:xfrm>
            <a:off x="5261693" y="2959103"/>
            <a:ext cx="1213971" cy="1229538"/>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lumMod val="75000"/>
            </a:schemeClr>
          </a:solidFill>
          <a:ln w="12700">
            <a:solidFill>
              <a:schemeClr val="tx1"/>
            </a:solidFill>
            <a:headEnd/>
            <a:tailEnd/>
          </a:ln>
        </p:spPr>
        <p:style>
          <a:lnRef idx="1">
            <a:schemeClr val="accent3"/>
          </a:lnRef>
          <a:fillRef idx="2">
            <a:schemeClr val="accent3"/>
          </a:fillRef>
          <a:effectRef idx="1">
            <a:schemeClr val="accent3"/>
          </a:effectRef>
          <a:fontRef idx="minor">
            <a:schemeClr val="dk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11" name="Freeform 916"/>
          <p:cNvSpPr>
            <a:spLocks/>
          </p:cNvSpPr>
          <p:nvPr/>
        </p:nvSpPr>
        <p:spPr bwMode="auto">
          <a:xfrm>
            <a:off x="5027760" y="5329596"/>
            <a:ext cx="266294" cy="401727"/>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12" name="Freeform 920"/>
          <p:cNvSpPr>
            <a:spLocks/>
          </p:cNvSpPr>
          <p:nvPr/>
        </p:nvSpPr>
        <p:spPr bwMode="auto">
          <a:xfrm>
            <a:off x="3596137" y="5831315"/>
            <a:ext cx="693493" cy="45128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13" name="Freeform 921"/>
          <p:cNvSpPr>
            <a:spLocks/>
          </p:cNvSpPr>
          <p:nvPr/>
        </p:nvSpPr>
        <p:spPr bwMode="auto">
          <a:xfrm>
            <a:off x="4173364" y="5581781"/>
            <a:ext cx="533527" cy="50171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14" name="Freeform 924"/>
          <p:cNvSpPr>
            <a:spLocks/>
          </p:cNvSpPr>
          <p:nvPr/>
        </p:nvSpPr>
        <p:spPr bwMode="auto">
          <a:xfrm>
            <a:off x="5614926" y="2620126"/>
            <a:ext cx="373562" cy="602598"/>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15" name="Freeform 925"/>
          <p:cNvSpPr>
            <a:spLocks/>
          </p:cNvSpPr>
          <p:nvPr/>
        </p:nvSpPr>
        <p:spPr bwMode="auto">
          <a:xfrm>
            <a:off x="5507653" y="2268835"/>
            <a:ext cx="213597" cy="552160"/>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846">
              <a:latin typeface="BIZ UDPゴシック" panose="020B0400000000000000" pitchFamily="50" charset="-128"/>
              <a:ea typeface="BIZ UDPゴシック" panose="020B0400000000000000" pitchFamily="50" charset="-128"/>
            </a:endParaRPr>
          </a:p>
        </p:txBody>
      </p:sp>
      <p:sp>
        <p:nvSpPr>
          <p:cNvPr id="116" name="Freeform 926"/>
          <p:cNvSpPr>
            <a:spLocks/>
          </p:cNvSpPr>
          <p:nvPr/>
        </p:nvSpPr>
        <p:spPr bwMode="auto">
          <a:xfrm>
            <a:off x="5614926" y="2018420"/>
            <a:ext cx="479891" cy="702587"/>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17" name="Freeform 927"/>
          <p:cNvSpPr>
            <a:spLocks/>
          </p:cNvSpPr>
          <p:nvPr/>
        </p:nvSpPr>
        <p:spPr bwMode="auto">
          <a:xfrm>
            <a:off x="5507652" y="1817555"/>
            <a:ext cx="587161" cy="45128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18" name="Freeform 928"/>
          <p:cNvSpPr>
            <a:spLocks/>
          </p:cNvSpPr>
          <p:nvPr/>
        </p:nvSpPr>
        <p:spPr bwMode="auto">
          <a:xfrm>
            <a:off x="4974123" y="1114968"/>
            <a:ext cx="960729" cy="802575"/>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19" name="Freeform 929"/>
          <p:cNvSpPr>
            <a:spLocks/>
          </p:cNvSpPr>
          <p:nvPr/>
        </p:nvSpPr>
        <p:spPr bwMode="auto">
          <a:xfrm>
            <a:off x="5934851" y="1917544"/>
            <a:ext cx="639858" cy="100343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20" name="Freeform 930"/>
          <p:cNvSpPr>
            <a:spLocks/>
          </p:cNvSpPr>
          <p:nvPr/>
        </p:nvSpPr>
        <p:spPr bwMode="auto">
          <a:xfrm>
            <a:off x="5934851" y="2570574"/>
            <a:ext cx="373562" cy="601713"/>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21" name="Freeform 932"/>
          <p:cNvSpPr>
            <a:spLocks/>
          </p:cNvSpPr>
          <p:nvPr/>
        </p:nvSpPr>
        <p:spPr bwMode="auto">
          <a:xfrm>
            <a:off x="6308414" y="1616687"/>
            <a:ext cx="639858" cy="1304295"/>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22" name="Freeform 933"/>
          <p:cNvSpPr>
            <a:spLocks/>
          </p:cNvSpPr>
          <p:nvPr/>
        </p:nvSpPr>
        <p:spPr bwMode="auto">
          <a:xfrm>
            <a:off x="6686387" y="1867992"/>
            <a:ext cx="319929" cy="45128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23" name="Freeform 934"/>
          <p:cNvSpPr>
            <a:spLocks/>
          </p:cNvSpPr>
          <p:nvPr/>
        </p:nvSpPr>
        <p:spPr bwMode="auto">
          <a:xfrm>
            <a:off x="6628345" y="2219285"/>
            <a:ext cx="747126" cy="701700"/>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24" name="Freeform 935"/>
          <p:cNvSpPr>
            <a:spLocks/>
          </p:cNvSpPr>
          <p:nvPr/>
        </p:nvSpPr>
        <p:spPr bwMode="auto">
          <a:xfrm>
            <a:off x="6895580" y="2770559"/>
            <a:ext cx="319929" cy="401727"/>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25" name="Freeform 936"/>
          <p:cNvSpPr>
            <a:spLocks/>
          </p:cNvSpPr>
          <p:nvPr/>
        </p:nvSpPr>
        <p:spPr bwMode="auto">
          <a:xfrm>
            <a:off x="6522016" y="2820995"/>
            <a:ext cx="373562" cy="401727"/>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26" name="Freeform 938"/>
          <p:cNvSpPr>
            <a:spLocks/>
          </p:cNvSpPr>
          <p:nvPr/>
        </p:nvSpPr>
        <p:spPr bwMode="auto">
          <a:xfrm>
            <a:off x="6201146" y="2770559"/>
            <a:ext cx="373562" cy="301738"/>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27" name="Freeform 939"/>
          <p:cNvSpPr>
            <a:spLocks/>
          </p:cNvSpPr>
          <p:nvPr/>
        </p:nvSpPr>
        <p:spPr bwMode="auto">
          <a:xfrm>
            <a:off x="6308414" y="2971424"/>
            <a:ext cx="266294" cy="401727"/>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28" name="Freeform 940"/>
          <p:cNvSpPr>
            <a:spLocks/>
          </p:cNvSpPr>
          <p:nvPr/>
        </p:nvSpPr>
        <p:spPr bwMode="auto">
          <a:xfrm>
            <a:off x="6414743" y="3121850"/>
            <a:ext cx="267233" cy="251302"/>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29" name="Freeform 941"/>
          <p:cNvSpPr>
            <a:spLocks/>
          </p:cNvSpPr>
          <p:nvPr/>
        </p:nvSpPr>
        <p:spPr bwMode="auto">
          <a:xfrm>
            <a:off x="6681978" y="3072297"/>
            <a:ext cx="479891" cy="350406"/>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30" name="Freeform 943"/>
          <p:cNvSpPr>
            <a:spLocks/>
          </p:cNvSpPr>
          <p:nvPr/>
        </p:nvSpPr>
        <p:spPr bwMode="auto">
          <a:xfrm>
            <a:off x="6468379" y="3222726"/>
            <a:ext cx="533527" cy="250417"/>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31" name="Freeform 944"/>
          <p:cNvSpPr>
            <a:spLocks/>
          </p:cNvSpPr>
          <p:nvPr/>
        </p:nvSpPr>
        <p:spPr bwMode="auto">
          <a:xfrm>
            <a:off x="6308414" y="3373153"/>
            <a:ext cx="693493" cy="50171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32" name="Freeform 946"/>
          <p:cNvSpPr>
            <a:spLocks/>
          </p:cNvSpPr>
          <p:nvPr/>
        </p:nvSpPr>
        <p:spPr bwMode="auto">
          <a:xfrm>
            <a:off x="6308414" y="3773999"/>
            <a:ext cx="639858" cy="452166"/>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33" name="Freeform 947"/>
          <p:cNvSpPr>
            <a:spLocks/>
          </p:cNvSpPr>
          <p:nvPr/>
        </p:nvSpPr>
        <p:spPr bwMode="auto">
          <a:xfrm>
            <a:off x="6468379" y="4175727"/>
            <a:ext cx="266294" cy="251302"/>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34" name="Freeform 948"/>
          <p:cNvSpPr>
            <a:spLocks/>
          </p:cNvSpPr>
          <p:nvPr/>
        </p:nvSpPr>
        <p:spPr bwMode="auto">
          <a:xfrm>
            <a:off x="6628344" y="4075737"/>
            <a:ext cx="373562" cy="400846"/>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35" name="Freeform 949"/>
          <p:cNvSpPr>
            <a:spLocks/>
          </p:cNvSpPr>
          <p:nvPr/>
        </p:nvSpPr>
        <p:spPr bwMode="auto">
          <a:xfrm>
            <a:off x="6362050" y="4175727"/>
            <a:ext cx="533527" cy="45128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36" name="Freeform 950"/>
          <p:cNvSpPr>
            <a:spLocks/>
          </p:cNvSpPr>
          <p:nvPr/>
        </p:nvSpPr>
        <p:spPr bwMode="auto">
          <a:xfrm>
            <a:off x="6681978" y="4476581"/>
            <a:ext cx="319929" cy="300856"/>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37" name="Freeform 951"/>
          <p:cNvSpPr>
            <a:spLocks/>
          </p:cNvSpPr>
          <p:nvPr/>
        </p:nvSpPr>
        <p:spPr bwMode="auto">
          <a:xfrm>
            <a:off x="6628345" y="4677447"/>
            <a:ext cx="427199" cy="401727"/>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38" name="Freeform 952"/>
          <p:cNvSpPr>
            <a:spLocks/>
          </p:cNvSpPr>
          <p:nvPr/>
        </p:nvSpPr>
        <p:spPr bwMode="auto">
          <a:xfrm>
            <a:off x="6574707" y="4928752"/>
            <a:ext cx="480833" cy="55127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39" name="Freeform 953"/>
          <p:cNvSpPr>
            <a:spLocks/>
          </p:cNvSpPr>
          <p:nvPr/>
        </p:nvSpPr>
        <p:spPr bwMode="auto">
          <a:xfrm>
            <a:off x="5881214" y="4928751"/>
            <a:ext cx="1014360" cy="902564"/>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40" name="Freeform 954"/>
          <p:cNvSpPr>
            <a:spLocks/>
          </p:cNvSpPr>
          <p:nvPr/>
        </p:nvSpPr>
        <p:spPr bwMode="auto">
          <a:xfrm>
            <a:off x="6308414" y="4527020"/>
            <a:ext cx="426260" cy="652149"/>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41" name="Freeform 955"/>
          <p:cNvSpPr>
            <a:spLocks/>
          </p:cNvSpPr>
          <p:nvPr/>
        </p:nvSpPr>
        <p:spPr bwMode="auto">
          <a:xfrm>
            <a:off x="6148453" y="4577456"/>
            <a:ext cx="213597" cy="400846"/>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42" name="Freeform 956"/>
          <p:cNvSpPr>
            <a:spLocks/>
          </p:cNvSpPr>
          <p:nvPr/>
        </p:nvSpPr>
        <p:spPr bwMode="auto">
          <a:xfrm>
            <a:off x="6148452" y="4125290"/>
            <a:ext cx="319929" cy="301738"/>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43" name="Freeform 961"/>
          <p:cNvSpPr>
            <a:spLocks/>
          </p:cNvSpPr>
          <p:nvPr/>
        </p:nvSpPr>
        <p:spPr bwMode="auto">
          <a:xfrm>
            <a:off x="4707830" y="5179168"/>
            <a:ext cx="747126" cy="702587"/>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44" name="Freeform 962"/>
          <p:cNvSpPr>
            <a:spLocks/>
          </p:cNvSpPr>
          <p:nvPr/>
        </p:nvSpPr>
        <p:spPr bwMode="auto">
          <a:xfrm>
            <a:off x="4974123" y="4978303"/>
            <a:ext cx="640799" cy="853015"/>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45" name="Freeform 963"/>
          <p:cNvSpPr>
            <a:spLocks/>
          </p:cNvSpPr>
          <p:nvPr/>
        </p:nvSpPr>
        <p:spPr bwMode="auto">
          <a:xfrm>
            <a:off x="5081396" y="4777440"/>
            <a:ext cx="693493" cy="100343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46" name="Freeform 964"/>
          <p:cNvSpPr>
            <a:spLocks/>
          </p:cNvSpPr>
          <p:nvPr/>
        </p:nvSpPr>
        <p:spPr bwMode="auto">
          <a:xfrm>
            <a:off x="5241358" y="4727884"/>
            <a:ext cx="266294" cy="200864"/>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47" name="Freeform 965"/>
          <p:cNvSpPr>
            <a:spLocks/>
          </p:cNvSpPr>
          <p:nvPr/>
        </p:nvSpPr>
        <p:spPr bwMode="auto">
          <a:xfrm>
            <a:off x="5454960" y="4677448"/>
            <a:ext cx="639858" cy="1103430"/>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48" name="Freeform 966"/>
          <p:cNvSpPr>
            <a:spLocks/>
          </p:cNvSpPr>
          <p:nvPr/>
        </p:nvSpPr>
        <p:spPr bwMode="auto">
          <a:xfrm>
            <a:off x="5187725" y="4577456"/>
            <a:ext cx="479891" cy="300856"/>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49" name="Freeform 968"/>
          <p:cNvSpPr>
            <a:spLocks/>
          </p:cNvSpPr>
          <p:nvPr/>
        </p:nvSpPr>
        <p:spPr bwMode="auto">
          <a:xfrm>
            <a:off x="5401322" y="4427030"/>
            <a:ext cx="319929" cy="250417"/>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50" name="Freeform 969"/>
          <p:cNvSpPr>
            <a:spLocks/>
          </p:cNvSpPr>
          <p:nvPr/>
        </p:nvSpPr>
        <p:spPr bwMode="auto">
          <a:xfrm>
            <a:off x="5401322" y="4075737"/>
            <a:ext cx="1067056" cy="115386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5">
              <a:lumMod val="75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51" name="Freeform 1049"/>
          <p:cNvSpPr>
            <a:spLocks/>
          </p:cNvSpPr>
          <p:nvPr/>
        </p:nvSpPr>
        <p:spPr bwMode="auto">
          <a:xfrm>
            <a:off x="4654198" y="5430470"/>
            <a:ext cx="159966" cy="150427"/>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52" name="Freeform 1050"/>
          <p:cNvSpPr>
            <a:spLocks/>
          </p:cNvSpPr>
          <p:nvPr/>
        </p:nvSpPr>
        <p:spPr bwMode="auto">
          <a:xfrm>
            <a:off x="4494234" y="5480023"/>
            <a:ext cx="533527" cy="602598"/>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1662">
              <a:latin typeface="BIZ UDPゴシック" panose="020B0400000000000000" pitchFamily="50" charset="-128"/>
              <a:ea typeface="BIZ UDPゴシック" panose="020B0400000000000000" pitchFamily="50" charset="-128"/>
            </a:endParaRPr>
          </a:p>
        </p:txBody>
      </p:sp>
      <p:sp>
        <p:nvSpPr>
          <p:cNvPr id="153" name="角丸四角形 152"/>
          <p:cNvSpPr/>
          <p:nvPr/>
        </p:nvSpPr>
        <p:spPr bwMode="auto">
          <a:xfrm>
            <a:off x="5373205" y="1562393"/>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能勢町</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4" name="角丸四角形 153"/>
          <p:cNvSpPr/>
          <p:nvPr/>
        </p:nvSpPr>
        <p:spPr bwMode="auto">
          <a:xfrm>
            <a:off x="5814430" y="1917543"/>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豊能町</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5" name="角丸四角形 154"/>
          <p:cNvSpPr/>
          <p:nvPr/>
        </p:nvSpPr>
        <p:spPr bwMode="auto">
          <a:xfrm>
            <a:off x="5755393" y="2364969"/>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箕面市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6" name="角丸四角形 155"/>
          <p:cNvSpPr/>
          <p:nvPr/>
        </p:nvSpPr>
        <p:spPr bwMode="auto">
          <a:xfrm>
            <a:off x="5401323" y="2583014"/>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池田市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7" name="角丸四角形 156"/>
          <p:cNvSpPr/>
          <p:nvPr/>
        </p:nvSpPr>
        <p:spPr bwMode="auto">
          <a:xfrm>
            <a:off x="6094817" y="2335744"/>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茨木市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8" name="角丸四角形 157"/>
          <p:cNvSpPr/>
          <p:nvPr/>
        </p:nvSpPr>
        <p:spPr bwMode="auto">
          <a:xfrm>
            <a:off x="6453659" y="2227156"/>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高槻市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9" name="角丸四角形 158"/>
          <p:cNvSpPr/>
          <p:nvPr/>
        </p:nvSpPr>
        <p:spPr bwMode="auto">
          <a:xfrm>
            <a:off x="6734673" y="2106326"/>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島本町</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0" name="角丸四角形 159"/>
          <p:cNvSpPr/>
          <p:nvPr/>
        </p:nvSpPr>
        <p:spPr bwMode="auto">
          <a:xfrm>
            <a:off x="6887747" y="2528347"/>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枚方市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1" name="角丸四角形 160"/>
          <p:cNvSpPr/>
          <p:nvPr/>
        </p:nvSpPr>
        <p:spPr bwMode="auto">
          <a:xfrm>
            <a:off x="6929284" y="2971423"/>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交野市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2" name="角丸四角形 161"/>
          <p:cNvSpPr/>
          <p:nvPr/>
        </p:nvSpPr>
        <p:spPr bwMode="auto">
          <a:xfrm>
            <a:off x="6553868" y="2952757"/>
            <a:ext cx="311251" cy="104732"/>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寝屋川市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3" name="角丸四角形 162"/>
          <p:cNvSpPr/>
          <p:nvPr/>
        </p:nvSpPr>
        <p:spPr bwMode="auto">
          <a:xfrm>
            <a:off x="6269823" y="2880665"/>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摂津市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4" name="角丸四角形 163"/>
          <p:cNvSpPr/>
          <p:nvPr/>
        </p:nvSpPr>
        <p:spPr bwMode="auto">
          <a:xfrm>
            <a:off x="5660730" y="2859520"/>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豊中市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5" name="角丸四角形 164"/>
          <p:cNvSpPr/>
          <p:nvPr/>
        </p:nvSpPr>
        <p:spPr bwMode="auto">
          <a:xfrm>
            <a:off x="6164627" y="3158620"/>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守口市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6" name="角丸四角形 165"/>
          <p:cNvSpPr/>
          <p:nvPr/>
        </p:nvSpPr>
        <p:spPr bwMode="auto">
          <a:xfrm>
            <a:off x="6446949" y="3193205"/>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門真市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7" name="角丸四角形 166"/>
          <p:cNvSpPr/>
          <p:nvPr/>
        </p:nvSpPr>
        <p:spPr bwMode="auto">
          <a:xfrm>
            <a:off x="6678102" y="3307435"/>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大東市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8" name="角丸四角形 167"/>
          <p:cNvSpPr/>
          <p:nvPr/>
        </p:nvSpPr>
        <p:spPr bwMode="auto">
          <a:xfrm>
            <a:off x="6770975" y="3190709"/>
            <a:ext cx="354594"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四條畷市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9" name="角丸四角形 168"/>
          <p:cNvSpPr/>
          <p:nvPr/>
        </p:nvSpPr>
        <p:spPr bwMode="auto">
          <a:xfrm>
            <a:off x="5777320" y="3610967"/>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0" name="角丸四角形 169"/>
          <p:cNvSpPr/>
          <p:nvPr/>
        </p:nvSpPr>
        <p:spPr bwMode="auto">
          <a:xfrm>
            <a:off x="6445374" y="3560528"/>
            <a:ext cx="311251" cy="104732"/>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東大阪市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1" name="角丸四角形 170"/>
          <p:cNvSpPr/>
          <p:nvPr/>
        </p:nvSpPr>
        <p:spPr bwMode="auto">
          <a:xfrm>
            <a:off x="6548359" y="3891493"/>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八尾市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2" name="角丸四角形 171"/>
          <p:cNvSpPr/>
          <p:nvPr/>
        </p:nvSpPr>
        <p:spPr bwMode="auto">
          <a:xfrm>
            <a:off x="6792262" y="4117576"/>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柏原市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3" name="角丸四角形 172"/>
          <p:cNvSpPr/>
          <p:nvPr/>
        </p:nvSpPr>
        <p:spPr bwMode="auto">
          <a:xfrm>
            <a:off x="6457383" y="4166986"/>
            <a:ext cx="311251" cy="104732"/>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藤井寺市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4" name="角丸四角形 173"/>
          <p:cNvSpPr/>
          <p:nvPr/>
        </p:nvSpPr>
        <p:spPr bwMode="auto">
          <a:xfrm>
            <a:off x="4943447" y="4581794"/>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忠岡町</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5" name="角丸四角形 174"/>
          <p:cNvSpPr/>
          <p:nvPr/>
        </p:nvSpPr>
        <p:spPr bwMode="auto">
          <a:xfrm>
            <a:off x="3819728" y="6045156"/>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岬町</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6" name="角丸四角形 175"/>
          <p:cNvSpPr/>
          <p:nvPr/>
        </p:nvSpPr>
        <p:spPr bwMode="auto">
          <a:xfrm>
            <a:off x="6423891" y="4427027"/>
            <a:ext cx="311251" cy="104732"/>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羽曳野市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7" name="角丸四角形 176"/>
          <p:cNvSpPr/>
          <p:nvPr/>
        </p:nvSpPr>
        <p:spPr bwMode="auto">
          <a:xfrm>
            <a:off x="6750959" y="4598377"/>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太子町</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8" name="角丸四角形 177"/>
          <p:cNvSpPr/>
          <p:nvPr/>
        </p:nvSpPr>
        <p:spPr bwMode="auto">
          <a:xfrm>
            <a:off x="6776679" y="4849278"/>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河南町</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9" name="角丸四角形 178"/>
          <p:cNvSpPr/>
          <p:nvPr/>
        </p:nvSpPr>
        <p:spPr bwMode="auto">
          <a:xfrm>
            <a:off x="6338002" y="4743307"/>
            <a:ext cx="311251" cy="104732"/>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富田林市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0" name="角丸四角形 179"/>
          <p:cNvSpPr/>
          <p:nvPr/>
        </p:nvSpPr>
        <p:spPr bwMode="auto">
          <a:xfrm>
            <a:off x="6205645" y="4699528"/>
            <a:ext cx="93386" cy="459841"/>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eaVert"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大阪狭山市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1" name="角丸四角形 180"/>
          <p:cNvSpPr/>
          <p:nvPr/>
        </p:nvSpPr>
        <p:spPr bwMode="auto">
          <a:xfrm>
            <a:off x="6671797" y="5125811"/>
            <a:ext cx="443446" cy="106714"/>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千早赤阪村</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2" name="角丸四角形 181"/>
          <p:cNvSpPr/>
          <p:nvPr/>
        </p:nvSpPr>
        <p:spPr bwMode="auto">
          <a:xfrm>
            <a:off x="6169562" y="5351454"/>
            <a:ext cx="443446" cy="106714"/>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河内長野市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3" name="角丸四角形 182"/>
          <p:cNvSpPr/>
          <p:nvPr/>
        </p:nvSpPr>
        <p:spPr bwMode="auto">
          <a:xfrm>
            <a:off x="5471727" y="4518421"/>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高石市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4" name="角丸四角形 183"/>
          <p:cNvSpPr/>
          <p:nvPr/>
        </p:nvSpPr>
        <p:spPr bwMode="auto">
          <a:xfrm>
            <a:off x="5089603" y="4457099"/>
            <a:ext cx="311251" cy="104732"/>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泉大津市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5" name="角丸四角形 184"/>
          <p:cNvSpPr/>
          <p:nvPr/>
        </p:nvSpPr>
        <p:spPr bwMode="auto">
          <a:xfrm>
            <a:off x="5322178" y="5178332"/>
            <a:ext cx="311251" cy="104732"/>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岸和田市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6" name="角丸四角形 185"/>
          <p:cNvSpPr/>
          <p:nvPr/>
        </p:nvSpPr>
        <p:spPr bwMode="auto">
          <a:xfrm>
            <a:off x="5027761" y="5150094"/>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貝塚市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7" name="角丸四角形 186"/>
          <p:cNvSpPr/>
          <p:nvPr/>
        </p:nvSpPr>
        <p:spPr bwMode="auto">
          <a:xfrm>
            <a:off x="4508747" y="5282846"/>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田尻町</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8" name="角丸四角形 187"/>
          <p:cNvSpPr/>
          <p:nvPr/>
        </p:nvSpPr>
        <p:spPr bwMode="auto">
          <a:xfrm>
            <a:off x="5046748" y="5430470"/>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熊取町</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9" name="角丸四角形 188"/>
          <p:cNvSpPr/>
          <p:nvPr/>
        </p:nvSpPr>
        <p:spPr bwMode="auto">
          <a:xfrm>
            <a:off x="4951316" y="5676145"/>
            <a:ext cx="311251" cy="104732"/>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泉佐野市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0" name="角丸四角形 189"/>
          <p:cNvSpPr/>
          <p:nvPr/>
        </p:nvSpPr>
        <p:spPr bwMode="auto">
          <a:xfrm>
            <a:off x="4646838" y="5684578"/>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泉南市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1" name="角丸四角形 190"/>
          <p:cNvSpPr/>
          <p:nvPr/>
        </p:nvSpPr>
        <p:spPr bwMode="auto">
          <a:xfrm>
            <a:off x="4290569" y="5832863"/>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阪南市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2" name="角丸四角形 191"/>
          <p:cNvSpPr/>
          <p:nvPr/>
        </p:nvSpPr>
        <p:spPr bwMode="auto">
          <a:xfrm>
            <a:off x="6121633" y="4189517"/>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松原市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3" name="角丸四角形 192"/>
          <p:cNvSpPr/>
          <p:nvPr/>
        </p:nvSpPr>
        <p:spPr bwMode="auto">
          <a:xfrm>
            <a:off x="5866494" y="4464127"/>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堺市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4" name="角丸四角形 193"/>
          <p:cNvSpPr/>
          <p:nvPr/>
        </p:nvSpPr>
        <p:spPr bwMode="auto">
          <a:xfrm>
            <a:off x="5972827" y="2851391"/>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吹田市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5" name="角丸四角形 194"/>
          <p:cNvSpPr/>
          <p:nvPr/>
        </p:nvSpPr>
        <p:spPr bwMode="auto">
          <a:xfrm>
            <a:off x="5694748" y="5187481"/>
            <a:ext cx="228319" cy="10858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和泉市</a:t>
            </a:r>
            <a:endParaRPr lang="en-US" altLang="ja-JP" sz="554"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8" name="角丸四角形 197"/>
          <p:cNvSpPr/>
          <p:nvPr/>
        </p:nvSpPr>
        <p:spPr>
          <a:xfrm>
            <a:off x="2449588" y="1301004"/>
            <a:ext cx="766314" cy="477002"/>
          </a:xfrm>
          <a:prstGeom prst="roundRect">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62" b="1" dirty="0">
                <a:solidFill>
                  <a:schemeClr val="bg1"/>
                </a:solidFill>
                <a:latin typeface="BIZ UDPゴシック" panose="020B0400000000000000" pitchFamily="50" charset="-128"/>
                <a:ea typeface="BIZ UDPゴシック" panose="020B0400000000000000" pitchFamily="50" charset="-128"/>
              </a:rPr>
              <a:t>４３</a:t>
            </a:r>
          </a:p>
        </p:txBody>
      </p:sp>
      <p:sp>
        <p:nvSpPr>
          <p:cNvPr id="206" name="角丸四角形 205"/>
          <p:cNvSpPr/>
          <p:nvPr/>
        </p:nvSpPr>
        <p:spPr>
          <a:xfrm>
            <a:off x="7626545" y="2167680"/>
            <a:ext cx="307884" cy="1970459"/>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7" dirty="0">
                <a:solidFill>
                  <a:schemeClr val="tx1"/>
                </a:solidFill>
                <a:latin typeface="BIZ UDPゴシック" panose="020B0400000000000000" pitchFamily="50" charset="-128"/>
                <a:ea typeface="BIZ UDPゴシック" panose="020B0400000000000000" pitchFamily="50" charset="-128"/>
              </a:rPr>
              <a:t>東大阪（北河内・中河内）地域</a:t>
            </a:r>
          </a:p>
        </p:txBody>
      </p:sp>
      <p:sp>
        <p:nvSpPr>
          <p:cNvPr id="207" name="角丸四角形 206"/>
          <p:cNvSpPr/>
          <p:nvPr/>
        </p:nvSpPr>
        <p:spPr>
          <a:xfrm>
            <a:off x="7426371" y="4834373"/>
            <a:ext cx="307884" cy="1009814"/>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7" dirty="0">
                <a:solidFill>
                  <a:schemeClr val="tx1"/>
                </a:solidFill>
                <a:latin typeface="BIZ UDPゴシック" panose="020B0400000000000000" pitchFamily="50" charset="-128"/>
                <a:ea typeface="BIZ UDPゴシック" panose="020B0400000000000000" pitchFamily="50" charset="-128"/>
              </a:rPr>
              <a:t>南河内地域</a:t>
            </a:r>
          </a:p>
        </p:txBody>
      </p:sp>
      <p:sp>
        <p:nvSpPr>
          <p:cNvPr id="208" name="角丸四角形 207"/>
          <p:cNvSpPr/>
          <p:nvPr/>
        </p:nvSpPr>
        <p:spPr>
          <a:xfrm>
            <a:off x="3953323" y="3885152"/>
            <a:ext cx="307884" cy="1800066"/>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7" dirty="0">
                <a:solidFill>
                  <a:schemeClr val="tx1"/>
                </a:solidFill>
                <a:latin typeface="BIZ UDPゴシック" panose="020B0400000000000000" pitchFamily="50" charset="-128"/>
                <a:ea typeface="BIZ UDPゴシック" panose="020B0400000000000000" pitchFamily="50" charset="-128"/>
              </a:rPr>
              <a:t>泉州（泉北・泉南）地域</a:t>
            </a:r>
          </a:p>
        </p:txBody>
      </p:sp>
      <p:sp>
        <p:nvSpPr>
          <p:cNvPr id="210" name="角丸四角形 209"/>
          <p:cNvSpPr/>
          <p:nvPr/>
        </p:nvSpPr>
        <p:spPr>
          <a:xfrm>
            <a:off x="4169878" y="1412116"/>
            <a:ext cx="307884" cy="1693363"/>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7" dirty="0">
                <a:solidFill>
                  <a:schemeClr val="tx1"/>
                </a:solidFill>
                <a:latin typeface="BIZ UDPゴシック" panose="020B0400000000000000" pitchFamily="50" charset="-128"/>
                <a:ea typeface="BIZ UDPゴシック" panose="020B0400000000000000" pitchFamily="50" charset="-128"/>
              </a:rPr>
              <a:t>北大阪（豊能・三島）地域</a:t>
            </a:r>
            <a:endParaRPr kumimoji="1" lang="en-US" altLang="ja-JP" sz="1107" dirty="0">
              <a:solidFill>
                <a:schemeClr val="tx1"/>
              </a:solidFill>
              <a:latin typeface="BIZ UDPゴシック" panose="020B0400000000000000" pitchFamily="50" charset="-128"/>
              <a:ea typeface="BIZ UDPゴシック" panose="020B0400000000000000" pitchFamily="50" charset="-128"/>
            </a:endParaRPr>
          </a:p>
        </p:txBody>
      </p:sp>
      <p:grpSp>
        <p:nvGrpSpPr>
          <p:cNvPr id="214" name="グループ化 213"/>
          <p:cNvGrpSpPr/>
          <p:nvPr/>
        </p:nvGrpSpPr>
        <p:grpSpPr>
          <a:xfrm>
            <a:off x="4572000" y="1554166"/>
            <a:ext cx="3354266" cy="4645269"/>
            <a:chOff x="4953000" y="1587500"/>
            <a:chExt cx="3633788" cy="5032375"/>
          </a:xfrm>
        </p:grpSpPr>
        <p:sp>
          <p:nvSpPr>
            <p:cNvPr id="200" name="フリーフォーム 199"/>
            <p:cNvSpPr/>
            <p:nvPr/>
          </p:nvSpPr>
          <p:spPr>
            <a:xfrm>
              <a:off x="4997450" y="1587500"/>
              <a:ext cx="2914650" cy="1822450"/>
            </a:xfrm>
            <a:custGeom>
              <a:avLst/>
              <a:gdLst>
                <a:gd name="connsiteX0" fmla="*/ 2914650 w 2914650"/>
                <a:gd name="connsiteY0" fmla="*/ 0 h 1822450"/>
                <a:gd name="connsiteX1" fmla="*/ 2533650 w 2914650"/>
                <a:gd name="connsiteY1" fmla="*/ 825500 h 1822450"/>
                <a:gd name="connsiteX2" fmla="*/ 2533650 w 2914650"/>
                <a:gd name="connsiteY2" fmla="*/ 927100 h 1822450"/>
                <a:gd name="connsiteX3" fmla="*/ 2419350 w 2914650"/>
                <a:gd name="connsiteY3" fmla="*/ 927100 h 1822450"/>
                <a:gd name="connsiteX4" fmla="*/ 2413000 w 2914650"/>
                <a:gd name="connsiteY4" fmla="*/ 1035050 h 1822450"/>
                <a:gd name="connsiteX5" fmla="*/ 2184400 w 2914650"/>
                <a:gd name="connsiteY5" fmla="*/ 1320800 h 1822450"/>
                <a:gd name="connsiteX6" fmla="*/ 2190750 w 2914650"/>
                <a:gd name="connsiteY6" fmla="*/ 1397000 h 1822450"/>
                <a:gd name="connsiteX7" fmla="*/ 2146300 w 2914650"/>
                <a:gd name="connsiteY7" fmla="*/ 1479550 h 1822450"/>
                <a:gd name="connsiteX8" fmla="*/ 2076450 w 2914650"/>
                <a:gd name="connsiteY8" fmla="*/ 1479550 h 1822450"/>
                <a:gd name="connsiteX9" fmla="*/ 2076450 w 2914650"/>
                <a:gd name="connsiteY9" fmla="*/ 1562100 h 1822450"/>
                <a:gd name="connsiteX10" fmla="*/ 2032000 w 2914650"/>
                <a:gd name="connsiteY10" fmla="*/ 1549400 h 1822450"/>
                <a:gd name="connsiteX11" fmla="*/ 1968500 w 2914650"/>
                <a:gd name="connsiteY11" fmla="*/ 1631950 h 1822450"/>
                <a:gd name="connsiteX12" fmla="*/ 1797050 w 2914650"/>
                <a:gd name="connsiteY12" fmla="*/ 1606550 h 1822450"/>
                <a:gd name="connsiteX13" fmla="*/ 1790700 w 2914650"/>
                <a:gd name="connsiteY13" fmla="*/ 1549400 h 1822450"/>
                <a:gd name="connsiteX14" fmla="*/ 1670050 w 2914650"/>
                <a:gd name="connsiteY14" fmla="*/ 1631950 h 1822450"/>
                <a:gd name="connsiteX15" fmla="*/ 1670050 w 2914650"/>
                <a:gd name="connsiteY15" fmla="*/ 1682750 h 1822450"/>
                <a:gd name="connsiteX16" fmla="*/ 1517650 w 2914650"/>
                <a:gd name="connsiteY16" fmla="*/ 1746250 h 1822450"/>
                <a:gd name="connsiteX17" fmla="*/ 1435100 w 2914650"/>
                <a:gd name="connsiteY17" fmla="*/ 1644650 h 1822450"/>
                <a:gd name="connsiteX18" fmla="*/ 1384300 w 2914650"/>
                <a:gd name="connsiteY18" fmla="*/ 1689100 h 1822450"/>
                <a:gd name="connsiteX19" fmla="*/ 1346200 w 2914650"/>
                <a:gd name="connsiteY19" fmla="*/ 1803400 h 1822450"/>
                <a:gd name="connsiteX20" fmla="*/ 0 w 2914650"/>
                <a:gd name="connsiteY20" fmla="*/ 1822450 h 1822450"/>
                <a:gd name="connsiteX21" fmla="*/ 19050 w 2914650"/>
                <a:gd name="connsiteY21" fmla="*/ 1816100 h 182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4650" h="1822450">
                  <a:moveTo>
                    <a:pt x="2914650" y="0"/>
                  </a:moveTo>
                  <a:lnTo>
                    <a:pt x="2533650" y="825500"/>
                  </a:lnTo>
                  <a:lnTo>
                    <a:pt x="2533650" y="927100"/>
                  </a:lnTo>
                  <a:lnTo>
                    <a:pt x="2419350" y="927100"/>
                  </a:lnTo>
                  <a:lnTo>
                    <a:pt x="2413000" y="1035050"/>
                  </a:lnTo>
                  <a:lnTo>
                    <a:pt x="2184400" y="1320800"/>
                  </a:lnTo>
                  <a:lnTo>
                    <a:pt x="2190750" y="1397000"/>
                  </a:lnTo>
                  <a:lnTo>
                    <a:pt x="2146300" y="1479550"/>
                  </a:lnTo>
                  <a:lnTo>
                    <a:pt x="2076450" y="1479550"/>
                  </a:lnTo>
                  <a:lnTo>
                    <a:pt x="2076450" y="1562100"/>
                  </a:lnTo>
                  <a:lnTo>
                    <a:pt x="2032000" y="1549400"/>
                  </a:lnTo>
                  <a:lnTo>
                    <a:pt x="1968500" y="1631950"/>
                  </a:lnTo>
                  <a:lnTo>
                    <a:pt x="1797050" y="1606550"/>
                  </a:lnTo>
                  <a:lnTo>
                    <a:pt x="1790700" y="1549400"/>
                  </a:lnTo>
                  <a:lnTo>
                    <a:pt x="1670050" y="1631950"/>
                  </a:lnTo>
                  <a:lnTo>
                    <a:pt x="1670050" y="1682750"/>
                  </a:lnTo>
                  <a:lnTo>
                    <a:pt x="1517650" y="1746250"/>
                  </a:lnTo>
                  <a:lnTo>
                    <a:pt x="1435100" y="1644650"/>
                  </a:lnTo>
                  <a:lnTo>
                    <a:pt x="1384300" y="1689100"/>
                  </a:lnTo>
                  <a:lnTo>
                    <a:pt x="1346200" y="1803400"/>
                  </a:lnTo>
                  <a:lnTo>
                    <a:pt x="0" y="1822450"/>
                  </a:lnTo>
                  <a:lnTo>
                    <a:pt x="19050" y="1816100"/>
                  </a:ln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02" name="フリーフォーム 201"/>
            <p:cNvSpPr/>
            <p:nvPr/>
          </p:nvSpPr>
          <p:spPr>
            <a:xfrm>
              <a:off x="6677025" y="3238500"/>
              <a:ext cx="1909763" cy="1524000"/>
            </a:xfrm>
            <a:custGeom>
              <a:avLst/>
              <a:gdLst>
                <a:gd name="connsiteX0" fmla="*/ 271463 w 1909763"/>
                <a:gd name="connsiteY0" fmla="*/ 4763 h 1524000"/>
                <a:gd name="connsiteX1" fmla="*/ 161925 w 1909763"/>
                <a:gd name="connsiteY1" fmla="*/ 0 h 1524000"/>
                <a:gd name="connsiteX2" fmla="*/ 166688 w 1909763"/>
                <a:gd name="connsiteY2" fmla="*/ 80963 h 1524000"/>
                <a:gd name="connsiteX3" fmla="*/ 4763 w 1909763"/>
                <a:gd name="connsiteY3" fmla="*/ 80963 h 1524000"/>
                <a:gd name="connsiteX4" fmla="*/ 0 w 1909763"/>
                <a:gd name="connsiteY4" fmla="*/ 209550 h 1524000"/>
                <a:gd name="connsiteX5" fmla="*/ 161925 w 1909763"/>
                <a:gd name="connsiteY5" fmla="*/ 209550 h 1524000"/>
                <a:gd name="connsiteX6" fmla="*/ 223838 w 1909763"/>
                <a:gd name="connsiteY6" fmla="*/ 328613 h 1524000"/>
                <a:gd name="connsiteX7" fmla="*/ 333375 w 1909763"/>
                <a:gd name="connsiteY7" fmla="*/ 228600 h 1524000"/>
                <a:gd name="connsiteX8" fmla="*/ 333375 w 1909763"/>
                <a:gd name="connsiteY8" fmla="*/ 361950 h 1524000"/>
                <a:gd name="connsiteX9" fmla="*/ 271463 w 1909763"/>
                <a:gd name="connsiteY9" fmla="*/ 433388 h 1524000"/>
                <a:gd name="connsiteX10" fmla="*/ 280988 w 1909763"/>
                <a:gd name="connsiteY10" fmla="*/ 485775 h 1524000"/>
                <a:gd name="connsiteX11" fmla="*/ 219075 w 1909763"/>
                <a:gd name="connsiteY11" fmla="*/ 485775 h 1524000"/>
                <a:gd name="connsiteX12" fmla="*/ 161925 w 1909763"/>
                <a:gd name="connsiteY12" fmla="*/ 647700 h 1524000"/>
                <a:gd name="connsiteX13" fmla="*/ 157163 w 1909763"/>
                <a:gd name="connsiteY13" fmla="*/ 814388 h 1524000"/>
                <a:gd name="connsiteX14" fmla="*/ 285750 w 1909763"/>
                <a:gd name="connsiteY14" fmla="*/ 862013 h 1524000"/>
                <a:gd name="connsiteX15" fmla="*/ 276225 w 1909763"/>
                <a:gd name="connsiteY15" fmla="*/ 919163 h 1524000"/>
                <a:gd name="connsiteX16" fmla="*/ 157163 w 1909763"/>
                <a:gd name="connsiteY16" fmla="*/ 919163 h 1524000"/>
                <a:gd name="connsiteX17" fmla="*/ 157163 w 1909763"/>
                <a:gd name="connsiteY17" fmla="*/ 985838 h 1524000"/>
                <a:gd name="connsiteX18" fmla="*/ 323850 w 1909763"/>
                <a:gd name="connsiteY18" fmla="*/ 1071563 h 1524000"/>
                <a:gd name="connsiteX19" fmla="*/ 290513 w 1909763"/>
                <a:gd name="connsiteY19" fmla="*/ 1133475 h 1524000"/>
                <a:gd name="connsiteX20" fmla="*/ 338138 w 1909763"/>
                <a:gd name="connsiteY20" fmla="*/ 1195388 h 1524000"/>
                <a:gd name="connsiteX21" fmla="*/ 514350 w 1909763"/>
                <a:gd name="connsiteY21" fmla="*/ 1200150 h 1524000"/>
                <a:gd name="connsiteX22" fmla="*/ 619125 w 1909763"/>
                <a:gd name="connsiteY22" fmla="*/ 1295400 h 1524000"/>
                <a:gd name="connsiteX23" fmla="*/ 566738 w 1909763"/>
                <a:gd name="connsiteY23" fmla="*/ 1347788 h 1524000"/>
                <a:gd name="connsiteX24" fmla="*/ 571500 w 1909763"/>
                <a:gd name="connsiteY24" fmla="*/ 1466850 h 1524000"/>
                <a:gd name="connsiteX25" fmla="*/ 623888 w 1909763"/>
                <a:gd name="connsiteY25" fmla="*/ 1400175 h 1524000"/>
                <a:gd name="connsiteX26" fmla="*/ 738188 w 1909763"/>
                <a:gd name="connsiteY26" fmla="*/ 1519238 h 1524000"/>
                <a:gd name="connsiteX27" fmla="*/ 1909763 w 1909763"/>
                <a:gd name="connsiteY27" fmla="*/ 1524000 h 1524000"/>
                <a:gd name="connsiteX28" fmla="*/ 1909763 w 1909763"/>
                <a:gd name="connsiteY28" fmla="*/ 1524000 h 1524000"/>
                <a:gd name="connsiteX29" fmla="*/ 1909763 w 1909763"/>
                <a:gd name="connsiteY29" fmla="*/ 1524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9763" h="1524000">
                  <a:moveTo>
                    <a:pt x="271463" y="4763"/>
                  </a:moveTo>
                  <a:lnTo>
                    <a:pt x="161925" y="0"/>
                  </a:lnTo>
                  <a:lnTo>
                    <a:pt x="166688" y="80963"/>
                  </a:lnTo>
                  <a:lnTo>
                    <a:pt x="4763" y="80963"/>
                  </a:lnTo>
                  <a:lnTo>
                    <a:pt x="0" y="209550"/>
                  </a:lnTo>
                  <a:lnTo>
                    <a:pt x="161925" y="209550"/>
                  </a:lnTo>
                  <a:lnTo>
                    <a:pt x="223838" y="328613"/>
                  </a:lnTo>
                  <a:lnTo>
                    <a:pt x="333375" y="228600"/>
                  </a:lnTo>
                  <a:lnTo>
                    <a:pt x="333375" y="361950"/>
                  </a:lnTo>
                  <a:lnTo>
                    <a:pt x="271463" y="433388"/>
                  </a:lnTo>
                  <a:lnTo>
                    <a:pt x="280988" y="485775"/>
                  </a:lnTo>
                  <a:lnTo>
                    <a:pt x="219075" y="485775"/>
                  </a:lnTo>
                  <a:lnTo>
                    <a:pt x="161925" y="647700"/>
                  </a:lnTo>
                  <a:lnTo>
                    <a:pt x="157163" y="814388"/>
                  </a:lnTo>
                  <a:lnTo>
                    <a:pt x="285750" y="862013"/>
                  </a:lnTo>
                  <a:lnTo>
                    <a:pt x="276225" y="919163"/>
                  </a:lnTo>
                  <a:lnTo>
                    <a:pt x="157163" y="919163"/>
                  </a:lnTo>
                  <a:lnTo>
                    <a:pt x="157163" y="985838"/>
                  </a:lnTo>
                  <a:lnTo>
                    <a:pt x="323850" y="1071563"/>
                  </a:lnTo>
                  <a:lnTo>
                    <a:pt x="290513" y="1133475"/>
                  </a:lnTo>
                  <a:lnTo>
                    <a:pt x="338138" y="1195388"/>
                  </a:lnTo>
                  <a:lnTo>
                    <a:pt x="514350" y="1200150"/>
                  </a:lnTo>
                  <a:lnTo>
                    <a:pt x="619125" y="1295400"/>
                  </a:lnTo>
                  <a:lnTo>
                    <a:pt x="566738" y="1347788"/>
                  </a:lnTo>
                  <a:lnTo>
                    <a:pt x="571500" y="1466850"/>
                  </a:lnTo>
                  <a:lnTo>
                    <a:pt x="623888" y="1400175"/>
                  </a:lnTo>
                  <a:lnTo>
                    <a:pt x="738188" y="1519238"/>
                  </a:lnTo>
                  <a:lnTo>
                    <a:pt x="1909763" y="1524000"/>
                  </a:lnTo>
                  <a:lnTo>
                    <a:pt x="1909763" y="1524000"/>
                  </a:lnTo>
                  <a:lnTo>
                    <a:pt x="1909763" y="1524000"/>
                  </a:ln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203" name="フリーフォーム 202"/>
            <p:cNvSpPr/>
            <p:nvPr/>
          </p:nvSpPr>
          <p:spPr>
            <a:xfrm>
              <a:off x="6376989" y="4381500"/>
              <a:ext cx="647700" cy="2238375"/>
            </a:xfrm>
            <a:custGeom>
              <a:avLst/>
              <a:gdLst>
                <a:gd name="connsiteX0" fmla="*/ 604837 w 657225"/>
                <a:gd name="connsiteY0" fmla="*/ 0 h 1624013"/>
                <a:gd name="connsiteX1" fmla="*/ 300037 w 657225"/>
                <a:gd name="connsiteY1" fmla="*/ 0 h 1624013"/>
                <a:gd name="connsiteX2" fmla="*/ 309562 w 657225"/>
                <a:gd name="connsiteY2" fmla="*/ 66675 h 1624013"/>
                <a:gd name="connsiteX3" fmla="*/ 261937 w 657225"/>
                <a:gd name="connsiteY3" fmla="*/ 71438 h 1624013"/>
                <a:gd name="connsiteX4" fmla="*/ 266700 w 657225"/>
                <a:gd name="connsiteY4" fmla="*/ 185738 h 1624013"/>
                <a:gd name="connsiteX5" fmla="*/ 347662 w 657225"/>
                <a:gd name="connsiteY5" fmla="*/ 185738 h 1624013"/>
                <a:gd name="connsiteX6" fmla="*/ 366712 w 657225"/>
                <a:gd name="connsiteY6" fmla="*/ 219075 h 1624013"/>
                <a:gd name="connsiteX7" fmla="*/ 423862 w 657225"/>
                <a:gd name="connsiteY7" fmla="*/ 209550 h 1624013"/>
                <a:gd name="connsiteX8" fmla="*/ 423862 w 657225"/>
                <a:gd name="connsiteY8" fmla="*/ 266700 h 1624013"/>
                <a:gd name="connsiteX9" fmla="*/ 471487 w 657225"/>
                <a:gd name="connsiteY9" fmla="*/ 319088 h 1624013"/>
                <a:gd name="connsiteX10" fmla="*/ 528637 w 657225"/>
                <a:gd name="connsiteY10" fmla="*/ 280988 h 1624013"/>
                <a:gd name="connsiteX11" fmla="*/ 652462 w 657225"/>
                <a:gd name="connsiteY11" fmla="*/ 423863 h 1624013"/>
                <a:gd name="connsiteX12" fmla="*/ 657225 w 657225"/>
                <a:gd name="connsiteY12" fmla="*/ 590550 h 1624013"/>
                <a:gd name="connsiteX13" fmla="*/ 528637 w 657225"/>
                <a:gd name="connsiteY13" fmla="*/ 590550 h 1624013"/>
                <a:gd name="connsiteX14" fmla="*/ 466725 w 657225"/>
                <a:gd name="connsiteY14" fmla="*/ 485775 h 1624013"/>
                <a:gd name="connsiteX15" fmla="*/ 352425 w 657225"/>
                <a:gd name="connsiteY15" fmla="*/ 600075 h 1624013"/>
                <a:gd name="connsiteX16" fmla="*/ 290512 w 657225"/>
                <a:gd name="connsiteY16" fmla="*/ 595313 h 1624013"/>
                <a:gd name="connsiteX17" fmla="*/ 304800 w 657225"/>
                <a:gd name="connsiteY17" fmla="*/ 647700 h 1624013"/>
                <a:gd name="connsiteX18" fmla="*/ 47625 w 657225"/>
                <a:gd name="connsiteY18" fmla="*/ 647700 h 1624013"/>
                <a:gd name="connsiteX19" fmla="*/ 42862 w 657225"/>
                <a:gd name="connsiteY19" fmla="*/ 771525 h 1624013"/>
                <a:gd name="connsiteX20" fmla="*/ 309562 w 657225"/>
                <a:gd name="connsiteY20" fmla="*/ 771525 h 1624013"/>
                <a:gd name="connsiteX21" fmla="*/ 309562 w 657225"/>
                <a:gd name="connsiteY21" fmla="*/ 866775 h 1624013"/>
                <a:gd name="connsiteX22" fmla="*/ 357187 w 657225"/>
                <a:gd name="connsiteY22" fmla="*/ 923925 h 1624013"/>
                <a:gd name="connsiteX23" fmla="*/ 357187 w 657225"/>
                <a:gd name="connsiteY23" fmla="*/ 976313 h 1624013"/>
                <a:gd name="connsiteX24" fmla="*/ 238125 w 657225"/>
                <a:gd name="connsiteY24" fmla="*/ 1133475 h 1624013"/>
                <a:gd name="connsiteX25" fmla="*/ 242887 w 657225"/>
                <a:gd name="connsiteY25" fmla="*/ 1509713 h 1624013"/>
                <a:gd name="connsiteX26" fmla="*/ 0 w 657225"/>
                <a:gd name="connsiteY26" fmla="*/ 1624013 h 1624013"/>
                <a:gd name="connsiteX0" fmla="*/ 604837 w 657225"/>
                <a:gd name="connsiteY0" fmla="*/ 0 h 1624013"/>
                <a:gd name="connsiteX1" fmla="*/ 300037 w 657225"/>
                <a:gd name="connsiteY1" fmla="*/ 0 h 1624013"/>
                <a:gd name="connsiteX2" fmla="*/ 309562 w 657225"/>
                <a:gd name="connsiteY2" fmla="*/ 66675 h 1624013"/>
                <a:gd name="connsiteX3" fmla="*/ 261937 w 657225"/>
                <a:gd name="connsiteY3" fmla="*/ 71438 h 1624013"/>
                <a:gd name="connsiteX4" fmla="*/ 266700 w 657225"/>
                <a:gd name="connsiteY4" fmla="*/ 185738 h 1624013"/>
                <a:gd name="connsiteX5" fmla="*/ 347662 w 657225"/>
                <a:gd name="connsiteY5" fmla="*/ 185738 h 1624013"/>
                <a:gd name="connsiteX6" fmla="*/ 366712 w 657225"/>
                <a:gd name="connsiteY6" fmla="*/ 219075 h 1624013"/>
                <a:gd name="connsiteX7" fmla="*/ 423862 w 657225"/>
                <a:gd name="connsiteY7" fmla="*/ 209550 h 1624013"/>
                <a:gd name="connsiteX8" fmla="*/ 423862 w 657225"/>
                <a:gd name="connsiteY8" fmla="*/ 266700 h 1624013"/>
                <a:gd name="connsiteX9" fmla="*/ 471487 w 657225"/>
                <a:gd name="connsiteY9" fmla="*/ 319088 h 1624013"/>
                <a:gd name="connsiteX10" fmla="*/ 528637 w 657225"/>
                <a:gd name="connsiteY10" fmla="*/ 280988 h 1624013"/>
                <a:gd name="connsiteX11" fmla="*/ 652462 w 657225"/>
                <a:gd name="connsiteY11" fmla="*/ 423863 h 1624013"/>
                <a:gd name="connsiteX12" fmla="*/ 657225 w 657225"/>
                <a:gd name="connsiteY12" fmla="*/ 590550 h 1624013"/>
                <a:gd name="connsiteX13" fmla="*/ 528637 w 657225"/>
                <a:gd name="connsiteY13" fmla="*/ 590550 h 1624013"/>
                <a:gd name="connsiteX14" fmla="*/ 466725 w 657225"/>
                <a:gd name="connsiteY14" fmla="*/ 485775 h 1624013"/>
                <a:gd name="connsiteX15" fmla="*/ 352425 w 657225"/>
                <a:gd name="connsiteY15" fmla="*/ 600075 h 1624013"/>
                <a:gd name="connsiteX16" fmla="*/ 290512 w 657225"/>
                <a:gd name="connsiteY16" fmla="*/ 595313 h 1624013"/>
                <a:gd name="connsiteX17" fmla="*/ 304800 w 657225"/>
                <a:gd name="connsiteY17" fmla="*/ 647700 h 1624013"/>
                <a:gd name="connsiteX18" fmla="*/ 47625 w 657225"/>
                <a:gd name="connsiteY18" fmla="*/ 647700 h 1624013"/>
                <a:gd name="connsiteX19" fmla="*/ 42862 w 657225"/>
                <a:gd name="connsiteY19" fmla="*/ 771525 h 1624013"/>
                <a:gd name="connsiteX20" fmla="*/ 309562 w 657225"/>
                <a:gd name="connsiteY20" fmla="*/ 771525 h 1624013"/>
                <a:gd name="connsiteX21" fmla="*/ 309562 w 657225"/>
                <a:gd name="connsiteY21" fmla="*/ 866775 h 1624013"/>
                <a:gd name="connsiteX22" fmla="*/ 357187 w 657225"/>
                <a:gd name="connsiteY22" fmla="*/ 923925 h 1624013"/>
                <a:gd name="connsiteX23" fmla="*/ 357187 w 657225"/>
                <a:gd name="connsiteY23" fmla="*/ 976313 h 1624013"/>
                <a:gd name="connsiteX24" fmla="*/ 238125 w 657225"/>
                <a:gd name="connsiteY24" fmla="*/ 1133475 h 1624013"/>
                <a:gd name="connsiteX25" fmla="*/ 242887 w 657225"/>
                <a:gd name="connsiteY25" fmla="*/ 1509713 h 1624013"/>
                <a:gd name="connsiteX26" fmla="*/ 47625 w 657225"/>
                <a:gd name="connsiteY26" fmla="*/ 1604963 h 1624013"/>
                <a:gd name="connsiteX27" fmla="*/ 0 w 657225"/>
                <a:gd name="connsiteY27" fmla="*/ 1624013 h 1624013"/>
                <a:gd name="connsiteX0" fmla="*/ 590550 w 642938"/>
                <a:gd name="connsiteY0" fmla="*/ 0 h 2238375"/>
                <a:gd name="connsiteX1" fmla="*/ 285750 w 642938"/>
                <a:gd name="connsiteY1" fmla="*/ 0 h 2238375"/>
                <a:gd name="connsiteX2" fmla="*/ 295275 w 642938"/>
                <a:gd name="connsiteY2" fmla="*/ 66675 h 2238375"/>
                <a:gd name="connsiteX3" fmla="*/ 247650 w 642938"/>
                <a:gd name="connsiteY3" fmla="*/ 71438 h 2238375"/>
                <a:gd name="connsiteX4" fmla="*/ 252413 w 642938"/>
                <a:gd name="connsiteY4" fmla="*/ 185738 h 2238375"/>
                <a:gd name="connsiteX5" fmla="*/ 333375 w 642938"/>
                <a:gd name="connsiteY5" fmla="*/ 185738 h 2238375"/>
                <a:gd name="connsiteX6" fmla="*/ 352425 w 642938"/>
                <a:gd name="connsiteY6" fmla="*/ 219075 h 2238375"/>
                <a:gd name="connsiteX7" fmla="*/ 409575 w 642938"/>
                <a:gd name="connsiteY7" fmla="*/ 209550 h 2238375"/>
                <a:gd name="connsiteX8" fmla="*/ 409575 w 642938"/>
                <a:gd name="connsiteY8" fmla="*/ 266700 h 2238375"/>
                <a:gd name="connsiteX9" fmla="*/ 457200 w 642938"/>
                <a:gd name="connsiteY9" fmla="*/ 319088 h 2238375"/>
                <a:gd name="connsiteX10" fmla="*/ 514350 w 642938"/>
                <a:gd name="connsiteY10" fmla="*/ 280988 h 2238375"/>
                <a:gd name="connsiteX11" fmla="*/ 638175 w 642938"/>
                <a:gd name="connsiteY11" fmla="*/ 423863 h 2238375"/>
                <a:gd name="connsiteX12" fmla="*/ 642938 w 642938"/>
                <a:gd name="connsiteY12" fmla="*/ 590550 h 2238375"/>
                <a:gd name="connsiteX13" fmla="*/ 514350 w 642938"/>
                <a:gd name="connsiteY13" fmla="*/ 590550 h 2238375"/>
                <a:gd name="connsiteX14" fmla="*/ 452438 w 642938"/>
                <a:gd name="connsiteY14" fmla="*/ 485775 h 2238375"/>
                <a:gd name="connsiteX15" fmla="*/ 338138 w 642938"/>
                <a:gd name="connsiteY15" fmla="*/ 600075 h 2238375"/>
                <a:gd name="connsiteX16" fmla="*/ 276225 w 642938"/>
                <a:gd name="connsiteY16" fmla="*/ 595313 h 2238375"/>
                <a:gd name="connsiteX17" fmla="*/ 290513 w 642938"/>
                <a:gd name="connsiteY17" fmla="*/ 647700 h 2238375"/>
                <a:gd name="connsiteX18" fmla="*/ 33338 w 642938"/>
                <a:gd name="connsiteY18" fmla="*/ 647700 h 2238375"/>
                <a:gd name="connsiteX19" fmla="*/ 28575 w 642938"/>
                <a:gd name="connsiteY19" fmla="*/ 771525 h 2238375"/>
                <a:gd name="connsiteX20" fmla="*/ 295275 w 642938"/>
                <a:gd name="connsiteY20" fmla="*/ 771525 h 2238375"/>
                <a:gd name="connsiteX21" fmla="*/ 295275 w 642938"/>
                <a:gd name="connsiteY21" fmla="*/ 866775 h 2238375"/>
                <a:gd name="connsiteX22" fmla="*/ 342900 w 642938"/>
                <a:gd name="connsiteY22" fmla="*/ 923925 h 2238375"/>
                <a:gd name="connsiteX23" fmla="*/ 342900 w 642938"/>
                <a:gd name="connsiteY23" fmla="*/ 976313 h 2238375"/>
                <a:gd name="connsiteX24" fmla="*/ 223838 w 642938"/>
                <a:gd name="connsiteY24" fmla="*/ 1133475 h 2238375"/>
                <a:gd name="connsiteX25" fmla="*/ 228600 w 642938"/>
                <a:gd name="connsiteY25" fmla="*/ 1509713 h 2238375"/>
                <a:gd name="connsiteX26" fmla="*/ 33338 w 642938"/>
                <a:gd name="connsiteY26" fmla="*/ 1604963 h 2238375"/>
                <a:gd name="connsiteX27" fmla="*/ 0 w 642938"/>
                <a:gd name="connsiteY27" fmla="*/ 2238375 h 2238375"/>
                <a:gd name="connsiteX0" fmla="*/ 595312 w 647700"/>
                <a:gd name="connsiteY0" fmla="*/ 0 h 2238375"/>
                <a:gd name="connsiteX1" fmla="*/ 290512 w 647700"/>
                <a:gd name="connsiteY1" fmla="*/ 0 h 2238375"/>
                <a:gd name="connsiteX2" fmla="*/ 300037 w 647700"/>
                <a:gd name="connsiteY2" fmla="*/ 66675 h 2238375"/>
                <a:gd name="connsiteX3" fmla="*/ 252412 w 647700"/>
                <a:gd name="connsiteY3" fmla="*/ 71438 h 2238375"/>
                <a:gd name="connsiteX4" fmla="*/ 257175 w 647700"/>
                <a:gd name="connsiteY4" fmla="*/ 185738 h 2238375"/>
                <a:gd name="connsiteX5" fmla="*/ 338137 w 647700"/>
                <a:gd name="connsiteY5" fmla="*/ 185738 h 2238375"/>
                <a:gd name="connsiteX6" fmla="*/ 357187 w 647700"/>
                <a:gd name="connsiteY6" fmla="*/ 219075 h 2238375"/>
                <a:gd name="connsiteX7" fmla="*/ 414337 w 647700"/>
                <a:gd name="connsiteY7" fmla="*/ 209550 h 2238375"/>
                <a:gd name="connsiteX8" fmla="*/ 414337 w 647700"/>
                <a:gd name="connsiteY8" fmla="*/ 266700 h 2238375"/>
                <a:gd name="connsiteX9" fmla="*/ 461962 w 647700"/>
                <a:gd name="connsiteY9" fmla="*/ 319088 h 2238375"/>
                <a:gd name="connsiteX10" fmla="*/ 519112 w 647700"/>
                <a:gd name="connsiteY10" fmla="*/ 280988 h 2238375"/>
                <a:gd name="connsiteX11" fmla="*/ 642937 w 647700"/>
                <a:gd name="connsiteY11" fmla="*/ 423863 h 2238375"/>
                <a:gd name="connsiteX12" fmla="*/ 647700 w 647700"/>
                <a:gd name="connsiteY12" fmla="*/ 590550 h 2238375"/>
                <a:gd name="connsiteX13" fmla="*/ 519112 w 647700"/>
                <a:gd name="connsiteY13" fmla="*/ 590550 h 2238375"/>
                <a:gd name="connsiteX14" fmla="*/ 457200 w 647700"/>
                <a:gd name="connsiteY14" fmla="*/ 485775 h 2238375"/>
                <a:gd name="connsiteX15" fmla="*/ 342900 w 647700"/>
                <a:gd name="connsiteY15" fmla="*/ 600075 h 2238375"/>
                <a:gd name="connsiteX16" fmla="*/ 280987 w 647700"/>
                <a:gd name="connsiteY16" fmla="*/ 595313 h 2238375"/>
                <a:gd name="connsiteX17" fmla="*/ 295275 w 647700"/>
                <a:gd name="connsiteY17" fmla="*/ 647700 h 2238375"/>
                <a:gd name="connsiteX18" fmla="*/ 38100 w 647700"/>
                <a:gd name="connsiteY18" fmla="*/ 647700 h 2238375"/>
                <a:gd name="connsiteX19" fmla="*/ 33337 w 647700"/>
                <a:gd name="connsiteY19" fmla="*/ 771525 h 2238375"/>
                <a:gd name="connsiteX20" fmla="*/ 300037 w 647700"/>
                <a:gd name="connsiteY20" fmla="*/ 771525 h 2238375"/>
                <a:gd name="connsiteX21" fmla="*/ 300037 w 647700"/>
                <a:gd name="connsiteY21" fmla="*/ 866775 h 2238375"/>
                <a:gd name="connsiteX22" fmla="*/ 347662 w 647700"/>
                <a:gd name="connsiteY22" fmla="*/ 923925 h 2238375"/>
                <a:gd name="connsiteX23" fmla="*/ 347662 w 647700"/>
                <a:gd name="connsiteY23" fmla="*/ 976313 h 2238375"/>
                <a:gd name="connsiteX24" fmla="*/ 228600 w 647700"/>
                <a:gd name="connsiteY24" fmla="*/ 1133475 h 2238375"/>
                <a:gd name="connsiteX25" fmla="*/ 233362 w 647700"/>
                <a:gd name="connsiteY25" fmla="*/ 1509713 h 2238375"/>
                <a:gd name="connsiteX26" fmla="*/ 0 w 647700"/>
                <a:gd name="connsiteY26" fmla="*/ 1638300 h 2238375"/>
                <a:gd name="connsiteX27" fmla="*/ 4762 w 647700"/>
                <a:gd name="connsiteY27" fmla="*/ 2238375 h 2238375"/>
                <a:gd name="connsiteX0" fmla="*/ 595312 w 647700"/>
                <a:gd name="connsiteY0" fmla="*/ 0 h 2238375"/>
                <a:gd name="connsiteX1" fmla="*/ 290512 w 647700"/>
                <a:gd name="connsiteY1" fmla="*/ 0 h 2238375"/>
                <a:gd name="connsiteX2" fmla="*/ 300037 w 647700"/>
                <a:gd name="connsiteY2" fmla="*/ 66675 h 2238375"/>
                <a:gd name="connsiteX3" fmla="*/ 252412 w 647700"/>
                <a:gd name="connsiteY3" fmla="*/ 71438 h 2238375"/>
                <a:gd name="connsiteX4" fmla="*/ 257175 w 647700"/>
                <a:gd name="connsiteY4" fmla="*/ 185738 h 2238375"/>
                <a:gd name="connsiteX5" fmla="*/ 338137 w 647700"/>
                <a:gd name="connsiteY5" fmla="*/ 185738 h 2238375"/>
                <a:gd name="connsiteX6" fmla="*/ 357187 w 647700"/>
                <a:gd name="connsiteY6" fmla="*/ 219075 h 2238375"/>
                <a:gd name="connsiteX7" fmla="*/ 414337 w 647700"/>
                <a:gd name="connsiteY7" fmla="*/ 209550 h 2238375"/>
                <a:gd name="connsiteX8" fmla="*/ 414337 w 647700"/>
                <a:gd name="connsiteY8" fmla="*/ 266700 h 2238375"/>
                <a:gd name="connsiteX9" fmla="*/ 461962 w 647700"/>
                <a:gd name="connsiteY9" fmla="*/ 319088 h 2238375"/>
                <a:gd name="connsiteX10" fmla="*/ 519112 w 647700"/>
                <a:gd name="connsiteY10" fmla="*/ 280988 h 2238375"/>
                <a:gd name="connsiteX11" fmla="*/ 642937 w 647700"/>
                <a:gd name="connsiteY11" fmla="*/ 423863 h 2238375"/>
                <a:gd name="connsiteX12" fmla="*/ 647700 w 647700"/>
                <a:gd name="connsiteY12" fmla="*/ 590550 h 2238375"/>
                <a:gd name="connsiteX13" fmla="*/ 519112 w 647700"/>
                <a:gd name="connsiteY13" fmla="*/ 590550 h 2238375"/>
                <a:gd name="connsiteX14" fmla="*/ 457200 w 647700"/>
                <a:gd name="connsiteY14" fmla="*/ 485775 h 2238375"/>
                <a:gd name="connsiteX15" fmla="*/ 342900 w 647700"/>
                <a:gd name="connsiteY15" fmla="*/ 600075 h 2238375"/>
                <a:gd name="connsiteX16" fmla="*/ 280987 w 647700"/>
                <a:gd name="connsiteY16" fmla="*/ 595313 h 2238375"/>
                <a:gd name="connsiteX17" fmla="*/ 295275 w 647700"/>
                <a:gd name="connsiteY17" fmla="*/ 647700 h 2238375"/>
                <a:gd name="connsiteX18" fmla="*/ 33337 w 647700"/>
                <a:gd name="connsiteY18" fmla="*/ 771525 h 2238375"/>
                <a:gd name="connsiteX19" fmla="*/ 300037 w 647700"/>
                <a:gd name="connsiteY19" fmla="*/ 771525 h 2238375"/>
                <a:gd name="connsiteX20" fmla="*/ 300037 w 647700"/>
                <a:gd name="connsiteY20" fmla="*/ 866775 h 2238375"/>
                <a:gd name="connsiteX21" fmla="*/ 347662 w 647700"/>
                <a:gd name="connsiteY21" fmla="*/ 923925 h 2238375"/>
                <a:gd name="connsiteX22" fmla="*/ 347662 w 647700"/>
                <a:gd name="connsiteY22" fmla="*/ 976313 h 2238375"/>
                <a:gd name="connsiteX23" fmla="*/ 228600 w 647700"/>
                <a:gd name="connsiteY23" fmla="*/ 1133475 h 2238375"/>
                <a:gd name="connsiteX24" fmla="*/ 233362 w 647700"/>
                <a:gd name="connsiteY24" fmla="*/ 1509713 h 2238375"/>
                <a:gd name="connsiteX25" fmla="*/ 0 w 647700"/>
                <a:gd name="connsiteY25" fmla="*/ 1638300 h 2238375"/>
                <a:gd name="connsiteX26" fmla="*/ 4762 w 647700"/>
                <a:gd name="connsiteY26" fmla="*/ 2238375 h 2238375"/>
                <a:gd name="connsiteX0" fmla="*/ 595312 w 647700"/>
                <a:gd name="connsiteY0" fmla="*/ 0 h 2238375"/>
                <a:gd name="connsiteX1" fmla="*/ 290512 w 647700"/>
                <a:gd name="connsiteY1" fmla="*/ 0 h 2238375"/>
                <a:gd name="connsiteX2" fmla="*/ 300037 w 647700"/>
                <a:gd name="connsiteY2" fmla="*/ 66675 h 2238375"/>
                <a:gd name="connsiteX3" fmla="*/ 252412 w 647700"/>
                <a:gd name="connsiteY3" fmla="*/ 71438 h 2238375"/>
                <a:gd name="connsiteX4" fmla="*/ 257175 w 647700"/>
                <a:gd name="connsiteY4" fmla="*/ 185738 h 2238375"/>
                <a:gd name="connsiteX5" fmla="*/ 338137 w 647700"/>
                <a:gd name="connsiteY5" fmla="*/ 185738 h 2238375"/>
                <a:gd name="connsiteX6" fmla="*/ 357187 w 647700"/>
                <a:gd name="connsiteY6" fmla="*/ 219075 h 2238375"/>
                <a:gd name="connsiteX7" fmla="*/ 414337 w 647700"/>
                <a:gd name="connsiteY7" fmla="*/ 209550 h 2238375"/>
                <a:gd name="connsiteX8" fmla="*/ 414337 w 647700"/>
                <a:gd name="connsiteY8" fmla="*/ 266700 h 2238375"/>
                <a:gd name="connsiteX9" fmla="*/ 461962 w 647700"/>
                <a:gd name="connsiteY9" fmla="*/ 319088 h 2238375"/>
                <a:gd name="connsiteX10" fmla="*/ 519112 w 647700"/>
                <a:gd name="connsiteY10" fmla="*/ 280988 h 2238375"/>
                <a:gd name="connsiteX11" fmla="*/ 642937 w 647700"/>
                <a:gd name="connsiteY11" fmla="*/ 423863 h 2238375"/>
                <a:gd name="connsiteX12" fmla="*/ 647700 w 647700"/>
                <a:gd name="connsiteY12" fmla="*/ 590550 h 2238375"/>
                <a:gd name="connsiteX13" fmla="*/ 519112 w 647700"/>
                <a:gd name="connsiteY13" fmla="*/ 590550 h 2238375"/>
                <a:gd name="connsiteX14" fmla="*/ 457200 w 647700"/>
                <a:gd name="connsiteY14" fmla="*/ 485775 h 2238375"/>
                <a:gd name="connsiteX15" fmla="*/ 342900 w 647700"/>
                <a:gd name="connsiteY15" fmla="*/ 600075 h 2238375"/>
                <a:gd name="connsiteX16" fmla="*/ 280987 w 647700"/>
                <a:gd name="connsiteY16" fmla="*/ 595313 h 2238375"/>
                <a:gd name="connsiteX17" fmla="*/ 295275 w 647700"/>
                <a:gd name="connsiteY17" fmla="*/ 647700 h 2238375"/>
                <a:gd name="connsiteX18" fmla="*/ 300037 w 647700"/>
                <a:gd name="connsiteY18" fmla="*/ 771525 h 2238375"/>
                <a:gd name="connsiteX19" fmla="*/ 300037 w 647700"/>
                <a:gd name="connsiteY19" fmla="*/ 866775 h 2238375"/>
                <a:gd name="connsiteX20" fmla="*/ 347662 w 647700"/>
                <a:gd name="connsiteY20" fmla="*/ 923925 h 2238375"/>
                <a:gd name="connsiteX21" fmla="*/ 347662 w 647700"/>
                <a:gd name="connsiteY21" fmla="*/ 976313 h 2238375"/>
                <a:gd name="connsiteX22" fmla="*/ 228600 w 647700"/>
                <a:gd name="connsiteY22" fmla="*/ 1133475 h 2238375"/>
                <a:gd name="connsiteX23" fmla="*/ 233362 w 647700"/>
                <a:gd name="connsiteY23" fmla="*/ 1509713 h 2238375"/>
                <a:gd name="connsiteX24" fmla="*/ 0 w 647700"/>
                <a:gd name="connsiteY24" fmla="*/ 1638300 h 2238375"/>
                <a:gd name="connsiteX25" fmla="*/ 4762 w 647700"/>
                <a:gd name="connsiteY25" fmla="*/ 2238375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7700" h="2238375">
                  <a:moveTo>
                    <a:pt x="595312" y="0"/>
                  </a:moveTo>
                  <a:lnTo>
                    <a:pt x="290512" y="0"/>
                  </a:lnTo>
                  <a:lnTo>
                    <a:pt x="300037" y="66675"/>
                  </a:lnTo>
                  <a:lnTo>
                    <a:pt x="252412" y="71438"/>
                  </a:lnTo>
                  <a:lnTo>
                    <a:pt x="257175" y="185738"/>
                  </a:lnTo>
                  <a:lnTo>
                    <a:pt x="338137" y="185738"/>
                  </a:lnTo>
                  <a:lnTo>
                    <a:pt x="357187" y="219075"/>
                  </a:lnTo>
                  <a:lnTo>
                    <a:pt x="414337" y="209550"/>
                  </a:lnTo>
                  <a:lnTo>
                    <a:pt x="414337" y="266700"/>
                  </a:lnTo>
                  <a:lnTo>
                    <a:pt x="461962" y="319088"/>
                  </a:lnTo>
                  <a:lnTo>
                    <a:pt x="519112" y="280988"/>
                  </a:lnTo>
                  <a:lnTo>
                    <a:pt x="642937" y="423863"/>
                  </a:lnTo>
                  <a:lnTo>
                    <a:pt x="647700" y="590550"/>
                  </a:lnTo>
                  <a:lnTo>
                    <a:pt x="519112" y="590550"/>
                  </a:lnTo>
                  <a:lnTo>
                    <a:pt x="457200" y="485775"/>
                  </a:lnTo>
                  <a:lnTo>
                    <a:pt x="342900" y="600075"/>
                  </a:lnTo>
                  <a:lnTo>
                    <a:pt x="280987" y="595313"/>
                  </a:lnTo>
                  <a:lnTo>
                    <a:pt x="295275" y="647700"/>
                  </a:lnTo>
                  <a:lnTo>
                    <a:pt x="300037" y="771525"/>
                  </a:lnTo>
                  <a:lnTo>
                    <a:pt x="300037" y="866775"/>
                  </a:lnTo>
                  <a:lnTo>
                    <a:pt x="347662" y="923925"/>
                  </a:lnTo>
                  <a:lnTo>
                    <a:pt x="347662" y="976313"/>
                  </a:lnTo>
                  <a:lnTo>
                    <a:pt x="228600" y="1133475"/>
                  </a:lnTo>
                  <a:cubicBezTo>
                    <a:pt x="230187" y="1258888"/>
                    <a:pt x="231775" y="1384300"/>
                    <a:pt x="233362" y="1509713"/>
                  </a:cubicBezTo>
                  <a:lnTo>
                    <a:pt x="0" y="1638300"/>
                  </a:lnTo>
                  <a:cubicBezTo>
                    <a:pt x="1587" y="1838325"/>
                    <a:pt x="3175" y="2038350"/>
                    <a:pt x="4762" y="2238375"/>
                  </a:cubicBez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205" name="フリーフォーム 204"/>
            <p:cNvSpPr/>
            <p:nvPr/>
          </p:nvSpPr>
          <p:spPr>
            <a:xfrm>
              <a:off x="4953000" y="4290060"/>
              <a:ext cx="1706880" cy="137160"/>
            </a:xfrm>
            <a:custGeom>
              <a:avLst/>
              <a:gdLst>
                <a:gd name="connsiteX0" fmla="*/ 1706880 w 1706880"/>
                <a:gd name="connsiteY0" fmla="*/ 83820 h 137160"/>
                <a:gd name="connsiteX1" fmla="*/ 1546860 w 1706880"/>
                <a:gd name="connsiteY1" fmla="*/ 137160 h 137160"/>
                <a:gd name="connsiteX2" fmla="*/ 1211580 w 1706880"/>
                <a:gd name="connsiteY2" fmla="*/ 30480 h 137160"/>
                <a:gd name="connsiteX3" fmla="*/ 0 w 1706880"/>
                <a:gd name="connsiteY3" fmla="*/ 7620 h 137160"/>
                <a:gd name="connsiteX4" fmla="*/ 7620 w 17068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80" h="137160">
                  <a:moveTo>
                    <a:pt x="1706880" y="83820"/>
                  </a:moveTo>
                  <a:lnTo>
                    <a:pt x="1546860" y="137160"/>
                  </a:lnTo>
                  <a:lnTo>
                    <a:pt x="1211580" y="30480"/>
                  </a:lnTo>
                  <a:lnTo>
                    <a:pt x="0" y="7620"/>
                  </a:lnTo>
                  <a:lnTo>
                    <a:pt x="7620" y="0"/>
                  </a:ln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11" name="フリーフォーム 210"/>
            <p:cNvSpPr/>
            <p:nvPr/>
          </p:nvSpPr>
          <p:spPr>
            <a:xfrm>
              <a:off x="6423660" y="1744980"/>
              <a:ext cx="190500" cy="1485900"/>
            </a:xfrm>
            <a:custGeom>
              <a:avLst/>
              <a:gdLst>
                <a:gd name="connsiteX0" fmla="*/ 7620 w 190500"/>
                <a:gd name="connsiteY0" fmla="*/ 1485900 h 1485900"/>
                <a:gd name="connsiteX1" fmla="*/ 0 w 190500"/>
                <a:gd name="connsiteY1" fmla="*/ 1226820 h 1485900"/>
                <a:gd name="connsiteX2" fmla="*/ 60960 w 190500"/>
                <a:gd name="connsiteY2" fmla="*/ 1165860 h 1485900"/>
                <a:gd name="connsiteX3" fmla="*/ 60960 w 190500"/>
                <a:gd name="connsiteY3" fmla="*/ 1066800 h 1485900"/>
                <a:gd name="connsiteX4" fmla="*/ 7620 w 190500"/>
                <a:gd name="connsiteY4" fmla="*/ 1013460 h 1485900"/>
                <a:gd name="connsiteX5" fmla="*/ 60960 w 190500"/>
                <a:gd name="connsiteY5" fmla="*/ 937260 h 1485900"/>
                <a:gd name="connsiteX6" fmla="*/ 190500 w 190500"/>
                <a:gd name="connsiteY6" fmla="*/ 937260 h 1485900"/>
                <a:gd name="connsiteX7" fmla="*/ 190500 w 190500"/>
                <a:gd name="connsiteY7" fmla="*/ 838200 h 1485900"/>
                <a:gd name="connsiteX8" fmla="*/ 114300 w 190500"/>
                <a:gd name="connsiteY8" fmla="*/ 739140 h 1485900"/>
                <a:gd name="connsiteX9" fmla="*/ 121920 w 190500"/>
                <a:gd name="connsiteY9" fmla="*/ 617220 h 1485900"/>
                <a:gd name="connsiteX10" fmla="*/ 68580 w 190500"/>
                <a:gd name="connsiteY10" fmla="*/ 655320 h 1485900"/>
                <a:gd name="connsiteX11" fmla="*/ 68580 w 190500"/>
                <a:gd name="connsiteY11" fmla="*/ 617220 h 1485900"/>
                <a:gd name="connsiteX12" fmla="*/ 7620 w 190500"/>
                <a:gd name="connsiteY12" fmla="*/ 571500 h 1485900"/>
                <a:gd name="connsiteX13" fmla="*/ 68580 w 190500"/>
                <a:gd name="connsiteY13" fmla="*/ 457200 h 1485900"/>
                <a:gd name="connsiteX14" fmla="*/ 114300 w 190500"/>
                <a:gd name="connsiteY14" fmla="*/ 457200 h 1485900"/>
                <a:gd name="connsiteX15" fmla="*/ 190500 w 190500"/>
                <a:gd name="connsiteY15" fmla="*/ 358140 h 1485900"/>
                <a:gd name="connsiteX16" fmla="*/ 190500 w 190500"/>
                <a:gd name="connsiteY16" fmla="*/ 0 h 1485900"/>
                <a:gd name="connsiteX17" fmla="*/ 182880 w 190500"/>
                <a:gd name="connsiteY17" fmla="*/ 762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500" h="1485900">
                  <a:moveTo>
                    <a:pt x="7620" y="1485900"/>
                  </a:moveTo>
                  <a:lnTo>
                    <a:pt x="0" y="1226820"/>
                  </a:lnTo>
                  <a:lnTo>
                    <a:pt x="60960" y="1165860"/>
                  </a:lnTo>
                  <a:lnTo>
                    <a:pt x="60960" y="1066800"/>
                  </a:lnTo>
                  <a:lnTo>
                    <a:pt x="7620" y="1013460"/>
                  </a:lnTo>
                  <a:lnTo>
                    <a:pt x="60960" y="937260"/>
                  </a:lnTo>
                  <a:lnTo>
                    <a:pt x="190500" y="937260"/>
                  </a:lnTo>
                  <a:lnTo>
                    <a:pt x="190500" y="838200"/>
                  </a:lnTo>
                  <a:lnTo>
                    <a:pt x="114300" y="739140"/>
                  </a:lnTo>
                  <a:lnTo>
                    <a:pt x="121920" y="617220"/>
                  </a:lnTo>
                  <a:lnTo>
                    <a:pt x="68580" y="655320"/>
                  </a:lnTo>
                  <a:lnTo>
                    <a:pt x="68580" y="617220"/>
                  </a:lnTo>
                  <a:lnTo>
                    <a:pt x="7620" y="571500"/>
                  </a:lnTo>
                  <a:lnTo>
                    <a:pt x="68580" y="457200"/>
                  </a:lnTo>
                  <a:lnTo>
                    <a:pt x="114300" y="457200"/>
                  </a:lnTo>
                  <a:lnTo>
                    <a:pt x="190500" y="358140"/>
                  </a:lnTo>
                  <a:lnTo>
                    <a:pt x="190500" y="0"/>
                  </a:lnTo>
                  <a:lnTo>
                    <a:pt x="182880" y="762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12" name="フリーフォーム 211"/>
            <p:cNvSpPr/>
            <p:nvPr/>
          </p:nvSpPr>
          <p:spPr>
            <a:xfrm>
              <a:off x="7025640" y="3573780"/>
              <a:ext cx="708660" cy="99060"/>
            </a:xfrm>
            <a:custGeom>
              <a:avLst/>
              <a:gdLst>
                <a:gd name="connsiteX0" fmla="*/ 0 w 708660"/>
                <a:gd name="connsiteY0" fmla="*/ 0 h 99060"/>
                <a:gd name="connsiteX1" fmla="*/ 213360 w 708660"/>
                <a:gd name="connsiteY1" fmla="*/ 99060 h 99060"/>
                <a:gd name="connsiteX2" fmla="*/ 175260 w 708660"/>
                <a:gd name="connsiteY2" fmla="*/ 30480 h 99060"/>
                <a:gd name="connsiteX3" fmla="*/ 708660 w 708660"/>
                <a:gd name="connsiteY3" fmla="*/ 38100 h 99060"/>
                <a:gd name="connsiteX4" fmla="*/ 708660 w 708660"/>
                <a:gd name="connsiteY4" fmla="*/ 38100 h 99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60" h="99060">
                  <a:moveTo>
                    <a:pt x="0" y="0"/>
                  </a:moveTo>
                  <a:lnTo>
                    <a:pt x="213360" y="99060"/>
                  </a:lnTo>
                  <a:lnTo>
                    <a:pt x="175260" y="30480"/>
                  </a:lnTo>
                  <a:lnTo>
                    <a:pt x="708660" y="38100"/>
                  </a:lnTo>
                  <a:lnTo>
                    <a:pt x="708660" y="3810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13" name="フリーフォーム 212"/>
            <p:cNvSpPr/>
            <p:nvPr/>
          </p:nvSpPr>
          <p:spPr>
            <a:xfrm>
              <a:off x="5585460" y="4998720"/>
              <a:ext cx="670560" cy="1249680"/>
            </a:xfrm>
            <a:custGeom>
              <a:avLst/>
              <a:gdLst>
                <a:gd name="connsiteX0" fmla="*/ 609600 w 670560"/>
                <a:gd name="connsiteY0" fmla="*/ 1249680 h 1249680"/>
                <a:gd name="connsiteX1" fmla="*/ 609600 w 670560"/>
                <a:gd name="connsiteY1" fmla="*/ 982980 h 1249680"/>
                <a:gd name="connsiteX2" fmla="*/ 670560 w 670560"/>
                <a:gd name="connsiteY2" fmla="*/ 944880 h 1249680"/>
                <a:gd name="connsiteX3" fmla="*/ 571500 w 670560"/>
                <a:gd name="connsiteY3" fmla="*/ 853440 h 1249680"/>
                <a:gd name="connsiteX4" fmla="*/ 609600 w 670560"/>
                <a:gd name="connsiteY4" fmla="*/ 723900 h 1249680"/>
                <a:gd name="connsiteX5" fmla="*/ 487680 w 670560"/>
                <a:gd name="connsiteY5" fmla="*/ 480060 h 1249680"/>
                <a:gd name="connsiteX6" fmla="*/ 502920 w 670560"/>
                <a:gd name="connsiteY6" fmla="*/ 350520 h 1249680"/>
                <a:gd name="connsiteX7" fmla="*/ 358140 w 670560"/>
                <a:gd name="connsiteY7" fmla="*/ 266700 h 1249680"/>
                <a:gd name="connsiteX8" fmla="*/ 228600 w 670560"/>
                <a:gd name="connsiteY8" fmla="*/ 205740 h 1249680"/>
                <a:gd name="connsiteX9" fmla="*/ 0 w 670560"/>
                <a:gd name="connsiteY9" fmla="*/ 0 h 12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560" h="1249680">
                  <a:moveTo>
                    <a:pt x="609600" y="1249680"/>
                  </a:moveTo>
                  <a:lnTo>
                    <a:pt x="609600" y="982980"/>
                  </a:lnTo>
                  <a:lnTo>
                    <a:pt x="670560" y="944880"/>
                  </a:lnTo>
                  <a:lnTo>
                    <a:pt x="571500" y="853440"/>
                  </a:lnTo>
                  <a:lnTo>
                    <a:pt x="609600" y="723900"/>
                  </a:lnTo>
                  <a:lnTo>
                    <a:pt x="487680" y="480060"/>
                  </a:lnTo>
                  <a:lnTo>
                    <a:pt x="502920" y="350520"/>
                  </a:lnTo>
                  <a:lnTo>
                    <a:pt x="358140" y="266700"/>
                  </a:lnTo>
                  <a:lnTo>
                    <a:pt x="228600" y="205740"/>
                  </a:lnTo>
                  <a:lnTo>
                    <a:pt x="0" y="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201" name="正方形/長方形 200">
            <a:extLst>
              <a:ext uri="{FF2B5EF4-FFF2-40B4-BE49-F238E27FC236}">
                <a16:creationId xmlns:a16="http://schemas.microsoft.com/office/drawing/2014/main" id="{728DD46A-D819-4041-B148-2A5800976AF9}"/>
              </a:ext>
            </a:extLst>
          </p:cNvPr>
          <p:cNvSpPr/>
          <p:nvPr/>
        </p:nvSpPr>
        <p:spPr>
          <a:xfrm>
            <a:off x="0" y="0"/>
            <a:ext cx="8136904"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１ 大阪府内市町村の構成</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4" name="直線コネクタ 203">
            <a:extLst>
              <a:ext uri="{FF2B5EF4-FFF2-40B4-BE49-F238E27FC236}">
                <a16:creationId xmlns:a16="http://schemas.microsoft.com/office/drawing/2014/main" id="{400E06CD-EDB7-4ECA-90B4-FA6D837631BE}"/>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9" name="正方形/長方形 208">
            <a:extLst>
              <a:ext uri="{FF2B5EF4-FFF2-40B4-BE49-F238E27FC236}">
                <a16:creationId xmlns:a16="http://schemas.microsoft.com/office/drawing/2014/main" id="{85C20F64-93B6-4D53-8DC4-75198C9F831E}"/>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2</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1681273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a:extLst>
              <a:ext uri="{FF2B5EF4-FFF2-40B4-BE49-F238E27FC236}">
                <a16:creationId xmlns:a16="http://schemas.microsoft.com/office/drawing/2014/main" id="{40B82D53-0877-4BFB-B34E-C6B7E389C24C}"/>
              </a:ext>
            </a:extLst>
          </p:cNvPr>
          <p:cNvSpPr txBox="1"/>
          <p:nvPr/>
        </p:nvSpPr>
        <p:spPr>
          <a:xfrm>
            <a:off x="179512" y="766446"/>
            <a:ext cx="8784976" cy="64633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「デジタル社会の実現に向けた重点計画」 （令和</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6⽉7⽇</a:t>
            </a:r>
            <a:r>
              <a:rPr lang="ja-JP" altLang="en-US" sz="1100" dirty="0">
                <a:latin typeface="Meiryo UI" panose="020B0604030504040204" pitchFamily="50" charset="-128"/>
                <a:ea typeface="Meiryo UI" panose="020B0604030504040204" pitchFamily="50" charset="-128"/>
              </a:rPr>
              <a:t>閣議決定）において、地⽅公共団体が優先的にオンライン化を推進すべきとされている</a:t>
            </a:r>
            <a:endParaRPr lang="en-US" altLang="ja-JP" sz="1100" dirty="0">
              <a:latin typeface="Meiryo UI" panose="020B0604030504040204" pitchFamily="50" charset="-128"/>
              <a:ea typeface="Meiryo UI" panose="020B0604030504040204" pitchFamily="50" charset="-128"/>
            </a:endParaRPr>
          </a:p>
          <a:p>
            <a:pPr>
              <a:lnSpc>
                <a:spcPts val="1292"/>
              </a:lnSpc>
            </a:pP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続について、オンライン化されている場合に「〇」を表示。</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 団体間でオンライン化への対応に差が出ている状況。</a:t>
            </a:r>
          </a:p>
        </p:txBody>
      </p:sp>
      <p:sp>
        <p:nvSpPr>
          <p:cNvPr id="8" name="テキスト ボックス 7">
            <a:extLst>
              <a:ext uri="{FF2B5EF4-FFF2-40B4-BE49-F238E27FC236}">
                <a16:creationId xmlns:a16="http://schemas.microsoft.com/office/drawing/2014/main" id="{B1CD1B45-F0D3-4B79-9F30-42D8EAFA32D9}"/>
              </a:ext>
            </a:extLst>
          </p:cNvPr>
          <p:cNvSpPr txBox="1"/>
          <p:nvPr/>
        </p:nvSpPr>
        <p:spPr>
          <a:xfrm>
            <a:off x="3347864" y="6602248"/>
            <a:ext cx="536815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　地方公共団体における行政手続のオンライン利用の状況</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令和４年度実績</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 及び一部ヒアリングを基に市町村局において作成</a:t>
            </a:r>
          </a:p>
        </p:txBody>
      </p:sp>
      <p:sp>
        <p:nvSpPr>
          <p:cNvPr id="9" name="正方形/長方形 8">
            <a:extLst>
              <a:ext uri="{FF2B5EF4-FFF2-40B4-BE49-F238E27FC236}">
                <a16:creationId xmlns:a16="http://schemas.microsoft.com/office/drawing/2014/main" id="{7C330B78-12EB-42E8-AF11-99EC14EDB314}"/>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29</a:t>
            </a:fld>
            <a:endParaRPr lang="ja-JP" altLang="en-US" sz="1200" dirty="0">
              <a:solidFill>
                <a:prstClr val="black"/>
              </a:solidFill>
              <a:ea typeface="Meiryo UI" panose="020B0604030504040204" pitchFamily="50" charset="-128"/>
            </a:endParaRPr>
          </a:p>
        </p:txBody>
      </p:sp>
      <p:graphicFrame>
        <p:nvGraphicFramePr>
          <p:cNvPr id="13" name="表 12">
            <a:extLst>
              <a:ext uri="{FF2B5EF4-FFF2-40B4-BE49-F238E27FC236}">
                <a16:creationId xmlns:a16="http://schemas.microsoft.com/office/drawing/2014/main" id="{0DE5C834-A7A8-4202-B68D-6E76516417EE}"/>
              </a:ext>
            </a:extLst>
          </p:cNvPr>
          <p:cNvGraphicFramePr>
            <a:graphicFrameLocks noGrp="1"/>
          </p:cNvGraphicFramePr>
          <p:nvPr>
            <p:extLst>
              <p:ext uri="{D42A27DB-BD31-4B8C-83A1-F6EECF244321}">
                <p14:modId xmlns:p14="http://schemas.microsoft.com/office/powerpoint/2010/main" val="1400371588"/>
              </p:ext>
            </p:extLst>
          </p:nvPr>
        </p:nvGraphicFramePr>
        <p:xfrm>
          <a:off x="179512" y="1484784"/>
          <a:ext cx="8803277" cy="5061409"/>
        </p:xfrm>
        <a:graphic>
          <a:graphicData uri="http://schemas.openxmlformats.org/drawingml/2006/table">
            <a:tbl>
              <a:tblPr firstRow="1" bandRow="1">
                <a:tableStyleId>{F5AB1C69-6EDB-4FF4-983F-18BD219EF322}</a:tableStyleId>
              </a:tblPr>
              <a:tblGrid>
                <a:gridCol w="835341">
                  <a:extLst>
                    <a:ext uri="{9D8B030D-6E8A-4147-A177-3AD203B41FA5}">
                      <a16:colId xmlns:a16="http://schemas.microsoft.com/office/drawing/2014/main" val="743366923"/>
                    </a:ext>
                  </a:extLst>
                </a:gridCol>
                <a:gridCol w="497996">
                  <a:extLst>
                    <a:ext uri="{9D8B030D-6E8A-4147-A177-3AD203B41FA5}">
                      <a16:colId xmlns:a16="http://schemas.microsoft.com/office/drawing/2014/main" val="4163645847"/>
                    </a:ext>
                  </a:extLst>
                </a:gridCol>
                <a:gridCol w="497996">
                  <a:extLst>
                    <a:ext uri="{9D8B030D-6E8A-4147-A177-3AD203B41FA5}">
                      <a16:colId xmlns:a16="http://schemas.microsoft.com/office/drawing/2014/main" val="3608188903"/>
                    </a:ext>
                  </a:extLst>
                </a:gridCol>
                <a:gridCol w="497996">
                  <a:extLst>
                    <a:ext uri="{9D8B030D-6E8A-4147-A177-3AD203B41FA5}">
                      <a16:colId xmlns:a16="http://schemas.microsoft.com/office/drawing/2014/main" val="2568992803"/>
                    </a:ext>
                  </a:extLst>
                </a:gridCol>
                <a:gridCol w="497996">
                  <a:extLst>
                    <a:ext uri="{9D8B030D-6E8A-4147-A177-3AD203B41FA5}">
                      <a16:colId xmlns:a16="http://schemas.microsoft.com/office/drawing/2014/main" val="569143280"/>
                    </a:ext>
                  </a:extLst>
                </a:gridCol>
                <a:gridCol w="497996">
                  <a:extLst>
                    <a:ext uri="{9D8B030D-6E8A-4147-A177-3AD203B41FA5}">
                      <a16:colId xmlns:a16="http://schemas.microsoft.com/office/drawing/2014/main" val="2090328936"/>
                    </a:ext>
                  </a:extLst>
                </a:gridCol>
                <a:gridCol w="497996">
                  <a:extLst>
                    <a:ext uri="{9D8B030D-6E8A-4147-A177-3AD203B41FA5}">
                      <a16:colId xmlns:a16="http://schemas.microsoft.com/office/drawing/2014/main" val="51599397"/>
                    </a:ext>
                  </a:extLst>
                </a:gridCol>
                <a:gridCol w="497996">
                  <a:extLst>
                    <a:ext uri="{9D8B030D-6E8A-4147-A177-3AD203B41FA5}">
                      <a16:colId xmlns:a16="http://schemas.microsoft.com/office/drawing/2014/main" val="2715220380"/>
                    </a:ext>
                  </a:extLst>
                </a:gridCol>
                <a:gridCol w="497996">
                  <a:extLst>
                    <a:ext uri="{9D8B030D-6E8A-4147-A177-3AD203B41FA5}">
                      <a16:colId xmlns:a16="http://schemas.microsoft.com/office/drawing/2014/main" val="4061175447"/>
                    </a:ext>
                  </a:extLst>
                </a:gridCol>
                <a:gridCol w="497996">
                  <a:extLst>
                    <a:ext uri="{9D8B030D-6E8A-4147-A177-3AD203B41FA5}">
                      <a16:colId xmlns:a16="http://schemas.microsoft.com/office/drawing/2014/main" val="3702035470"/>
                    </a:ext>
                  </a:extLst>
                </a:gridCol>
                <a:gridCol w="497996">
                  <a:extLst>
                    <a:ext uri="{9D8B030D-6E8A-4147-A177-3AD203B41FA5}">
                      <a16:colId xmlns:a16="http://schemas.microsoft.com/office/drawing/2014/main" val="4225979166"/>
                    </a:ext>
                  </a:extLst>
                </a:gridCol>
                <a:gridCol w="497996">
                  <a:extLst>
                    <a:ext uri="{9D8B030D-6E8A-4147-A177-3AD203B41FA5}">
                      <a16:colId xmlns:a16="http://schemas.microsoft.com/office/drawing/2014/main" val="194681915"/>
                    </a:ext>
                  </a:extLst>
                </a:gridCol>
                <a:gridCol w="497996">
                  <a:extLst>
                    <a:ext uri="{9D8B030D-6E8A-4147-A177-3AD203B41FA5}">
                      <a16:colId xmlns:a16="http://schemas.microsoft.com/office/drawing/2014/main" val="1795131288"/>
                    </a:ext>
                  </a:extLst>
                </a:gridCol>
                <a:gridCol w="497996">
                  <a:extLst>
                    <a:ext uri="{9D8B030D-6E8A-4147-A177-3AD203B41FA5}">
                      <a16:colId xmlns:a16="http://schemas.microsoft.com/office/drawing/2014/main" val="78869771"/>
                    </a:ext>
                  </a:extLst>
                </a:gridCol>
                <a:gridCol w="497996">
                  <a:extLst>
                    <a:ext uri="{9D8B030D-6E8A-4147-A177-3AD203B41FA5}">
                      <a16:colId xmlns:a16="http://schemas.microsoft.com/office/drawing/2014/main" val="2297200862"/>
                    </a:ext>
                  </a:extLst>
                </a:gridCol>
                <a:gridCol w="497996">
                  <a:extLst>
                    <a:ext uri="{9D8B030D-6E8A-4147-A177-3AD203B41FA5}">
                      <a16:colId xmlns:a16="http://schemas.microsoft.com/office/drawing/2014/main" val="963745977"/>
                    </a:ext>
                  </a:extLst>
                </a:gridCol>
                <a:gridCol w="497996">
                  <a:extLst>
                    <a:ext uri="{9D8B030D-6E8A-4147-A177-3AD203B41FA5}">
                      <a16:colId xmlns:a16="http://schemas.microsoft.com/office/drawing/2014/main" val="2040853631"/>
                    </a:ext>
                  </a:extLst>
                </a:gridCol>
              </a:tblGrid>
              <a:tr h="247535">
                <a:tc rowSpan="2">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gridSpan="16">
                  <a:txBody>
                    <a:bodyPr/>
                    <a:lstStyle/>
                    <a:p>
                      <a:pPr algn="ctr" fontAlgn="ct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）処理件数が多く、オンライン化の促進による住民等の利便性向上や業務の効率化効果が高いと考えられる手続</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1789" marR="1789" marT="1789"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3485483"/>
                  </a:ext>
                </a:extLst>
              </a:tr>
              <a:tr h="1427151">
                <a:tc vMerge="1">
                  <a:txBody>
                    <a:bodyPr/>
                    <a:lstStyle/>
                    <a:p>
                      <a:endParaRPr kumimoji="1" lang="ja-JP" altLang="en-US"/>
                    </a:p>
                  </a:txBody>
                  <a:tcP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図書館の図書貸出予約等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文化・スポーツ施設等の利用予約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研修・講習・各種イベント等の申込</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地方税申告手続</a:t>
                      </a:r>
                      <a:endParaRPr lang="en-US" altLang="ja-JP" sz="1000" b="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a:t>
                      </a:r>
                      <a:r>
                        <a:rPr lang="en-US" sz="1000" b="0" u="none" strike="noStrike" dirty="0" err="1">
                          <a:solidFill>
                            <a:srgbClr val="000000"/>
                          </a:solidFill>
                          <a:effectLst/>
                          <a:latin typeface="Meiryo UI" panose="020B0604030504040204" pitchFamily="50" charset="-128"/>
                          <a:ea typeface="Meiryo UI" panose="020B0604030504040204" pitchFamily="50" charset="-128"/>
                        </a:rPr>
                        <a:t>eLTAX</a:t>
                      </a:r>
                      <a:r>
                        <a:rPr lang="en-US" sz="1000" b="0" u="none" strike="noStrike" dirty="0">
                          <a:solidFill>
                            <a:srgbClr val="000000"/>
                          </a:solidFill>
                          <a:effectLst/>
                          <a:latin typeface="Meiryo UI" panose="020B0604030504040204" pitchFamily="50" charset="-128"/>
                          <a:ea typeface="Meiryo UI" panose="020B0604030504040204" pitchFamily="50" charset="-128"/>
                        </a:rPr>
                        <a:t>）</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水道使用開始届等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港湾関係手続</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zh-TW" altLang="en-US" sz="1000" b="0" u="none" strike="noStrike" dirty="0">
                          <a:solidFill>
                            <a:srgbClr val="000000"/>
                          </a:solidFill>
                          <a:effectLst/>
                          <a:latin typeface="Meiryo UI" panose="020B0604030504040204" pitchFamily="50" charset="-128"/>
                          <a:ea typeface="Meiryo UI" panose="020B0604030504040204" pitchFamily="50" charset="-128"/>
                        </a:rPr>
                        <a:t>道路占用許可申請等</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建築確認</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粗大ごみ収集の申込</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産業廃棄物の処理、運搬の実績報告</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犬の登録申請、死亡届</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zh-TW" altLang="en-US" sz="1000" b="0" u="none" strike="noStrike" dirty="0">
                          <a:solidFill>
                            <a:srgbClr val="000000"/>
                          </a:solidFill>
                          <a:effectLst/>
                          <a:latin typeface="Meiryo UI" panose="020B0604030504040204" pitchFamily="50" charset="-128"/>
                          <a:ea typeface="Meiryo UI" panose="020B0604030504040204" pitchFamily="50" charset="-128"/>
                        </a:rPr>
                        <a:t>感染症調査報告</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zh-TW" altLang="en-US" sz="1000" b="0" u="none" strike="noStrike" dirty="0">
                          <a:solidFill>
                            <a:srgbClr val="000000"/>
                          </a:solidFill>
                          <a:effectLst/>
                          <a:latin typeface="Meiryo UI" panose="020B0604030504040204" pitchFamily="50" charset="-128"/>
                          <a:ea typeface="Meiryo UI" panose="020B0604030504040204" pitchFamily="50" charset="-128"/>
                        </a:rPr>
                        <a:t>職員採用試験申込</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zh-TW" altLang="en-US" sz="1000" b="0" u="none" strike="noStrike" dirty="0">
                          <a:solidFill>
                            <a:srgbClr val="000000"/>
                          </a:solidFill>
                          <a:effectLst/>
                          <a:latin typeface="Meiryo UI" panose="020B0604030504040204" pitchFamily="50" charset="-128"/>
                          <a:ea typeface="Meiryo UI" panose="020B0604030504040204" pitchFamily="50" charset="-128"/>
                        </a:rPr>
                        <a:t>入札参加資格審査申請等</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入札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衆議院・参議院選挙の不在者投票用紙等の請求</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extLst>
                  <a:ext uri="{0D108BD9-81ED-4DB2-BD59-A6C34878D82A}">
                    <a16:rowId xmlns:a16="http://schemas.microsoft.com/office/drawing/2014/main" val="1498403966"/>
                  </a:ext>
                </a:extLst>
              </a:tr>
              <a:tr h="165641">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大阪市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029554771"/>
                  </a:ext>
                </a:extLst>
              </a:tr>
              <a:tr h="165641">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堺市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561642319"/>
                  </a:ext>
                </a:extLst>
              </a:tr>
              <a:tr h="195584">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岸和田市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440986777"/>
                  </a:ext>
                </a:extLst>
              </a:tr>
              <a:tr h="165641">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豊中市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32924628"/>
                  </a:ext>
                </a:extLst>
              </a:tr>
              <a:tr h="165641">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池田市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132151474"/>
                  </a:ext>
                </a:extLst>
              </a:tr>
              <a:tr h="165641">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吹田市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813655068"/>
                  </a:ext>
                </a:extLst>
              </a:tr>
              <a:tr h="195584">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泉大津市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519449800"/>
                  </a:ext>
                </a:extLst>
              </a:tr>
              <a:tr h="165641">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高槻市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843046034"/>
                  </a:ext>
                </a:extLst>
              </a:tr>
              <a:tr h="165641">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貝塚市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484071859"/>
                  </a:ext>
                </a:extLst>
              </a:tr>
              <a:tr h="165641">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守口市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79024076"/>
                  </a:ext>
                </a:extLst>
              </a:tr>
              <a:tr h="165641">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枚方市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048227972"/>
                  </a:ext>
                </a:extLst>
              </a:tr>
              <a:tr h="165641">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茨木市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772193621"/>
                  </a:ext>
                </a:extLst>
              </a:tr>
              <a:tr h="165641">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八尾市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751803750"/>
                  </a:ext>
                </a:extLst>
              </a:tr>
              <a:tr h="195584">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泉佐野市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234224155"/>
                  </a:ext>
                </a:extLst>
              </a:tr>
              <a:tr h="195584">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富田林市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094024817"/>
                  </a:ext>
                </a:extLst>
              </a:tr>
              <a:tr h="195584">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寝屋川市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600298925"/>
                  </a:ext>
                </a:extLst>
              </a:tr>
              <a:tr h="195584">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河内長野市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698364130"/>
                  </a:ext>
                </a:extLst>
              </a:tr>
              <a:tr h="195584">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松原市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119559544"/>
                  </a:ext>
                </a:extLst>
              </a:tr>
              <a:tr h="195584">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大東市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816109828"/>
                  </a:ext>
                </a:extLst>
              </a:tr>
            </a:tbl>
          </a:graphicData>
        </a:graphic>
      </p:graphicFrame>
      <p:cxnSp>
        <p:nvCxnSpPr>
          <p:cNvPr id="12" name="直線コネクタ 11">
            <a:extLst>
              <a:ext uri="{FF2B5EF4-FFF2-40B4-BE49-F238E27FC236}">
                <a16:creationId xmlns:a16="http://schemas.microsoft.com/office/drawing/2014/main" id="{1A12B828-F800-47BD-82F9-38103092F13A}"/>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四角形: 角を丸くする 10">
            <a:extLst>
              <a:ext uri="{FF2B5EF4-FFF2-40B4-BE49-F238E27FC236}">
                <a16:creationId xmlns:a16="http://schemas.microsoft.com/office/drawing/2014/main" id="{3F057FF1-8375-4773-A3E4-94818906EECD}"/>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1/4</a:t>
            </a:r>
          </a:p>
        </p:txBody>
      </p:sp>
      <p:sp>
        <p:nvSpPr>
          <p:cNvPr id="14" name="正方形/長方形 13">
            <a:extLst>
              <a:ext uri="{FF2B5EF4-FFF2-40B4-BE49-F238E27FC236}">
                <a16:creationId xmlns:a16="http://schemas.microsoft.com/office/drawing/2014/main" id="{2EF4D4C6-85E2-422A-8173-9C00DBF7B914}"/>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（４）市町村の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推進体制・進捗状況</a:t>
            </a:r>
          </a:p>
        </p:txBody>
      </p:sp>
    </p:spTree>
    <p:extLst>
      <p:ext uri="{BB962C8B-B14F-4D97-AF65-F5344CB8AC3E}">
        <p14:creationId xmlns:p14="http://schemas.microsoft.com/office/powerpoint/2010/main" val="2333472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0DE5C834-A7A8-4202-B68D-6E76516417EE}"/>
              </a:ext>
            </a:extLst>
          </p:cNvPr>
          <p:cNvGraphicFramePr>
            <a:graphicFrameLocks noGrp="1"/>
          </p:cNvGraphicFramePr>
          <p:nvPr>
            <p:extLst>
              <p:ext uri="{D42A27DB-BD31-4B8C-83A1-F6EECF244321}">
                <p14:modId xmlns:p14="http://schemas.microsoft.com/office/powerpoint/2010/main" val="1726137132"/>
              </p:ext>
            </p:extLst>
          </p:nvPr>
        </p:nvGraphicFramePr>
        <p:xfrm>
          <a:off x="207748" y="720313"/>
          <a:ext cx="8784980" cy="6035928"/>
        </p:xfrm>
        <a:graphic>
          <a:graphicData uri="http://schemas.openxmlformats.org/drawingml/2006/table">
            <a:tbl>
              <a:tblPr firstRow="1" bandRow="1">
                <a:tableStyleId>{F5AB1C69-6EDB-4FF4-983F-18BD219EF322}</a:tableStyleId>
              </a:tblPr>
              <a:tblGrid>
                <a:gridCol w="833604">
                  <a:extLst>
                    <a:ext uri="{9D8B030D-6E8A-4147-A177-3AD203B41FA5}">
                      <a16:colId xmlns:a16="http://schemas.microsoft.com/office/drawing/2014/main" val="743366923"/>
                    </a:ext>
                  </a:extLst>
                </a:gridCol>
                <a:gridCol w="496961">
                  <a:extLst>
                    <a:ext uri="{9D8B030D-6E8A-4147-A177-3AD203B41FA5}">
                      <a16:colId xmlns:a16="http://schemas.microsoft.com/office/drawing/2014/main" val="4163645847"/>
                    </a:ext>
                  </a:extLst>
                </a:gridCol>
                <a:gridCol w="496961">
                  <a:extLst>
                    <a:ext uri="{9D8B030D-6E8A-4147-A177-3AD203B41FA5}">
                      <a16:colId xmlns:a16="http://schemas.microsoft.com/office/drawing/2014/main" val="3608188903"/>
                    </a:ext>
                  </a:extLst>
                </a:gridCol>
                <a:gridCol w="496961">
                  <a:extLst>
                    <a:ext uri="{9D8B030D-6E8A-4147-A177-3AD203B41FA5}">
                      <a16:colId xmlns:a16="http://schemas.microsoft.com/office/drawing/2014/main" val="2568992803"/>
                    </a:ext>
                  </a:extLst>
                </a:gridCol>
                <a:gridCol w="496961">
                  <a:extLst>
                    <a:ext uri="{9D8B030D-6E8A-4147-A177-3AD203B41FA5}">
                      <a16:colId xmlns:a16="http://schemas.microsoft.com/office/drawing/2014/main" val="569143280"/>
                    </a:ext>
                  </a:extLst>
                </a:gridCol>
                <a:gridCol w="496961">
                  <a:extLst>
                    <a:ext uri="{9D8B030D-6E8A-4147-A177-3AD203B41FA5}">
                      <a16:colId xmlns:a16="http://schemas.microsoft.com/office/drawing/2014/main" val="2090328936"/>
                    </a:ext>
                  </a:extLst>
                </a:gridCol>
                <a:gridCol w="496961">
                  <a:extLst>
                    <a:ext uri="{9D8B030D-6E8A-4147-A177-3AD203B41FA5}">
                      <a16:colId xmlns:a16="http://schemas.microsoft.com/office/drawing/2014/main" val="51599397"/>
                    </a:ext>
                  </a:extLst>
                </a:gridCol>
                <a:gridCol w="496961">
                  <a:extLst>
                    <a:ext uri="{9D8B030D-6E8A-4147-A177-3AD203B41FA5}">
                      <a16:colId xmlns:a16="http://schemas.microsoft.com/office/drawing/2014/main" val="2715220380"/>
                    </a:ext>
                  </a:extLst>
                </a:gridCol>
                <a:gridCol w="496961">
                  <a:extLst>
                    <a:ext uri="{9D8B030D-6E8A-4147-A177-3AD203B41FA5}">
                      <a16:colId xmlns:a16="http://schemas.microsoft.com/office/drawing/2014/main" val="4061175447"/>
                    </a:ext>
                  </a:extLst>
                </a:gridCol>
                <a:gridCol w="496961">
                  <a:extLst>
                    <a:ext uri="{9D8B030D-6E8A-4147-A177-3AD203B41FA5}">
                      <a16:colId xmlns:a16="http://schemas.microsoft.com/office/drawing/2014/main" val="3702035470"/>
                    </a:ext>
                  </a:extLst>
                </a:gridCol>
                <a:gridCol w="496961">
                  <a:extLst>
                    <a:ext uri="{9D8B030D-6E8A-4147-A177-3AD203B41FA5}">
                      <a16:colId xmlns:a16="http://schemas.microsoft.com/office/drawing/2014/main" val="4225979166"/>
                    </a:ext>
                  </a:extLst>
                </a:gridCol>
                <a:gridCol w="496961">
                  <a:extLst>
                    <a:ext uri="{9D8B030D-6E8A-4147-A177-3AD203B41FA5}">
                      <a16:colId xmlns:a16="http://schemas.microsoft.com/office/drawing/2014/main" val="194681915"/>
                    </a:ext>
                  </a:extLst>
                </a:gridCol>
                <a:gridCol w="496961">
                  <a:extLst>
                    <a:ext uri="{9D8B030D-6E8A-4147-A177-3AD203B41FA5}">
                      <a16:colId xmlns:a16="http://schemas.microsoft.com/office/drawing/2014/main" val="1795131288"/>
                    </a:ext>
                  </a:extLst>
                </a:gridCol>
                <a:gridCol w="496961">
                  <a:extLst>
                    <a:ext uri="{9D8B030D-6E8A-4147-A177-3AD203B41FA5}">
                      <a16:colId xmlns:a16="http://schemas.microsoft.com/office/drawing/2014/main" val="78869771"/>
                    </a:ext>
                  </a:extLst>
                </a:gridCol>
                <a:gridCol w="496961">
                  <a:extLst>
                    <a:ext uri="{9D8B030D-6E8A-4147-A177-3AD203B41FA5}">
                      <a16:colId xmlns:a16="http://schemas.microsoft.com/office/drawing/2014/main" val="2297200862"/>
                    </a:ext>
                  </a:extLst>
                </a:gridCol>
                <a:gridCol w="496961">
                  <a:extLst>
                    <a:ext uri="{9D8B030D-6E8A-4147-A177-3AD203B41FA5}">
                      <a16:colId xmlns:a16="http://schemas.microsoft.com/office/drawing/2014/main" val="963745977"/>
                    </a:ext>
                  </a:extLst>
                </a:gridCol>
                <a:gridCol w="496961">
                  <a:extLst>
                    <a:ext uri="{9D8B030D-6E8A-4147-A177-3AD203B41FA5}">
                      <a16:colId xmlns:a16="http://schemas.microsoft.com/office/drawing/2014/main" val="2040853631"/>
                    </a:ext>
                  </a:extLst>
                </a:gridCol>
              </a:tblGrid>
              <a:tr h="294633">
                <a:tc rowSpan="2">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gridSpan="16">
                  <a:txBody>
                    <a:bodyPr/>
                    <a:lstStyle/>
                    <a:p>
                      <a:pPr algn="ctr" fontAlgn="ct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）処理件数が多く、オンライン化の促進による住民等の利便性向上や業務の効率化効果が高いと考えられる手続</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1789" marR="1789" marT="1789"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3485483"/>
                  </a:ext>
                </a:extLst>
              </a:tr>
              <a:tr h="1470690">
                <a:tc vMerge="1">
                  <a:txBody>
                    <a:bodyPr/>
                    <a:lstStyle/>
                    <a:p>
                      <a:endParaRPr kumimoji="1" lang="ja-JP" altLang="en-US"/>
                    </a:p>
                  </a:txBody>
                  <a:tcP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図書館の図書貸出予約等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文化・スポーツ施設等の利用予約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研修・講習・各種イベント等の申込</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地方税申告手続</a:t>
                      </a:r>
                      <a:endParaRPr lang="en-US" altLang="ja-JP" sz="1000" b="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a:t>
                      </a:r>
                      <a:r>
                        <a:rPr lang="en-US" sz="1000" b="0" u="none" strike="noStrike" dirty="0" err="1">
                          <a:solidFill>
                            <a:srgbClr val="000000"/>
                          </a:solidFill>
                          <a:effectLst/>
                          <a:latin typeface="Meiryo UI" panose="020B0604030504040204" pitchFamily="50" charset="-128"/>
                          <a:ea typeface="Meiryo UI" panose="020B0604030504040204" pitchFamily="50" charset="-128"/>
                        </a:rPr>
                        <a:t>eLTAX</a:t>
                      </a:r>
                      <a:r>
                        <a:rPr lang="en-US" sz="1000" b="0" u="none" strike="noStrike" dirty="0">
                          <a:solidFill>
                            <a:srgbClr val="000000"/>
                          </a:solidFill>
                          <a:effectLst/>
                          <a:latin typeface="Meiryo UI" panose="020B0604030504040204" pitchFamily="50" charset="-128"/>
                          <a:ea typeface="Meiryo UI" panose="020B0604030504040204" pitchFamily="50" charset="-128"/>
                        </a:rPr>
                        <a:t>）</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水道使用開始届等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港湾関係手続</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zh-TW" altLang="en-US" sz="1000" b="0" u="none" strike="noStrike" dirty="0">
                          <a:solidFill>
                            <a:srgbClr val="000000"/>
                          </a:solidFill>
                          <a:effectLst/>
                          <a:latin typeface="Meiryo UI" panose="020B0604030504040204" pitchFamily="50" charset="-128"/>
                          <a:ea typeface="Meiryo UI" panose="020B0604030504040204" pitchFamily="50" charset="-128"/>
                        </a:rPr>
                        <a:t>道路占用許可申請等</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建築確認</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粗大ごみ収集の申込</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産業廃棄物の処理、運搬の実績報告</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犬の登録申請、死亡届</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zh-TW" altLang="en-US" sz="1000" b="0" u="none" strike="noStrike" dirty="0">
                          <a:solidFill>
                            <a:srgbClr val="000000"/>
                          </a:solidFill>
                          <a:effectLst/>
                          <a:latin typeface="Meiryo UI" panose="020B0604030504040204" pitchFamily="50" charset="-128"/>
                          <a:ea typeface="Meiryo UI" panose="020B0604030504040204" pitchFamily="50" charset="-128"/>
                        </a:rPr>
                        <a:t>感染症調査報告</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zh-TW" altLang="en-US" sz="1000" b="0" u="none" strike="noStrike" dirty="0">
                          <a:solidFill>
                            <a:srgbClr val="000000"/>
                          </a:solidFill>
                          <a:effectLst/>
                          <a:latin typeface="Meiryo UI" panose="020B0604030504040204" pitchFamily="50" charset="-128"/>
                          <a:ea typeface="Meiryo UI" panose="020B0604030504040204" pitchFamily="50" charset="-128"/>
                        </a:rPr>
                        <a:t>職員採用試験申込</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zh-TW" altLang="en-US" sz="1000" b="0" u="none" strike="noStrike" dirty="0">
                          <a:solidFill>
                            <a:srgbClr val="000000"/>
                          </a:solidFill>
                          <a:effectLst/>
                          <a:latin typeface="Meiryo UI" panose="020B0604030504040204" pitchFamily="50" charset="-128"/>
                          <a:ea typeface="Meiryo UI" panose="020B0604030504040204" pitchFamily="50" charset="-128"/>
                        </a:rPr>
                        <a:t>入札参加資格審査申請等</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入札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衆議院・参議院選挙の不在者投票用紙等の請求</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extLst>
                  <a:ext uri="{0D108BD9-81ED-4DB2-BD59-A6C34878D82A}">
                    <a16:rowId xmlns:a16="http://schemas.microsoft.com/office/drawing/2014/main" val="1498403966"/>
                  </a:ext>
                </a:extLst>
              </a:tr>
              <a:tr h="181635">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和泉市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74746057"/>
                  </a:ext>
                </a:extLst>
              </a:tr>
              <a:tr h="181635">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箕面市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197587297"/>
                  </a:ext>
                </a:extLst>
              </a:tr>
              <a:tr h="181635">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柏原市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935329746"/>
                  </a:ext>
                </a:extLst>
              </a:tr>
              <a:tr h="181635">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羽曳野市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191000710"/>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門真市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325762171"/>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摂津市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216500209"/>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高石市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02427459"/>
                  </a:ext>
                </a:extLst>
              </a:tr>
              <a:tr h="181635">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藤井寺市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936274644"/>
                  </a:ext>
                </a:extLst>
              </a:tr>
              <a:tr h="181635">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東大阪市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72722898"/>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泉南市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240025659"/>
                  </a:ext>
                </a:extLst>
              </a:tr>
              <a:tr h="181635">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四條畷市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193432481"/>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交野市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101185558"/>
                  </a:ext>
                </a:extLst>
              </a:tr>
              <a:tr h="227370">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大阪狭山市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889534797"/>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阪南市</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324145568"/>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島本町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505615235"/>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豊能町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35410404"/>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能勢町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171361025"/>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忠岡町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800213568"/>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熊取町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844198062"/>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田尻町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830043161"/>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岬町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43354444"/>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太子町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78182065"/>
                  </a:ext>
                </a:extLst>
              </a:tr>
              <a:tr h="169628">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河南町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335102714"/>
                  </a:ext>
                </a:extLst>
              </a:tr>
              <a:tr h="227370">
                <a:tc>
                  <a:txBody>
                    <a:bodyPr/>
                    <a:lstStyle/>
                    <a:p>
                      <a:pPr algn="ctr" fontAlgn="b"/>
                      <a:r>
                        <a:rPr lang="ja-JP" altLang="en-US" sz="700" b="0" u="none" strike="noStrike" dirty="0">
                          <a:solidFill>
                            <a:srgbClr val="000000"/>
                          </a:solidFill>
                          <a:effectLst/>
                          <a:latin typeface="Meiryo UI" panose="020B0604030504040204" pitchFamily="50" charset="-128"/>
                          <a:ea typeface="Meiryo UI" panose="020B0604030504040204" pitchFamily="50" charset="-128"/>
                        </a:rPr>
                        <a:t>千早赤阪村</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10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04244256"/>
                  </a:ext>
                </a:extLst>
              </a:tr>
            </a:tbl>
          </a:graphicData>
        </a:graphic>
      </p:graphicFrame>
      <p:cxnSp>
        <p:nvCxnSpPr>
          <p:cNvPr id="12" name="直線コネクタ 11">
            <a:extLst>
              <a:ext uri="{FF2B5EF4-FFF2-40B4-BE49-F238E27FC236}">
                <a16:creationId xmlns:a16="http://schemas.microsoft.com/office/drawing/2014/main" id="{1A12B828-F800-47BD-82F9-38103092F13A}"/>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四角形: 角を丸くする 10">
            <a:extLst>
              <a:ext uri="{FF2B5EF4-FFF2-40B4-BE49-F238E27FC236}">
                <a16:creationId xmlns:a16="http://schemas.microsoft.com/office/drawing/2014/main" id="{86A8C6EF-B22C-4751-A783-28BEA2CF7F97}"/>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2/4</a:t>
            </a:r>
          </a:p>
        </p:txBody>
      </p:sp>
      <p:sp>
        <p:nvSpPr>
          <p:cNvPr id="9" name="正方形/長方形 8">
            <a:extLst>
              <a:ext uri="{FF2B5EF4-FFF2-40B4-BE49-F238E27FC236}">
                <a16:creationId xmlns:a16="http://schemas.microsoft.com/office/drawing/2014/main" id="{7C330B78-12EB-42E8-AF11-99EC14EDB314}"/>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30</a:t>
            </a:fld>
            <a:endParaRPr lang="ja-JP" altLang="en-US" sz="1200" dirty="0">
              <a:solidFill>
                <a:prstClr val="black"/>
              </a:solidFill>
              <a:ea typeface="Meiryo UI" panose="020B0604030504040204" pitchFamily="50" charset="-128"/>
            </a:endParaRPr>
          </a:p>
        </p:txBody>
      </p:sp>
      <p:sp>
        <p:nvSpPr>
          <p:cNvPr id="14" name="正方形/長方形 13">
            <a:extLst>
              <a:ext uri="{FF2B5EF4-FFF2-40B4-BE49-F238E27FC236}">
                <a16:creationId xmlns:a16="http://schemas.microsoft.com/office/drawing/2014/main" id="{0A2A89B5-0DBA-4A12-B9F7-05D4AE2E8133}"/>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（４）市町村の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推進体制・進捗状況</a:t>
            </a:r>
          </a:p>
        </p:txBody>
      </p:sp>
      <p:sp>
        <p:nvSpPr>
          <p:cNvPr id="10" name="テキスト ボックス 9">
            <a:extLst>
              <a:ext uri="{FF2B5EF4-FFF2-40B4-BE49-F238E27FC236}">
                <a16:creationId xmlns:a16="http://schemas.microsoft.com/office/drawing/2014/main" id="{E6C7F2D2-5EFD-4E9D-A1EF-F85773940460}"/>
              </a:ext>
            </a:extLst>
          </p:cNvPr>
          <p:cNvSpPr txBox="1"/>
          <p:nvPr/>
        </p:nvSpPr>
        <p:spPr>
          <a:xfrm>
            <a:off x="3537637" y="6704614"/>
            <a:ext cx="5386648"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　地方公共団体における行政手続のオンライン利用の状況</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令和４年度実績</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及び一部ヒアリングを基に市町村局において作成</a:t>
            </a:r>
          </a:p>
        </p:txBody>
      </p:sp>
    </p:spTree>
    <p:extLst>
      <p:ext uri="{BB962C8B-B14F-4D97-AF65-F5344CB8AC3E}">
        <p14:creationId xmlns:p14="http://schemas.microsoft.com/office/powerpoint/2010/main" val="57373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C330B78-12EB-42E8-AF11-99EC14EDB314}"/>
              </a:ext>
            </a:extLst>
          </p:cNvPr>
          <p:cNvSpPr/>
          <p:nvPr/>
        </p:nvSpPr>
        <p:spPr>
          <a:xfrm>
            <a:off x="8684923" y="663320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31</a:t>
            </a:fld>
            <a:endParaRPr lang="ja-JP" altLang="en-US" sz="1200" dirty="0">
              <a:solidFill>
                <a:prstClr val="black"/>
              </a:solidFill>
              <a:ea typeface="Meiryo UI" panose="020B0604030504040204" pitchFamily="50" charset="-128"/>
            </a:endParaRPr>
          </a:p>
        </p:txBody>
      </p:sp>
      <p:graphicFrame>
        <p:nvGraphicFramePr>
          <p:cNvPr id="13" name="表 12">
            <a:extLst>
              <a:ext uri="{FF2B5EF4-FFF2-40B4-BE49-F238E27FC236}">
                <a16:creationId xmlns:a16="http://schemas.microsoft.com/office/drawing/2014/main" id="{0DE5C834-A7A8-4202-B68D-6E76516417EE}"/>
              </a:ext>
            </a:extLst>
          </p:cNvPr>
          <p:cNvGraphicFramePr>
            <a:graphicFrameLocks noGrp="1"/>
          </p:cNvGraphicFramePr>
          <p:nvPr>
            <p:extLst>
              <p:ext uri="{D42A27DB-BD31-4B8C-83A1-F6EECF244321}">
                <p14:modId xmlns:p14="http://schemas.microsoft.com/office/powerpoint/2010/main" val="614068279"/>
              </p:ext>
            </p:extLst>
          </p:nvPr>
        </p:nvGraphicFramePr>
        <p:xfrm>
          <a:off x="122187" y="737192"/>
          <a:ext cx="8958408" cy="5873176"/>
        </p:xfrm>
        <a:graphic>
          <a:graphicData uri="http://schemas.openxmlformats.org/drawingml/2006/table">
            <a:tbl>
              <a:tblPr firstRow="1" bandRow="1">
                <a:tableStyleId>{00A15C55-8517-42AA-B614-E9B94910E393}</a:tableStyleId>
              </a:tblPr>
              <a:tblGrid>
                <a:gridCol w="402449">
                  <a:extLst>
                    <a:ext uri="{9D8B030D-6E8A-4147-A177-3AD203B41FA5}">
                      <a16:colId xmlns:a16="http://schemas.microsoft.com/office/drawing/2014/main" val="743366923"/>
                    </a:ext>
                  </a:extLst>
                </a:gridCol>
                <a:gridCol w="239923">
                  <a:extLst>
                    <a:ext uri="{9D8B030D-6E8A-4147-A177-3AD203B41FA5}">
                      <a16:colId xmlns:a16="http://schemas.microsoft.com/office/drawing/2014/main" val="970157504"/>
                    </a:ext>
                  </a:extLst>
                </a:gridCol>
                <a:gridCol w="239923">
                  <a:extLst>
                    <a:ext uri="{9D8B030D-6E8A-4147-A177-3AD203B41FA5}">
                      <a16:colId xmlns:a16="http://schemas.microsoft.com/office/drawing/2014/main" val="298855072"/>
                    </a:ext>
                  </a:extLst>
                </a:gridCol>
                <a:gridCol w="239923">
                  <a:extLst>
                    <a:ext uri="{9D8B030D-6E8A-4147-A177-3AD203B41FA5}">
                      <a16:colId xmlns:a16="http://schemas.microsoft.com/office/drawing/2014/main" val="2044438183"/>
                    </a:ext>
                  </a:extLst>
                </a:gridCol>
                <a:gridCol w="239923">
                  <a:extLst>
                    <a:ext uri="{9D8B030D-6E8A-4147-A177-3AD203B41FA5}">
                      <a16:colId xmlns:a16="http://schemas.microsoft.com/office/drawing/2014/main" val="2096098668"/>
                    </a:ext>
                  </a:extLst>
                </a:gridCol>
                <a:gridCol w="239923">
                  <a:extLst>
                    <a:ext uri="{9D8B030D-6E8A-4147-A177-3AD203B41FA5}">
                      <a16:colId xmlns:a16="http://schemas.microsoft.com/office/drawing/2014/main" val="384512186"/>
                    </a:ext>
                  </a:extLst>
                </a:gridCol>
                <a:gridCol w="239923">
                  <a:extLst>
                    <a:ext uri="{9D8B030D-6E8A-4147-A177-3AD203B41FA5}">
                      <a16:colId xmlns:a16="http://schemas.microsoft.com/office/drawing/2014/main" val="1709844314"/>
                    </a:ext>
                  </a:extLst>
                </a:gridCol>
                <a:gridCol w="239923">
                  <a:extLst>
                    <a:ext uri="{9D8B030D-6E8A-4147-A177-3AD203B41FA5}">
                      <a16:colId xmlns:a16="http://schemas.microsoft.com/office/drawing/2014/main" val="1429774559"/>
                    </a:ext>
                  </a:extLst>
                </a:gridCol>
                <a:gridCol w="239923">
                  <a:extLst>
                    <a:ext uri="{9D8B030D-6E8A-4147-A177-3AD203B41FA5}">
                      <a16:colId xmlns:a16="http://schemas.microsoft.com/office/drawing/2014/main" val="1949357324"/>
                    </a:ext>
                  </a:extLst>
                </a:gridCol>
                <a:gridCol w="239923">
                  <a:extLst>
                    <a:ext uri="{9D8B030D-6E8A-4147-A177-3AD203B41FA5}">
                      <a16:colId xmlns:a16="http://schemas.microsoft.com/office/drawing/2014/main" val="2514036884"/>
                    </a:ext>
                  </a:extLst>
                </a:gridCol>
                <a:gridCol w="239923">
                  <a:extLst>
                    <a:ext uri="{9D8B030D-6E8A-4147-A177-3AD203B41FA5}">
                      <a16:colId xmlns:a16="http://schemas.microsoft.com/office/drawing/2014/main" val="1167537896"/>
                    </a:ext>
                  </a:extLst>
                </a:gridCol>
                <a:gridCol w="239923">
                  <a:extLst>
                    <a:ext uri="{9D8B030D-6E8A-4147-A177-3AD203B41FA5}">
                      <a16:colId xmlns:a16="http://schemas.microsoft.com/office/drawing/2014/main" val="742727634"/>
                    </a:ext>
                  </a:extLst>
                </a:gridCol>
                <a:gridCol w="239923">
                  <a:extLst>
                    <a:ext uri="{9D8B030D-6E8A-4147-A177-3AD203B41FA5}">
                      <a16:colId xmlns:a16="http://schemas.microsoft.com/office/drawing/2014/main" val="3758676072"/>
                    </a:ext>
                  </a:extLst>
                </a:gridCol>
                <a:gridCol w="239923">
                  <a:extLst>
                    <a:ext uri="{9D8B030D-6E8A-4147-A177-3AD203B41FA5}">
                      <a16:colId xmlns:a16="http://schemas.microsoft.com/office/drawing/2014/main" val="2208580256"/>
                    </a:ext>
                  </a:extLst>
                </a:gridCol>
                <a:gridCol w="239923">
                  <a:extLst>
                    <a:ext uri="{9D8B030D-6E8A-4147-A177-3AD203B41FA5}">
                      <a16:colId xmlns:a16="http://schemas.microsoft.com/office/drawing/2014/main" val="1601369666"/>
                    </a:ext>
                  </a:extLst>
                </a:gridCol>
                <a:gridCol w="239923">
                  <a:extLst>
                    <a:ext uri="{9D8B030D-6E8A-4147-A177-3AD203B41FA5}">
                      <a16:colId xmlns:a16="http://schemas.microsoft.com/office/drawing/2014/main" val="633969119"/>
                    </a:ext>
                  </a:extLst>
                </a:gridCol>
                <a:gridCol w="239923">
                  <a:extLst>
                    <a:ext uri="{9D8B030D-6E8A-4147-A177-3AD203B41FA5}">
                      <a16:colId xmlns:a16="http://schemas.microsoft.com/office/drawing/2014/main" val="3020563391"/>
                    </a:ext>
                  </a:extLst>
                </a:gridCol>
                <a:gridCol w="239923">
                  <a:extLst>
                    <a:ext uri="{9D8B030D-6E8A-4147-A177-3AD203B41FA5}">
                      <a16:colId xmlns:a16="http://schemas.microsoft.com/office/drawing/2014/main" val="3266962508"/>
                    </a:ext>
                  </a:extLst>
                </a:gridCol>
                <a:gridCol w="239923">
                  <a:extLst>
                    <a:ext uri="{9D8B030D-6E8A-4147-A177-3AD203B41FA5}">
                      <a16:colId xmlns:a16="http://schemas.microsoft.com/office/drawing/2014/main" val="271694749"/>
                    </a:ext>
                  </a:extLst>
                </a:gridCol>
                <a:gridCol w="239923">
                  <a:extLst>
                    <a:ext uri="{9D8B030D-6E8A-4147-A177-3AD203B41FA5}">
                      <a16:colId xmlns:a16="http://schemas.microsoft.com/office/drawing/2014/main" val="2414404495"/>
                    </a:ext>
                  </a:extLst>
                </a:gridCol>
                <a:gridCol w="239923">
                  <a:extLst>
                    <a:ext uri="{9D8B030D-6E8A-4147-A177-3AD203B41FA5}">
                      <a16:colId xmlns:a16="http://schemas.microsoft.com/office/drawing/2014/main" val="3342260317"/>
                    </a:ext>
                  </a:extLst>
                </a:gridCol>
                <a:gridCol w="239923">
                  <a:extLst>
                    <a:ext uri="{9D8B030D-6E8A-4147-A177-3AD203B41FA5}">
                      <a16:colId xmlns:a16="http://schemas.microsoft.com/office/drawing/2014/main" val="3128082056"/>
                    </a:ext>
                  </a:extLst>
                </a:gridCol>
                <a:gridCol w="239923">
                  <a:extLst>
                    <a:ext uri="{9D8B030D-6E8A-4147-A177-3AD203B41FA5}">
                      <a16:colId xmlns:a16="http://schemas.microsoft.com/office/drawing/2014/main" val="1640378908"/>
                    </a:ext>
                  </a:extLst>
                </a:gridCol>
                <a:gridCol w="239923">
                  <a:extLst>
                    <a:ext uri="{9D8B030D-6E8A-4147-A177-3AD203B41FA5}">
                      <a16:colId xmlns:a16="http://schemas.microsoft.com/office/drawing/2014/main" val="3276953685"/>
                    </a:ext>
                  </a:extLst>
                </a:gridCol>
                <a:gridCol w="239923">
                  <a:extLst>
                    <a:ext uri="{9D8B030D-6E8A-4147-A177-3AD203B41FA5}">
                      <a16:colId xmlns:a16="http://schemas.microsoft.com/office/drawing/2014/main" val="3357676700"/>
                    </a:ext>
                  </a:extLst>
                </a:gridCol>
                <a:gridCol w="239923">
                  <a:extLst>
                    <a:ext uri="{9D8B030D-6E8A-4147-A177-3AD203B41FA5}">
                      <a16:colId xmlns:a16="http://schemas.microsoft.com/office/drawing/2014/main" val="1396030673"/>
                    </a:ext>
                  </a:extLst>
                </a:gridCol>
                <a:gridCol w="239923">
                  <a:extLst>
                    <a:ext uri="{9D8B030D-6E8A-4147-A177-3AD203B41FA5}">
                      <a16:colId xmlns:a16="http://schemas.microsoft.com/office/drawing/2014/main" val="2806003911"/>
                    </a:ext>
                  </a:extLst>
                </a:gridCol>
                <a:gridCol w="239923">
                  <a:extLst>
                    <a:ext uri="{9D8B030D-6E8A-4147-A177-3AD203B41FA5}">
                      <a16:colId xmlns:a16="http://schemas.microsoft.com/office/drawing/2014/main" val="2833678930"/>
                    </a:ext>
                  </a:extLst>
                </a:gridCol>
                <a:gridCol w="239923">
                  <a:extLst>
                    <a:ext uri="{9D8B030D-6E8A-4147-A177-3AD203B41FA5}">
                      <a16:colId xmlns:a16="http://schemas.microsoft.com/office/drawing/2014/main" val="842080438"/>
                    </a:ext>
                  </a:extLst>
                </a:gridCol>
                <a:gridCol w="239923">
                  <a:extLst>
                    <a:ext uri="{9D8B030D-6E8A-4147-A177-3AD203B41FA5}">
                      <a16:colId xmlns:a16="http://schemas.microsoft.com/office/drawing/2014/main" val="2942035646"/>
                    </a:ext>
                  </a:extLst>
                </a:gridCol>
                <a:gridCol w="239923">
                  <a:extLst>
                    <a:ext uri="{9D8B030D-6E8A-4147-A177-3AD203B41FA5}">
                      <a16:colId xmlns:a16="http://schemas.microsoft.com/office/drawing/2014/main" val="3442691157"/>
                    </a:ext>
                  </a:extLst>
                </a:gridCol>
                <a:gridCol w="239923">
                  <a:extLst>
                    <a:ext uri="{9D8B030D-6E8A-4147-A177-3AD203B41FA5}">
                      <a16:colId xmlns:a16="http://schemas.microsoft.com/office/drawing/2014/main" val="2936675965"/>
                    </a:ext>
                  </a:extLst>
                </a:gridCol>
                <a:gridCol w="239923">
                  <a:extLst>
                    <a:ext uri="{9D8B030D-6E8A-4147-A177-3AD203B41FA5}">
                      <a16:colId xmlns:a16="http://schemas.microsoft.com/office/drawing/2014/main" val="3889373494"/>
                    </a:ext>
                  </a:extLst>
                </a:gridCol>
                <a:gridCol w="239923">
                  <a:extLst>
                    <a:ext uri="{9D8B030D-6E8A-4147-A177-3AD203B41FA5}">
                      <a16:colId xmlns:a16="http://schemas.microsoft.com/office/drawing/2014/main" val="49842205"/>
                    </a:ext>
                  </a:extLst>
                </a:gridCol>
                <a:gridCol w="218903">
                  <a:extLst>
                    <a:ext uri="{9D8B030D-6E8A-4147-A177-3AD203B41FA5}">
                      <a16:colId xmlns:a16="http://schemas.microsoft.com/office/drawing/2014/main" val="1403844973"/>
                    </a:ext>
                  </a:extLst>
                </a:gridCol>
                <a:gridCol w="209788">
                  <a:extLst>
                    <a:ext uri="{9D8B030D-6E8A-4147-A177-3AD203B41FA5}">
                      <a16:colId xmlns:a16="http://schemas.microsoft.com/office/drawing/2014/main" val="2327389856"/>
                    </a:ext>
                  </a:extLst>
                </a:gridCol>
                <a:gridCol w="209809">
                  <a:extLst>
                    <a:ext uri="{9D8B030D-6E8A-4147-A177-3AD203B41FA5}">
                      <a16:colId xmlns:a16="http://schemas.microsoft.com/office/drawing/2014/main" val="690677855"/>
                    </a:ext>
                  </a:extLst>
                </a:gridCol>
              </a:tblGrid>
              <a:tr h="299286">
                <a:tc rowSpan="2">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gridSpan="36">
                  <a:txBody>
                    <a:bodyPr/>
                    <a:lstStyle/>
                    <a:p>
                      <a:pPr algn="ctr" fontAlgn="ctr"/>
                      <a:r>
                        <a:rPr lang="en-US" altLang="ja-JP" sz="800" b="0" u="none" strike="noStrike" dirty="0">
                          <a:solidFill>
                            <a:schemeClr val="tx1"/>
                          </a:solidFill>
                          <a:effectLst/>
                          <a:latin typeface="Meiryo UI" panose="020B0604030504040204" pitchFamily="50" charset="-128"/>
                          <a:ea typeface="Meiryo UI" panose="020B0604030504040204" pitchFamily="50" charset="-128"/>
                        </a:rPr>
                        <a:t>b</a:t>
                      </a:r>
                      <a:r>
                        <a:rPr lang="ja-JP" altLang="en-US" sz="800" b="0" u="none" strike="noStrike" dirty="0">
                          <a:solidFill>
                            <a:schemeClr val="tx1"/>
                          </a:solidFill>
                          <a:effectLst/>
                          <a:latin typeface="Meiryo UI" panose="020B0604030504040204" pitchFamily="50" charset="-128"/>
                          <a:ea typeface="Meiryo UI" panose="020B0604030504040204" pitchFamily="50" charset="-128"/>
                        </a:rPr>
                        <a:t>）住民のライフイベントに際し、多数存在する手続をワンストップで行うために必要と考えられる手続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789" marR="1789" marT="1789"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3485483"/>
                  </a:ext>
                </a:extLst>
              </a:tr>
              <a:tr h="1655331">
                <a:tc vMerge="1">
                  <a:txBody>
                    <a:bodyPr/>
                    <a:lstStyle/>
                    <a:p>
                      <a:endParaRPr kumimoji="1" lang="ja-JP" altLang="en-US"/>
                    </a:p>
                  </a:txBody>
                  <a:tcP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児童手当等の受給資格及び児童手当の額についての認定請求</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児童手当等の額の改定の請求及び届出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氏名変更／住所変更等の届出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受給事由消滅の届出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未支払の児童手当等の請求</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児童手当等に係る寄附の申出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児童手当に係る寄附変更等の申出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受給資格者の申出による学校給食費等の徴収等の申出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受給資格者の申出による学校給食費等の徴収等の変更等の申出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児童手当等の現況届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支給認定の申請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保育施設等の利用申込</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保育施設等の現況届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児童扶養手当の現況届の事前送信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妊娠の届出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要介護・要支援認定の申請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要介護・要支援更新認定の申請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要介護・要支援状態区分変更認定の申請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居宅（介護予防）サービス計画作成（変更）依頼の届出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介護保険負担割合証の再交付申請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被保険者証の再交付申請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高額介護（予防）サービス費の支給申請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zh-TW" altLang="en-US" sz="800" b="0" u="none" strike="noStrike" dirty="0">
                          <a:solidFill>
                            <a:srgbClr val="000000"/>
                          </a:solidFill>
                          <a:effectLst/>
                          <a:latin typeface="Meiryo UI" panose="020B0604030504040204" pitchFamily="50" charset="-128"/>
                          <a:ea typeface="Meiryo UI" panose="020B0604030504040204" pitchFamily="50" charset="-128"/>
                        </a:rPr>
                        <a:t>介護保険負担限度額認定申請</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居宅介護（介護予防）福祉用具購入費の支給申請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居宅介護（介護予防）住宅改修費の支給申請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住所移転後の要介護・要支援認定申請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罹災証明書の発行申請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応急仮設住宅の入居申請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応急修理の実施申請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障害物除去の実施申請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災害弔慰金の支給申請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災害障害見舞金の支給申請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災害援護資金の貸付申請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被災者生活再建支援金の支給申請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転出届（</a:t>
                      </a:r>
                      <a:r>
                        <a:rPr lang="en-US" altLang="ja-JP" sz="800" b="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転入予定市区町村への来庁予定の</a:t>
                      </a:r>
                      <a:endParaRPr lang="en-US" altLang="ja-JP" sz="800" b="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連絡（</a:t>
                      </a:r>
                      <a:r>
                        <a:rPr lang="en-US" altLang="ja-JP" sz="800" b="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extLst>
                  <a:ext uri="{0D108BD9-81ED-4DB2-BD59-A6C34878D82A}">
                    <a16:rowId xmlns:a16="http://schemas.microsoft.com/office/drawing/2014/main" val="1498403966"/>
                  </a:ext>
                </a:extLst>
              </a:tr>
              <a:tr h="149725">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大阪市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029554771"/>
                  </a:ext>
                </a:extLst>
              </a:tr>
              <a:tr h="149725">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堺市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561642319"/>
                  </a:ext>
                </a:extLst>
              </a:tr>
              <a:tr h="283948">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岸和田市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440986777"/>
                  </a:ext>
                </a:extLst>
              </a:tr>
              <a:tr h="149725">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豊中市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32924628"/>
                  </a:ext>
                </a:extLst>
              </a:tr>
              <a:tr h="149725">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池田市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132151474"/>
                  </a:ext>
                </a:extLst>
              </a:tr>
              <a:tr h="149725">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吹田市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813655068"/>
                  </a:ext>
                </a:extLst>
              </a:tr>
              <a:tr h="283948">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泉大津市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519449800"/>
                  </a:ext>
                </a:extLst>
              </a:tr>
              <a:tr h="149725">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高槻市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843046034"/>
                  </a:ext>
                </a:extLst>
              </a:tr>
              <a:tr h="149725">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貝塚市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484071859"/>
                  </a:ext>
                </a:extLst>
              </a:tr>
              <a:tr h="149725">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守口市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79024076"/>
                  </a:ext>
                </a:extLst>
              </a:tr>
              <a:tr h="149725">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枚方市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048227972"/>
                  </a:ext>
                </a:extLst>
              </a:tr>
              <a:tr h="149725">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茨木市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772193621"/>
                  </a:ext>
                </a:extLst>
              </a:tr>
              <a:tr h="149725">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八尾市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751803750"/>
                  </a:ext>
                </a:extLst>
              </a:tr>
              <a:tr h="283948">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泉佐野市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234224155"/>
                  </a:ext>
                </a:extLst>
              </a:tr>
              <a:tr h="283948">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富田林市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094024817"/>
                  </a:ext>
                </a:extLst>
              </a:tr>
              <a:tr h="283948">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寝屋川市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600298925"/>
                  </a:ext>
                </a:extLst>
              </a:tr>
              <a:tr h="283948">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河内長野市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246965389"/>
                  </a:ext>
                </a:extLst>
              </a:tr>
              <a:tr h="283948">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松原市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014097074"/>
                  </a:ext>
                </a:extLst>
              </a:tr>
              <a:tr h="283948">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大東市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278051646"/>
                  </a:ext>
                </a:extLst>
              </a:tr>
            </a:tbl>
          </a:graphicData>
        </a:graphic>
      </p:graphicFrame>
      <p:cxnSp>
        <p:nvCxnSpPr>
          <p:cNvPr id="12" name="直線コネクタ 11">
            <a:extLst>
              <a:ext uri="{FF2B5EF4-FFF2-40B4-BE49-F238E27FC236}">
                <a16:creationId xmlns:a16="http://schemas.microsoft.com/office/drawing/2014/main" id="{1A12B828-F800-47BD-82F9-38103092F13A}"/>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四角形: 角を丸くする 10">
            <a:extLst>
              <a:ext uri="{FF2B5EF4-FFF2-40B4-BE49-F238E27FC236}">
                <a16:creationId xmlns:a16="http://schemas.microsoft.com/office/drawing/2014/main" id="{71DED7A6-083A-4197-BCF1-2C9097D1E058}"/>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3/4</a:t>
            </a:r>
          </a:p>
        </p:txBody>
      </p:sp>
      <p:sp>
        <p:nvSpPr>
          <p:cNvPr id="14" name="正方形/長方形 13">
            <a:extLst>
              <a:ext uri="{FF2B5EF4-FFF2-40B4-BE49-F238E27FC236}">
                <a16:creationId xmlns:a16="http://schemas.microsoft.com/office/drawing/2014/main" id="{D81F2204-FCA9-4075-97AF-B2CB382B7451}"/>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（４）市町村の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推進体制・進捗状況</a:t>
            </a:r>
          </a:p>
        </p:txBody>
      </p:sp>
      <p:sp>
        <p:nvSpPr>
          <p:cNvPr id="15" name="テキスト ボックス 14">
            <a:extLst>
              <a:ext uri="{FF2B5EF4-FFF2-40B4-BE49-F238E27FC236}">
                <a16:creationId xmlns:a16="http://schemas.microsoft.com/office/drawing/2014/main" id="{E158E652-6C44-4FCA-8DFA-3F7A816DF4F6}"/>
              </a:ext>
            </a:extLst>
          </p:cNvPr>
          <p:cNvSpPr txBox="1"/>
          <p:nvPr/>
        </p:nvSpPr>
        <p:spPr>
          <a:xfrm>
            <a:off x="1907704" y="6575621"/>
            <a:ext cx="5472608" cy="200056"/>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　地方公共団体における行政手続のオンライン利用の状況</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令和４年度実績</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 及び一部ヒアリングを基に市町村局において作成</a:t>
            </a:r>
          </a:p>
        </p:txBody>
      </p:sp>
      <p:sp>
        <p:nvSpPr>
          <p:cNvPr id="16" name="テキスト ボックス 15">
            <a:extLst>
              <a:ext uri="{FF2B5EF4-FFF2-40B4-BE49-F238E27FC236}">
                <a16:creationId xmlns:a16="http://schemas.microsoft.com/office/drawing/2014/main" id="{EC3CD0A2-DC99-4064-976F-6C487DDE3623}"/>
              </a:ext>
            </a:extLst>
          </p:cNvPr>
          <p:cNvSpPr txBox="1"/>
          <p:nvPr/>
        </p:nvSpPr>
        <p:spPr>
          <a:xfrm>
            <a:off x="1907704" y="6701229"/>
            <a:ext cx="705678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「転出届」「</a:t>
            </a:r>
            <a:r>
              <a:rPr lang="ja-JP" altLang="en-US" sz="700" b="0" u="none" strike="noStrike" dirty="0">
                <a:solidFill>
                  <a:srgbClr val="000000"/>
                </a:solidFill>
                <a:effectLst/>
                <a:latin typeface="Meiryo UI" panose="020B0604030504040204" pitchFamily="50" charset="-128"/>
                <a:ea typeface="Meiryo UI" panose="020B0604030504040204" pitchFamily="50" charset="-128"/>
              </a:rPr>
              <a:t>転入予定市区町村への来庁予定の連絡」：令和</a:t>
            </a:r>
            <a:r>
              <a:rPr lang="en-US" altLang="ja-JP" sz="700" b="0" u="none" strike="noStrike" dirty="0">
                <a:solidFill>
                  <a:srgbClr val="000000"/>
                </a:solidFill>
                <a:effectLst/>
                <a:latin typeface="Meiryo UI" panose="020B0604030504040204" pitchFamily="50" charset="-128"/>
                <a:ea typeface="Meiryo UI" panose="020B0604030504040204" pitchFamily="50" charset="-128"/>
              </a:rPr>
              <a:t>5</a:t>
            </a:r>
            <a:r>
              <a:rPr lang="ja-JP" altLang="en-US" sz="700" b="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700" b="0" u="none" strike="noStrike" dirty="0">
                <a:solidFill>
                  <a:srgbClr val="000000"/>
                </a:solidFill>
                <a:effectLst/>
                <a:latin typeface="Meiryo UI" panose="020B0604030504040204" pitchFamily="50" charset="-128"/>
                <a:ea typeface="Meiryo UI" panose="020B0604030504040204" pitchFamily="50" charset="-128"/>
              </a:rPr>
              <a:t>2</a:t>
            </a:r>
            <a:r>
              <a:rPr lang="ja-JP" altLang="en-US" sz="700" b="0" u="none" strike="noStrike" dirty="0">
                <a:solidFill>
                  <a:srgbClr val="000000"/>
                </a:solidFill>
                <a:effectLst/>
                <a:latin typeface="Meiryo UI" panose="020B0604030504040204" pitchFamily="50" charset="-128"/>
                <a:ea typeface="Meiryo UI" panose="020B0604030504040204" pitchFamily="50" charset="-128"/>
              </a:rPr>
              <a:t>月</a:t>
            </a:r>
            <a:r>
              <a:rPr lang="en-US" altLang="ja-JP" sz="700" b="0" u="none" strike="noStrike" dirty="0">
                <a:solidFill>
                  <a:srgbClr val="000000"/>
                </a:solidFill>
                <a:effectLst/>
                <a:latin typeface="Meiryo UI" panose="020B0604030504040204" pitchFamily="50" charset="-128"/>
                <a:ea typeface="Meiryo UI" panose="020B0604030504040204" pitchFamily="50" charset="-128"/>
              </a:rPr>
              <a:t>6</a:t>
            </a:r>
            <a:r>
              <a:rPr lang="ja-JP" altLang="en-US" sz="700" b="0" u="none" strike="noStrike" dirty="0">
                <a:solidFill>
                  <a:srgbClr val="000000"/>
                </a:solidFill>
                <a:effectLst/>
                <a:latin typeface="Meiryo UI" panose="020B0604030504040204" pitchFamily="50" charset="-128"/>
                <a:ea typeface="Meiryo UI" panose="020B0604030504040204" pitchFamily="50" charset="-128"/>
              </a:rPr>
              <a:t>日から全国の市区町村において、マイナポータルを通じたオンライン申請が開始された点を反映</a:t>
            </a:r>
            <a:endParaRPr kumimoji="1"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5620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C330B78-12EB-42E8-AF11-99EC14EDB314}"/>
              </a:ext>
            </a:extLst>
          </p:cNvPr>
          <p:cNvSpPr/>
          <p:nvPr/>
        </p:nvSpPr>
        <p:spPr>
          <a:xfrm>
            <a:off x="8710322" y="6641669"/>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32</a:t>
            </a:fld>
            <a:endParaRPr lang="ja-JP" altLang="en-US" sz="1200" dirty="0">
              <a:solidFill>
                <a:prstClr val="black"/>
              </a:solidFill>
              <a:ea typeface="Meiryo UI" panose="020B0604030504040204" pitchFamily="50" charset="-128"/>
            </a:endParaRPr>
          </a:p>
        </p:txBody>
      </p:sp>
      <p:graphicFrame>
        <p:nvGraphicFramePr>
          <p:cNvPr id="13" name="表 12">
            <a:extLst>
              <a:ext uri="{FF2B5EF4-FFF2-40B4-BE49-F238E27FC236}">
                <a16:creationId xmlns:a16="http://schemas.microsoft.com/office/drawing/2014/main" id="{0DE5C834-A7A8-4202-B68D-6E76516417EE}"/>
              </a:ext>
            </a:extLst>
          </p:cNvPr>
          <p:cNvGraphicFramePr>
            <a:graphicFrameLocks noGrp="1"/>
          </p:cNvGraphicFramePr>
          <p:nvPr>
            <p:extLst>
              <p:ext uri="{D42A27DB-BD31-4B8C-83A1-F6EECF244321}">
                <p14:modId xmlns:p14="http://schemas.microsoft.com/office/powerpoint/2010/main" val="3831307022"/>
              </p:ext>
            </p:extLst>
          </p:nvPr>
        </p:nvGraphicFramePr>
        <p:xfrm>
          <a:off x="117197" y="692696"/>
          <a:ext cx="8946199" cy="5871598"/>
        </p:xfrm>
        <a:graphic>
          <a:graphicData uri="http://schemas.openxmlformats.org/drawingml/2006/table">
            <a:tbl>
              <a:tblPr firstRow="1" bandRow="1">
                <a:tableStyleId>{00A15C55-8517-42AA-B614-E9B94910E393}</a:tableStyleId>
              </a:tblPr>
              <a:tblGrid>
                <a:gridCol w="401899">
                  <a:extLst>
                    <a:ext uri="{9D8B030D-6E8A-4147-A177-3AD203B41FA5}">
                      <a16:colId xmlns:a16="http://schemas.microsoft.com/office/drawing/2014/main" val="743366923"/>
                    </a:ext>
                  </a:extLst>
                </a:gridCol>
                <a:gridCol w="239596">
                  <a:extLst>
                    <a:ext uri="{9D8B030D-6E8A-4147-A177-3AD203B41FA5}">
                      <a16:colId xmlns:a16="http://schemas.microsoft.com/office/drawing/2014/main" val="970157504"/>
                    </a:ext>
                  </a:extLst>
                </a:gridCol>
                <a:gridCol w="239596">
                  <a:extLst>
                    <a:ext uri="{9D8B030D-6E8A-4147-A177-3AD203B41FA5}">
                      <a16:colId xmlns:a16="http://schemas.microsoft.com/office/drawing/2014/main" val="298855072"/>
                    </a:ext>
                  </a:extLst>
                </a:gridCol>
                <a:gridCol w="239596">
                  <a:extLst>
                    <a:ext uri="{9D8B030D-6E8A-4147-A177-3AD203B41FA5}">
                      <a16:colId xmlns:a16="http://schemas.microsoft.com/office/drawing/2014/main" val="2044438183"/>
                    </a:ext>
                  </a:extLst>
                </a:gridCol>
                <a:gridCol w="239596">
                  <a:extLst>
                    <a:ext uri="{9D8B030D-6E8A-4147-A177-3AD203B41FA5}">
                      <a16:colId xmlns:a16="http://schemas.microsoft.com/office/drawing/2014/main" val="2096098668"/>
                    </a:ext>
                  </a:extLst>
                </a:gridCol>
                <a:gridCol w="239596">
                  <a:extLst>
                    <a:ext uri="{9D8B030D-6E8A-4147-A177-3AD203B41FA5}">
                      <a16:colId xmlns:a16="http://schemas.microsoft.com/office/drawing/2014/main" val="384512186"/>
                    </a:ext>
                  </a:extLst>
                </a:gridCol>
                <a:gridCol w="239596">
                  <a:extLst>
                    <a:ext uri="{9D8B030D-6E8A-4147-A177-3AD203B41FA5}">
                      <a16:colId xmlns:a16="http://schemas.microsoft.com/office/drawing/2014/main" val="1709844314"/>
                    </a:ext>
                  </a:extLst>
                </a:gridCol>
                <a:gridCol w="239596">
                  <a:extLst>
                    <a:ext uri="{9D8B030D-6E8A-4147-A177-3AD203B41FA5}">
                      <a16:colId xmlns:a16="http://schemas.microsoft.com/office/drawing/2014/main" val="1429774559"/>
                    </a:ext>
                  </a:extLst>
                </a:gridCol>
                <a:gridCol w="239596">
                  <a:extLst>
                    <a:ext uri="{9D8B030D-6E8A-4147-A177-3AD203B41FA5}">
                      <a16:colId xmlns:a16="http://schemas.microsoft.com/office/drawing/2014/main" val="1949357324"/>
                    </a:ext>
                  </a:extLst>
                </a:gridCol>
                <a:gridCol w="239596">
                  <a:extLst>
                    <a:ext uri="{9D8B030D-6E8A-4147-A177-3AD203B41FA5}">
                      <a16:colId xmlns:a16="http://schemas.microsoft.com/office/drawing/2014/main" val="2514036884"/>
                    </a:ext>
                  </a:extLst>
                </a:gridCol>
                <a:gridCol w="239596">
                  <a:extLst>
                    <a:ext uri="{9D8B030D-6E8A-4147-A177-3AD203B41FA5}">
                      <a16:colId xmlns:a16="http://schemas.microsoft.com/office/drawing/2014/main" val="1167537896"/>
                    </a:ext>
                  </a:extLst>
                </a:gridCol>
                <a:gridCol w="239596">
                  <a:extLst>
                    <a:ext uri="{9D8B030D-6E8A-4147-A177-3AD203B41FA5}">
                      <a16:colId xmlns:a16="http://schemas.microsoft.com/office/drawing/2014/main" val="742727634"/>
                    </a:ext>
                  </a:extLst>
                </a:gridCol>
                <a:gridCol w="239596">
                  <a:extLst>
                    <a:ext uri="{9D8B030D-6E8A-4147-A177-3AD203B41FA5}">
                      <a16:colId xmlns:a16="http://schemas.microsoft.com/office/drawing/2014/main" val="3758676072"/>
                    </a:ext>
                  </a:extLst>
                </a:gridCol>
                <a:gridCol w="239596">
                  <a:extLst>
                    <a:ext uri="{9D8B030D-6E8A-4147-A177-3AD203B41FA5}">
                      <a16:colId xmlns:a16="http://schemas.microsoft.com/office/drawing/2014/main" val="2208580256"/>
                    </a:ext>
                  </a:extLst>
                </a:gridCol>
                <a:gridCol w="239596">
                  <a:extLst>
                    <a:ext uri="{9D8B030D-6E8A-4147-A177-3AD203B41FA5}">
                      <a16:colId xmlns:a16="http://schemas.microsoft.com/office/drawing/2014/main" val="1601369666"/>
                    </a:ext>
                  </a:extLst>
                </a:gridCol>
                <a:gridCol w="239596">
                  <a:extLst>
                    <a:ext uri="{9D8B030D-6E8A-4147-A177-3AD203B41FA5}">
                      <a16:colId xmlns:a16="http://schemas.microsoft.com/office/drawing/2014/main" val="633969119"/>
                    </a:ext>
                  </a:extLst>
                </a:gridCol>
                <a:gridCol w="239596">
                  <a:extLst>
                    <a:ext uri="{9D8B030D-6E8A-4147-A177-3AD203B41FA5}">
                      <a16:colId xmlns:a16="http://schemas.microsoft.com/office/drawing/2014/main" val="3020563391"/>
                    </a:ext>
                  </a:extLst>
                </a:gridCol>
                <a:gridCol w="239596">
                  <a:extLst>
                    <a:ext uri="{9D8B030D-6E8A-4147-A177-3AD203B41FA5}">
                      <a16:colId xmlns:a16="http://schemas.microsoft.com/office/drawing/2014/main" val="3266962508"/>
                    </a:ext>
                  </a:extLst>
                </a:gridCol>
                <a:gridCol w="239596">
                  <a:extLst>
                    <a:ext uri="{9D8B030D-6E8A-4147-A177-3AD203B41FA5}">
                      <a16:colId xmlns:a16="http://schemas.microsoft.com/office/drawing/2014/main" val="271694749"/>
                    </a:ext>
                  </a:extLst>
                </a:gridCol>
                <a:gridCol w="239596">
                  <a:extLst>
                    <a:ext uri="{9D8B030D-6E8A-4147-A177-3AD203B41FA5}">
                      <a16:colId xmlns:a16="http://schemas.microsoft.com/office/drawing/2014/main" val="2414404495"/>
                    </a:ext>
                  </a:extLst>
                </a:gridCol>
                <a:gridCol w="239596">
                  <a:extLst>
                    <a:ext uri="{9D8B030D-6E8A-4147-A177-3AD203B41FA5}">
                      <a16:colId xmlns:a16="http://schemas.microsoft.com/office/drawing/2014/main" val="3342260317"/>
                    </a:ext>
                  </a:extLst>
                </a:gridCol>
                <a:gridCol w="239596">
                  <a:extLst>
                    <a:ext uri="{9D8B030D-6E8A-4147-A177-3AD203B41FA5}">
                      <a16:colId xmlns:a16="http://schemas.microsoft.com/office/drawing/2014/main" val="3128082056"/>
                    </a:ext>
                  </a:extLst>
                </a:gridCol>
                <a:gridCol w="239596">
                  <a:extLst>
                    <a:ext uri="{9D8B030D-6E8A-4147-A177-3AD203B41FA5}">
                      <a16:colId xmlns:a16="http://schemas.microsoft.com/office/drawing/2014/main" val="1640378908"/>
                    </a:ext>
                  </a:extLst>
                </a:gridCol>
                <a:gridCol w="239596">
                  <a:extLst>
                    <a:ext uri="{9D8B030D-6E8A-4147-A177-3AD203B41FA5}">
                      <a16:colId xmlns:a16="http://schemas.microsoft.com/office/drawing/2014/main" val="3276953685"/>
                    </a:ext>
                  </a:extLst>
                </a:gridCol>
                <a:gridCol w="239596">
                  <a:extLst>
                    <a:ext uri="{9D8B030D-6E8A-4147-A177-3AD203B41FA5}">
                      <a16:colId xmlns:a16="http://schemas.microsoft.com/office/drawing/2014/main" val="3357676700"/>
                    </a:ext>
                  </a:extLst>
                </a:gridCol>
                <a:gridCol w="239596">
                  <a:extLst>
                    <a:ext uri="{9D8B030D-6E8A-4147-A177-3AD203B41FA5}">
                      <a16:colId xmlns:a16="http://schemas.microsoft.com/office/drawing/2014/main" val="1396030673"/>
                    </a:ext>
                  </a:extLst>
                </a:gridCol>
                <a:gridCol w="239596">
                  <a:extLst>
                    <a:ext uri="{9D8B030D-6E8A-4147-A177-3AD203B41FA5}">
                      <a16:colId xmlns:a16="http://schemas.microsoft.com/office/drawing/2014/main" val="2806003911"/>
                    </a:ext>
                  </a:extLst>
                </a:gridCol>
                <a:gridCol w="239596">
                  <a:extLst>
                    <a:ext uri="{9D8B030D-6E8A-4147-A177-3AD203B41FA5}">
                      <a16:colId xmlns:a16="http://schemas.microsoft.com/office/drawing/2014/main" val="2833678930"/>
                    </a:ext>
                  </a:extLst>
                </a:gridCol>
                <a:gridCol w="239596">
                  <a:extLst>
                    <a:ext uri="{9D8B030D-6E8A-4147-A177-3AD203B41FA5}">
                      <a16:colId xmlns:a16="http://schemas.microsoft.com/office/drawing/2014/main" val="842080438"/>
                    </a:ext>
                  </a:extLst>
                </a:gridCol>
                <a:gridCol w="239596">
                  <a:extLst>
                    <a:ext uri="{9D8B030D-6E8A-4147-A177-3AD203B41FA5}">
                      <a16:colId xmlns:a16="http://schemas.microsoft.com/office/drawing/2014/main" val="2942035646"/>
                    </a:ext>
                  </a:extLst>
                </a:gridCol>
                <a:gridCol w="239596">
                  <a:extLst>
                    <a:ext uri="{9D8B030D-6E8A-4147-A177-3AD203B41FA5}">
                      <a16:colId xmlns:a16="http://schemas.microsoft.com/office/drawing/2014/main" val="3442691157"/>
                    </a:ext>
                  </a:extLst>
                </a:gridCol>
                <a:gridCol w="239596">
                  <a:extLst>
                    <a:ext uri="{9D8B030D-6E8A-4147-A177-3AD203B41FA5}">
                      <a16:colId xmlns:a16="http://schemas.microsoft.com/office/drawing/2014/main" val="2936675965"/>
                    </a:ext>
                  </a:extLst>
                </a:gridCol>
                <a:gridCol w="239596">
                  <a:extLst>
                    <a:ext uri="{9D8B030D-6E8A-4147-A177-3AD203B41FA5}">
                      <a16:colId xmlns:a16="http://schemas.microsoft.com/office/drawing/2014/main" val="3889373494"/>
                    </a:ext>
                  </a:extLst>
                </a:gridCol>
                <a:gridCol w="239596">
                  <a:extLst>
                    <a:ext uri="{9D8B030D-6E8A-4147-A177-3AD203B41FA5}">
                      <a16:colId xmlns:a16="http://schemas.microsoft.com/office/drawing/2014/main" val="49842205"/>
                    </a:ext>
                  </a:extLst>
                </a:gridCol>
                <a:gridCol w="218605">
                  <a:extLst>
                    <a:ext uri="{9D8B030D-6E8A-4147-A177-3AD203B41FA5}">
                      <a16:colId xmlns:a16="http://schemas.microsoft.com/office/drawing/2014/main" val="1403844973"/>
                    </a:ext>
                  </a:extLst>
                </a:gridCol>
                <a:gridCol w="209503">
                  <a:extLst>
                    <a:ext uri="{9D8B030D-6E8A-4147-A177-3AD203B41FA5}">
                      <a16:colId xmlns:a16="http://schemas.microsoft.com/office/drawing/2014/main" val="2327389856"/>
                    </a:ext>
                  </a:extLst>
                </a:gridCol>
                <a:gridCol w="209524">
                  <a:extLst>
                    <a:ext uri="{9D8B030D-6E8A-4147-A177-3AD203B41FA5}">
                      <a16:colId xmlns:a16="http://schemas.microsoft.com/office/drawing/2014/main" val="690677855"/>
                    </a:ext>
                  </a:extLst>
                </a:gridCol>
              </a:tblGrid>
              <a:tr h="389005">
                <a:tc rowSpan="2">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gridSpan="36">
                  <a:txBody>
                    <a:bodyPr/>
                    <a:lstStyle/>
                    <a:p>
                      <a:pPr algn="ctr" fontAlgn="ctr"/>
                      <a:r>
                        <a:rPr lang="en-US" altLang="ja-JP" sz="800" b="0" u="none" strike="noStrike" dirty="0">
                          <a:solidFill>
                            <a:schemeClr val="tx1"/>
                          </a:solidFill>
                          <a:effectLst/>
                          <a:latin typeface="Meiryo UI" panose="020B0604030504040204" pitchFamily="50" charset="-128"/>
                          <a:ea typeface="Meiryo UI" panose="020B0604030504040204" pitchFamily="50" charset="-128"/>
                        </a:rPr>
                        <a:t>b</a:t>
                      </a:r>
                      <a:r>
                        <a:rPr lang="ja-JP" altLang="en-US" sz="800" b="0" u="none" strike="noStrike" dirty="0">
                          <a:solidFill>
                            <a:schemeClr val="tx1"/>
                          </a:solidFill>
                          <a:effectLst/>
                          <a:latin typeface="Meiryo UI" panose="020B0604030504040204" pitchFamily="50" charset="-128"/>
                          <a:ea typeface="Meiryo UI" panose="020B0604030504040204" pitchFamily="50" charset="-128"/>
                        </a:rPr>
                        <a:t>）住民のライフイベントに際し、多数存在する手続をワンストップで行うために必要と考えられる手続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789" marR="1789" marT="1789"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3485483"/>
                  </a:ext>
                </a:extLst>
              </a:tr>
              <a:tr h="1628349">
                <a:tc vMerge="1">
                  <a:txBody>
                    <a:bodyPr/>
                    <a:lstStyle/>
                    <a:p>
                      <a:endParaRPr kumimoji="1" lang="ja-JP" altLang="en-US"/>
                    </a:p>
                  </a:txBody>
                  <a:tcP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児童手当等の受給資格及び児童手当の額についての認定請求</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児童手当等の額の改定の請求及び届出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氏名変更／住所変更等の届出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受給事由消滅の届出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未支払の児童手当等の請求</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児童手当等に係る寄附の申出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児童手当に係る寄附変更等の申出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受給資格者の申出による学校給食費等の徴収等の申出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受給資格者の申出による学校給食費等の徴収等の変更等の申出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児童手当等の現況届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支給認定の申請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保育施設等の利用申込</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保育施設等の現況届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児童扶養手当の現況届の事前送信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妊娠の届出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要介護・要支援認定の申請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要介護・要支援更新認定の申請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要介護・要支援状態区分変更認定の申請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居宅（介護予防）サービス計画作成（変更）依頼の届出</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介護保険負担割合証の再交付申請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被保険者証の再交付申請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高額介護（予防）サービス費の支給申請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zh-TW" altLang="en-US" sz="800" b="0" u="none" strike="noStrike" dirty="0">
                          <a:solidFill>
                            <a:srgbClr val="000000"/>
                          </a:solidFill>
                          <a:effectLst/>
                          <a:latin typeface="Meiryo UI" panose="020B0604030504040204" pitchFamily="50" charset="-128"/>
                          <a:ea typeface="Meiryo UI" panose="020B0604030504040204" pitchFamily="50" charset="-128"/>
                        </a:rPr>
                        <a:t>介護保険負担限度額認定申請</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居宅介護（介護予防）福祉用具購入費の支給申請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居宅介護（介護予防）住宅改修費の支給申請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住所移転後の要介護・要支援認定申請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罹災証明書の発行申請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応急仮設住宅の入居申請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応急修理の実施申請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障害物除去の実施申請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災害弔慰金の支給申請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災害障害見舞金の支給申請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災害援護資金の貸付申請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被災者生活再建支援金の支給申請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転出届（</a:t>
                      </a:r>
                      <a:r>
                        <a:rPr lang="en-US" altLang="ja-JP" sz="800" b="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転入予定市区町村への来庁予定の</a:t>
                      </a:r>
                      <a:endParaRPr lang="en-US" altLang="ja-JP" sz="800" b="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連絡（</a:t>
                      </a:r>
                      <a:r>
                        <a:rPr lang="en-US" altLang="ja-JP" sz="800" b="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vert="eaVert" anchor="ctr"/>
                </a:tc>
                <a:extLst>
                  <a:ext uri="{0D108BD9-81ED-4DB2-BD59-A6C34878D82A}">
                    <a16:rowId xmlns:a16="http://schemas.microsoft.com/office/drawing/2014/main" val="1498403966"/>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和泉市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880933141"/>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箕面市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490839408"/>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柏原市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886114418"/>
                  </a:ext>
                </a:extLst>
              </a:tr>
              <a:tr h="255833">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羽曳野市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191000710"/>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門真市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325762171"/>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摂津市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216500209"/>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高石市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402427459"/>
                  </a:ext>
                </a:extLst>
              </a:tr>
              <a:tr h="255833">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藤井寺市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936274644"/>
                  </a:ext>
                </a:extLst>
              </a:tr>
              <a:tr h="255833">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東大阪市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72722898"/>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泉南市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240025659"/>
                  </a:ext>
                </a:extLst>
              </a:tr>
              <a:tr h="255833">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四條畷市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193432481"/>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交野市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101185558"/>
                  </a:ext>
                </a:extLst>
              </a:tr>
              <a:tr h="255833">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大阪狭山市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889534797"/>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阪南市</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324145568"/>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島本町</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505615235"/>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豊能町</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235410404"/>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能勢町</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171361025"/>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忠岡町</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800213568"/>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熊取町</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844198062"/>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田尻町</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830043161"/>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岬町</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43354444"/>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太子町</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78182065"/>
                  </a:ext>
                </a:extLst>
              </a:tr>
              <a:tr h="128847">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河南町</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1335102714"/>
                  </a:ext>
                </a:extLst>
              </a:tr>
              <a:tr h="255833">
                <a:tc>
                  <a:txBody>
                    <a:bodyPr/>
                    <a:lstStyle/>
                    <a:p>
                      <a:pPr algn="ctr" fontAlgn="b"/>
                      <a:r>
                        <a:rPr lang="ja-JP" altLang="en-US" sz="600" b="0" u="none" strike="noStrike" dirty="0">
                          <a:solidFill>
                            <a:srgbClr val="000000"/>
                          </a:solidFill>
                          <a:effectLst/>
                          <a:latin typeface="Meiryo UI" panose="020B0604030504040204" pitchFamily="50" charset="-128"/>
                          <a:ea typeface="Meiryo UI" panose="020B0604030504040204" pitchFamily="50" charset="-128"/>
                        </a:rPr>
                        <a:t>千早赤阪村</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tc>
                  <a:txBody>
                    <a:bodyPr/>
                    <a:lstStyle/>
                    <a:p>
                      <a:pPr algn="ctr" fontAlgn="ctr"/>
                      <a:r>
                        <a:rPr lang="ja-JP" altLang="en-US" sz="800" b="0" u="none" strike="noStrike" dirty="0">
                          <a:solidFill>
                            <a:srgbClr val="000000"/>
                          </a:solidFill>
                          <a:effectLst/>
                          <a:latin typeface="Meiryo UI" panose="020B0604030504040204" pitchFamily="50" charset="-128"/>
                          <a:ea typeface="Meiryo UI" panose="020B0604030504040204" pitchFamily="50" charset="-128"/>
                        </a:rPr>
                        <a:t>〇</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1789" marR="1789" marT="1789" marB="0" anchor="ctr"/>
                </a:tc>
                <a:extLst>
                  <a:ext uri="{0D108BD9-81ED-4DB2-BD59-A6C34878D82A}">
                    <a16:rowId xmlns:a16="http://schemas.microsoft.com/office/drawing/2014/main" val="304244256"/>
                  </a:ext>
                </a:extLst>
              </a:tr>
            </a:tbl>
          </a:graphicData>
        </a:graphic>
      </p:graphicFrame>
      <p:cxnSp>
        <p:nvCxnSpPr>
          <p:cNvPr id="12" name="直線コネクタ 11">
            <a:extLst>
              <a:ext uri="{FF2B5EF4-FFF2-40B4-BE49-F238E27FC236}">
                <a16:creationId xmlns:a16="http://schemas.microsoft.com/office/drawing/2014/main" id="{1A12B828-F800-47BD-82F9-38103092F13A}"/>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四角形: 角を丸くする 10">
            <a:extLst>
              <a:ext uri="{FF2B5EF4-FFF2-40B4-BE49-F238E27FC236}">
                <a16:creationId xmlns:a16="http://schemas.microsoft.com/office/drawing/2014/main" id="{7270D734-DA43-4E84-B113-875CB8458E2F}"/>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4/4</a:t>
            </a:r>
          </a:p>
        </p:txBody>
      </p:sp>
      <p:sp>
        <p:nvSpPr>
          <p:cNvPr id="14" name="正方形/長方形 13">
            <a:extLst>
              <a:ext uri="{FF2B5EF4-FFF2-40B4-BE49-F238E27FC236}">
                <a16:creationId xmlns:a16="http://schemas.microsoft.com/office/drawing/2014/main" id="{AD9F5944-19CF-4C75-BF4E-90FEA0E0A81F}"/>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５　自治体の組織・財政の状況・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（４）市町村の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推進体制・進捗状況</a:t>
            </a:r>
          </a:p>
        </p:txBody>
      </p:sp>
      <p:sp>
        <p:nvSpPr>
          <p:cNvPr id="17" name="テキスト ボックス 16">
            <a:extLst>
              <a:ext uri="{FF2B5EF4-FFF2-40B4-BE49-F238E27FC236}">
                <a16:creationId xmlns:a16="http://schemas.microsoft.com/office/drawing/2014/main" id="{5EE3250C-592B-4888-B8DF-431A822A9BD0}"/>
              </a:ext>
            </a:extLst>
          </p:cNvPr>
          <p:cNvSpPr txBox="1"/>
          <p:nvPr/>
        </p:nvSpPr>
        <p:spPr>
          <a:xfrm>
            <a:off x="1907704" y="6575621"/>
            <a:ext cx="561662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　地方公共団体における行政手続のオンライン利用の状況</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令和４年度実績</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及び一部ヒアリングを基に市町村局において作成</a:t>
            </a:r>
          </a:p>
        </p:txBody>
      </p:sp>
      <p:sp>
        <p:nvSpPr>
          <p:cNvPr id="18" name="テキスト ボックス 17">
            <a:extLst>
              <a:ext uri="{FF2B5EF4-FFF2-40B4-BE49-F238E27FC236}">
                <a16:creationId xmlns:a16="http://schemas.microsoft.com/office/drawing/2014/main" id="{C271E779-025F-4655-90E4-2BB331D7ABCE}"/>
              </a:ext>
            </a:extLst>
          </p:cNvPr>
          <p:cNvSpPr txBox="1"/>
          <p:nvPr/>
        </p:nvSpPr>
        <p:spPr>
          <a:xfrm>
            <a:off x="1907704" y="6701229"/>
            <a:ext cx="705678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「転出届」「</a:t>
            </a:r>
            <a:r>
              <a:rPr lang="ja-JP" altLang="en-US" sz="700" b="0" u="none" strike="noStrike" dirty="0">
                <a:solidFill>
                  <a:srgbClr val="000000"/>
                </a:solidFill>
                <a:effectLst/>
                <a:latin typeface="Meiryo UI" panose="020B0604030504040204" pitchFamily="50" charset="-128"/>
                <a:ea typeface="Meiryo UI" panose="020B0604030504040204" pitchFamily="50" charset="-128"/>
              </a:rPr>
              <a:t>転入予定市区町村への来庁予定の連絡」：令和</a:t>
            </a:r>
            <a:r>
              <a:rPr lang="en-US" altLang="ja-JP" sz="700" b="0" u="none" strike="noStrike" dirty="0">
                <a:solidFill>
                  <a:srgbClr val="000000"/>
                </a:solidFill>
                <a:effectLst/>
                <a:latin typeface="Meiryo UI" panose="020B0604030504040204" pitchFamily="50" charset="-128"/>
                <a:ea typeface="Meiryo UI" panose="020B0604030504040204" pitchFamily="50" charset="-128"/>
              </a:rPr>
              <a:t>5</a:t>
            </a:r>
            <a:r>
              <a:rPr lang="ja-JP" altLang="en-US" sz="700" b="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700" b="0" u="none" strike="noStrike" dirty="0">
                <a:solidFill>
                  <a:srgbClr val="000000"/>
                </a:solidFill>
                <a:effectLst/>
                <a:latin typeface="Meiryo UI" panose="020B0604030504040204" pitchFamily="50" charset="-128"/>
                <a:ea typeface="Meiryo UI" panose="020B0604030504040204" pitchFamily="50" charset="-128"/>
              </a:rPr>
              <a:t>2</a:t>
            </a:r>
            <a:r>
              <a:rPr lang="ja-JP" altLang="en-US" sz="700" b="0" u="none" strike="noStrike" dirty="0">
                <a:solidFill>
                  <a:srgbClr val="000000"/>
                </a:solidFill>
                <a:effectLst/>
                <a:latin typeface="Meiryo UI" panose="020B0604030504040204" pitchFamily="50" charset="-128"/>
                <a:ea typeface="Meiryo UI" panose="020B0604030504040204" pitchFamily="50" charset="-128"/>
              </a:rPr>
              <a:t>月</a:t>
            </a:r>
            <a:r>
              <a:rPr lang="en-US" altLang="ja-JP" sz="700" b="0" u="none" strike="noStrike" dirty="0">
                <a:solidFill>
                  <a:srgbClr val="000000"/>
                </a:solidFill>
                <a:effectLst/>
                <a:latin typeface="Meiryo UI" panose="020B0604030504040204" pitchFamily="50" charset="-128"/>
                <a:ea typeface="Meiryo UI" panose="020B0604030504040204" pitchFamily="50" charset="-128"/>
              </a:rPr>
              <a:t>6</a:t>
            </a:r>
            <a:r>
              <a:rPr lang="ja-JP" altLang="en-US" sz="700" b="0" u="none" strike="noStrike" dirty="0">
                <a:solidFill>
                  <a:srgbClr val="000000"/>
                </a:solidFill>
                <a:effectLst/>
                <a:latin typeface="Meiryo UI" panose="020B0604030504040204" pitchFamily="50" charset="-128"/>
                <a:ea typeface="Meiryo UI" panose="020B0604030504040204" pitchFamily="50" charset="-128"/>
              </a:rPr>
              <a:t>日から全国の市区町村において、マイナポータルを通じたオンライン申請が開始された点を反映</a:t>
            </a:r>
            <a:endParaRPr kumimoji="1"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3554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a:extLst>
              <a:ext uri="{FF2B5EF4-FFF2-40B4-BE49-F238E27FC236}">
                <a16:creationId xmlns:a16="http://schemas.microsoft.com/office/drawing/2014/main" id="{40B82D53-0877-4BFB-B34E-C6B7E389C24C}"/>
              </a:ext>
            </a:extLst>
          </p:cNvPr>
          <p:cNvSpPr txBox="1"/>
          <p:nvPr/>
        </p:nvSpPr>
        <p:spPr>
          <a:xfrm>
            <a:off x="170891" y="890092"/>
            <a:ext cx="8784976" cy="53652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人口減少に伴い、民間による公共交通が縮小する中、多くの団体で誰でも利用可能な低運賃や無料のコミュニティバスを運行している。</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 平日のみの運行としている団体が多い。</a:t>
            </a:r>
            <a:endParaRPr lang="en-US" altLang="ja-JP" sz="11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5740E92F-0160-4CC7-AF7B-6B60162BD27B}"/>
              </a:ext>
            </a:extLst>
          </p:cNvPr>
          <p:cNvGraphicFramePr>
            <a:graphicFrameLocks noGrp="1"/>
          </p:cNvGraphicFramePr>
          <p:nvPr>
            <p:extLst>
              <p:ext uri="{D42A27DB-BD31-4B8C-83A1-F6EECF244321}">
                <p14:modId xmlns:p14="http://schemas.microsoft.com/office/powerpoint/2010/main" val="219738973"/>
              </p:ext>
            </p:extLst>
          </p:nvPr>
        </p:nvGraphicFramePr>
        <p:xfrm>
          <a:off x="179512" y="1509711"/>
          <a:ext cx="8776357" cy="4968910"/>
        </p:xfrm>
        <a:graphic>
          <a:graphicData uri="http://schemas.openxmlformats.org/drawingml/2006/table">
            <a:tbl>
              <a:tblPr firstRow="1" bandRow="1">
                <a:tableStyleId>{7DF18680-E054-41AD-8BC1-D1AEF772440D}</a:tableStyleId>
              </a:tblPr>
              <a:tblGrid>
                <a:gridCol w="821913">
                  <a:extLst>
                    <a:ext uri="{9D8B030D-6E8A-4147-A177-3AD203B41FA5}">
                      <a16:colId xmlns:a16="http://schemas.microsoft.com/office/drawing/2014/main" val="3008188126"/>
                    </a:ext>
                  </a:extLst>
                </a:gridCol>
                <a:gridCol w="2346440">
                  <a:extLst>
                    <a:ext uri="{9D8B030D-6E8A-4147-A177-3AD203B41FA5}">
                      <a16:colId xmlns:a16="http://schemas.microsoft.com/office/drawing/2014/main" val="1293009673"/>
                    </a:ext>
                  </a:extLst>
                </a:gridCol>
                <a:gridCol w="885489">
                  <a:extLst>
                    <a:ext uri="{9D8B030D-6E8A-4147-A177-3AD203B41FA5}">
                      <a16:colId xmlns:a16="http://schemas.microsoft.com/office/drawing/2014/main" val="743634457"/>
                    </a:ext>
                  </a:extLst>
                </a:gridCol>
                <a:gridCol w="1634790">
                  <a:extLst>
                    <a:ext uri="{9D8B030D-6E8A-4147-A177-3AD203B41FA5}">
                      <a16:colId xmlns:a16="http://schemas.microsoft.com/office/drawing/2014/main" val="1792459038"/>
                    </a:ext>
                  </a:extLst>
                </a:gridCol>
                <a:gridCol w="1152128">
                  <a:extLst>
                    <a:ext uri="{9D8B030D-6E8A-4147-A177-3AD203B41FA5}">
                      <a16:colId xmlns:a16="http://schemas.microsoft.com/office/drawing/2014/main" val="2121757677"/>
                    </a:ext>
                  </a:extLst>
                </a:gridCol>
                <a:gridCol w="1935597">
                  <a:extLst>
                    <a:ext uri="{9D8B030D-6E8A-4147-A177-3AD203B41FA5}">
                      <a16:colId xmlns:a16="http://schemas.microsoft.com/office/drawing/2014/main" val="1029383414"/>
                    </a:ext>
                  </a:extLst>
                </a:gridCol>
              </a:tblGrid>
              <a:tr h="313904">
                <a:tc>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zh-CN" altLang="en-US" sz="900" u="none" strike="noStrike" dirty="0">
                          <a:solidFill>
                            <a:schemeClr val="tx1"/>
                          </a:solidFill>
                          <a:effectLst/>
                          <a:latin typeface="Meiryo UI" panose="020B0604030504040204" pitchFamily="50" charset="-128"/>
                          <a:ea typeface="Meiryo UI" panose="020B0604030504040204" pitchFamily="50" charset="-128"/>
                        </a:rPr>
                        <a:t>名称（愛称）</a:t>
                      </a:r>
                      <a:endParaRPr lang="zh-CN"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利用対象</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料金</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近隣運行</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運休日（</a:t>
                      </a:r>
                      <a:r>
                        <a:rPr lang="en-US" altLang="ja-JP" sz="90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3307161882"/>
                  </a:ext>
                </a:extLst>
              </a:tr>
              <a:tr h="25348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あさひあったかバス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2898083525"/>
                  </a:ext>
                </a:extLst>
              </a:tr>
              <a:tr h="199219">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堺市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474121047"/>
                  </a:ext>
                </a:extLst>
              </a:tr>
              <a:tr h="25348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岸和田市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ローズバス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170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土日祝、年末年始</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2091491835"/>
                  </a:ext>
                </a:extLst>
              </a:tr>
              <a:tr h="18978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豊中市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2037440604"/>
                  </a:ext>
                </a:extLst>
              </a:tr>
              <a:tr h="25348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池田市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4008723513"/>
                  </a:ext>
                </a:extLst>
              </a:tr>
              <a:tr h="18978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吹田市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すいすいバス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220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年始</a:t>
                      </a:r>
                    </a:p>
                  </a:txBody>
                  <a:tcPr marL="3740" marR="3740" marT="3740" marB="0" anchor="ctr"/>
                </a:tc>
                <a:extLst>
                  <a:ext uri="{0D108BD9-81ED-4DB2-BD59-A6C34878D82A}">
                    <a16:rowId xmlns:a16="http://schemas.microsoft.com/office/drawing/2014/main" val="969395373"/>
                  </a:ext>
                </a:extLst>
              </a:tr>
              <a:tr h="25348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泉大津市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728020071"/>
                  </a:ext>
                </a:extLst>
              </a:tr>
              <a:tr h="18978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高槻市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703730025"/>
                  </a:ext>
                </a:extLst>
              </a:tr>
              <a:tr h="23857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貝塚市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は～もに～ばす</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220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年末年始</a:t>
                      </a:r>
                    </a:p>
                  </a:txBody>
                  <a:tcPr marL="3740" marR="3740" marT="3740" marB="0" anchor="ctr"/>
                </a:tc>
                <a:extLst>
                  <a:ext uri="{0D108BD9-81ED-4DB2-BD59-A6C34878D82A}">
                    <a16:rowId xmlns:a16="http://schemas.microsoft.com/office/drawing/2014/main" val="1903574829"/>
                  </a:ext>
                </a:extLst>
              </a:tr>
              <a:tr h="204690">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守口市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愛のみのり号</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年末年始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368664023"/>
                  </a:ext>
                </a:extLst>
              </a:tr>
              <a:tr h="25348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枚方市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1793779585"/>
                  </a:ext>
                </a:extLst>
              </a:tr>
              <a:tr h="18978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茨木市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728730389"/>
                  </a:ext>
                </a:extLst>
              </a:tr>
              <a:tr h="25348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八尾市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978487637"/>
                  </a:ext>
                </a:extLst>
              </a:tr>
              <a:tr h="339059">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泉佐野市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いずみさのコミュニティバス</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u="none" strike="noStrike" dirty="0">
                          <a:effectLst/>
                          <a:latin typeface="Meiryo UI" panose="020B0604030504040204" pitchFamily="50" charset="-128"/>
                          <a:ea typeface="Meiryo UI" panose="020B0604030504040204" pitchFamily="50" charset="-128"/>
                        </a:rPr>
                        <a:t>いずみさの・たじりコミュニティバス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en-US" altLang="zh-TW" sz="900" u="none" strike="noStrike" dirty="0">
                        <a:effectLst/>
                        <a:latin typeface="Meiryo UI" panose="020B0604030504040204" pitchFamily="50" charset="-128"/>
                        <a:ea typeface="Meiryo UI" panose="020B0604030504040204" pitchFamily="50" charset="-128"/>
                      </a:endParaRPr>
                    </a:p>
                    <a:p>
                      <a:pPr algn="ctr" fontAlgn="ctr"/>
                      <a:r>
                        <a:rPr lang="zh-TW" altLang="en-US" sz="900" u="none" strike="noStrike" dirty="0">
                          <a:effectLst/>
                          <a:latin typeface="Meiryo UI" panose="020B0604030504040204" pitchFamily="50" charset="-128"/>
                          <a:ea typeface="Meiryo UI" panose="020B0604030504040204" pitchFamily="50" charset="-128"/>
                        </a:rPr>
                        <a:t>田尻町</a:t>
                      </a:r>
                      <a:endParaRPr lang="zh-TW"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日祝、年末年始</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2860650804"/>
                  </a:ext>
                </a:extLst>
              </a:tr>
              <a:tr h="360040">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富田林市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レインボーバス</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u="none" strike="noStrike" dirty="0">
                          <a:effectLst/>
                          <a:latin typeface="Meiryo UI" panose="020B0604030504040204" pitchFamily="50" charset="-128"/>
                          <a:ea typeface="Meiryo UI" panose="020B0604030504040204" pitchFamily="50" charset="-128"/>
                        </a:rPr>
                        <a:t>金剛ふるさとバス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170</a:t>
                      </a:r>
                      <a:r>
                        <a:rPr lang="ja-JP" altLang="en-US" sz="900" u="none" strike="noStrike" dirty="0">
                          <a:effectLst/>
                          <a:latin typeface="Meiryo UI" panose="020B0604030504040204" pitchFamily="50" charset="-128"/>
                          <a:ea typeface="Meiryo UI" panose="020B0604030504040204" pitchFamily="50" charset="-128"/>
                        </a:rPr>
                        <a:t>円</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en-US" altLang="ja-JP" sz="900" u="none" strike="noStrike" dirty="0">
                          <a:effectLst/>
                          <a:latin typeface="Meiryo UI" panose="020B0604030504040204" pitchFamily="50" charset="-128"/>
                          <a:ea typeface="Meiryo UI" panose="020B0604030504040204" pitchFamily="50" charset="-128"/>
                        </a:rPr>
                        <a:t>160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400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富田林市・太子町・</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u="none" strike="noStrike" dirty="0">
                          <a:effectLst/>
                          <a:latin typeface="Meiryo UI" panose="020B0604030504040204" pitchFamily="50" charset="-128"/>
                          <a:ea typeface="Meiryo UI" panose="020B0604030504040204" pitchFamily="50" charset="-128"/>
                        </a:rPr>
                        <a:t>河南町・千早赤阪村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512647519"/>
                  </a:ext>
                </a:extLst>
              </a:tr>
              <a:tr h="21024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寝屋川市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ねや</a:t>
                      </a:r>
                      <a:r>
                        <a:rPr lang="en-US" altLang="ja-JP" sz="900" u="none" strike="noStrike" dirty="0">
                          <a:effectLst/>
                          <a:latin typeface="Meiryo UI" panose="020B0604030504040204" pitchFamily="50" charset="-128"/>
                          <a:ea typeface="Meiryo UI" panose="020B0604030504040204" pitchFamily="50" charset="-128"/>
                        </a:rPr>
                        <a:t>BUS</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230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159595230"/>
                  </a:ext>
                </a:extLst>
              </a:tr>
              <a:tr h="36581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河内長野市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モックルコミュニティバス</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u="none" strike="noStrike" dirty="0">
                          <a:effectLst/>
                          <a:latin typeface="Meiryo UI" panose="020B0604030504040204" pitchFamily="50" charset="-128"/>
                          <a:ea typeface="Meiryo UI" panose="020B0604030504040204" pitchFamily="50" charset="-128"/>
                        </a:rPr>
                        <a:t>日野・滝畑コミュニティバス</a:t>
                      </a:r>
                      <a:endParaRPr lang="en-US" altLang="ja-JP" sz="90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200</a:t>
                      </a:r>
                      <a:r>
                        <a:rPr lang="ja-JP" altLang="en-US" sz="900" u="none" strike="noStrike" dirty="0">
                          <a:effectLst/>
                          <a:latin typeface="Meiryo UI" panose="020B0604030504040204" pitchFamily="50" charset="-128"/>
                          <a:ea typeface="Meiryo UI" panose="020B0604030504040204" pitchFamily="50" charset="-128"/>
                        </a:rPr>
                        <a:t>円</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en-US" altLang="ja-JP" sz="900" u="none" strike="noStrike" dirty="0">
                          <a:effectLst/>
                          <a:latin typeface="Meiryo UI" panose="020B0604030504040204" pitchFamily="50" charset="-128"/>
                          <a:ea typeface="Meiryo UI" panose="020B0604030504040204" pitchFamily="50" charset="-128"/>
                        </a:rPr>
                        <a:t>200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560</a:t>
                      </a:r>
                      <a:r>
                        <a:rPr lang="ja-JP" altLang="en-US" sz="900" u="none" strike="noStrike" dirty="0">
                          <a:effectLst/>
                          <a:latin typeface="Meiryo UI" panose="020B0604030504040204" pitchFamily="50" charset="-128"/>
                          <a:ea typeface="Meiryo UI" panose="020B0604030504040204" pitchFamily="50" charset="-128"/>
                        </a:rPr>
                        <a:t>円</a:t>
                      </a:r>
                      <a:endParaRPr lang="en-US" altLang="ja-JP" sz="90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年末年始</a:t>
                      </a:r>
                      <a:endParaRPr lang="en-US" altLang="ja-JP" sz="900" u="none" strike="noStrike" dirty="0">
                        <a:effectLst/>
                        <a:latin typeface="Meiryo UI" panose="020B0604030504040204" pitchFamily="50" charset="-128"/>
                        <a:ea typeface="Meiryo UI" panose="020B0604030504040204" pitchFamily="50" charset="-128"/>
                      </a:endParaRPr>
                    </a:p>
                    <a:p>
                      <a:pPr algn="ctr" fontAlgn="ctr"/>
                      <a:endParaRPr lang="en-US" altLang="ja-JP" sz="90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573870920"/>
                  </a:ext>
                </a:extLst>
              </a:tr>
              <a:tr h="1720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松原市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ぐるりん号</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土日祝、年末年始</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1459664853"/>
                  </a:ext>
                </a:extLst>
              </a:tr>
              <a:tr h="285279">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大東市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コミュニティバス</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b="0" i="0" u="none" strike="noStrike" dirty="0">
                          <a:effectLst/>
                          <a:latin typeface="Meiryo UI" panose="020B0604030504040204" pitchFamily="50" charset="-128"/>
                          <a:ea typeface="Meiryo UI" panose="020B0604030504040204" pitchFamily="50" charset="-128"/>
                        </a:rPr>
                        <a:t>南部地域コミュニティバス</a:t>
                      </a: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230</a:t>
                      </a:r>
                      <a:r>
                        <a:rPr lang="ja-JP" altLang="en-US" sz="900" u="none" strike="noStrike" dirty="0">
                          <a:effectLst/>
                          <a:latin typeface="Meiryo UI" panose="020B0604030504040204" pitchFamily="50" charset="-128"/>
                          <a:ea typeface="Meiryo UI" panose="020B0604030504040204" pitchFamily="50" charset="-128"/>
                        </a:rPr>
                        <a:t>円（割引あり）</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en-US" altLang="ja-JP" sz="900" b="0" i="0" u="none" strike="noStrike" dirty="0">
                          <a:effectLst/>
                          <a:latin typeface="Meiryo UI" panose="020B0604030504040204" pitchFamily="50" charset="-128"/>
                          <a:ea typeface="Meiryo UI" panose="020B0604030504040204" pitchFamily="50" charset="-128"/>
                        </a:rPr>
                        <a:t>200</a:t>
                      </a:r>
                      <a:r>
                        <a:rPr lang="ja-JP" altLang="en-US" sz="900" b="0" i="0" u="none" strike="noStrike" dirty="0">
                          <a:effectLst/>
                          <a:latin typeface="Meiryo UI" panose="020B0604030504040204" pitchFamily="50" charset="-128"/>
                          <a:ea typeface="Meiryo UI" panose="020B0604030504040204" pitchFamily="50" charset="-128"/>
                        </a:rPr>
                        <a:t>円（割引あり）</a:t>
                      </a: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en-US" altLang="ja-JP" sz="900" b="0" i="0" u="none" strike="noStrike" dirty="0">
                        <a:effectLst/>
                        <a:latin typeface="Meiryo UI" panose="020B0604030504040204" pitchFamily="50" charset="-128"/>
                        <a:ea typeface="Meiryo UI" panose="020B0604030504040204" pitchFamily="50" charset="-128"/>
                      </a:endParaRPr>
                    </a:p>
                    <a:p>
                      <a:pPr algn="ctr" fontAlgn="ctr"/>
                      <a:r>
                        <a:rPr lang="ja-JP" altLang="en-US" sz="900" b="0" i="0" u="none" strike="noStrike" dirty="0">
                          <a:effectLst/>
                          <a:latin typeface="Meiryo UI" panose="020B0604030504040204" pitchFamily="50" charset="-128"/>
                          <a:ea typeface="Meiryo UI" panose="020B0604030504040204" pitchFamily="50" charset="-128"/>
                        </a:rPr>
                        <a:t>一部コースは週</a:t>
                      </a:r>
                      <a:r>
                        <a:rPr lang="en-US" altLang="ja-JP" sz="900" b="0" i="0" u="none" strike="noStrike" dirty="0">
                          <a:effectLst/>
                          <a:latin typeface="Meiryo UI" panose="020B0604030504040204" pitchFamily="50" charset="-128"/>
                          <a:ea typeface="Meiryo UI" panose="020B0604030504040204" pitchFamily="50" charset="-128"/>
                        </a:rPr>
                        <a:t>3</a:t>
                      </a:r>
                      <a:r>
                        <a:rPr lang="ja-JP" altLang="en-US" sz="900" b="0" i="0" u="none" strike="noStrike" dirty="0">
                          <a:effectLst/>
                          <a:latin typeface="Meiryo UI" panose="020B0604030504040204" pitchFamily="50" charset="-128"/>
                          <a:ea typeface="Meiryo UI" panose="020B0604030504040204" pitchFamily="50" charset="-128"/>
                        </a:rPr>
                        <a:t>日運行</a:t>
                      </a:r>
                    </a:p>
                  </a:txBody>
                  <a:tcPr marL="3740" marR="3740" marT="3740" marB="0" anchor="ctr"/>
                </a:tc>
                <a:extLst>
                  <a:ext uri="{0D108BD9-81ED-4DB2-BD59-A6C34878D82A}">
                    <a16:rowId xmlns:a16="http://schemas.microsoft.com/office/drawing/2014/main" val="538909423"/>
                  </a:ext>
                </a:extLst>
              </a:tr>
            </a:tbl>
          </a:graphicData>
        </a:graphic>
      </p:graphicFrame>
      <p:sp>
        <p:nvSpPr>
          <p:cNvPr id="8" name="テキスト ボックス 7">
            <a:extLst>
              <a:ext uri="{FF2B5EF4-FFF2-40B4-BE49-F238E27FC236}">
                <a16:creationId xmlns:a16="http://schemas.microsoft.com/office/drawing/2014/main" id="{D98E73CD-6066-4099-91AC-A15DC53978CA}"/>
              </a:ext>
            </a:extLst>
          </p:cNvPr>
          <p:cNvSpPr txBox="1"/>
          <p:nvPr/>
        </p:nvSpPr>
        <p:spPr>
          <a:xfrm>
            <a:off x="6366870" y="6499423"/>
            <a:ext cx="2511658" cy="307777"/>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出典：各市町村へ照会のうえ市町村局において作成</a:t>
            </a:r>
            <a:endParaRPr kumimoji="1" lang="en-US" altLang="ja-JP" sz="700" dirty="0">
              <a:latin typeface="Meiryo UI" panose="020B0604030504040204" pitchFamily="50" charset="-128"/>
              <a:ea typeface="Meiryo UI" panose="020B0604030504040204" pitchFamily="50" charset="-128"/>
            </a:endParaRPr>
          </a:p>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イベントや祭礼に伴う臨時運休を除く</a:t>
            </a:r>
          </a:p>
        </p:txBody>
      </p:sp>
      <p:sp>
        <p:nvSpPr>
          <p:cNvPr id="9" name="正方形/長方形 8">
            <a:extLst>
              <a:ext uri="{FF2B5EF4-FFF2-40B4-BE49-F238E27FC236}">
                <a16:creationId xmlns:a16="http://schemas.microsoft.com/office/drawing/2014/main" id="{58CAEF36-1B45-4E97-83F3-78E2A368C67E}"/>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33</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211063D3-03CF-4C2D-9A08-BDC50E12A02B}"/>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６　住民サービス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（１）コミュニティバスの状況</a:t>
            </a:r>
          </a:p>
        </p:txBody>
      </p:sp>
      <p:sp>
        <p:nvSpPr>
          <p:cNvPr id="11" name="四角形: 角を丸くする 10">
            <a:extLst>
              <a:ext uri="{FF2B5EF4-FFF2-40B4-BE49-F238E27FC236}">
                <a16:creationId xmlns:a16="http://schemas.microsoft.com/office/drawing/2014/main" id="{3FC05D27-382C-4167-92F1-4C28B6C3F9F5}"/>
              </a:ext>
            </a:extLst>
          </p:cNvPr>
          <p:cNvSpPr/>
          <p:nvPr/>
        </p:nvSpPr>
        <p:spPr>
          <a:xfrm>
            <a:off x="8316416" y="28728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1/2</a:t>
            </a:r>
          </a:p>
        </p:txBody>
      </p:sp>
    </p:spTree>
    <p:extLst>
      <p:ext uri="{BB962C8B-B14F-4D97-AF65-F5344CB8AC3E}">
        <p14:creationId xmlns:p14="http://schemas.microsoft.com/office/powerpoint/2010/main" val="4021114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a:extLst>
              <a:ext uri="{FF2B5EF4-FFF2-40B4-BE49-F238E27FC236}">
                <a16:creationId xmlns:a16="http://schemas.microsoft.com/office/drawing/2014/main" id="{5740E92F-0160-4CC7-AF7B-6B60162BD27B}"/>
              </a:ext>
            </a:extLst>
          </p:cNvPr>
          <p:cNvGraphicFramePr>
            <a:graphicFrameLocks noGrp="1"/>
          </p:cNvGraphicFramePr>
          <p:nvPr>
            <p:extLst>
              <p:ext uri="{D42A27DB-BD31-4B8C-83A1-F6EECF244321}">
                <p14:modId xmlns:p14="http://schemas.microsoft.com/office/powerpoint/2010/main" val="4083420390"/>
              </p:ext>
            </p:extLst>
          </p:nvPr>
        </p:nvGraphicFramePr>
        <p:xfrm>
          <a:off x="179512" y="897457"/>
          <a:ext cx="8784976" cy="5585772"/>
        </p:xfrm>
        <a:graphic>
          <a:graphicData uri="http://schemas.openxmlformats.org/drawingml/2006/table">
            <a:tbl>
              <a:tblPr firstRow="1" bandRow="1">
                <a:tableStyleId>{7DF18680-E054-41AD-8BC1-D1AEF772440D}</a:tableStyleId>
              </a:tblPr>
              <a:tblGrid>
                <a:gridCol w="822720">
                  <a:extLst>
                    <a:ext uri="{9D8B030D-6E8A-4147-A177-3AD203B41FA5}">
                      <a16:colId xmlns:a16="http://schemas.microsoft.com/office/drawing/2014/main" val="3008188126"/>
                    </a:ext>
                  </a:extLst>
                </a:gridCol>
                <a:gridCol w="2345632">
                  <a:extLst>
                    <a:ext uri="{9D8B030D-6E8A-4147-A177-3AD203B41FA5}">
                      <a16:colId xmlns:a16="http://schemas.microsoft.com/office/drawing/2014/main" val="1293009673"/>
                    </a:ext>
                  </a:extLst>
                </a:gridCol>
                <a:gridCol w="864096">
                  <a:extLst>
                    <a:ext uri="{9D8B030D-6E8A-4147-A177-3AD203B41FA5}">
                      <a16:colId xmlns:a16="http://schemas.microsoft.com/office/drawing/2014/main" val="743634457"/>
                    </a:ext>
                  </a:extLst>
                </a:gridCol>
                <a:gridCol w="1656184">
                  <a:extLst>
                    <a:ext uri="{9D8B030D-6E8A-4147-A177-3AD203B41FA5}">
                      <a16:colId xmlns:a16="http://schemas.microsoft.com/office/drawing/2014/main" val="1792459038"/>
                    </a:ext>
                  </a:extLst>
                </a:gridCol>
                <a:gridCol w="1152128">
                  <a:extLst>
                    <a:ext uri="{9D8B030D-6E8A-4147-A177-3AD203B41FA5}">
                      <a16:colId xmlns:a16="http://schemas.microsoft.com/office/drawing/2014/main" val="2121757677"/>
                    </a:ext>
                  </a:extLst>
                </a:gridCol>
                <a:gridCol w="1944216">
                  <a:extLst>
                    <a:ext uri="{9D8B030D-6E8A-4147-A177-3AD203B41FA5}">
                      <a16:colId xmlns:a16="http://schemas.microsoft.com/office/drawing/2014/main" val="1029383414"/>
                    </a:ext>
                  </a:extLst>
                </a:gridCol>
              </a:tblGrid>
              <a:tr h="265313">
                <a:tc>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zh-CN" altLang="en-US" sz="900" u="none" strike="noStrike" dirty="0">
                          <a:solidFill>
                            <a:schemeClr val="tx1"/>
                          </a:solidFill>
                          <a:effectLst/>
                          <a:latin typeface="Meiryo UI" panose="020B0604030504040204" pitchFamily="50" charset="-128"/>
                          <a:ea typeface="Meiryo UI" panose="020B0604030504040204" pitchFamily="50" charset="-128"/>
                        </a:rPr>
                        <a:t>名称（愛称）</a:t>
                      </a:r>
                      <a:endParaRPr lang="zh-CN"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利用対象</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料金</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近隣運行</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運休日（</a:t>
                      </a:r>
                      <a:r>
                        <a:rPr lang="en-US" altLang="ja-JP" sz="90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3307161882"/>
                  </a:ext>
                </a:extLst>
              </a:tr>
              <a:tr h="214243">
                <a:tc>
                  <a:txBody>
                    <a:bodyPr/>
                    <a:lstStyle/>
                    <a:p>
                      <a:pPr algn="ctr" fontAlgn="ctr"/>
                      <a:r>
                        <a:rPr lang="ja-JP" altLang="en-US" sz="900" b="0" u="none" strike="noStrike" dirty="0">
                          <a:effectLst/>
                          <a:latin typeface="Meiryo UI" panose="020B0604030504040204" pitchFamily="50" charset="-128"/>
                          <a:ea typeface="Meiryo UI" panose="020B0604030504040204" pitchFamily="50" charset="-128"/>
                        </a:rPr>
                        <a:t>和泉市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b="0" u="none" strike="noStrike" dirty="0">
                          <a:effectLst/>
                          <a:latin typeface="Meiryo UI" panose="020B0604030504040204" pitchFamily="50" charset="-128"/>
                          <a:ea typeface="Meiryo UI" panose="020B0604030504040204" pitchFamily="50" charset="-128"/>
                        </a:rPr>
                        <a:t>めぐ～る</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b="0" u="none" strike="noStrike" dirty="0">
                          <a:effectLst/>
                          <a:latin typeface="Meiryo UI" panose="020B0604030504040204" pitchFamily="50" charset="-128"/>
                          <a:ea typeface="Meiryo UI" panose="020B0604030504040204" pitchFamily="50" charset="-128"/>
                        </a:rPr>
                        <a:t>160</a:t>
                      </a:r>
                      <a:r>
                        <a:rPr lang="ja-JP" altLang="en-US" sz="900" b="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b="0" u="none" strike="noStrike" dirty="0">
                          <a:effectLst/>
                          <a:latin typeface="Meiryo UI" panose="020B0604030504040204" pitchFamily="50" charset="-128"/>
                          <a:ea typeface="Meiryo UI" panose="020B0604030504040204" pitchFamily="50" charset="-128"/>
                        </a:rPr>
                        <a:t>日祝、年末年始</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2439597063"/>
                  </a:ext>
                </a:extLst>
              </a:tr>
              <a:tr h="179779">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箕面市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オレンジゆずるバス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250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3694734140"/>
                  </a:ext>
                </a:extLst>
              </a:tr>
              <a:tr h="204190">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柏原市</a:t>
                      </a:r>
                      <a:endParaRPr lang="ja-JP" altLang="en-US" sz="900" b="0" i="0" u="none" strike="noStrike">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きらめき号</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土日祝、年末年始</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1495778019"/>
                  </a:ext>
                </a:extLst>
              </a:tr>
              <a:tr h="214243">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羽曳野市</a:t>
                      </a:r>
                      <a:endParaRPr lang="ja-JP" altLang="en-US" sz="900" b="0" i="0" u="none" strike="noStrike">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公共施設循環福祉バス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日祝、年末年始</a:t>
                      </a:r>
                      <a:endParaRPr lang="en-US" altLang="ja-JP" sz="90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3402453790"/>
                  </a:ext>
                </a:extLst>
              </a:tr>
              <a:tr h="214243">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門真市</a:t>
                      </a:r>
                      <a:endParaRPr lang="ja-JP" altLang="en-US" sz="900" b="0" i="0" u="none" strike="noStrike">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門真南ルートワゴン型バス社会実験</a:t>
                      </a: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250</a:t>
                      </a:r>
                      <a:r>
                        <a:rPr lang="ja-JP" altLang="en-US" sz="900" u="none" strike="noStrike" dirty="0">
                          <a:effectLst/>
                          <a:latin typeface="Meiryo UI" panose="020B0604030504040204" pitchFamily="50" charset="-128"/>
                          <a:ea typeface="Meiryo UI" panose="020B0604030504040204" pitchFamily="50" charset="-128"/>
                        </a:rPr>
                        <a:t>円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3997466540"/>
                  </a:ext>
                </a:extLst>
              </a:tr>
              <a:tr h="214243">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摂津市</a:t>
                      </a:r>
                      <a:endParaRPr lang="ja-JP" altLang="en-US" sz="900" b="0" i="0" u="none" strike="noStrike">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セッピイ号</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b="0" i="0" u="none" strike="noStrike" dirty="0">
                          <a:effectLst/>
                          <a:latin typeface="Meiryo UI" panose="020B0604030504040204" pitchFamily="50" charset="-128"/>
                          <a:ea typeface="Meiryo UI" panose="020B0604030504040204" pitchFamily="50" charset="-128"/>
                        </a:rPr>
                        <a:t>市内循環バス</a:t>
                      </a: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en-US" altLang="ja-JP" sz="900" b="0" i="0" u="none" strike="noStrike" dirty="0">
                          <a:effectLst/>
                          <a:latin typeface="Meiryo UI" panose="020B0604030504040204" pitchFamily="50" charset="-128"/>
                          <a:ea typeface="Meiryo UI" panose="020B0604030504040204" pitchFamily="50" charset="-128"/>
                        </a:rPr>
                        <a:t>250</a:t>
                      </a:r>
                      <a:r>
                        <a:rPr lang="ja-JP" altLang="en-US" sz="900" b="0" i="0" u="none" strike="noStrike" dirty="0">
                          <a:effectLst/>
                          <a:latin typeface="Meiryo UI" panose="020B0604030504040204" pitchFamily="50" charset="-128"/>
                          <a:ea typeface="Meiryo UI" panose="020B0604030504040204" pitchFamily="50" charset="-128"/>
                        </a:rPr>
                        <a:t>円</a:t>
                      </a: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土日祝、年末年始</a:t>
                      </a:r>
                    </a:p>
                  </a:txBody>
                  <a:tcPr marL="3740" marR="3740" marT="3740" marB="0" anchor="ctr"/>
                </a:tc>
                <a:extLst>
                  <a:ext uri="{0D108BD9-81ED-4DB2-BD59-A6C34878D82A}">
                    <a16:rowId xmlns:a16="http://schemas.microsoft.com/office/drawing/2014/main" val="4045141561"/>
                  </a:ext>
                </a:extLst>
              </a:tr>
              <a:tr h="214243">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高石市</a:t>
                      </a:r>
                      <a:endParaRPr lang="ja-JP" altLang="en-US" sz="900" b="0" i="0" u="none" strike="noStrike">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611520607"/>
                  </a:ext>
                </a:extLst>
              </a:tr>
              <a:tr h="171165">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藤井寺市</a:t>
                      </a:r>
                      <a:endParaRPr lang="ja-JP" altLang="en-US" sz="900" b="0" i="0" u="none" strike="noStrike">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公共施設循環バス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日祝、年末年始</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707825830"/>
                  </a:ext>
                </a:extLst>
              </a:tr>
              <a:tr h="21424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東大阪市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1217689584"/>
                  </a:ext>
                </a:extLst>
              </a:tr>
              <a:tr h="14026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泉南市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さわやかバス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年末年始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3730334564"/>
                  </a:ext>
                </a:extLst>
              </a:tr>
              <a:tr h="21424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四條畷市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コミュニティバス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220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250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1709780919"/>
                  </a:ext>
                </a:extLst>
              </a:tr>
              <a:tr h="21424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交野市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おりひめバス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円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日祝、年末年始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694314900"/>
                  </a:ext>
                </a:extLst>
              </a:tr>
              <a:tr h="21424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大阪狭山市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大阪狭山市循環バス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堺市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4209451071"/>
                  </a:ext>
                </a:extLst>
              </a:tr>
              <a:tr h="21424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阪南市</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さつき号</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年末年始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694883499"/>
                  </a:ext>
                </a:extLst>
              </a:tr>
              <a:tr h="25996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島本町</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1553413436"/>
                  </a:ext>
                </a:extLst>
              </a:tr>
              <a:tr h="18410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豊能町</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1784896231"/>
                  </a:ext>
                </a:extLst>
              </a:tr>
              <a:tr h="21424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能勢町</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妙見口のせ号</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600</a:t>
                      </a:r>
                      <a:r>
                        <a:rPr lang="ja-JP" altLang="en-US" sz="900" u="none" strike="noStrike" dirty="0">
                          <a:effectLst/>
                          <a:latin typeface="Meiryo UI" panose="020B0604030504040204" pitchFamily="50" charset="-128"/>
                          <a:ea typeface="Meiryo UI" panose="020B0604030504040204" pitchFamily="50" charset="-128"/>
                        </a:rPr>
                        <a:t>円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土日祝、年末年始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7964469"/>
                  </a:ext>
                </a:extLst>
              </a:tr>
              <a:tr h="145797">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忠岡町</a:t>
                      </a:r>
                      <a:endParaRPr lang="ja-JP" altLang="en-US" sz="900" b="0" i="0" u="none" strike="noStrike">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en-US" altLang="ja-JP" sz="90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2275390269"/>
                  </a:ext>
                </a:extLst>
              </a:tr>
              <a:tr h="214243">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熊取町</a:t>
                      </a:r>
                      <a:endParaRPr lang="ja-JP" altLang="en-US" sz="900" b="0" i="0" u="none" strike="noStrike">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ひまわりバス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年末年始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2315336224"/>
                  </a:ext>
                </a:extLst>
              </a:tr>
              <a:tr h="214243">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田尻町</a:t>
                      </a:r>
                      <a:endParaRPr lang="ja-JP" altLang="en-US" sz="900" b="0" i="0" u="none" strike="noStrike">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いずみさの・たじりコミュニティバス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泉佐野市</a:t>
                      </a:r>
                      <a:endParaRPr lang="zh-TW"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日祝、年末年始</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982798229"/>
                  </a:ext>
                </a:extLst>
              </a:tr>
              <a:tr h="214243">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岬町</a:t>
                      </a:r>
                      <a:endParaRPr lang="ja-JP" altLang="en-US" sz="900" b="0" i="0" u="none" strike="noStrike">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コミュニティバス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1469613772"/>
                  </a:ext>
                </a:extLst>
              </a:tr>
              <a:tr h="259964">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太子町</a:t>
                      </a:r>
                      <a:endParaRPr lang="ja-JP" altLang="en-US" sz="900" b="0" i="0" u="none" strike="noStrike">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たいしのってこバス</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u="none" strike="noStrike" dirty="0">
                          <a:effectLst/>
                          <a:latin typeface="Meiryo UI" panose="020B0604030504040204" pitchFamily="50" charset="-128"/>
                          <a:ea typeface="Meiryo UI" panose="020B0604030504040204" pitchFamily="50" charset="-128"/>
                        </a:rPr>
                        <a:t>金剛ふるさとバス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200</a:t>
                      </a:r>
                      <a:r>
                        <a:rPr lang="ja-JP" altLang="en-US" sz="900" u="none" strike="noStrike" dirty="0">
                          <a:effectLst/>
                          <a:latin typeface="Meiryo UI" panose="020B0604030504040204" pitchFamily="50" charset="-128"/>
                          <a:ea typeface="Meiryo UI" panose="020B0604030504040204" pitchFamily="50" charset="-128"/>
                        </a:rPr>
                        <a:t>円</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en-US" altLang="ja-JP" sz="900" u="none" strike="noStrike" dirty="0">
                          <a:effectLst/>
                          <a:latin typeface="Meiryo UI" panose="020B0604030504040204" pitchFamily="50" charset="-128"/>
                          <a:ea typeface="Meiryo UI" panose="020B0604030504040204" pitchFamily="50" charset="-128"/>
                        </a:rPr>
                        <a:t>160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400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富田林市・太子町・</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u="none" strike="noStrike" dirty="0">
                          <a:effectLst/>
                          <a:latin typeface="Meiryo UI" panose="020B0604030504040204" pitchFamily="50" charset="-128"/>
                          <a:ea typeface="Meiryo UI" panose="020B0604030504040204" pitchFamily="50" charset="-128"/>
                        </a:rPr>
                        <a:t>河南町・千早赤阪村</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1415286715"/>
                  </a:ext>
                </a:extLst>
              </a:tr>
              <a:tr h="25996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河南町</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カナちゃんバス</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u="none" strike="noStrike" dirty="0">
                          <a:effectLst/>
                          <a:latin typeface="Meiryo UI" panose="020B0604030504040204" pitchFamily="50" charset="-128"/>
                          <a:ea typeface="Meiryo UI" panose="020B0604030504040204" pitchFamily="50" charset="-128"/>
                        </a:rPr>
                        <a:t>やまなみタクシー</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u="none" strike="noStrike" dirty="0">
                          <a:effectLst/>
                          <a:latin typeface="Meiryo UI" panose="020B0604030504040204" pitchFamily="50" charset="-128"/>
                          <a:ea typeface="Meiryo UI" panose="020B0604030504040204" pitchFamily="50" charset="-128"/>
                        </a:rPr>
                        <a:t>金剛ふるさとバス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100</a:t>
                      </a:r>
                      <a:r>
                        <a:rPr lang="ja-JP" altLang="en-US" sz="900" u="none" strike="noStrike" dirty="0">
                          <a:effectLst/>
                          <a:latin typeface="Meiryo UI" panose="020B0604030504040204" pitchFamily="50" charset="-128"/>
                          <a:ea typeface="Meiryo UI" panose="020B0604030504040204" pitchFamily="50" charset="-128"/>
                        </a:rPr>
                        <a:t>円</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en-US" altLang="ja-JP" sz="900" u="none" strike="noStrike" dirty="0">
                          <a:effectLst/>
                          <a:latin typeface="Meiryo UI" panose="020B0604030504040204" pitchFamily="50" charset="-128"/>
                          <a:ea typeface="Meiryo UI" panose="020B0604030504040204" pitchFamily="50" charset="-128"/>
                        </a:rPr>
                        <a:t>100</a:t>
                      </a:r>
                      <a:r>
                        <a:rPr lang="ja-JP" altLang="en-US" sz="900" u="none" strike="noStrike" dirty="0">
                          <a:effectLst/>
                          <a:latin typeface="Meiryo UI" panose="020B0604030504040204" pitchFamily="50" charset="-128"/>
                          <a:ea typeface="Meiryo UI" panose="020B0604030504040204" pitchFamily="50" charset="-128"/>
                        </a:rPr>
                        <a:t>円</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en-US" altLang="ja-JP" sz="900" u="none" strike="noStrike" dirty="0">
                          <a:effectLst/>
                          <a:latin typeface="Meiryo UI" panose="020B0604030504040204" pitchFamily="50" charset="-128"/>
                          <a:ea typeface="Meiryo UI" panose="020B0604030504040204" pitchFamily="50" charset="-128"/>
                        </a:rPr>
                        <a:t>160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400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富田林市・太子町・</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u="none" strike="noStrike" dirty="0">
                          <a:effectLst/>
                          <a:latin typeface="Meiryo UI" panose="020B0604030504040204" pitchFamily="50" charset="-128"/>
                          <a:ea typeface="Meiryo UI" panose="020B0604030504040204" pitchFamily="50" charset="-128"/>
                        </a:rPr>
                        <a:t>河南町・千早赤阪村</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年末年始</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b="0" i="0" u="none" strike="noStrike" dirty="0">
                          <a:effectLst/>
                          <a:latin typeface="Meiryo UI" panose="020B0604030504040204" pitchFamily="50" charset="-128"/>
                          <a:ea typeface="Meiryo UI" panose="020B0604030504040204" pitchFamily="50" charset="-128"/>
                        </a:rPr>
                        <a:t>月土日、年末年始</a:t>
                      </a:r>
                      <a:endParaRPr lang="en-US" altLang="ja-JP" sz="900" b="0" i="0" u="none" strike="noStrike" dirty="0">
                        <a:effectLst/>
                        <a:latin typeface="Meiryo UI" panose="020B0604030504040204" pitchFamily="50" charset="-128"/>
                        <a:ea typeface="Meiryo UI" panose="020B0604030504040204" pitchFamily="50" charset="-128"/>
                      </a:endParaRPr>
                    </a:p>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615749072"/>
                  </a:ext>
                </a:extLst>
              </a:tr>
              <a:tr h="25996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千早赤阪村</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村コミュニティバス</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u="none" strike="noStrike" dirty="0">
                          <a:effectLst/>
                          <a:latin typeface="Meiryo UI" panose="020B0604030504040204" pitchFamily="50" charset="-128"/>
                          <a:ea typeface="Meiryo UI" panose="020B0604030504040204" pitchFamily="50" charset="-128"/>
                        </a:rPr>
                        <a:t>金剛ふるさとバス</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en-US" altLang="ja-JP" sz="900" b="0" u="none" strike="noStrike" dirty="0">
                          <a:effectLst/>
                          <a:latin typeface="Meiryo UI" panose="020B0604030504040204" pitchFamily="50" charset="-128"/>
                          <a:ea typeface="Meiryo UI" panose="020B0604030504040204" pitchFamily="50" charset="-128"/>
                        </a:rPr>
                        <a:t>30</a:t>
                      </a:r>
                      <a:r>
                        <a:rPr lang="ja-JP" altLang="en-US" sz="900" b="0" u="none" strike="noStrike" dirty="0">
                          <a:effectLst/>
                          <a:latin typeface="Meiryo UI" panose="020B0604030504040204" pitchFamily="50" charset="-128"/>
                          <a:ea typeface="Meiryo UI" panose="020B0604030504040204" pitchFamily="50" charset="-128"/>
                        </a:rPr>
                        <a:t>～</a:t>
                      </a:r>
                      <a:r>
                        <a:rPr lang="en-US" altLang="ja-JP" sz="900" b="0" u="none" strike="noStrike" dirty="0">
                          <a:effectLst/>
                          <a:latin typeface="Meiryo UI" panose="020B0604030504040204" pitchFamily="50" charset="-128"/>
                          <a:ea typeface="Meiryo UI" panose="020B0604030504040204" pitchFamily="50" charset="-128"/>
                        </a:rPr>
                        <a:t>210</a:t>
                      </a:r>
                      <a:r>
                        <a:rPr lang="ja-JP" altLang="en-US" sz="900" b="0" u="none" strike="noStrike" dirty="0">
                          <a:effectLst/>
                          <a:latin typeface="Meiryo UI" panose="020B0604030504040204" pitchFamily="50" charset="-128"/>
                          <a:ea typeface="Meiryo UI" panose="020B0604030504040204" pitchFamily="50" charset="-128"/>
                        </a:rPr>
                        <a:t>円</a:t>
                      </a:r>
                      <a:endParaRPr lang="en-US" altLang="ja-JP" sz="900" b="0" u="none" strike="noStrike" dirty="0">
                        <a:effectLst/>
                        <a:latin typeface="Meiryo UI" panose="020B0604030504040204" pitchFamily="50" charset="-128"/>
                        <a:ea typeface="Meiryo UI" panose="020B0604030504040204" pitchFamily="50" charset="-128"/>
                      </a:endParaRPr>
                    </a:p>
                    <a:p>
                      <a:pPr algn="ctr" fontAlgn="ctr"/>
                      <a:r>
                        <a:rPr lang="en-US" altLang="ja-JP" sz="900" b="0" u="none" strike="noStrike" dirty="0">
                          <a:effectLst/>
                          <a:latin typeface="Meiryo UI" panose="020B0604030504040204" pitchFamily="50" charset="-128"/>
                          <a:ea typeface="Meiryo UI" panose="020B0604030504040204" pitchFamily="50" charset="-128"/>
                        </a:rPr>
                        <a:t>160</a:t>
                      </a:r>
                      <a:r>
                        <a:rPr lang="ja-JP" altLang="en-US" sz="900" b="0" u="none" strike="noStrike" dirty="0">
                          <a:effectLst/>
                          <a:latin typeface="Meiryo UI" panose="020B0604030504040204" pitchFamily="50" charset="-128"/>
                          <a:ea typeface="Meiryo UI" panose="020B0604030504040204" pitchFamily="50" charset="-128"/>
                        </a:rPr>
                        <a:t>～</a:t>
                      </a:r>
                      <a:r>
                        <a:rPr lang="en-US" altLang="ja-JP" sz="900" b="0" u="none" strike="noStrike" dirty="0">
                          <a:effectLst/>
                          <a:latin typeface="Meiryo UI" panose="020B0604030504040204" pitchFamily="50" charset="-128"/>
                          <a:ea typeface="Meiryo UI" panose="020B0604030504040204" pitchFamily="50" charset="-128"/>
                        </a:rPr>
                        <a:t>400</a:t>
                      </a:r>
                      <a:r>
                        <a:rPr lang="ja-JP" altLang="en-US" sz="900" b="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富田林市・太子町・</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ja-JP" altLang="en-US" sz="900" u="none" strike="noStrike" dirty="0">
                          <a:effectLst/>
                          <a:latin typeface="Meiryo UI" panose="020B0604030504040204" pitchFamily="50" charset="-128"/>
                          <a:ea typeface="Meiryo UI" panose="020B0604030504040204" pitchFamily="50" charset="-128"/>
                        </a:rPr>
                        <a:t>河南町・千早赤阪村</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endParaRPr>
                    </a:p>
                  </a:txBody>
                  <a:tcPr marL="3740" marR="3740" marT="3740" marB="0" anchor="ctr"/>
                </a:tc>
                <a:extLst>
                  <a:ext uri="{0D108BD9-81ED-4DB2-BD59-A6C34878D82A}">
                    <a16:rowId xmlns:a16="http://schemas.microsoft.com/office/drawing/2014/main" val="2495583728"/>
                  </a:ext>
                </a:extLst>
              </a:tr>
            </a:tbl>
          </a:graphicData>
        </a:graphic>
      </p:graphicFrame>
      <p:sp>
        <p:nvSpPr>
          <p:cNvPr id="8" name="テキスト ボックス 7">
            <a:extLst>
              <a:ext uri="{FF2B5EF4-FFF2-40B4-BE49-F238E27FC236}">
                <a16:creationId xmlns:a16="http://schemas.microsoft.com/office/drawing/2014/main" id="{D98E73CD-6066-4099-91AC-A15DC53978CA}"/>
              </a:ext>
            </a:extLst>
          </p:cNvPr>
          <p:cNvSpPr txBox="1"/>
          <p:nvPr/>
        </p:nvSpPr>
        <p:spPr>
          <a:xfrm>
            <a:off x="6372200" y="6501953"/>
            <a:ext cx="2880320" cy="307777"/>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出典：各市町村へ照会のうえ市町村局において作成</a:t>
            </a:r>
            <a:endParaRPr kumimoji="1" lang="en-US" altLang="ja-JP" sz="700" dirty="0">
              <a:latin typeface="Meiryo UI" panose="020B0604030504040204" pitchFamily="50" charset="-128"/>
              <a:ea typeface="Meiryo UI" panose="020B0604030504040204" pitchFamily="50" charset="-128"/>
            </a:endParaRPr>
          </a:p>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イベントや祭礼に伴う臨時運休を除く</a:t>
            </a:r>
          </a:p>
        </p:txBody>
      </p:sp>
      <p:sp>
        <p:nvSpPr>
          <p:cNvPr id="9" name="正方形/長方形 8">
            <a:extLst>
              <a:ext uri="{FF2B5EF4-FFF2-40B4-BE49-F238E27FC236}">
                <a16:creationId xmlns:a16="http://schemas.microsoft.com/office/drawing/2014/main" id="{58CAEF36-1B45-4E97-83F3-78E2A368C67E}"/>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34</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211063D3-03CF-4C2D-9A08-BDC50E12A02B}"/>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６　住民サービス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（１）コミュニティバスの状況</a:t>
            </a:r>
          </a:p>
        </p:txBody>
      </p:sp>
      <p:sp>
        <p:nvSpPr>
          <p:cNvPr id="11" name="四角形: 角を丸くする 10">
            <a:extLst>
              <a:ext uri="{FF2B5EF4-FFF2-40B4-BE49-F238E27FC236}">
                <a16:creationId xmlns:a16="http://schemas.microsoft.com/office/drawing/2014/main" id="{1C9B574C-2676-41CA-97C8-6F80B2FD22F9}"/>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2/2</a:t>
            </a:r>
          </a:p>
        </p:txBody>
      </p:sp>
    </p:spTree>
    <p:extLst>
      <p:ext uri="{BB962C8B-B14F-4D97-AF65-F5344CB8AC3E}">
        <p14:creationId xmlns:p14="http://schemas.microsoft.com/office/powerpoint/2010/main" val="2570740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a:extLst>
              <a:ext uri="{FF2B5EF4-FFF2-40B4-BE49-F238E27FC236}">
                <a16:creationId xmlns:a16="http://schemas.microsoft.com/office/drawing/2014/main" id="{A0BA9C45-BCFD-4BB6-ABD4-060BD496BD60}"/>
              </a:ext>
            </a:extLst>
          </p:cNvPr>
          <p:cNvGraphicFramePr>
            <a:graphicFrameLocks noGrp="1"/>
          </p:cNvGraphicFramePr>
          <p:nvPr>
            <p:extLst>
              <p:ext uri="{D42A27DB-BD31-4B8C-83A1-F6EECF244321}">
                <p14:modId xmlns:p14="http://schemas.microsoft.com/office/powerpoint/2010/main" val="2045776418"/>
              </p:ext>
            </p:extLst>
          </p:nvPr>
        </p:nvGraphicFramePr>
        <p:xfrm>
          <a:off x="225961" y="1436230"/>
          <a:ext cx="8764587" cy="5109000"/>
        </p:xfrm>
        <a:graphic>
          <a:graphicData uri="http://schemas.openxmlformats.org/drawingml/2006/table">
            <a:tbl>
              <a:tblPr firstRow="1" bandRow="1">
                <a:tableStyleId>{93296810-A885-4BE3-A3E7-6D5BEEA58F35}</a:tableStyleId>
              </a:tblPr>
              <a:tblGrid>
                <a:gridCol w="867783">
                  <a:extLst>
                    <a:ext uri="{9D8B030D-6E8A-4147-A177-3AD203B41FA5}">
                      <a16:colId xmlns:a16="http://schemas.microsoft.com/office/drawing/2014/main" val="2308420594"/>
                    </a:ext>
                  </a:extLst>
                </a:gridCol>
                <a:gridCol w="869751">
                  <a:extLst>
                    <a:ext uri="{9D8B030D-6E8A-4147-A177-3AD203B41FA5}">
                      <a16:colId xmlns:a16="http://schemas.microsoft.com/office/drawing/2014/main" val="1158610869"/>
                    </a:ext>
                  </a:extLst>
                </a:gridCol>
                <a:gridCol w="638823">
                  <a:extLst>
                    <a:ext uri="{9D8B030D-6E8A-4147-A177-3AD203B41FA5}">
                      <a16:colId xmlns:a16="http://schemas.microsoft.com/office/drawing/2014/main" val="899556600"/>
                    </a:ext>
                  </a:extLst>
                </a:gridCol>
                <a:gridCol w="638823">
                  <a:extLst>
                    <a:ext uri="{9D8B030D-6E8A-4147-A177-3AD203B41FA5}">
                      <a16:colId xmlns:a16="http://schemas.microsoft.com/office/drawing/2014/main" val="850597447"/>
                    </a:ext>
                  </a:extLst>
                </a:gridCol>
                <a:gridCol w="638823">
                  <a:extLst>
                    <a:ext uri="{9D8B030D-6E8A-4147-A177-3AD203B41FA5}">
                      <a16:colId xmlns:a16="http://schemas.microsoft.com/office/drawing/2014/main" val="2285537625"/>
                    </a:ext>
                  </a:extLst>
                </a:gridCol>
                <a:gridCol w="638823">
                  <a:extLst>
                    <a:ext uri="{9D8B030D-6E8A-4147-A177-3AD203B41FA5}">
                      <a16:colId xmlns:a16="http://schemas.microsoft.com/office/drawing/2014/main" val="3078406152"/>
                    </a:ext>
                  </a:extLst>
                </a:gridCol>
                <a:gridCol w="638823">
                  <a:extLst>
                    <a:ext uri="{9D8B030D-6E8A-4147-A177-3AD203B41FA5}">
                      <a16:colId xmlns:a16="http://schemas.microsoft.com/office/drawing/2014/main" val="327784444"/>
                    </a:ext>
                  </a:extLst>
                </a:gridCol>
                <a:gridCol w="638823">
                  <a:extLst>
                    <a:ext uri="{9D8B030D-6E8A-4147-A177-3AD203B41FA5}">
                      <a16:colId xmlns:a16="http://schemas.microsoft.com/office/drawing/2014/main" val="3913435895"/>
                    </a:ext>
                  </a:extLst>
                </a:gridCol>
                <a:gridCol w="638823">
                  <a:extLst>
                    <a:ext uri="{9D8B030D-6E8A-4147-A177-3AD203B41FA5}">
                      <a16:colId xmlns:a16="http://schemas.microsoft.com/office/drawing/2014/main" val="3347102305"/>
                    </a:ext>
                  </a:extLst>
                </a:gridCol>
                <a:gridCol w="638823">
                  <a:extLst>
                    <a:ext uri="{9D8B030D-6E8A-4147-A177-3AD203B41FA5}">
                      <a16:colId xmlns:a16="http://schemas.microsoft.com/office/drawing/2014/main" val="1436073651"/>
                    </a:ext>
                  </a:extLst>
                </a:gridCol>
                <a:gridCol w="638823">
                  <a:extLst>
                    <a:ext uri="{9D8B030D-6E8A-4147-A177-3AD203B41FA5}">
                      <a16:colId xmlns:a16="http://schemas.microsoft.com/office/drawing/2014/main" val="1478478130"/>
                    </a:ext>
                  </a:extLst>
                </a:gridCol>
                <a:gridCol w="638823">
                  <a:extLst>
                    <a:ext uri="{9D8B030D-6E8A-4147-A177-3AD203B41FA5}">
                      <a16:colId xmlns:a16="http://schemas.microsoft.com/office/drawing/2014/main" val="3788818497"/>
                    </a:ext>
                  </a:extLst>
                </a:gridCol>
                <a:gridCol w="638823">
                  <a:extLst>
                    <a:ext uri="{9D8B030D-6E8A-4147-A177-3AD203B41FA5}">
                      <a16:colId xmlns:a16="http://schemas.microsoft.com/office/drawing/2014/main" val="1742148285"/>
                    </a:ext>
                  </a:extLst>
                </a:gridCol>
              </a:tblGrid>
              <a:tr h="263182">
                <a:tc rowSpan="2">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　</a:t>
                      </a:r>
                    </a:p>
                    <a:p>
                      <a:pPr algn="l" fontAlgn="ctr"/>
                      <a:r>
                        <a:rPr lang="ja-JP" altLang="en-US" sz="900" b="0" u="none" strike="noStrike" dirty="0">
                          <a:ln>
                            <a:noFill/>
                          </a:ln>
                          <a:solidFill>
                            <a:schemeClr val="bg1"/>
                          </a:solidFill>
                          <a:effectLst/>
                          <a:latin typeface="Meiryo UI" panose="020B0604030504040204" pitchFamily="50" charset="-128"/>
                          <a:ea typeface="Meiryo UI" panose="020B0604030504040204" pitchFamily="50" charset="-128"/>
                        </a:rPr>
                        <a:t>　</a:t>
                      </a:r>
                      <a:endParaRPr lang="ja-JP" altLang="en-US" sz="900" b="0"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gridSpan="6">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上水道</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下水道</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54784945"/>
                  </a:ext>
                </a:extLst>
              </a:tr>
              <a:tr h="377892">
                <a:tc vMerge="1">
                  <a:txBody>
                    <a:bodyPr/>
                    <a:lstStyle/>
                    <a:p>
                      <a:pPr algn="l" fontAlgn="ctr"/>
                      <a:r>
                        <a:rPr lang="ja-JP" altLang="en-US" sz="600" b="0" u="none" strike="noStrike" dirty="0">
                          <a:ln>
                            <a:noFill/>
                          </a:ln>
                          <a:solidFill>
                            <a:schemeClr val="bg1"/>
                          </a:solidFill>
                          <a:effectLst/>
                        </a:rPr>
                        <a:t>　</a:t>
                      </a:r>
                      <a:endParaRPr lang="ja-JP" altLang="en-US" sz="600" b="0" i="0" u="none" strike="noStrike"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zh-TW" altLang="en-US" sz="900" b="0" u="none" strike="noStrike" dirty="0">
                          <a:ln>
                            <a:noFill/>
                          </a:ln>
                          <a:solidFill>
                            <a:schemeClr val="tx1"/>
                          </a:solidFill>
                          <a:effectLst/>
                          <a:latin typeface="Meiryo UI" panose="020B0604030504040204" pitchFamily="50" charset="-128"/>
                          <a:ea typeface="Meiryo UI" panose="020B0604030504040204" pitchFamily="50" charset="-128"/>
                        </a:rPr>
                        <a:t>現行料金導入日</a:t>
                      </a:r>
                      <a:endParaRPr lang="zh-TW"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基本単位㎥</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基本料金</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altLang="ja-JP" sz="900" b="0" u="none" strike="noStrike" dirty="0">
                          <a:ln>
                            <a:noFill/>
                          </a:ln>
                          <a:solidFill>
                            <a:schemeClr val="tx1"/>
                          </a:solidFill>
                          <a:effectLst/>
                          <a:latin typeface="Meiryo UI" panose="020B0604030504040204" pitchFamily="50" charset="-128"/>
                          <a:ea typeface="Meiryo UI" panose="020B0604030504040204" pitchFamily="50" charset="-128"/>
                        </a:rPr>
                        <a:t>10㎥</a:t>
                      </a:r>
                      <a:endParaRPr lang="en-US" altLang="ja-JP"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altLang="ja-JP" sz="900" b="0" u="none" strike="noStrike" dirty="0">
                          <a:ln>
                            <a:noFill/>
                          </a:ln>
                          <a:solidFill>
                            <a:schemeClr val="tx1"/>
                          </a:solidFill>
                          <a:effectLst/>
                          <a:latin typeface="Meiryo UI" panose="020B0604030504040204" pitchFamily="50" charset="-128"/>
                          <a:ea typeface="Meiryo UI" panose="020B0604030504040204" pitchFamily="50" charset="-128"/>
                        </a:rPr>
                        <a:t>20㎥</a:t>
                      </a:r>
                      <a:endParaRPr lang="en-US" altLang="ja-JP"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料金体系</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実施年月日</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基本単位㎥</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基本料金</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altLang="ja-JP" sz="900" b="0" u="none" strike="noStrike" dirty="0">
                          <a:ln>
                            <a:noFill/>
                          </a:ln>
                          <a:solidFill>
                            <a:schemeClr val="tx1"/>
                          </a:solidFill>
                          <a:effectLst/>
                          <a:latin typeface="Meiryo UI" panose="020B0604030504040204" pitchFamily="50" charset="-128"/>
                          <a:ea typeface="Meiryo UI" panose="020B0604030504040204" pitchFamily="50" charset="-128"/>
                        </a:rPr>
                        <a:t>20㎥</a:t>
                      </a:r>
                      <a:endParaRPr lang="en-US" altLang="ja-JP"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altLang="ja-JP" sz="900" b="0" u="none" strike="noStrike" dirty="0">
                          <a:ln>
                            <a:noFill/>
                          </a:ln>
                          <a:solidFill>
                            <a:schemeClr val="tx1"/>
                          </a:solidFill>
                          <a:effectLst/>
                          <a:latin typeface="Meiryo UI" panose="020B0604030504040204" pitchFamily="50" charset="-128"/>
                          <a:ea typeface="Meiryo UI" panose="020B0604030504040204" pitchFamily="50" charset="-128"/>
                        </a:rPr>
                        <a:t>100㎥</a:t>
                      </a:r>
                      <a:endParaRPr lang="en-US" altLang="ja-JP"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altLang="ja-JP" sz="900" b="0" u="none" strike="noStrike" dirty="0">
                          <a:ln>
                            <a:noFill/>
                          </a:ln>
                          <a:solidFill>
                            <a:schemeClr val="tx1"/>
                          </a:solidFill>
                          <a:effectLst/>
                          <a:latin typeface="Meiryo UI" panose="020B0604030504040204" pitchFamily="50" charset="-128"/>
                          <a:ea typeface="Meiryo UI" panose="020B0604030504040204" pitchFamily="50" charset="-128"/>
                        </a:rPr>
                        <a:t>1000㎥</a:t>
                      </a:r>
                      <a:endParaRPr lang="en-US" altLang="ja-JP"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4162159568"/>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H27.10.1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935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1,045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2,112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ctr" fontAlgn="ctr"/>
                      <a:r>
                        <a:rPr lang="en-US" sz="900" u="none" strike="noStrike">
                          <a:effectLst/>
                          <a:latin typeface="Meiryo UI" panose="020B0604030504040204" pitchFamily="50" charset="-128"/>
                          <a:ea typeface="Meiryo UI" panose="020B0604030504040204" pitchFamily="50" charset="-128"/>
                        </a:rPr>
                        <a:t>H13.6.1</a:t>
                      </a:r>
                      <a:endParaRPr lang="en-US"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605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1,276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11,000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177,430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93696139"/>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堺市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R1.12.1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0</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715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1,122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2,464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口径別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H29.10.1</a:t>
                      </a:r>
                      <a:endParaRPr 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731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2,821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24,491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369,891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1943177789"/>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岸和田市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R6.4.1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b="0" i="0" u="none" strike="noStrike" dirty="0">
                          <a:effectLst/>
                          <a:latin typeface="Meiryo UI" panose="020B0604030504040204" pitchFamily="50" charset="-128"/>
                          <a:ea typeface="Meiryo UI" panose="020B0604030504040204" pitchFamily="50" charset="-128"/>
                        </a:rPr>
                        <a:t>0</a:t>
                      </a:r>
                    </a:p>
                  </a:txBody>
                  <a:tcPr marL="3659" marR="3659" marT="3659" marB="0" anchor="ctr"/>
                </a:tc>
                <a:tc>
                  <a:txBody>
                    <a:bodyPr/>
                    <a:lstStyle/>
                    <a:p>
                      <a:pPr algn="r" fontAlgn="ctr"/>
                      <a:r>
                        <a:rPr lang="en-US" altLang="ja-JP" sz="900" b="0" i="0" u="none" strike="noStrike" dirty="0">
                          <a:effectLst/>
                          <a:latin typeface="Meiryo UI" panose="020B0604030504040204" pitchFamily="50" charset="-128"/>
                          <a:ea typeface="Meiryo UI" panose="020B0604030504040204" pitchFamily="50" charset="-128"/>
                        </a:rPr>
                        <a:t>781</a:t>
                      </a: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1,419</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3,157</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H24.4.1</a:t>
                      </a:r>
                      <a:endParaRPr 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1,155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2,871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25,421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339,251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3796085193"/>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豊中市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H22.11.1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836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1,056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2,497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H22.11.1</a:t>
                      </a:r>
                      <a:endParaRPr 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464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1,421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11,002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174,572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1482446476"/>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池田市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R6.1.1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8</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b="0" i="0" u="none" strike="noStrike" dirty="0">
                          <a:effectLst/>
                          <a:latin typeface="Meiryo UI" panose="020B0604030504040204" pitchFamily="50" charset="-128"/>
                          <a:ea typeface="Meiryo UI" panose="020B0604030504040204" pitchFamily="50" charset="-128"/>
                        </a:rPr>
                        <a:t>880</a:t>
                      </a: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1,045</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2,750</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併　用</a:t>
                      </a: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R6.1.1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8</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594</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1,634</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15,318</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232,348</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854087778"/>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吹田市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R2.4.1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990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1,166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2,706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口径別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H16.3.1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751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1,609</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13,170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179,050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899063704"/>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泉大津市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H24.4.1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466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968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3,113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H24.4.1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397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2,877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19,949</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307,489</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276909097"/>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高槻市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H30.7.1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759</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935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2,420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口径別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 H9.6.1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843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1,965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18,432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246,022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1948795037"/>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貝塚市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H14.4.1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1,034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1,034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2,409</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H30.4.1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933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2,110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17,235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262,095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601881842"/>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守口市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H22.8.1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1,098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2,572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H13.9.1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696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2,055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16,784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314,774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50115744"/>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枚方市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R3.4.1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726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992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2,290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R3.4.1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844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2,618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22,649</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326,689</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1980288220"/>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茨木市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H22.10.1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550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1,155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2,035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H29.4.1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550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2,035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17,050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231,440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1719702809"/>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八尾市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H22.10.1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660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1,034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2,772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H28.8.1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495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2,563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20,053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274,428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3451400716"/>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泉佐野市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H21.4.1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550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1,166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2,926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H21.4.1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495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2,530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19,976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278,696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3398244592"/>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富田林市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R3.10.1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796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1,133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2,816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H25.10.1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825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2,382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20,246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267,746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046406223"/>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寝屋川市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H23.10.1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1,060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1,060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2,600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H21.4.1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717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2,406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20,281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298,911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3656765891"/>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河内長野市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H20.4.1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720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1,127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2,975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口径別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H31.4.1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673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2,796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22,475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302,645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121738669"/>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松原市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H26.4.1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726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1,230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3,067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H26.4.1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778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2,868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23,724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359,884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4190641300"/>
                  </a:ext>
                </a:extLst>
              </a:tr>
              <a:tr h="23515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大東市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H22.10.1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990</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1,042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2,582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用途別</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H29.4.1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826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1,970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16,721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253,771</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3807304427"/>
                  </a:ext>
                </a:extLst>
              </a:tr>
            </a:tbl>
          </a:graphicData>
        </a:graphic>
      </p:graphicFrame>
      <p:sp>
        <p:nvSpPr>
          <p:cNvPr id="7" name="正方形/長方形 6">
            <a:extLst>
              <a:ext uri="{FF2B5EF4-FFF2-40B4-BE49-F238E27FC236}">
                <a16:creationId xmlns:a16="http://schemas.microsoft.com/office/drawing/2014/main" id="{AE66DBA6-9476-4BA9-9B31-F7AA5BBB84D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35</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972C2CAA-FA78-4AB7-AF7F-0435651C680F}"/>
              </a:ext>
            </a:extLst>
          </p:cNvPr>
          <p:cNvSpPr/>
          <p:nvPr/>
        </p:nvSpPr>
        <p:spPr>
          <a:xfrm>
            <a:off x="0" y="-2759"/>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６　住民サービス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（２）上水道・下水道料金</a:t>
            </a:r>
          </a:p>
        </p:txBody>
      </p:sp>
      <p:sp>
        <p:nvSpPr>
          <p:cNvPr id="11" name="テキスト ボックス 10">
            <a:extLst>
              <a:ext uri="{FF2B5EF4-FFF2-40B4-BE49-F238E27FC236}">
                <a16:creationId xmlns:a16="http://schemas.microsoft.com/office/drawing/2014/main" id="{72BEAA36-ED75-45E3-8A8D-82929F56D8E8}"/>
              </a:ext>
            </a:extLst>
          </p:cNvPr>
          <p:cNvSpPr txBox="1"/>
          <p:nvPr/>
        </p:nvSpPr>
        <p:spPr>
          <a:xfrm>
            <a:off x="205578" y="951618"/>
            <a:ext cx="8784976" cy="46257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上下水道料金は、人口密度や地形的特徴、設備の状況などの要因により決定されるため、団体により差が出ている。</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〇</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上水道については大阪広域水道企業団による運営の効率化、下水道については広域化・共同化が図られているところ。</a:t>
            </a:r>
            <a:endParaRPr lang="en-US" altLang="ja-JP" sz="11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2D6959EB-861B-4250-9533-E4067FD62EB7}"/>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1/2</a:t>
            </a:r>
          </a:p>
        </p:txBody>
      </p:sp>
      <p:sp>
        <p:nvSpPr>
          <p:cNvPr id="12" name="テキスト ボックス 11">
            <a:extLst>
              <a:ext uri="{FF2B5EF4-FFF2-40B4-BE49-F238E27FC236}">
                <a16:creationId xmlns:a16="http://schemas.microsoft.com/office/drawing/2014/main" id="{28E5E2F1-9F05-491D-965D-E0DD21E6DE3D}"/>
              </a:ext>
            </a:extLst>
          </p:cNvPr>
          <p:cNvSpPr txBox="1"/>
          <p:nvPr/>
        </p:nvSpPr>
        <p:spPr>
          <a:xfrm>
            <a:off x="5364088" y="6545222"/>
            <a:ext cx="3312368" cy="307777"/>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は、大阪広域水道企業団と統合済みの団体</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出典：市町村公表情報（令和６年９月１日現在）を基に市町村局において作成</a:t>
            </a:r>
          </a:p>
        </p:txBody>
      </p:sp>
      <p:sp>
        <p:nvSpPr>
          <p:cNvPr id="13" name="四角形: 角を丸くする 12">
            <a:extLst>
              <a:ext uri="{FF2B5EF4-FFF2-40B4-BE49-F238E27FC236}">
                <a16:creationId xmlns:a16="http://schemas.microsoft.com/office/drawing/2014/main" id="{245F6FB5-F602-4087-91A1-AE33AC95238B}"/>
              </a:ext>
            </a:extLst>
          </p:cNvPr>
          <p:cNvSpPr/>
          <p:nvPr/>
        </p:nvSpPr>
        <p:spPr>
          <a:xfrm>
            <a:off x="4562466" y="1365373"/>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0F9667C0-4B2E-4F01-AC0F-8F1B001C2270}"/>
              </a:ext>
            </a:extLst>
          </p:cNvPr>
          <p:cNvSpPr/>
          <p:nvPr/>
        </p:nvSpPr>
        <p:spPr>
          <a:xfrm>
            <a:off x="8428788" y="1365373"/>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957F218C-DCFC-4419-AF33-BD8CFF3ED5AB}"/>
              </a:ext>
            </a:extLst>
          </p:cNvPr>
          <p:cNvSpPr txBox="1"/>
          <p:nvPr/>
        </p:nvSpPr>
        <p:spPr>
          <a:xfrm>
            <a:off x="1060876" y="6545222"/>
            <a:ext cx="3312368"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（注）上水道料金はメーター使用料（口径</a:t>
            </a:r>
            <a:r>
              <a:rPr kumimoji="1" lang="en-US" altLang="ja-JP" sz="700" dirty="0">
                <a:latin typeface="Meiryo UI" panose="020B0604030504040204" pitchFamily="50" charset="-128"/>
                <a:ea typeface="Meiryo UI" panose="020B0604030504040204" pitchFamily="50" charset="-128"/>
              </a:rPr>
              <a:t>13mm</a:t>
            </a:r>
            <a:r>
              <a:rPr kumimoji="1" lang="ja-JP" altLang="en-US" sz="700" dirty="0">
                <a:latin typeface="Meiryo UI" panose="020B0604030504040204" pitchFamily="50" charset="-128"/>
                <a:ea typeface="Meiryo UI" panose="020B0604030504040204" pitchFamily="50" charset="-128"/>
              </a:rPr>
              <a:t>）を含む</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上水道基本料金にはメーター使用料は含まない</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1478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a:extLst>
              <a:ext uri="{FF2B5EF4-FFF2-40B4-BE49-F238E27FC236}">
                <a16:creationId xmlns:a16="http://schemas.microsoft.com/office/drawing/2014/main" id="{A0BA9C45-BCFD-4BB6-ABD4-060BD496BD60}"/>
              </a:ext>
            </a:extLst>
          </p:cNvPr>
          <p:cNvGraphicFramePr>
            <a:graphicFrameLocks noGrp="1"/>
          </p:cNvGraphicFramePr>
          <p:nvPr>
            <p:extLst>
              <p:ext uri="{D42A27DB-BD31-4B8C-83A1-F6EECF244321}">
                <p14:modId xmlns:p14="http://schemas.microsoft.com/office/powerpoint/2010/main" val="1965679798"/>
              </p:ext>
            </p:extLst>
          </p:nvPr>
        </p:nvGraphicFramePr>
        <p:xfrm>
          <a:off x="179512" y="941167"/>
          <a:ext cx="8901086" cy="5553249"/>
        </p:xfrm>
        <a:graphic>
          <a:graphicData uri="http://schemas.openxmlformats.org/drawingml/2006/table">
            <a:tbl>
              <a:tblPr firstRow="1" bandRow="1">
                <a:tableStyleId>{93296810-A885-4BE3-A3E7-6D5BEEA58F35}</a:tableStyleId>
              </a:tblPr>
              <a:tblGrid>
                <a:gridCol w="881297">
                  <a:extLst>
                    <a:ext uri="{9D8B030D-6E8A-4147-A177-3AD203B41FA5}">
                      <a16:colId xmlns:a16="http://schemas.microsoft.com/office/drawing/2014/main" val="2308420594"/>
                    </a:ext>
                  </a:extLst>
                </a:gridCol>
                <a:gridCol w="883297">
                  <a:extLst>
                    <a:ext uri="{9D8B030D-6E8A-4147-A177-3AD203B41FA5}">
                      <a16:colId xmlns:a16="http://schemas.microsoft.com/office/drawing/2014/main" val="1158610869"/>
                    </a:ext>
                  </a:extLst>
                </a:gridCol>
                <a:gridCol w="648772">
                  <a:extLst>
                    <a:ext uri="{9D8B030D-6E8A-4147-A177-3AD203B41FA5}">
                      <a16:colId xmlns:a16="http://schemas.microsoft.com/office/drawing/2014/main" val="899556600"/>
                    </a:ext>
                  </a:extLst>
                </a:gridCol>
                <a:gridCol w="648772">
                  <a:extLst>
                    <a:ext uri="{9D8B030D-6E8A-4147-A177-3AD203B41FA5}">
                      <a16:colId xmlns:a16="http://schemas.microsoft.com/office/drawing/2014/main" val="850597447"/>
                    </a:ext>
                  </a:extLst>
                </a:gridCol>
                <a:gridCol w="648772">
                  <a:extLst>
                    <a:ext uri="{9D8B030D-6E8A-4147-A177-3AD203B41FA5}">
                      <a16:colId xmlns:a16="http://schemas.microsoft.com/office/drawing/2014/main" val="2285537625"/>
                    </a:ext>
                  </a:extLst>
                </a:gridCol>
                <a:gridCol w="648772">
                  <a:extLst>
                    <a:ext uri="{9D8B030D-6E8A-4147-A177-3AD203B41FA5}">
                      <a16:colId xmlns:a16="http://schemas.microsoft.com/office/drawing/2014/main" val="3078406152"/>
                    </a:ext>
                  </a:extLst>
                </a:gridCol>
                <a:gridCol w="648772">
                  <a:extLst>
                    <a:ext uri="{9D8B030D-6E8A-4147-A177-3AD203B41FA5}">
                      <a16:colId xmlns:a16="http://schemas.microsoft.com/office/drawing/2014/main" val="327784444"/>
                    </a:ext>
                  </a:extLst>
                </a:gridCol>
                <a:gridCol w="648772">
                  <a:extLst>
                    <a:ext uri="{9D8B030D-6E8A-4147-A177-3AD203B41FA5}">
                      <a16:colId xmlns:a16="http://schemas.microsoft.com/office/drawing/2014/main" val="3913435895"/>
                    </a:ext>
                  </a:extLst>
                </a:gridCol>
                <a:gridCol w="648772">
                  <a:extLst>
                    <a:ext uri="{9D8B030D-6E8A-4147-A177-3AD203B41FA5}">
                      <a16:colId xmlns:a16="http://schemas.microsoft.com/office/drawing/2014/main" val="3347102305"/>
                    </a:ext>
                  </a:extLst>
                </a:gridCol>
                <a:gridCol w="648772">
                  <a:extLst>
                    <a:ext uri="{9D8B030D-6E8A-4147-A177-3AD203B41FA5}">
                      <a16:colId xmlns:a16="http://schemas.microsoft.com/office/drawing/2014/main" val="1436073651"/>
                    </a:ext>
                  </a:extLst>
                </a:gridCol>
                <a:gridCol w="648772">
                  <a:extLst>
                    <a:ext uri="{9D8B030D-6E8A-4147-A177-3AD203B41FA5}">
                      <a16:colId xmlns:a16="http://schemas.microsoft.com/office/drawing/2014/main" val="1478478130"/>
                    </a:ext>
                  </a:extLst>
                </a:gridCol>
                <a:gridCol w="648772">
                  <a:extLst>
                    <a:ext uri="{9D8B030D-6E8A-4147-A177-3AD203B41FA5}">
                      <a16:colId xmlns:a16="http://schemas.microsoft.com/office/drawing/2014/main" val="3788818497"/>
                    </a:ext>
                  </a:extLst>
                </a:gridCol>
                <a:gridCol w="648772">
                  <a:extLst>
                    <a:ext uri="{9D8B030D-6E8A-4147-A177-3AD203B41FA5}">
                      <a16:colId xmlns:a16="http://schemas.microsoft.com/office/drawing/2014/main" val="1742148285"/>
                    </a:ext>
                  </a:extLst>
                </a:gridCol>
              </a:tblGrid>
              <a:tr h="232549">
                <a:tc rowSpan="2">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　</a:t>
                      </a:r>
                    </a:p>
                    <a:p>
                      <a:pPr algn="l" fontAlgn="ctr"/>
                      <a:r>
                        <a:rPr lang="ja-JP" altLang="en-US" sz="900" b="0" u="none" strike="noStrike" dirty="0">
                          <a:ln>
                            <a:noFill/>
                          </a:ln>
                          <a:solidFill>
                            <a:schemeClr val="bg1"/>
                          </a:solidFill>
                          <a:effectLst/>
                          <a:latin typeface="Meiryo UI" panose="020B0604030504040204" pitchFamily="50" charset="-128"/>
                          <a:ea typeface="Meiryo UI" panose="020B0604030504040204" pitchFamily="50" charset="-128"/>
                        </a:rPr>
                        <a:t>　</a:t>
                      </a:r>
                      <a:endParaRPr lang="ja-JP" altLang="en-US" sz="900" b="0"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gridSpan="6">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上水道</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下水道</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54784945"/>
                  </a:ext>
                </a:extLst>
              </a:tr>
              <a:tr h="333908">
                <a:tc vMerge="1">
                  <a:txBody>
                    <a:bodyPr/>
                    <a:lstStyle/>
                    <a:p>
                      <a:pPr algn="l" fontAlgn="ctr"/>
                      <a:r>
                        <a:rPr lang="ja-JP" altLang="en-US" sz="600" b="0" u="none" strike="noStrike" dirty="0">
                          <a:ln>
                            <a:noFill/>
                          </a:ln>
                          <a:solidFill>
                            <a:schemeClr val="bg1"/>
                          </a:solidFill>
                          <a:effectLst/>
                        </a:rPr>
                        <a:t>　</a:t>
                      </a:r>
                      <a:endParaRPr lang="ja-JP" altLang="en-US" sz="600" b="0" i="0" u="none" strike="noStrike"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zh-TW" altLang="en-US" sz="900" b="0" u="none" strike="noStrike" dirty="0">
                          <a:ln>
                            <a:noFill/>
                          </a:ln>
                          <a:solidFill>
                            <a:schemeClr val="tx1"/>
                          </a:solidFill>
                          <a:effectLst/>
                          <a:latin typeface="Meiryo UI" panose="020B0604030504040204" pitchFamily="50" charset="-128"/>
                          <a:ea typeface="Meiryo UI" panose="020B0604030504040204" pitchFamily="50" charset="-128"/>
                        </a:rPr>
                        <a:t>現行料金導入日</a:t>
                      </a:r>
                      <a:endParaRPr lang="zh-TW"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基本単位㎥</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基本料金</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altLang="ja-JP" sz="900" b="0" u="none" strike="noStrike" dirty="0">
                          <a:ln>
                            <a:noFill/>
                          </a:ln>
                          <a:solidFill>
                            <a:schemeClr val="tx1"/>
                          </a:solidFill>
                          <a:effectLst/>
                          <a:latin typeface="Meiryo UI" panose="020B0604030504040204" pitchFamily="50" charset="-128"/>
                          <a:ea typeface="Meiryo UI" panose="020B0604030504040204" pitchFamily="50" charset="-128"/>
                        </a:rPr>
                        <a:t>10㎥</a:t>
                      </a:r>
                      <a:endParaRPr lang="en-US" altLang="ja-JP"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altLang="ja-JP" sz="900" b="0" u="none" strike="noStrike" dirty="0">
                          <a:ln>
                            <a:noFill/>
                          </a:ln>
                          <a:solidFill>
                            <a:schemeClr val="tx1"/>
                          </a:solidFill>
                          <a:effectLst/>
                          <a:latin typeface="Meiryo UI" panose="020B0604030504040204" pitchFamily="50" charset="-128"/>
                          <a:ea typeface="Meiryo UI" panose="020B0604030504040204" pitchFamily="50" charset="-128"/>
                        </a:rPr>
                        <a:t>20㎥</a:t>
                      </a:r>
                      <a:endParaRPr lang="en-US" altLang="ja-JP"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料金体系</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実施年月日</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基本単位㎥</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ja-JP" altLang="en-US" sz="900" b="0" u="none" strike="noStrike" dirty="0">
                          <a:ln>
                            <a:noFill/>
                          </a:ln>
                          <a:solidFill>
                            <a:schemeClr val="tx1"/>
                          </a:solidFill>
                          <a:effectLst/>
                          <a:latin typeface="Meiryo UI" panose="020B0604030504040204" pitchFamily="50" charset="-128"/>
                          <a:ea typeface="Meiryo UI" panose="020B0604030504040204" pitchFamily="50" charset="-128"/>
                        </a:rPr>
                        <a:t>基本料金</a:t>
                      </a:r>
                      <a:endParaRPr lang="ja-JP" altLang="en-US"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altLang="ja-JP" sz="900" b="0" u="none" strike="noStrike" dirty="0">
                          <a:ln>
                            <a:noFill/>
                          </a:ln>
                          <a:solidFill>
                            <a:schemeClr val="tx1"/>
                          </a:solidFill>
                          <a:effectLst/>
                          <a:latin typeface="Meiryo UI" panose="020B0604030504040204" pitchFamily="50" charset="-128"/>
                          <a:ea typeface="Meiryo UI" panose="020B0604030504040204" pitchFamily="50" charset="-128"/>
                        </a:rPr>
                        <a:t>20㎥</a:t>
                      </a:r>
                      <a:endParaRPr lang="en-US" altLang="ja-JP"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altLang="ja-JP" sz="900" b="0" u="none" strike="noStrike" dirty="0">
                          <a:ln>
                            <a:noFill/>
                          </a:ln>
                          <a:solidFill>
                            <a:schemeClr val="tx1"/>
                          </a:solidFill>
                          <a:effectLst/>
                          <a:latin typeface="Meiryo UI" panose="020B0604030504040204" pitchFamily="50" charset="-128"/>
                          <a:ea typeface="Meiryo UI" panose="020B0604030504040204" pitchFamily="50" charset="-128"/>
                        </a:rPr>
                        <a:t>100㎥</a:t>
                      </a:r>
                      <a:endParaRPr lang="en-US" altLang="ja-JP"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altLang="ja-JP" sz="900" b="0" u="none" strike="noStrike" dirty="0">
                          <a:ln>
                            <a:noFill/>
                          </a:ln>
                          <a:solidFill>
                            <a:schemeClr val="tx1"/>
                          </a:solidFill>
                          <a:effectLst/>
                          <a:latin typeface="Meiryo UI" panose="020B0604030504040204" pitchFamily="50" charset="-128"/>
                          <a:ea typeface="Meiryo UI" panose="020B0604030504040204" pitchFamily="50" charset="-128"/>
                        </a:rPr>
                        <a:t>1000㎥</a:t>
                      </a:r>
                      <a:endParaRPr lang="en-US" altLang="ja-JP" sz="900" b="0" i="0" u="none" strike="noStrike" dirty="0">
                        <a:ln>
                          <a:noFill/>
                        </a:ln>
                        <a:solidFill>
                          <a:schemeClr val="tx1"/>
                        </a:solidFill>
                        <a:effectLst/>
                        <a:latin typeface="Meiryo UI" panose="020B0604030504040204" pitchFamily="50" charset="-128"/>
                        <a:ea typeface="Meiryo UI" panose="020B0604030504040204" pitchFamily="50" charset="-128"/>
                      </a:endParaRPr>
                    </a:p>
                  </a:txBody>
                  <a:tcPr marL="3659" marR="3659" marT="36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4162159568"/>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和泉市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H26.4.1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550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1,056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2,574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H30.4.1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572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2,530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17,061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258,511</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54813923"/>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箕面市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H30.7.1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754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1,058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2,906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H28.4.1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635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1,863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13,941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213,921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814657087"/>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柏原市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H15.8.1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704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1,028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2,678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H26.10.1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687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2,805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22,484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309,364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1708718389"/>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羽曳野市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H26.10.1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698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984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2,744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R5.4.1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959</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2,780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22,426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333,506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891073888"/>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門真市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R3.1.1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985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985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2,723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R3.1.1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1,001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2,420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19,712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270,182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511239321"/>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摂津市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H22.10.1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748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1,183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2,778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H19.10.1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627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2,299</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17,710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226,160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3318224483"/>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高石市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H2</a:t>
                      </a:r>
                      <a:r>
                        <a:rPr lang="en-US" altLang="ja-JP" sz="900" u="none" strike="noStrike">
                          <a:effectLst/>
                          <a:latin typeface="Meiryo UI" panose="020B0604030504040204" pitchFamily="50" charset="-128"/>
                          <a:ea typeface="Meiryo UI" panose="020B0604030504040204" pitchFamily="50" charset="-128"/>
                        </a:rPr>
                        <a:t>6</a:t>
                      </a:r>
                      <a:r>
                        <a:rPr lang="en-US" sz="900" u="none" strike="noStrike">
                          <a:effectLst/>
                          <a:latin typeface="Meiryo UI" panose="020B0604030504040204" pitchFamily="50" charset="-128"/>
                          <a:ea typeface="Meiryo UI" panose="020B0604030504040204" pitchFamily="50" charset="-128"/>
                        </a:rPr>
                        <a:t>.4.1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500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1,250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2,845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R1.10.1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357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2,755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21,400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338,640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103866412"/>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藤井寺市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R2.10.1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968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1,034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3,278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R2.10.1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1,016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2,857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23,373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345,353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3894028500"/>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東大阪市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H23.3.1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668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992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2,598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H16.10.1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631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2,087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19,973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285,623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667539765"/>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泉南市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H30.10.1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908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1,697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3,204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口径別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H27.10.1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522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2,830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21,629</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353,169</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3000923093"/>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四條畷市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H22.10.1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805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1,130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2,923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H17.4.1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2,206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18,184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296,154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9095419"/>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交野市</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R6.4.1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8</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b="0" i="0" u="none" strike="noStrike" dirty="0">
                          <a:effectLst/>
                          <a:latin typeface="Meiryo UI" panose="020B0604030504040204" pitchFamily="50" charset="-128"/>
                          <a:ea typeface="Meiryo UI" panose="020B0604030504040204" pitchFamily="50" charset="-128"/>
                        </a:rPr>
                        <a:t>998</a:t>
                      </a: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1,379</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3,227</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H21.4.1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924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2,607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27,412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382,712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3701188687"/>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大阪狭山市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H22.7.1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946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946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2,706</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H25.4.1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990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2,222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16,907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244,607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817989817"/>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阪南市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H29.4.1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1,016</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1,367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3,122</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R1.10.1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993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2,876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19,508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278,998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14702561"/>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島本町</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H22.12.1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726</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1,386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2,926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併　用</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H22.12.1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572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2,024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14,344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207,944</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363967513"/>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豊能町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R5.4.1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1,380</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2,975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4,955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口径別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H27.4.1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1,320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2,530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17,600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265,100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756186858"/>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能勢町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R6.4.1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b="0" i="0" u="none" strike="noStrike" dirty="0">
                          <a:effectLst/>
                          <a:latin typeface="Meiryo UI" panose="020B0604030504040204" pitchFamily="50" charset="-128"/>
                          <a:ea typeface="Meiryo UI" panose="020B0604030504040204" pitchFamily="50" charset="-128"/>
                        </a:rPr>
                        <a:t>0</a:t>
                      </a: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1,380</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2,975</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4,955</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口径別</a:t>
                      </a: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H12.12.28</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1,048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2,313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17,867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225,767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141689402"/>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忠岡町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H25.10.1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902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1,397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3,047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H21.4.1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346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2,535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17,242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261,552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4242490129"/>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熊取町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R4.4.1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0</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550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1,320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3,090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口径別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R6.4.1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b="0" i="0" u="none" strike="noStrike" dirty="0">
                          <a:effectLst/>
                          <a:latin typeface="Meiryo UI" panose="020B0604030504040204" pitchFamily="50" charset="-128"/>
                          <a:ea typeface="Meiryo UI" panose="020B0604030504040204" pitchFamily="50" charset="-128"/>
                        </a:rPr>
                        <a:t>0</a:t>
                      </a: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650</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2,810</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22,490</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316,190</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517300302"/>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田尻町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H17.4.1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8</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880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1,320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3,070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H21.4.1</a:t>
                      </a:r>
                      <a:endParaRPr 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700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1,830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13,330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205,610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3230240803"/>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岬町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H19.5.1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910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1,720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3,810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H19.4.1</a:t>
                      </a:r>
                      <a:endParaRPr 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450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1,990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15,770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266,240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4018577447"/>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太子町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H22.10.1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418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1,672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3,190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用途別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H22.10.1</a:t>
                      </a:r>
                      <a:endParaRPr 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293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2,570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17,541</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284,126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2659517881"/>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河南町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R4.4.1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489</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1,677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3,525</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口径別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 H5.6.17</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1,826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12,496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184,646</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3006540577"/>
                  </a:ext>
                </a:extLst>
              </a:tr>
              <a:tr h="207783">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千早赤阪村　</a:t>
                      </a:r>
                      <a:r>
                        <a:rPr lang="en-US" altLang="ja-JP" sz="900" u="none" strike="noStrike" dirty="0">
                          <a:effectLst/>
                          <a:latin typeface="Meiryo UI" panose="020B0604030504040204" pitchFamily="50" charset="-128"/>
                          <a:ea typeface="Meiryo UI" panose="020B0604030504040204" pitchFamily="50" charset="-128"/>
                        </a:rPr>
                        <a:t>※</a:t>
                      </a:r>
                      <a:endParaRPr lang="ja-JP" alt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R4.4.1</a:t>
                      </a:r>
                      <a:endParaRPr lang="en-US"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0</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1,298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2,398</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4,433</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口径別</a:t>
                      </a:r>
                      <a:endParaRPr lang="ja-JP" alt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H18.4.1</a:t>
                      </a:r>
                      <a:endParaRPr lang="en-US"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0</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352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2,442</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17,787</a:t>
                      </a:r>
                      <a:endParaRPr lang="en-US" altLang="ja-JP" sz="900" b="0" i="0" u="none" strike="noStrike">
                        <a:effectLst/>
                        <a:latin typeface="Meiryo UI" panose="020B0604030504040204" pitchFamily="50" charset="-128"/>
                        <a:ea typeface="Meiryo UI" panose="020B0604030504040204" pitchFamily="50" charset="-128"/>
                      </a:endParaRPr>
                    </a:p>
                  </a:txBody>
                  <a:tcPr marL="3659" marR="3659" marT="3659"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243,287</a:t>
                      </a:r>
                      <a:endParaRPr lang="en-US" altLang="ja-JP" sz="900" b="0" i="0" u="none" strike="noStrike" dirty="0">
                        <a:effectLst/>
                        <a:latin typeface="Meiryo UI" panose="020B0604030504040204" pitchFamily="50" charset="-128"/>
                        <a:ea typeface="Meiryo UI" panose="020B0604030504040204" pitchFamily="50" charset="-128"/>
                      </a:endParaRPr>
                    </a:p>
                  </a:txBody>
                  <a:tcPr marL="3659" marR="3659" marT="3659" marB="0" anchor="ctr"/>
                </a:tc>
                <a:extLst>
                  <a:ext uri="{0D108BD9-81ED-4DB2-BD59-A6C34878D82A}">
                    <a16:rowId xmlns:a16="http://schemas.microsoft.com/office/drawing/2014/main" val="4139223350"/>
                  </a:ext>
                </a:extLst>
              </a:tr>
            </a:tbl>
          </a:graphicData>
        </a:graphic>
      </p:graphicFrame>
      <p:sp>
        <p:nvSpPr>
          <p:cNvPr id="8" name="テキスト ボックス 7">
            <a:extLst>
              <a:ext uri="{FF2B5EF4-FFF2-40B4-BE49-F238E27FC236}">
                <a16:creationId xmlns:a16="http://schemas.microsoft.com/office/drawing/2014/main" id="{3C306004-9BBD-41E2-BECA-0D9D78802331}"/>
              </a:ext>
            </a:extLst>
          </p:cNvPr>
          <p:cNvSpPr txBox="1"/>
          <p:nvPr/>
        </p:nvSpPr>
        <p:spPr>
          <a:xfrm>
            <a:off x="5364088" y="6545222"/>
            <a:ext cx="3312368" cy="307777"/>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は、大阪広域水道企業団と統合済みの団体</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出典：市町村公表情報（令和６年９月１日現在）を基に市町村局において作成</a:t>
            </a:r>
          </a:p>
        </p:txBody>
      </p:sp>
      <p:sp>
        <p:nvSpPr>
          <p:cNvPr id="7" name="正方形/長方形 6">
            <a:extLst>
              <a:ext uri="{FF2B5EF4-FFF2-40B4-BE49-F238E27FC236}">
                <a16:creationId xmlns:a16="http://schemas.microsoft.com/office/drawing/2014/main" id="{AE66DBA6-9476-4BA9-9B31-F7AA5BBB84D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36</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972C2CAA-FA78-4AB7-AF7F-0435651C680F}"/>
              </a:ext>
            </a:extLst>
          </p:cNvPr>
          <p:cNvSpPr/>
          <p:nvPr/>
        </p:nvSpPr>
        <p:spPr>
          <a:xfrm>
            <a:off x="0" y="-2759"/>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６　住民サービス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（２）上水道・下水道料金</a:t>
            </a:r>
          </a:p>
        </p:txBody>
      </p:sp>
      <p:sp>
        <p:nvSpPr>
          <p:cNvPr id="9" name="四角形: 角を丸くする 8">
            <a:extLst>
              <a:ext uri="{FF2B5EF4-FFF2-40B4-BE49-F238E27FC236}">
                <a16:creationId xmlns:a16="http://schemas.microsoft.com/office/drawing/2014/main" id="{2D6959EB-861B-4250-9533-E4067FD62EB7}"/>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2/2</a:t>
            </a:r>
          </a:p>
        </p:txBody>
      </p:sp>
      <p:sp>
        <p:nvSpPr>
          <p:cNvPr id="11" name="テキスト ボックス 10">
            <a:extLst>
              <a:ext uri="{FF2B5EF4-FFF2-40B4-BE49-F238E27FC236}">
                <a16:creationId xmlns:a16="http://schemas.microsoft.com/office/drawing/2014/main" id="{8EA4AFFF-C705-4A73-B96E-9A59D6D19663}"/>
              </a:ext>
            </a:extLst>
          </p:cNvPr>
          <p:cNvSpPr txBox="1"/>
          <p:nvPr/>
        </p:nvSpPr>
        <p:spPr>
          <a:xfrm>
            <a:off x="1056932" y="6510680"/>
            <a:ext cx="3312368" cy="307777"/>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（注）上水道料金はメーター使用料（口径</a:t>
            </a:r>
            <a:r>
              <a:rPr kumimoji="1" lang="en-US" altLang="ja-JP" sz="700" dirty="0">
                <a:latin typeface="Meiryo UI" panose="020B0604030504040204" pitchFamily="50" charset="-128"/>
                <a:ea typeface="Meiryo UI" panose="020B0604030504040204" pitchFamily="50" charset="-128"/>
              </a:rPr>
              <a:t>13mm</a:t>
            </a:r>
            <a:r>
              <a:rPr kumimoji="1" lang="ja-JP" altLang="en-US" sz="700" dirty="0">
                <a:latin typeface="Meiryo UI" panose="020B0604030504040204" pitchFamily="50" charset="-128"/>
                <a:ea typeface="Meiryo UI" panose="020B0604030504040204" pitchFamily="50" charset="-128"/>
              </a:rPr>
              <a:t>）を含む</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上水道基本料金にはメーター使用料は含まない</a:t>
            </a:r>
            <a:endParaRPr kumimoji="1" lang="en-US" altLang="ja-JP" sz="700"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3E1CB0D9-E628-4CAC-AF30-17EC6A6F0E77}"/>
              </a:ext>
            </a:extLst>
          </p:cNvPr>
          <p:cNvSpPr/>
          <p:nvPr/>
        </p:nvSpPr>
        <p:spPr>
          <a:xfrm>
            <a:off x="4599424" y="850523"/>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823F63A9-1C4F-4EB3-B7CB-2EC10F51A029}"/>
              </a:ext>
            </a:extLst>
          </p:cNvPr>
          <p:cNvSpPr/>
          <p:nvPr/>
        </p:nvSpPr>
        <p:spPr>
          <a:xfrm>
            <a:off x="8510390" y="865052"/>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0834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a:extLst>
              <a:ext uri="{FF2B5EF4-FFF2-40B4-BE49-F238E27FC236}">
                <a16:creationId xmlns:a16="http://schemas.microsoft.com/office/drawing/2014/main" id="{40B82D53-0877-4BFB-B34E-C6B7E389C24C}"/>
              </a:ext>
            </a:extLst>
          </p:cNvPr>
          <p:cNvSpPr txBox="1"/>
          <p:nvPr/>
        </p:nvSpPr>
        <p:spPr>
          <a:xfrm>
            <a:off x="179512" y="952346"/>
            <a:ext cx="8784975" cy="5291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可燃ごみの収集は、約７割の団体で無料。不燃ごみの収集は約半数が無料だが、粗大ごみ扱いとなるなど収集しない団体も３割程度ある。</a:t>
            </a:r>
            <a:br>
              <a:rPr lang="en-US" altLang="ja-JP" sz="1100" dirty="0">
                <a:latin typeface="Meiryo UI" panose="020B0604030504040204" pitchFamily="50" charset="-128"/>
                <a:ea typeface="Meiryo UI" panose="020B0604030504040204" pitchFamily="50" charset="-128"/>
              </a:rPr>
            </a:b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粗大ごみの収集については、約８割の団体が有料となっている。</a:t>
            </a:r>
            <a:endParaRPr lang="ja-JP" altLang="en-US" sz="1100" dirty="0">
              <a:solidFill>
                <a:srgbClr val="FF0000"/>
              </a:solidFill>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D61FD6B1-29CD-43FE-9C34-42BBC69D2CC0}"/>
              </a:ext>
            </a:extLst>
          </p:cNvPr>
          <p:cNvGraphicFramePr>
            <a:graphicFrameLocks noGrp="1"/>
          </p:cNvGraphicFramePr>
          <p:nvPr>
            <p:extLst>
              <p:ext uri="{D42A27DB-BD31-4B8C-83A1-F6EECF244321}">
                <p14:modId xmlns:p14="http://schemas.microsoft.com/office/powerpoint/2010/main" val="4226770087"/>
              </p:ext>
            </p:extLst>
          </p:nvPr>
        </p:nvGraphicFramePr>
        <p:xfrm>
          <a:off x="179512" y="1616885"/>
          <a:ext cx="8784976" cy="4954878"/>
        </p:xfrm>
        <a:graphic>
          <a:graphicData uri="http://schemas.openxmlformats.org/drawingml/2006/table">
            <a:tbl>
              <a:tblPr firstRow="1" bandRow="1">
                <a:tableStyleId>{073A0DAA-6AF3-43AB-8588-CEC1D06C72B9}</a:tableStyleId>
              </a:tblPr>
              <a:tblGrid>
                <a:gridCol w="1068499">
                  <a:extLst>
                    <a:ext uri="{9D8B030D-6E8A-4147-A177-3AD203B41FA5}">
                      <a16:colId xmlns:a16="http://schemas.microsoft.com/office/drawing/2014/main" val="1935443515"/>
                    </a:ext>
                  </a:extLst>
                </a:gridCol>
                <a:gridCol w="2572159">
                  <a:extLst>
                    <a:ext uri="{9D8B030D-6E8A-4147-A177-3AD203B41FA5}">
                      <a16:colId xmlns:a16="http://schemas.microsoft.com/office/drawing/2014/main" val="2635695615"/>
                    </a:ext>
                  </a:extLst>
                </a:gridCol>
                <a:gridCol w="2572159">
                  <a:extLst>
                    <a:ext uri="{9D8B030D-6E8A-4147-A177-3AD203B41FA5}">
                      <a16:colId xmlns:a16="http://schemas.microsoft.com/office/drawing/2014/main" val="3928551107"/>
                    </a:ext>
                  </a:extLst>
                </a:gridCol>
                <a:gridCol w="2572159">
                  <a:extLst>
                    <a:ext uri="{9D8B030D-6E8A-4147-A177-3AD203B41FA5}">
                      <a16:colId xmlns:a16="http://schemas.microsoft.com/office/drawing/2014/main" val="3470376246"/>
                    </a:ext>
                  </a:extLst>
                </a:gridCol>
              </a:tblGrid>
              <a:tr h="342343">
                <a:tc>
                  <a:txBody>
                    <a:bodyPr/>
                    <a:lstStyle/>
                    <a:p>
                      <a:pPr algn="l" fontAlgn="ctr"/>
                      <a:r>
                        <a:rPr lang="ja-JP" altLang="en-US" sz="900"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900" b="0" i="0" u="none" strike="noStrike" dirty="0">
                        <a:solidFill>
                          <a:schemeClr val="bg1"/>
                        </a:solidFill>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solidFill>
                            <a:schemeClr val="bg1"/>
                          </a:solidFill>
                          <a:effectLst/>
                          <a:latin typeface="Meiryo UI" panose="020B0604030504040204" pitchFamily="50" charset="-128"/>
                          <a:ea typeface="Meiryo UI" panose="020B0604030504040204" pitchFamily="50" charset="-128"/>
                        </a:rPr>
                        <a:t>可燃ごみ</a:t>
                      </a:r>
                      <a:endParaRPr lang="ja-JP" altLang="en-US" sz="900" b="0" i="0" u="none" strike="noStrike" dirty="0">
                        <a:solidFill>
                          <a:schemeClr val="bg1"/>
                        </a:solidFill>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solidFill>
                            <a:schemeClr val="bg1"/>
                          </a:solidFill>
                          <a:effectLst/>
                          <a:latin typeface="Meiryo UI" panose="020B0604030504040204" pitchFamily="50" charset="-128"/>
                          <a:ea typeface="Meiryo UI" panose="020B0604030504040204" pitchFamily="50" charset="-128"/>
                        </a:rPr>
                        <a:t>不燃ごみ</a:t>
                      </a:r>
                      <a:endParaRPr lang="ja-JP" altLang="en-US" sz="900" b="0" i="0" u="none" strike="noStrike" dirty="0">
                        <a:solidFill>
                          <a:schemeClr val="bg1"/>
                        </a:solidFill>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solidFill>
                            <a:schemeClr val="bg1"/>
                          </a:solidFill>
                          <a:effectLst/>
                          <a:latin typeface="Meiryo UI" panose="020B0604030504040204" pitchFamily="50" charset="-128"/>
                          <a:ea typeface="Meiryo UI" panose="020B0604030504040204" pitchFamily="50" charset="-128"/>
                        </a:rPr>
                        <a:t>粗大ごみ</a:t>
                      </a:r>
                      <a:endParaRPr lang="ja-JP" altLang="en-US" sz="900" b="0" i="0" u="none" strike="noStrike" dirty="0">
                        <a:solidFill>
                          <a:schemeClr val="bg1"/>
                        </a:solidFill>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601857784"/>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無料</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無料</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807094111"/>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堺市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無料</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400</a:t>
                      </a:r>
                      <a:r>
                        <a:rPr lang="ja-JP" altLang="en-US" sz="900" u="none" strike="noStrike" dirty="0">
                          <a:effectLst/>
                          <a:latin typeface="Meiryo UI" panose="020B0604030504040204" pitchFamily="50" charset="-128"/>
                          <a:ea typeface="Meiryo UI" panose="020B0604030504040204" pitchFamily="50" charset="-128"/>
                        </a:rPr>
                        <a:t>円～</a:t>
                      </a:r>
                      <a:r>
                        <a:rPr lang="en-US" altLang="ja-JP" sz="900" u="none" strike="noStrike" dirty="0">
                          <a:effectLst/>
                          <a:latin typeface="Meiryo UI" panose="020B0604030504040204" pitchFamily="50" charset="-128"/>
                          <a:ea typeface="Meiryo UI" panose="020B0604030504040204" pitchFamily="50" charset="-128"/>
                        </a:rPr>
                        <a:t>2000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73909309"/>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岸和田市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45ℓ45</a:t>
                      </a:r>
                      <a:r>
                        <a:rPr lang="ja-JP" altLang="en-US" sz="900" u="none" strike="noStrike">
                          <a:effectLst/>
                          <a:latin typeface="Meiryo UI" panose="020B0604030504040204" pitchFamily="50" charset="-128"/>
                          <a:ea typeface="Meiryo UI" panose="020B0604030504040204" pitchFamily="50" charset="-128"/>
                        </a:rPr>
                        <a:t>円</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無料</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79340016"/>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豊中市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b="0" u="none" strike="noStrike" dirty="0">
                          <a:effectLst/>
                          <a:latin typeface="Meiryo UI" panose="020B0604030504040204" pitchFamily="50" charset="-128"/>
                          <a:ea typeface="Meiryo UI" panose="020B0604030504040204" pitchFamily="50" charset="-128"/>
                        </a:rPr>
                        <a:t>45ℓ10</a:t>
                      </a:r>
                      <a:r>
                        <a:rPr lang="ja-JP" altLang="en-US" sz="900" b="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b="0" u="none" strike="noStrike" dirty="0">
                          <a:effectLst/>
                          <a:latin typeface="Meiryo UI" panose="020B0604030504040204" pitchFamily="50" charset="-128"/>
                          <a:ea typeface="Meiryo UI" panose="020B0604030504040204" pitchFamily="50" charset="-128"/>
                        </a:rPr>
                        <a:t>45ℓ10</a:t>
                      </a:r>
                      <a:r>
                        <a:rPr lang="ja-JP" altLang="en-US" sz="900" b="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2700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171151922"/>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池田市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40ℓ32</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30ℓ150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600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2443862335"/>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吹田市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536410759"/>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泉大津市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45ℓ45</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なし（粗大扱い）</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4054004956"/>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高槻市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336488928"/>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貝塚市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45ℓ20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45ℓ500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564181451"/>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守口市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なし（粗大扱い）</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1800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954542306"/>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枚方市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a:t>
                      </a:r>
                      <a:r>
                        <a:rPr lang="ja-JP" altLang="en-US" sz="900" u="none" strike="noStrike" dirty="0">
                          <a:effectLst/>
                          <a:latin typeface="Meiryo UI" panose="020B0604030504040204" pitchFamily="50" charset="-128"/>
                          <a:ea typeface="Meiryo UI" panose="020B0604030504040204" pitchFamily="50" charset="-128"/>
                        </a:rPr>
                        <a:t>個</a:t>
                      </a: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円（小型は無料）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1800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4141692016"/>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茨木市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無料（一部有料）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2261411674"/>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八尾市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無料（指定袋を配布）</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無料（指定袋を配布）</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800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281148280"/>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泉佐野市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50ℓ50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なし（粗大扱い）</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1800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912801491"/>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富田林市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無料枠超過時</a:t>
                      </a:r>
                      <a:r>
                        <a:rPr lang="en-US" altLang="zh-TW" sz="900" u="none" strike="noStrike" dirty="0">
                          <a:effectLst/>
                          <a:latin typeface="Meiryo UI" panose="020B0604030504040204" pitchFamily="50" charset="-128"/>
                          <a:ea typeface="Meiryo UI" panose="020B0604030504040204" pitchFamily="50" charset="-128"/>
                        </a:rPr>
                        <a:t>45ℓ100</a:t>
                      </a:r>
                      <a:r>
                        <a:rPr lang="zh-TW" altLang="en-US" sz="900" u="none" strike="noStrike" dirty="0">
                          <a:effectLst/>
                          <a:latin typeface="Meiryo UI" panose="020B0604030504040204" pitchFamily="50" charset="-128"/>
                          <a:ea typeface="Meiryo UI" panose="020B0604030504040204" pitchFamily="50" charset="-128"/>
                        </a:rPr>
                        <a:t>円</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なし（粗大扱い）</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無料枠超過時</a:t>
                      </a:r>
                      <a:r>
                        <a:rPr lang="en-US" altLang="zh-TW" sz="900" u="none" strike="noStrike" dirty="0">
                          <a:effectLst/>
                          <a:latin typeface="Meiryo UI" panose="020B0604030504040204" pitchFamily="50" charset="-128"/>
                          <a:ea typeface="Meiryo UI" panose="020B0604030504040204" pitchFamily="50" charset="-128"/>
                        </a:rPr>
                        <a:t>500</a:t>
                      </a:r>
                      <a:r>
                        <a:rPr lang="zh-TW" altLang="en-US" sz="900" u="none" strike="noStrike" dirty="0">
                          <a:effectLst/>
                          <a:latin typeface="Meiryo UI" panose="020B0604030504040204" pitchFamily="50" charset="-128"/>
                          <a:ea typeface="Meiryo UI" panose="020B0604030504040204" pitchFamily="50" charset="-128"/>
                        </a:rPr>
                        <a:t>円</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297224486"/>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寝屋川市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10kg270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751585991"/>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河内長野市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無料枠超過時</a:t>
                      </a:r>
                      <a:r>
                        <a:rPr lang="en-US" altLang="zh-TW" sz="900" u="none" strike="noStrike" dirty="0">
                          <a:effectLst/>
                          <a:latin typeface="Meiryo UI" panose="020B0604030504040204" pitchFamily="50" charset="-128"/>
                          <a:ea typeface="Meiryo UI" panose="020B0604030504040204" pitchFamily="50" charset="-128"/>
                        </a:rPr>
                        <a:t>45ℓ100</a:t>
                      </a:r>
                      <a:r>
                        <a:rPr lang="zh-TW" altLang="en-US" sz="900" u="none" strike="noStrike" dirty="0">
                          <a:effectLst/>
                          <a:latin typeface="Meiryo UI" panose="020B0604030504040204" pitchFamily="50" charset="-128"/>
                          <a:ea typeface="Meiryo UI" panose="020B0604030504040204" pitchFamily="50" charset="-128"/>
                        </a:rPr>
                        <a:t>円</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なし（粗大扱い）</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無料枠超過時</a:t>
                      </a:r>
                      <a:r>
                        <a:rPr lang="en-US" altLang="zh-TW" sz="900" u="none" strike="noStrike" dirty="0">
                          <a:effectLst/>
                          <a:latin typeface="Meiryo UI" panose="020B0604030504040204" pitchFamily="50" charset="-128"/>
                          <a:ea typeface="Meiryo UI" panose="020B0604030504040204" pitchFamily="50" charset="-128"/>
                        </a:rPr>
                        <a:t>500</a:t>
                      </a:r>
                      <a:r>
                        <a:rPr lang="zh-TW" altLang="en-US" sz="900" u="none" strike="noStrike" dirty="0">
                          <a:effectLst/>
                          <a:latin typeface="Meiryo UI" panose="020B0604030504040204" pitchFamily="50" charset="-128"/>
                          <a:ea typeface="Meiryo UI" panose="020B0604030504040204" pitchFamily="50" charset="-128"/>
                        </a:rPr>
                        <a:t>円</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2447050481"/>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松原市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2342250405"/>
                  </a:ext>
                </a:extLst>
              </a:tr>
              <a:tr h="24276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大東市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600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61701925"/>
                  </a:ext>
                </a:extLst>
              </a:tr>
            </a:tbl>
          </a:graphicData>
        </a:graphic>
      </p:graphicFrame>
      <p:sp>
        <p:nvSpPr>
          <p:cNvPr id="8" name="テキスト ボックス 7">
            <a:extLst>
              <a:ext uri="{FF2B5EF4-FFF2-40B4-BE49-F238E27FC236}">
                <a16:creationId xmlns:a16="http://schemas.microsoft.com/office/drawing/2014/main" id="{E21587CD-36B9-45C0-91AB-6275D5177975}"/>
              </a:ext>
            </a:extLst>
          </p:cNvPr>
          <p:cNvSpPr txBox="1"/>
          <p:nvPr/>
        </p:nvSpPr>
        <p:spPr>
          <a:xfrm>
            <a:off x="4355976" y="6629891"/>
            <a:ext cx="4464497" cy="200055"/>
          </a:xfrm>
          <a:prstGeom prst="rect">
            <a:avLst/>
          </a:prstGeom>
          <a:noFill/>
        </p:spPr>
        <p:txBody>
          <a:bodyPr wrap="square" rtlCol="0">
            <a:spAutoFit/>
          </a:bodyPr>
          <a:lstStyle/>
          <a:p>
            <a:r>
              <a:rPr kumimoji="1" lang="zh-TW" altLang="en-US" sz="700" dirty="0">
                <a:latin typeface="Meiryo UI" panose="020B0604030504040204" pitchFamily="50" charset="-128"/>
                <a:ea typeface="Meiryo UI" panose="020B0604030504040204" pitchFamily="50" charset="-128"/>
              </a:rPr>
              <a:t>出典：環境省</a:t>
            </a:r>
            <a:r>
              <a:rPr kumimoji="1" lang="ja-JP" altLang="en-US" sz="700" dirty="0">
                <a:latin typeface="Meiryo UI" panose="020B0604030504040204" pitchFamily="50" charset="-128"/>
                <a:ea typeface="Meiryo UI" panose="020B0604030504040204" pitchFamily="50" charset="-128"/>
              </a:rPr>
              <a:t>「</a:t>
            </a:r>
            <a:r>
              <a:rPr kumimoji="1" lang="zh-TW" altLang="en-US" sz="700" dirty="0">
                <a:latin typeface="Meiryo UI" panose="020B0604030504040204" pitchFamily="50" charset="-128"/>
                <a:ea typeface="Meiryo UI" panose="020B0604030504040204" pitchFamily="50" charset="-128"/>
              </a:rPr>
              <a:t>一般廃棄物処理実態調査結果　令和</a:t>
            </a:r>
            <a:r>
              <a:rPr kumimoji="1" lang="en-US" altLang="zh-TW" sz="700" dirty="0">
                <a:latin typeface="Meiryo UI" panose="020B0604030504040204" pitchFamily="50" charset="-128"/>
                <a:ea typeface="Meiryo UI" panose="020B0604030504040204" pitchFamily="50" charset="-128"/>
              </a:rPr>
              <a:t>4</a:t>
            </a:r>
            <a:r>
              <a:rPr kumimoji="1" lang="zh-TW" altLang="en-US" sz="700" dirty="0">
                <a:latin typeface="Meiryo UI" panose="020B0604030504040204" pitchFamily="50" charset="-128"/>
                <a:ea typeface="Meiryo UI" panose="020B0604030504040204" pitchFamily="50" charset="-128"/>
              </a:rPr>
              <a:t>年度（</a:t>
            </a:r>
            <a:r>
              <a:rPr kumimoji="1" lang="en-US" altLang="zh-TW" sz="700" dirty="0">
                <a:latin typeface="Meiryo UI" panose="020B0604030504040204" pitchFamily="50" charset="-128"/>
                <a:ea typeface="Meiryo UI" panose="020B0604030504040204" pitchFamily="50" charset="-128"/>
              </a:rPr>
              <a:t>2023.3.31</a:t>
            </a:r>
            <a:r>
              <a:rPr kumimoji="1" lang="zh-TW" altLang="en-US" sz="700" dirty="0">
                <a:latin typeface="Meiryo UI" panose="020B0604030504040204" pitchFamily="50" charset="-128"/>
                <a:ea typeface="Meiryo UI" panose="020B0604030504040204" pitchFamily="50" charset="-128"/>
              </a:rPr>
              <a:t>時点）</a:t>
            </a:r>
            <a:r>
              <a:rPr kumimoji="1" lang="ja-JP" altLang="en-US" sz="700" dirty="0">
                <a:latin typeface="Meiryo UI" panose="020B0604030504040204" pitchFamily="50" charset="-128"/>
                <a:ea typeface="Meiryo UI" panose="020B0604030504040204" pitchFamily="50" charset="-128"/>
              </a:rPr>
              <a:t>」を基に市町村局において作成　</a:t>
            </a:r>
          </a:p>
        </p:txBody>
      </p:sp>
      <p:sp>
        <p:nvSpPr>
          <p:cNvPr id="9" name="正方形/長方形 8">
            <a:extLst>
              <a:ext uri="{FF2B5EF4-FFF2-40B4-BE49-F238E27FC236}">
                <a16:creationId xmlns:a16="http://schemas.microsoft.com/office/drawing/2014/main" id="{58BC90C5-973A-4417-9B10-59E77E40BD9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37</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CDC4675B-14A2-4670-9FCE-43C9E2A1AA6B}"/>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６　住民サービス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（３）ごみ収集の有料化の状況</a:t>
            </a:r>
          </a:p>
        </p:txBody>
      </p:sp>
      <p:sp>
        <p:nvSpPr>
          <p:cNvPr id="11" name="四角形: 角を丸くする 10">
            <a:extLst>
              <a:ext uri="{FF2B5EF4-FFF2-40B4-BE49-F238E27FC236}">
                <a16:creationId xmlns:a16="http://schemas.microsoft.com/office/drawing/2014/main" id="{4ED10EDE-B074-4272-94B6-C680D8AF606D}"/>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1/2</a:t>
            </a:r>
          </a:p>
        </p:txBody>
      </p:sp>
    </p:spTree>
    <p:extLst>
      <p:ext uri="{BB962C8B-B14F-4D97-AF65-F5344CB8AC3E}">
        <p14:creationId xmlns:p14="http://schemas.microsoft.com/office/powerpoint/2010/main" val="374628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a:extLst>
              <a:ext uri="{FF2B5EF4-FFF2-40B4-BE49-F238E27FC236}">
                <a16:creationId xmlns:a16="http://schemas.microsoft.com/office/drawing/2014/main" id="{D61FD6B1-29CD-43FE-9C34-42BBC69D2CC0}"/>
              </a:ext>
            </a:extLst>
          </p:cNvPr>
          <p:cNvGraphicFramePr>
            <a:graphicFrameLocks noGrp="1"/>
          </p:cNvGraphicFramePr>
          <p:nvPr>
            <p:extLst>
              <p:ext uri="{D42A27DB-BD31-4B8C-83A1-F6EECF244321}">
                <p14:modId xmlns:p14="http://schemas.microsoft.com/office/powerpoint/2010/main" val="3166974184"/>
              </p:ext>
            </p:extLst>
          </p:nvPr>
        </p:nvGraphicFramePr>
        <p:xfrm>
          <a:off x="179512" y="902872"/>
          <a:ext cx="8784976" cy="5562212"/>
        </p:xfrm>
        <a:graphic>
          <a:graphicData uri="http://schemas.openxmlformats.org/drawingml/2006/table">
            <a:tbl>
              <a:tblPr firstRow="1" bandRow="1">
                <a:tableStyleId>{073A0DAA-6AF3-43AB-8588-CEC1D06C72B9}</a:tableStyleId>
              </a:tblPr>
              <a:tblGrid>
                <a:gridCol w="1068499">
                  <a:extLst>
                    <a:ext uri="{9D8B030D-6E8A-4147-A177-3AD203B41FA5}">
                      <a16:colId xmlns:a16="http://schemas.microsoft.com/office/drawing/2014/main" val="1935443515"/>
                    </a:ext>
                  </a:extLst>
                </a:gridCol>
                <a:gridCol w="2572159">
                  <a:extLst>
                    <a:ext uri="{9D8B030D-6E8A-4147-A177-3AD203B41FA5}">
                      <a16:colId xmlns:a16="http://schemas.microsoft.com/office/drawing/2014/main" val="2635695615"/>
                    </a:ext>
                  </a:extLst>
                </a:gridCol>
                <a:gridCol w="2572159">
                  <a:extLst>
                    <a:ext uri="{9D8B030D-6E8A-4147-A177-3AD203B41FA5}">
                      <a16:colId xmlns:a16="http://schemas.microsoft.com/office/drawing/2014/main" val="3928551107"/>
                    </a:ext>
                  </a:extLst>
                </a:gridCol>
                <a:gridCol w="2572159">
                  <a:extLst>
                    <a:ext uri="{9D8B030D-6E8A-4147-A177-3AD203B41FA5}">
                      <a16:colId xmlns:a16="http://schemas.microsoft.com/office/drawing/2014/main" val="3470376246"/>
                    </a:ext>
                  </a:extLst>
                </a:gridCol>
              </a:tblGrid>
              <a:tr h="308684">
                <a:tc>
                  <a:txBody>
                    <a:bodyPr/>
                    <a:lstStyle/>
                    <a:p>
                      <a:pPr algn="l" fontAlgn="ctr"/>
                      <a:r>
                        <a:rPr lang="ja-JP" altLang="en-US" sz="900"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900" b="0" i="0" u="none" strike="noStrike" dirty="0">
                        <a:solidFill>
                          <a:schemeClr val="bg1"/>
                        </a:solidFill>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solidFill>
                            <a:schemeClr val="bg1"/>
                          </a:solidFill>
                          <a:effectLst/>
                          <a:latin typeface="Meiryo UI" panose="020B0604030504040204" pitchFamily="50" charset="-128"/>
                          <a:ea typeface="Meiryo UI" panose="020B0604030504040204" pitchFamily="50" charset="-128"/>
                        </a:rPr>
                        <a:t>可燃ごみ</a:t>
                      </a:r>
                      <a:endParaRPr lang="ja-JP" altLang="en-US" sz="900" b="0" i="0" u="none" strike="noStrike" dirty="0">
                        <a:solidFill>
                          <a:schemeClr val="bg1"/>
                        </a:solidFill>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solidFill>
                            <a:schemeClr val="bg1"/>
                          </a:solidFill>
                          <a:effectLst/>
                          <a:latin typeface="Meiryo UI" panose="020B0604030504040204" pitchFamily="50" charset="-128"/>
                          <a:ea typeface="Meiryo UI" panose="020B0604030504040204" pitchFamily="50" charset="-128"/>
                        </a:rPr>
                        <a:t>不燃ごみ</a:t>
                      </a:r>
                      <a:endParaRPr lang="ja-JP" altLang="en-US" sz="900" b="0" i="0" u="none" strike="noStrike" dirty="0">
                        <a:solidFill>
                          <a:schemeClr val="bg1"/>
                        </a:solidFill>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solidFill>
                            <a:schemeClr val="bg1"/>
                          </a:solidFill>
                          <a:effectLst/>
                          <a:latin typeface="Meiryo UI" panose="020B0604030504040204" pitchFamily="50" charset="-128"/>
                          <a:ea typeface="Meiryo UI" panose="020B0604030504040204" pitchFamily="50" charset="-128"/>
                        </a:rPr>
                        <a:t>粗大ごみ</a:t>
                      </a:r>
                      <a:endParaRPr lang="ja-JP" altLang="en-US" sz="900" b="0" i="0" u="none" strike="noStrike" dirty="0">
                        <a:solidFill>
                          <a:schemeClr val="bg1"/>
                        </a:solidFill>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601857784"/>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和泉市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45ℓ45</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なし（粗大扱い）</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1500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265902890"/>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箕面市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無料（指定袋引換券を配布）</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30ℓ5</a:t>
                      </a:r>
                      <a:r>
                        <a:rPr lang="ja-JP" altLang="en-US" sz="900" u="none" strike="noStrike" dirty="0">
                          <a:effectLst/>
                          <a:latin typeface="Meiryo UI" panose="020B0604030504040204" pitchFamily="50" charset="-128"/>
                          <a:ea typeface="Meiryo UI" panose="020B0604030504040204" pitchFamily="50" charset="-128"/>
                        </a:rPr>
                        <a:t>枚</a:t>
                      </a:r>
                      <a:r>
                        <a:rPr lang="en-US" altLang="ja-JP" sz="900" u="none" strike="noStrike" dirty="0">
                          <a:effectLst/>
                          <a:latin typeface="Meiryo UI" panose="020B0604030504040204" pitchFamily="50" charset="-128"/>
                          <a:ea typeface="Meiryo UI" panose="020B0604030504040204" pitchFamily="50" charset="-128"/>
                        </a:rPr>
                        <a:t>786</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314</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628</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2438549810"/>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柏原市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a:t>
                      </a:r>
                      <a:r>
                        <a:rPr lang="ja-JP" altLang="en-US" sz="900" u="none" strike="noStrike" dirty="0">
                          <a:effectLst/>
                          <a:latin typeface="Meiryo UI" panose="020B0604030504040204" pitchFamily="50" charset="-128"/>
                          <a:ea typeface="Meiryo UI" panose="020B0604030504040204" pitchFamily="50" charset="-128"/>
                        </a:rPr>
                        <a:t>あたり</a:t>
                      </a:r>
                      <a:r>
                        <a:rPr lang="en-US" altLang="ja-JP" sz="900" u="none" strike="noStrike" dirty="0">
                          <a:effectLst/>
                          <a:latin typeface="Meiryo UI" panose="020B0604030504040204" pitchFamily="50" charset="-128"/>
                          <a:ea typeface="Meiryo UI" panose="020B0604030504040204" pitchFamily="50" charset="-128"/>
                        </a:rPr>
                        <a:t>2000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2150240698"/>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羽曳野市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734805580"/>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門真市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1500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729786315"/>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摂津市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222702940"/>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高石市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無料枠超過時</a:t>
                      </a:r>
                      <a:r>
                        <a:rPr lang="en-US" altLang="zh-TW" sz="900" u="none" strike="noStrike" dirty="0">
                          <a:effectLst/>
                          <a:latin typeface="Meiryo UI" panose="020B0604030504040204" pitchFamily="50" charset="-128"/>
                          <a:ea typeface="Meiryo UI" panose="020B0604030504040204" pitchFamily="50" charset="-128"/>
                        </a:rPr>
                        <a:t>45ℓ90</a:t>
                      </a:r>
                      <a:r>
                        <a:rPr lang="zh-TW" altLang="en-US" sz="900" u="none" strike="noStrike" dirty="0">
                          <a:effectLst/>
                          <a:latin typeface="Meiryo UI" panose="020B0604030504040204" pitchFamily="50" charset="-128"/>
                          <a:ea typeface="Meiryo UI" panose="020B0604030504040204" pitchFamily="50" charset="-128"/>
                        </a:rPr>
                        <a:t>円</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1500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672458057"/>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藤井寺市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044583063"/>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東大阪市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800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2982804168"/>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泉南市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45ℓ45</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45ℓ500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491731629"/>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四條畷市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なし（粗大扱い）</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1200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426243134"/>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交野市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1800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24664901"/>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大阪狭山市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無料枠超過時</a:t>
                      </a:r>
                      <a:r>
                        <a:rPr lang="en-US" altLang="zh-TW" sz="900" u="none" strike="noStrike" dirty="0">
                          <a:effectLst/>
                          <a:latin typeface="Meiryo UI" panose="020B0604030504040204" pitchFamily="50" charset="-128"/>
                          <a:ea typeface="Meiryo UI" panose="020B0604030504040204" pitchFamily="50" charset="-128"/>
                        </a:rPr>
                        <a:t>45ℓ100</a:t>
                      </a:r>
                      <a:r>
                        <a:rPr lang="zh-TW" altLang="en-US" sz="900" u="none" strike="noStrike" dirty="0">
                          <a:effectLst/>
                          <a:latin typeface="Meiryo UI" panose="020B0604030504040204" pitchFamily="50" charset="-128"/>
                          <a:ea typeface="Meiryo UI" panose="020B0604030504040204" pitchFamily="50" charset="-128"/>
                        </a:rPr>
                        <a:t>円</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なし（粗大扱い）</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無料枠超過時</a:t>
                      </a:r>
                      <a:r>
                        <a:rPr lang="en-US" altLang="ja-JP" sz="900" u="none" strike="noStrike" dirty="0">
                          <a:effectLst/>
                          <a:latin typeface="Meiryo UI" panose="020B0604030504040204" pitchFamily="50" charset="-128"/>
                          <a:ea typeface="Meiryo UI" panose="020B0604030504040204" pitchFamily="50" charset="-128"/>
                        </a:rPr>
                        <a:t>500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235087785"/>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阪南市</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45ℓ45</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b="0" u="none" strike="noStrike" dirty="0">
                          <a:effectLst/>
                          <a:latin typeface="Meiryo UI" panose="020B0604030504040204" pitchFamily="50" charset="-128"/>
                          <a:ea typeface="Meiryo UI" panose="020B0604030504040204" pitchFamily="50" charset="-128"/>
                        </a:rPr>
                        <a:t>45ℓ500</a:t>
                      </a:r>
                      <a:r>
                        <a:rPr lang="ja-JP" altLang="en-US" sz="900" b="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992518433"/>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島本町</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2t</a:t>
                      </a:r>
                      <a:r>
                        <a:rPr lang="ja-JP" altLang="en-US" sz="900" u="none" strike="noStrike" dirty="0">
                          <a:effectLst/>
                          <a:latin typeface="Meiryo UI" panose="020B0604030504040204" pitchFamily="50" charset="-128"/>
                          <a:ea typeface="Meiryo UI" panose="020B0604030504040204" pitchFamily="50" charset="-128"/>
                        </a:rPr>
                        <a:t>車</a:t>
                      </a:r>
                      <a:r>
                        <a:rPr lang="en-US" altLang="ja-JP" sz="900" u="none" strike="noStrike" dirty="0">
                          <a:effectLst/>
                          <a:latin typeface="Meiryo UI" panose="020B0604030504040204" pitchFamily="50" charset="-128"/>
                          <a:ea typeface="Meiryo UI" panose="020B0604030504040204" pitchFamily="50" charset="-128"/>
                        </a:rPr>
                        <a:t>3000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659811698"/>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豊能町</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900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4123041776"/>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能勢町</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無料</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b="0" u="none" strike="noStrike" dirty="0">
                          <a:effectLst/>
                          <a:latin typeface="Meiryo UI" panose="020B0604030504040204" pitchFamily="50" charset="-128"/>
                          <a:ea typeface="Meiryo UI" panose="020B0604030504040204" pitchFamily="50" charset="-128"/>
                        </a:rPr>
                        <a:t>45ℓ300</a:t>
                      </a:r>
                      <a:r>
                        <a:rPr lang="ja-JP" altLang="en-US" sz="900" b="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800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4074771167"/>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忠岡町</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45ℓ45</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45ℓ500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2625687142"/>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熊取町</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45ℓ20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なし（粗大扱い）</a:t>
                      </a: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010788848"/>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田尻町</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50ℓ50</a:t>
                      </a:r>
                      <a:r>
                        <a:rPr lang="ja-JP" altLang="en-US" sz="900" u="none" strike="noStrike">
                          <a:effectLst/>
                          <a:latin typeface="Meiryo UI" panose="020B0604030504040204" pitchFamily="50" charset="-128"/>
                          <a:ea typeface="Meiryo UI" panose="020B0604030504040204" pitchFamily="50" charset="-128"/>
                        </a:rPr>
                        <a:t>円</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45ℓ500</a:t>
                      </a:r>
                      <a:r>
                        <a:rPr lang="ja-JP" altLang="en-US" sz="900" u="none" strike="noStrike">
                          <a:effectLst/>
                          <a:latin typeface="Meiryo UI" panose="020B0604030504040204" pitchFamily="50" charset="-128"/>
                          <a:ea typeface="Meiryo UI" panose="020B0604030504040204" pitchFamily="50" charset="-128"/>
                        </a:rPr>
                        <a:t>円</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987486348"/>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岬町</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無料</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a:effectLst/>
                          <a:latin typeface="Meiryo UI" panose="020B0604030504040204" pitchFamily="50" charset="-128"/>
                          <a:ea typeface="Meiryo UI" panose="020B0604030504040204" pitchFamily="50" charset="-128"/>
                        </a:rPr>
                        <a:t>45ℓ500</a:t>
                      </a:r>
                      <a:r>
                        <a:rPr lang="ja-JP" altLang="en-US" sz="900" u="none" strike="noStrike">
                          <a:effectLst/>
                          <a:latin typeface="Meiryo UI" panose="020B0604030504040204" pitchFamily="50" charset="-128"/>
                          <a:ea typeface="Meiryo UI" panose="020B0604030504040204" pitchFamily="50" charset="-128"/>
                        </a:rPr>
                        <a:t>円</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500</a:t>
                      </a:r>
                      <a:r>
                        <a:rPr lang="ja-JP" altLang="en-US" sz="900" u="none" strike="noStrike" dirty="0">
                          <a:effectLst/>
                          <a:latin typeface="Meiryo UI" panose="020B0604030504040204" pitchFamily="50" charset="-128"/>
                          <a:ea typeface="Meiryo UI" panose="020B0604030504040204" pitchFamily="50" charset="-128"/>
                        </a:rPr>
                        <a:t>～</a:t>
                      </a:r>
                      <a:r>
                        <a:rPr lang="en-US" altLang="ja-JP" sz="900" u="none" strike="noStrike" dirty="0">
                          <a:effectLst/>
                          <a:latin typeface="Meiryo UI" panose="020B0604030504040204" pitchFamily="50" charset="-128"/>
                          <a:ea typeface="Meiryo UI" panose="020B0604030504040204" pitchFamily="50" charset="-128"/>
                        </a:rPr>
                        <a:t>1000</a:t>
                      </a:r>
                      <a:r>
                        <a:rPr lang="ja-JP" altLang="en-US" sz="900" u="none" strike="noStrike" dirty="0">
                          <a:effectLst/>
                          <a:latin typeface="Meiryo UI" panose="020B0604030504040204" pitchFamily="50" charset="-128"/>
                          <a:ea typeface="Meiryo UI" panose="020B0604030504040204" pitchFamily="50" charset="-128"/>
                        </a:rPr>
                        <a:t>円</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95247390"/>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太子町</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a:effectLst/>
                          <a:latin typeface="Meiryo UI" panose="020B0604030504040204" pitchFamily="50" charset="-128"/>
                          <a:ea typeface="Meiryo UI" panose="020B0604030504040204" pitchFamily="50" charset="-128"/>
                        </a:rPr>
                        <a:t>無料枠超過時</a:t>
                      </a:r>
                      <a:r>
                        <a:rPr lang="en-US" altLang="zh-TW" sz="900" u="none" strike="noStrike">
                          <a:effectLst/>
                          <a:latin typeface="Meiryo UI" panose="020B0604030504040204" pitchFamily="50" charset="-128"/>
                          <a:ea typeface="Meiryo UI" panose="020B0604030504040204" pitchFamily="50" charset="-128"/>
                        </a:rPr>
                        <a:t>45ℓ100</a:t>
                      </a:r>
                      <a:r>
                        <a:rPr lang="zh-TW" altLang="en-US" sz="900" u="none" strike="noStrike">
                          <a:effectLst/>
                          <a:latin typeface="Meiryo UI" panose="020B0604030504040204" pitchFamily="50" charset="-128"/>
                          <a:ea typeface="Meiryo UI" panose="020B0604030504040204" pitchFamily="50" charset="-128"/>
                        </a:rPr>
                        <a:t>円</a:t>
                      </a:r>
                      <a:endParaRPr lang="zh-TW"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なし（粗大扱い）</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無料枠超過時</a:t>
                      </a:r>
                      <a:r>
                        <a:rPr lang="en-US" altLang="zh-TW" sz="900" u="none" strike="noStrike" dirty="0">
                          <a:effectLst/>
                          <a:latin typeface="Meiryo UI" panose="020B0604030504040204" pitchFamily="50" charset="-128"/>
                          <a:ea typeface="Meiryo UI" panose="020B0604030504040204" pitchFamily="50" charset="-128"/>
                        </a:rPr>
                        <a:t>500</a:t>
                      </a:r>
                      <a:r>
                        <a:rPr lang="zh-TW" altLang="en-US" sz="900" u="none" strike="noStrike" dirty="0">
                          <a:effectLst/>
                          <a:latin typeface="Meiryo UI" panose="020B0604030504040204" pitchFamily="50" charset="-128"/>
                          <a:ea typeface="Meiryo UI" panose="020B0604030504040204" pitchFamily="50" charset="-128"/>
                        </a:rPr>
                        <a:t>円</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1058823112"/>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河南町</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無料枠超過時</a:t>
                      </a:r>
                      <a:r>
                        <a:rPr lang="en-US" altLang="zh-TW" sz="900" u="none" strike="noStrike" dirty="0">
                          <a:effectLst/>
                          <a:latin typeface="Meiryo UI" panose="020B0604030504040204" pitchFamily="50" charset="-128"/>
                          <a:ea typeface="Meiryo UI" panose="020B0604030504040204" pitchFamily="50" charset="-128"/>
                        </a:rPr>
                        <a:t>45ℓ100</a:t>
                      </a:r>
                      <a:r>
                        <a:rPr lang="zh-TW" altLang="en-US" sz="900" u="none" strike="noStrike" dirty="0">
                          <a:effectLst/>
                          <a:latin typeface="Meiryo UI" panose="020B0604030504040204" pitchFamily="50" charset="-128"/>
                          <a:ea typeface="Meiryo UI" panose="020B0604030504040204" pitchFamily="50" charset="-128"/>
                        </a:rPr>
                        <a:t>円</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なし（粗大扱い）</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無料枠超過時</a:t>
                      </a:r>
                      <a:r>
                        <a:rPr lang="en-US" altLang="zh-TW" sz="900" u="none" strike="noStrike" dirty="0">
                          <a:effectLst/>
                          <a:latin typeface="Meiryo UI" panose="020B0604030504040204" pitchFamily="50" charset="-128"/>
                          <a:ea typeface="Meiryo UI" panose="020B0604030504040204" pitchFamily="50" charset="-128"/>
                        </a:rPr>
                        <a:t>500</a:t>
                      </a:r>
                      <a:r>
                        <a:rPr lang="zh-TW" altLang="en-US" sz="900" u="none" strike="noStrike" dirty="0">
                          <a:effectLst/>
                          <a:latin typeface="Meiryo UI" panose="020B0604030504040204" pitchFamily="50" charset="-128"/>
                          <a:ea typeface="Meiryo UI" panose="020B0604030504040204" pitchFamily="50" charset="-128"/>
                        </a:rPr>
                        <a:t>円</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2384236904"/>
                  </a:ext>
                </a:extLst>
              </a:tr>
              <a:tr h="218897">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千早赤阪村</a:t>
                      </a:r>
                      <a:endParaRPr lang="ja-JP"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a:effectLst/>
                          <a:latin typeface="Meiryo UI" panose="020B0604030504040204" pitchFamily="50" charset="-128"/>
                          <a:ea typeface="Meiryo UI" panose="020B0604030504040204" pitchFamily="50" charset="-128"/>
                        </a:rPr>
                        <a:t>無料枠超過時</a:t>
                      </a:r>
                      <a:r>
                        <a:rPr lang="en-US" altLang="zh-TW" sz="900" u="none" strike="noStrike">
                          <a:effectLst/>
                          <a:latin typeface="Meiryo UI" panose="020B0604030504040204" pitchFamily="50" charset="-128"/>
                          <a:ea typeface="Meiryo UI" panose="020B0604030504040204" pitchFamily="50" charset="-128"/>
                        </a:rPr>
                        <a:t>45ℓ100</a:t>
                      </a:r>
                      <a:r>
                        <a:rPr lang="zh-TW" altLang="en-US" sz="900" u="none" strike="noStrike">
                          <a:effectLst/>
                          <a:latin typeface="Meiryo UI" panose="020B0604030504040204" pitchFamily="50" charset="-128"/>
                          <a:ea typeface="Meiryo UI" panose="020B0604030504040204" pitchFamily="50" charset="-128"/>
                        </a:rPr>
                        <a:t>円</a:t>
                      </a:r>
                      <a:endParaRPr lang="zh-TW"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なし（粗大扱い）</a:t>
                      </a:r>
                      <a:endParaRPr lang="ja-JP" altLang="en-US" sz="900" b="0" i="0" u="none" strike="noStrike">
                        <a:effectLst/>
                        <a:latin typeface="Meiryo UI" panose="020B0604030504040204" pitchFamily="50" charset="-128"/>
                        <a:ea typeface="Meiryo UI" panose="020B0604030504040204" pitchFamily="50" charset="-128"/>
                      </a:endParaRPr>
                    </a:p>
                  </a:txBody>
                  <a:tcPr marL="3810" marR="3810" marT="3810"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無料枠超過時</a:t>
                      </a:r>
                      <a:r>
                        <a:rPr lang="en-US" altLang="zh-TW" sz="900" u="none" strike="noStrike" dirty="0">
                          <a:effectLst/>
                          <a:latin typeface="Meiryo UI" panose="020B0604030504040204" pitchFamily="50" charset="-128"/>
                          <a:ea typeface="Meiryo UI" panose="020B0604030504040204" pitchFamily="50" charset="-128"/>
                        </a:rPr>
                        <a:t>500</a:t>
                      </a:r>
                      <a:r>
                        <a:rPr lang="zh-TW" altLang="en-US" sz="900" u="none" strike="noStrike" dirty="0">
                          <a:effectLst/>
                          <a:latin typeface="Meiryo UI" panose="020B0604030504040204" pitchFamily="50" charset="-128"/>
                          <a:ea typeface="Meiryo UI" panose="020B0604030504040204" pitchFamily="50" charset="-128"/>
                        </a:rPr>
                        <a:t>円</a:t>
                      </a:r>
                      <a:endParaRPr lang="zh-TW" altLang="en-US" sz="900" b="0" i="0" u="none" strike="noStrike" dirty="0">
                        <a:effectLst/>
                        <a:latin typeface="Meiryo UI" panose="020B0604030504040204" pitchFamily="50" charset="-128"/>
                        <a:ea typeface="Meiryo UI" panose="020B0604030504040204" pitchFamily="50" charset="-128"/>
                      </a:endParaRPr>
                    </a:p>
                  </a:txBody>
                  <a:tcPr marL="3810" marR="3810" marT="3810" marB="0" anchor="ctr"/>
                </a:tc>
                <a:extLst>
                  <a:ext uri="{0D108BD9-81ED-4DB2-BD59-A6C34878D82A}">
                    <a16:rowId xmlns:a16="http://schemas.microsoft.com/office/drawing/2014/main" val="3864610831"/>
                  </a:ext>
                </a:extLst>
              </a:tr>
            </a:tbl>
          </a:graphicData>
        </a:graphic>
      </p:graphicFrame>
      <p:sp>
        <p:nvSpPr>
          <p:cNvPr id="8" name="テキスト ボックス 7">
            <a:extLst>
              <a:ext uri="{FF2B5EF4-FFF2-40B4-BE49-F238E27FC236}">
                <a16:creationId xmlns:a16="http://schemas.microsoft.com/office/drawing/2014/main" id="{E21587CD-36B9-45C0-91AB-6275D5177975}"/>
              </a:ext>
            </a:extLst>
          </p:cNvPr>
          <p:cNvSpPr txBox="1"/>
          <p:nvPr/>
        </p:nvSpPr>
        <p:spPr>
          <a:xfrm>
            <a:off x="4355976" y="6629891"/>
            <a:ext cx="4464497" cy="200055"/>
          </a:xfrm>
          <a:prstGeom prst="rect">
            <a:avLst/>
          </a:prstGeom>
          <a:noFill/>
        </p:spPr>
        <p:txBody>
          <a:bodyPr wrap="square" rtlCol="0">
            <a:spAutoFit/>
          </a:bodyPr>
          <a:lstStyle/>
          <a:p>
            <a:r>
              <a:rPr kumimoji="1" lang="zh-TW" altLang="en-US" sz="700" dirty="0">
                <a:latin typeface="Meiryo UI" panose="020B0604030504040204" pitchFamily="50" charset="-128"/>
                <a:ea typeface="Meiryo UI" panose="020B0604030504040204" pitchFamily="50" charset="-128"/>
              </a:rPr>
              <a:t>出典：環境省</a:t>
            </a:r>
            <a:r>
              <a:rPr kumimoji="1" lang="ja-JP" altLang="en-US" sz="700" dirty="0">
                <a:latin typeface="Meiryo UI" panose="020B0604030504040204" pitchFamily="50" charset="-128"/>
                <a:ea typeface="Meiryo UI" panose="020B0604030504040204" pitchFamily="50" charset="-128"/>
              </a:rPr>
              <a:t>「</a:t>
            </a:r>
            <a:r>
              <a:rPr kumimoji="1" lang="zh-TW" altLang="en-US" sz="700" dirty="0">
                <a:latin typeface="Meiryo UI" panose="020B0604030504040204" pitchFamily="50" charset="-128"/>
                <a:ea typeface="Meiryo UI" panose="020B0604030504040204" pitchFamily="50" charset="-128"/>
              </a:rPr>
              <a:t>一般廃棄物処理実態調査結果　令和</a:t>
            </a:r>
            <a:r>
              <a:rPr kumimoji="1" lang="en-US" altLang="zh-TW" sz="700" dirty="0">
                <a:latin typeface="Meiryo UI" panose="020B0604030504040204" pitchFamily="50" charset="-128"/>
                <a:ea typeface="Meiryo UI" panose="020B0604030504040204" pitchFamily="50" charset="-128"/>
              </a:rPr>
              <a:t>4</a:t>
            </a:r>
            <a:r>
              <a:rPr kumimoji="1" lang="zh-TW" altLang="en-US" sz="700" dirty="0">
                <a:latin typeface="Meiryo UI" panose="020B0604030504040204" pitchFamily="50" charset="-128"/>
                <a:ea typeface="Meiryo UI" panose="020B0604030504040204" pitchFamily="50" charset="-128"/>
              </a:rPr>
              <a:t>年度（</a:t>
            </a:r>
            <a:r>
              <a:rPr kumimoji="1" lang="en-US" altLang="zh-TW" sz="700" dirty="0">
                <a:latin typeface="Meiryo UI" panose="020B0604030504040204" pitchFamily="50" charset="-128"/>
                <a:ea typeface="Meiryo UI" panose="020B0604030504040204" pitchFamily="50" charset="-128"/>
              </a:rPr>
              <a:t>2023.3.31</a:t>
            </a:r>
            <a:r>
              <a:rPr kumimoji="1" lang="zh-TW" altLang="en-US" sz="700" dirty="0">
                <a:latin typeface="Meiryo UI" panose="020B0604030504040204" pitchFamily="50" charset="-128"/>
                <a:ea typeface="Meiryo UI" panose="020B0604030504040204" pitchFamily="50" charset="-128"/>
              </a:rPr>
              <a:t>時点）</a:t>
            </a:r>
            <a:r>
              <a:rPr kumimoji="1" lang="ja-JP" altLang="en-US" sz="700" dirty="0">
                <a:latin typeface="Meiryo UI" panose="020B0604030504040204" pitchFamily="50" charset="-128"/>
                <a:ea typeface="Meiryo UI" panose="020B0604030504040204" pitchFamily="50" charset="-128"/>
              </a:rPr>
              <a:t>」を基に市町村局において作成　</a:t>
            </a:r>
          </a:p>
        </p:txBody>
      </p:sp>
      <p:sp>
        <p:nvSpPr>
          <p:cNvPr id="9" name="正方形/長方形 8">
            <a:extLst>
              <a:ext uri="{FF2B5EF4-FFF2-40B4-BE49-F238E27FC236}">
                <a16:creationId xmlns:a16="http://schemas.microsoft.com/office/drawing/2014/main" id="{58BC90C5-973A-4417-9B10-59E77E40BD9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38</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CDC4675B-14A2-4670-9FCE-43C9E2A1AA6B}"/>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６　住民サービス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（３）ごみ収集の有料化の状況</a:t>
            </a:r>
          </a:p>
        </p:txBody>
      </p:sp>
      <p:sp>
        <p:nvSpPr>
          <p:cNvPr id="11" name="四角形: 角を丸くする 10">
            <a:extLst>
              <a:ext uri="{FF2B5EF4-FFF2-40B4-BE49-F238E27FC236}">
                <a16:creationId xmlns:a16="http://schemas.microsoft.com/office/drawing/2014/main" id="{4ED10EDE-B074-4272-94B6-C680D8AF606D}"/>
              </a:ext>
            </a:extLst>
          </p:cNvPr>
          <p:cNvSpPr/>
          <p:nvPr/>
        </p:nvSpPr>
        <p:spPr>
          <a:xfrm>
            <a:off x="8316416" y="266496"/>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2/2</a:t>
            </a:r>
          </a:p>
        </p:txBody>
      </p:sp>
    </p:spTree>
    <p:extLst>
      <p:ext uri="{BB962C8B-B14F-4D97-AF65-F5344CB8AC3E}">
        <p14:creationId xmlns:p14="http://schemas.microsoft.com/office/powerpoint/2010/main" val="364549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37A9E6B-C4CD-4FB5-99DB-41CF38A0D1F6}"/>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２ 人口の現状・将来推計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（１）年齢３区分別人口推計（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5" name="テキスト ボックス 4">
            <a:extLst>
              <a:ext uri="{FF2B5EF4-FFF2-40B4-BE49-F238E27FC236}">
                <a16:creationId xmlns:a16="http://schemas.microsoft.com/office/drawing/2014/main" id="{54AE315C-2D4E-4F64-B04F-1D9DDD0619AC}"/>
              </a:ext>
            </a:extLst>
          </p:cNvPr>
          <p:cNvSpPr txBox="1"/>
          <p:nvPr/>
        </p:nvSpPr>
        <p:spPr>
          <a:xfrm>
            <a:off x="3923728" y="6657945"/>
            <a:ext cx="4761439"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a:t>
            </a:r>
          </a:p>
        </p:txBody>
      </p:sp>
      <p:sp>
        <p:nvSpPr>
          <p:cNvPr id="6" name="テキスト ボックス 5">
            <a:extLst>
              <a:ext uri="{FF2B5EF4-FFF2-40B4-BE49-F238E27FC236}">
                <a16:creationId xmlns:a16="http://schemas.microsoft.com/office/drawing/2014/main" id="{A9F2E248-EA19-4FCD-9DED-381542FA07E3}"/>
              </a:ext>
            </a:extLst>
          </p:cNvPr>
          <p:cNvSpPr txBox="1"/>
          <p:nvPr/>
        </p:nvSpPr>
        <p:spPr>
          <a:xfrm>
            <a:off x="197809" y="790654"/>
            <a:ext cx="8784975" cy="66078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年から</a:t>
            </a:r>
            <a:r>
              <a:rPr lang="en-US" altLang="ja-JP" sz="1100" dirty="0">
                <a:latin typeface="Meiryo UI" panose="020B0604030504040204" pitchFamily="50" charset="-128"/>
                <a:ea typeface="Meiryo UI" panose="020B0604030504040204" pitchFamily="50" charset="-128"/>
              </a:rPr>
              <a:t>2040</a:t>
            </a:r>
            <a:r>
              <a:rPr lang="ja-JP" altLang="en-US" sz="1100" dirty="0">
                <a:latin typeface="Meiryo UI" panose="020B0604030504040204" pitchFamily="50" charset="-128"/>
                <a:ea typeface="Meiryo UI" panose="020B0604030504040204" pitchFamily="50" charset="-128"/>
              </a:rPr>
              <a:t>年までの地域別の総人口は、大阪府▲</a:t>
            </a:r>
            <a:r>
              <a:rPr lang="en-US" altLang="ja-JP" sz="1100" dirty="0">
                <a:latin typeface="Meiryo UI" panose="020B0604030504040204" pitchFamily="50" charset="-128"/>
                <a:ea typeface="Meiryo UI" panose="020B0604030504040204" pitchFamily="50" charset="-128"/>
              </a:rPr>
              <a:t>10.9%</a:t>
            </a:r>
            <a:r>
              <a:rPr lang="ja-JP" altLang="en-US" sz="1100" dirty="0">
                <a:latin typeface="Meiryo UI" panose="020B0604030504040204" pitchFamily="50" charset="-128"/>
                <a:ea typeface="Meiryo UI" panose="020B0604030504040204" pitchFamily="50" charset="-128"/>
              </a:rPr>
              <a:t>、大阪市▲</a:t>
            </a:r>
            <a:r>
              <a:rPr lang="en-US" altLang="ja-JP" sz="1100" dirty="0">
                <a:latin typeface="Meiryo UI" panose="020B0604030504040204" pitchFamily="50" charset="-128"/>
                <a:ea typeface="Meiryo UI" panose="020B0604030504040204" pitchFamily="50" charset="-128"/>
              </a:rPr>
              <a:t>6.1%</a:t>
            </a:r>
            <a:r>
              <a:rPr lang="ja-JP" altLang="en-US" sz="1100" dirty="0">
                <a:latin typeface="Meiryo UI" panose="020B0604030504040204" pitchFamily="50" charset="-128"/>
                <a:ea typeface="Meiryo UI" panose="020B0604030504040204" pitchFamily="50" charset="-128"/>
              </a:rPr>
              <a:t>、北大阪地域▲</a:t>
            </a:r>
            <a:r>
              <a:rPr lang="en-US" altLang="ja-JP" sz="1100" dirty="0">
                <a:latin typeface="Meiryo UI" panose="020B0604030504040204" pitchFamily="50" charset="-128"/>
                <a:ea typeface="Meiryo UI" panose="020B0604030504040204" pitchFamily="50" charset="-128"/>
              </a:rPr>
              <a:t>5.3</a:t>
            </a:r>
            <a:r>
              <a:rPr lang="ja-JP" altLang="en-US" sz="1100" dirty="0">
                <a:latin typeface="Meiryo UI" panose="020B0604030504040204" pitchFamily="50" charset="-128"/>
                <a:ea typeface="Meiryo UI" panose="020B0604030504040204" pitchFamily="50" charset="-128"/>
              </a:rPr>
              <a:t>％、東大阪地域▲</a:t>
            </a:r>
            <a:r>
              <a:rPr lang="en-US" altLang="ja-JP" sz="1100" dirty="0">
                <a:latin typeface="Meiryo UI" panose="020B0604030504040204" pitchFamily="50" charset="-128"/>
                <a:ea typeface="Meiryo UI" panose="020B0604030504040204" pitchFamily="50" charset="-128"/>
              </a:rPr>
              <a:t>15.7</a:t>
            </a:r>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　　南河内地域▲</a:t>
            </a:r>
            <a:r>
              <a:rPr lang="en-US" altLang="ja-JP" sz="1100" dirty="0">
                <a:latin typeface="Meiryo UI" panose="020B0604030504040204" pitchFamily="50" charset="-128"/>
                <a:ea typeface="Meiryo UI" panose="020B0604030504040204" pitchFamily="50" charset="-128"/>
              </a:rPr>
              <a:t>21.9</a:t>
            </a:r>
            <a:r>
              <a:rPr lang="ja-JP" altLang="en-US" sz="1100" dirty="0">
                <a:latin typeface="Meiryo UI" panose="020B0604030504040204" pitchFamily="50" charset="-128"/>
                <a:ea typeface="Meiryo UI" panose="020B0604030504040204" pitchFamily="50" charset="-128"/>
              </a:rPr>
              <a:t>％、泉州地域▲</a:t>
            </a:r>
            <a:r>
              <a:rPr lang="en-US" altLang="ja-JP" sz="1100" dirty="0">
                <a:latin typeface="Meiryo UI" panose="020B0604030504040204" pitchFamily="50" charset="-128"/>
                <a:ea typeface="Meiryo UI" panose="020B0604030504040204" pitchFamily="50" charset="-128"/>
              </a:rPr>
              <a:t>15.4</a:t>
            </a:r>
            <a:r>
              <a:rPr lang="ja-JP" altLang="en-US" sz="1100" dirty="0">
                <a:latin typeface="Meiryo UI" panose="020B0604030504040204" pitchFamily="50" charset="-128"/>
                <a:ea typeface="Meiryo UI" panose="020B0604030504040204" pitchFamily="50" charset="-128"/>
              </a:rPr>
              <a:t>％。</a:t>
            </a:r>
          </a:p>
          <a:p>
            <a:pPr>
              <a:lnSpc>
                <a:spcPts val="1292"/>
              </a:lnSpc>
            </a:pPr>
            <a:r>
              <a:rPr lang="ja-JP" altLang="en-US" sz="1100" dirty="0">
                <a:latin typeface="Meiryo UI" panose="020B0604030504040204" pitchFamily="50" charset="-128"/>
                <a:ea typeface="Meiryo UI" panose="020B0604030504040204" pitchFamily="50" charset="-128"/>
              </a:rPr>
              <a:t>○ 生産年齢人口（</a:t>
            </a:r>
            <a:r>
              <a:rPr lang="en-US" altLang="ja-JP" sz="1100" dirty="0">
                <a:latin typeface="Meiryo UI" panose="020B0604030504040204" pitchFamily="50" charset="-128"/>
                <a:ea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64</a:t>
            </a:r>
            <a:r>
              <a:rPr lang="ja-JP" altLang="en-US" sz="1100" dirty="0">
                <a:latin typeface="Meiryo UI" panose="020B0604030504040204" pitchFamily="50" charset="-128"/>
                <a:ea typeface="Meiryo UI" panose="020B0604030504040204" pitchFamily="50" charset="-128"/>
              </a:rPr>
              <a:t>歳）について、特に南河内地域が府全体の減少ペース（▲</a:t>
            </a:r>
            <a:r>
              <a:rPr lang="en-US" altLang="ja-JP" sz="1100" dirty="0">
                <a:latin typeface="Meiryo UI" panose="020B0604030504040204" pitchFamily="50" charset="-128"/>
                <a:ea typeface="Meiryo UI" panose="020B0604030504040204" pitchFamily="50" charset="-128"/>
              </a:rPr>
              <a:t>18.2%</a:t>
            </a:r>
            <a:r>
              <a:rPr lang="ja-JP" altLang="en-US" sz="1100" dirty="0">
                <a:latin typeface="Meiryo UI" panose="020B0604030504040204" pitchFamily="50" charset="-128"/>
                <a:ea typeface="Meiryo UI" panose="020B0604030504040204" pitchFamily="50" charset="-128"/>
              </a:rPr>
              <a:t>）を大きく上回る▲</a:t>
            </a:r>
            <a:r>
              <a:rPr lang="en-US" altLang="ja-JP" sz="1100" dirty="0">
                <a:latin typeface="Meiryo UI" panose="020B0604030504040204" pitchFamily="50" charset="-128"/>
                <a:ea typeface="Meiryo UI" panose="020B0604030504040204" pitchFamily="50" charset="-128"/>
              </a:rPr>
              <a:t>33.2</a:t>
            </a:r>
            <a:r>
              <a:rPr lang="ja-JP" altLang="en-US" sz="1100" dirty="0">
                <a:latin typeface="Meiryo UI" panose="020B0604030504040204" pitchFamily="50" charset="-128"/>
                <a:ea typeface="Meiryo UI" panose="020B0604030504040204" pitchFamily="50" charset="-128"/>
              </a:rPr>
              <a:t>％となっている。</a:t>
            </a:r>
          </a:p>
        </p:txBody>
      </p:sp>
      <p:pic>
        <p:nvPicPr>
          <p:cNvPr id="7" name="図 6">
            <a:extLst>
              <a:ext uri="{FF2B5EF4-FFF2-40B4-BE49-F238E27FC236}">
                <a16:creationId xmlns:a16="http://schemas.microsoft.com/office/drawing/2014/main" id="{FC2D7DD2-18C0-4D6A-8554-6FE3719722B1}"/>
              </a:ext>
            </a:extLst>
          </p:cNvPr>
          <p:cNvPicPr>
            <a:picLocks noChangeAspect="1"/>
          </p:cNvPicPr>
          <p:nvPr/>
        </p:nvPicPr>
        <p:blipFill rotWithShape="1">
          <a:blip r:embed="rId2"/>
          <a:srcRect l="26182" t="29079" r="10808" b="59483"/>
          <a:stretch/>
        </p:blipFill>
        <p:spPr>
          <a:xfrm>
            <a:off x="3136812" y="6399891"/>
            <a:ext cx="2772816" cy="285437"/>
          </a:xfrm>
          <a:prstGeom prst="rect">
            <a:avLst/>
          </a:prstGeom>
        </p:spPr>
      </p:pic>
      <p:sp>
        <p:nvSpPr>
          <p:cNvPr id="8" name="正方形/長方形 7">
            <a:extLst>
              <a:ext uri="{FF2B5EF4-FFF2-40B4-BE49-F238E27FC236}">
                <a16:creationId xmlns:a16="http://schemas.microsoft.com/office/drawing/2014/main" id="{75792FE7-94C0-4DB6-AA97-9FFE120EC23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a:t>
            </a:fld>
            <a:endParaRPr lang="ja-JP" altLang="en-US" sz="1200" dirty="0">
              <a:solidFill>
                <a:prstClr val="black"/>
              </a:solidFill>
              <a:ea typeface="Meiryo UI" panose="020B0604030504040204" pitchFamily="50" charset="-128"/>
            </a:endParaRPr>
          </a:p>
        </p:txBody>
      </p:sp>
      <p:cxnSp>
        <p:nvCxnSpPr>
          <p:cNvPr id="9" name="直線コネクタ 8">
            <a:extLst>
              <a:ext uri="{FF2B5EF4-FFF2-40B4-BE49-F238E27FC236}">
                <a16:creationId xmlns:a16="http://schemas.microsoft.com/office/drawing/2014/main" id="{A51DFB1A-0141-4EA6-8371-9E48B4D92967}"/>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0" name="グラフ 9">
            <a:extLst>
              <a:ext uri="{FF2B5EF4-FFF2-40B4-BE49-F238E27FC236}">
                <a16:creationId xmlns:a16="http://schemas.microsoft.com/office/drawing/2014/main" id="{DE49C7A3-85FE-45BE-8809-985475451F53}"/>
              </a:ext>
            </a:extLst>
          </p:cNvPr>
          <p:cNvGraphicFramePr>
            <a:graphicFrameLocks/>
          </p:cNvGraphicFramePr>
          <p:nvPr/>
        </p:nvGraphicFramePr>
        <p:xfrm>
          <a:off x="3099849" y="1544601"/>
          <a:ext cx="2923200" cy="248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D27CC642-4F25-4A2F-95DB-93A84E4A6508}"/>
              </a:ext>
            </a:extLst>
          </p:cNvPr>
          <p:cNvGraphicFramePr>
            <a:graphicFrameLocks/>
          </p:cNvGraphicFramePr>
          <p:nvPr>
            <p:extLst>
              <p:ext uri="{D42A27DB-BD31-4B8C-83A1-F6EECF244321}">
                <p14:modId xmlns:p14="http://schemas.microsoft.com/office/powerpoint/2010/main" val="236857024"/>
              </p:ext>
            </p:extLst>
          </p:nvPr>
        </p:nvGraphicFramePr>
        <p:xfrm>
          <a:off x="6018381" y="1549644"/>
          <a:ext cx="2933314" cy="24753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578D1A2D-2E3D-4C5F-ACDE-20B66BD6E63A}"/>
              </a:ext>
            </a:extLst>
          </p:cNvPr>
          <p:cNvGraphicFramePr>
            <a:graphicFrameLocks/>
          </p:cNvGraphicFramePr>
          <p:nvPr/>
        </p:nvGraphicFramePr>
        <p:xfrm>
          <a:off x="179512" y="1544602"/>
          <a:ext cx="2923200" cy="2480400"/>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グループ化 12">
            <a:extLst>
              <a:ext uri="{FF2B5EF4-FFF2-40B4-BE49-F238E27FC236}">
                <a16:creationId xmlns:a16="http://schemas.microsoft.com/office/drawing/2014/main" id="{40C65988-489B-483A-9C13-4DFF99C3A286}"/>
              </a:ext>
            </a:extLst>
          </p:cNvPr>
          <p:cNvGrpSpPr/>
          <p:nvPr/>
        </p:nvGrpSpPr>
        <p:grpSpPr>
          <a:xfrm>
            <a:off x="908050" y="1557332"/>
            <a:ext cx="2286679" cy="690568"/>
            <a:chOff x="908050" y="1557332"/>
            <a:chExt cx="2286679" cy="690568"/>
          </a:xfrm>
        </p:grpSpPr>
        <p:cxnSp>
          <p:nvCxnSpPr>
            <p:cNvPr id="14" name="直線矢印コネクタ 13">
              <a:extLst>
                <a:ext uri="{FF2B5EF4-FFF2-40B4-BE49-F238E27FC236}">
                  <a16:creationId xmlns:a16="http://schemas.microsoft.com/office/drawing/2014/main" id="{CE58F248-5D55-4A1D-BC77-C396FF25DC4A}"/>
                </a:ext>
              </a:extLst>
            </p:cNvPr>
            <p:cNvCxnSpPr>
              <a:cxnSpLocks/>
            </p:cNvCxnSpPr>
            <p:nvPr/>
          </p:nvCxnSpPr>
          <p:spPr>
            <a:xfrm>
              <a:off x="908050" y="2076450"/>
              <a:ext cx="2006600" cy="17145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B12DE75C-545E-4FDF-B236-60D8A1111D6D}"/>
                </a:ext>
              </a:extLst>
            </p:cNvPr>
            <p:cNvSpPr/>
            <p:nvPr/>
          </p:nvSpPr>
          <p:spPr>
            <a:xfrm>
              <a:off x="2300055" y="1557332"/>
              <a:ext cx="894674" cy="313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FF0000"/>
                  </a:solidFill>
                </a:rPr>
                <a:t>▲ </a:t>
              </a:r>
              <a:r>
                <a:rPr kumimoji="1" lang="en-US" altLang="ja-JP" sz="1000" dirty="0">
                  <a:solidFill>
                    <a:srgbClr val="FF0000"/>
                  </a:solidFill>
                </a:rPr>
                <a:t>10.9%</a:t>
              </a:r>
              <a:endParaRPr kumimoji="1" lang="ja-JP" altLang="en-US" sz="1000" dirty="0">
                <a:solidFill>
                  <a:srgbClr val="FF0000"/>
                </a:solidFill>
              </a:endParaRPr>
            </a:p>
          </p:txBody>
        </p:sp>
        <p:cxnSp>
          <p:nvCxnSpPr>
            <p:cNvPr id="16" name="直線コネクタ 15">
              <a:extLst>
                <a:ext uri="{FF2B5EF4-FFF2-40B4-BE49-F238E27FC236}">
                  <a16:creationId xmlns:a16="http://schemas.microsoft.com/office/drawing/2014/main" id="{3F0D0CB5-E5D8-4ECE-91A4-278D37F56F89}"/>
                </a:ext>
              </a:extLst>
            </p:cNvPr>
            <p:cNvCxnSpPr>
              <a:cxnSpLocks/>
              <a:stCxn id="15" idx="2"/>
            </p:cNvCxnSpPr>
            <p:nvPr/>
          </p:nvCxnSpPr>
          <p:spPr>
            <a:xfrm flipH="1">
              <a:off x="2467744" y="1871021"/>
              <a:ext cx="279648" cy="3472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C3FEB32E-F805-47AA-AB7E-9C4E4D5A565C}"/>
              </a:ext>
            </a:extLst>
          </p:cNvPr>
          <p:cNvGrpSpPr/>
          <p:nvPr/>
        </p:nvGrpSpPr>
        <p:grpSpPr>
          <a:xfrm>
            <a:off x="3803650" y="2061157"/>
            <a:ext cx="2244164" cy="590691"/>
            <a:chOff x="934202" y="1546938"/>
            <a:chExt cx="2244164" cy="590691"/>
          </a:xfrm>
        </p:grpSpPr>
        <p:cxnSp>
          <p:nvCxnSpPr>
            <p:cNvPr id="18" name="直線矢印コネクタ 17">
              <a:extLst>
                <a:ext uri="{FF2B5EF4-FFF2-40B4-BE49-F238E27FC236}">
                  <a16:creationId xmlns:a16="http://schemas.microsoft.com/office/drawing/2014/main" id="{D3362962-B9A4-447A-81AF-3EE75C5298D2}"/>
                </a:ext>
              </a:extLst>
            </p:cNvPr>
            <p:cNvCxnSpPr>
              <a:cxnSpLocks/>
            </p:cNvCxnSpPr>
            <p:nvPr/>
          </p:nvCxnSpPr>
          <p:spPr>
            <a:xfrm>
              <a:off x="934202" y="2070231"/>
              <a:ext cx="1968500" cy="635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A258E2CB-72D8-492D-9D7C-8A4822108EA0}"/>
                </a:ext>
              </a:extLst>
            </p:cNvPr>
            <p:cNvSpPr/>
            <p:nvPr/>
          </p:nvSpPr>
          <p:spPr>
            <a:xfrm>
              <a:off x="2283692" y="1546938"/>
              <a:ext cx="894674" cy="313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FF0000"/>
                  </a:solidFill>
                </a:rPr>
                <a:t>▲ </a:t>
              </a:r>
              <a:r>
                <a:rPr kumimoji="1" lang="en-US" altLang="ja-JP" sz="1000" dirty="0">
                  <a:solidFill>
                    <a:srgbClr val="FF0000"/>
                  </a:solidFill>
                </a:rPr>
                <a:t>5.3%</a:t>
              </a:r>
              <a:endParaRPr kumimoji="1" lang="ja-JP" altLang="en-US" sz="1000" dirty="0">
                <a:solidFill>
                  <a:srgbClr val="FF0000"/>
                </a:solidFill>
              </a:endParaRPr>
            </a:p>
          </p:txBody>
        </p:sp>
        <p:cxnSp>
          <p:nvCxnSpPr>
            <p:cNvPr id="20" name="直線コネクタ 19">
              <a:extLst>
                <a:ext uri="{FF2B5EF4-FFF2-40B4-BE49-F238E27FC236}">
                  <a16:creationId xmlns:a16="http://schemas.microsoft.com/office/drawing/2014/main" id="{CBE69E77-B99D-4837-AA6C-9CA563B36FD3}"/>
                </a:ext>
              </a:extLst>
            </p:cNvPr>
            <p:cNvCxnSpPr>
              <a:cxnSpLocks/>
            </p:cNvCxnSpPr>
            <p:nvPr/>
          </p:nvCxnSpPr>
          <p:spPr>
            <a:xfrm flipH="1">
              <a:off x="2605513" y="1822359"/>
              <a:ext cx="125516" cy="3152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21" name="グラフ 20">
            <a:extLst>
              <a:ext uri="{FF2B5EF4-FFF2-40B4-BE49-F238E27FC236}">
                <a16:creationId xmlns:a16="http://schemas.microsoft.com/office/drawing/2014/main" id="{0FE603A2-36D5-4181-98F7-5D539B53892B}"/>
              </a:ext>
            </a:extLst>
          </p:cNvPr>
          <p:cNvGraphicFramePr>
            <a:graphicFrameLocks/>
          </p:cNvGraphicFramePr>
          <p:nvPr>
            <p:extLst>
              <p:ext uri="{D42A27DB-BD31-4B8C-83A1-F6EECF244321}">
                <p14:modId xmlns:p14="http://schemas.microsoft.com/office/powerpoint/2010/main" val="1276716365"/>
              </p:ext>
            </p:extLst>
          </p:nvPr>
        </p:nvGraphicFramePr>
        <p:xfrm>
          <a:off x="3104147" y="4022521"/>
          <a:ext cx="2915976" cy="2480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グラフ 21">
            <a:extLst>
              <a:ext uri="{FF2B5EF4-FFF2-40B4-BE49-F238E27FC236}">
                <a16:creationId xmlns:a16="http://schemas.microsoft.com/office/drawing/2014/main" id="{2DA3F663-22CA-4169-BB0D-D316C9F40CBC}"/>
              </a:ext>
            </a:extLst>
          </p:cNvPr>
          <p:cNvGraphicFramePr>
            <a:graphicFrameLocks/>
          </p:cNvGraphicFramePr>
          <p:nvPr>
            <p:extLst>
              <p:ext uri="{D42A27DB-BD31-4B8C-83A1-F6EECF244321}">
                <p14:modId xmlns:p14="http://schemas.microsoft.com/office/powerpoint/2010/main" val="2144235970"/>
              </p:ext>
            </p:extLst>
          </p:nvPr>
        </p:nvGraphicFramePr>
        <p:xfrm>
          <a:off x="6018380" y="4023820"/>
          <a:ext cx="2933314" cy="247780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グラフ 22">
            <a:extLst>
              <a:ext uri="{FF2B5EF4-FFF2-40B4-BE49-F238E27FC236}">
                <a16:creationId xmlns:a16="http://schemas.microsoft.com/office/drawing/2014/main" id="{F516190C-7CDE-417C-9326-76E43183E98B}"/>
              </a:ext>
            </a:extLst>
          </p:cNvPr>
          <p:cNvGraphicFramePr>
            <a:graphicFrameLocks/>
          </p:cNvGraphicFramePr>
          <p:nvPr>
            <p:extLst>
              <p:ext uri="{D42A27DB-BD31-4B8C-83A1-F6EECF244321}">
                <p14:modId xmlns:p14="http://schemas.microsoft.com/office/powerpoint/2010/main" val="926858452"/>
              </p:ext>
            </p:extLst>
          </p:nvPr>
        </p:nvGraphicFramePr>
        <p:xfrm>
          <a:off x="182689" y="4022522"/>
          <a:ext cx="2921458" cy="2480400"/>
        </p:xfrm>
        <a:graphic>
          <a:graphicData uri="http://schemas.openxmlformats.org/drawingml/2006/chart">
            <c:chart xmlns:c="http://schemas.openxmlformats.org/drawingml/2006/chart" xmlns:r="http://schemas.openxmlformats.org/officeDocument/2006/relationships" r:id="rId8"/>
          </a:graphicData>
        </a:graphic>
      </p:graphicFrame>
      <p:grpSp>
        <p:nvGrpSpPr>
          <p:cNvPr id="24" name="グループ化 23">
            <a:extLst>
              <a:ext uri="{FF2B5EF4-FFF2-40B4-BE49-F238E27FC236}">
                <a16:creationId xmlns:a16="http://schemas.microsoft.com/office/drawing/2014/main" id="{D4DA4114-C0CC-4122-8379-839A28D76AD6}"/>
              </a:ext>
            </a:extLst>
          </p:cNvPr>
          <p:cNvGrpSpPr/>
          <p:nvPr/>
        </p:nvGrpSpPr>
        <p:grpSpPr>
          <a:xfrm>
            <a:off x="851455" y="3969826"/>
            <a:ext cx="2272424" cy="614874"/>
            <a:chOff x="905942" y="1546938"/>
            <a:chExt cx="2272424" cy="614874"/>
          </a:xfrm>
        </p:grpSpPr>
        <p:cxnSp>
          <p:nvCxnSpPr>
            <p:cNvPr id="25" name="直線矢印コネクタ 24">
              <a:extLst>
                <a:ext uri="{FF2B5EF4-FFF2-40B4-BE49-F238E27FC236}">
                  <a16:creationId xmlns:a16="http://schemas.microsoft.com/office/drawing/2014/main" id="{D97B42CA-075B-4C5F-8CBF-EB66FFE593B7}"/>
                </a:ext>
              </a:extLst>
            </p:cNvPr>
            <p:cNvCxnSpPr>
              <a:cxnSpLocks/>
            </p:cNvCxnSpPr>
            <p:nvPr/>
          </p:nvCxnSpPr>
          <p:spPr>
            <a:xfrm>
              <a:off x="905942" y="2065961"/>
              <a:ext cx="2018745" cy="9585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747C5AFA-76BC-4761-AA03-C9E5B6B3B830}"/>
                </a:ext>
              </a:extLst>
            </p:cNvPr>
            <p:cNvSpPr/>
            <p:nvPr/>
          </p:nvSpPr>
          <p:spPr>
            <a:xfrm>
              <a:off x="2283692" y="1546938"/>
              <a:ext cx="894674" cy="313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FF0000"/>
                  </a:solidFill>
                </a:rPr>
                <a:t>▲ </a:t>
              </a:r>
              <a:r>
                <a:rPr kumimoji="1" lang="en-US" altLang="ja-JP" sz="1000" dirty="0">
                  <a:solidFill>
                    <a:srgbClr val="FF0000"/>
                  </a:solidFill>
                </a:rPr>
                <a:t>6.1%</a:t>
              </a:r>
              <a:endParaRPr kumimoji="1" lang="ja-JP" altLang="en-US" sz="1000" dirty="0">
                <a:solidFill>
                  <a:srgbClr val="FF0000"/>
                </a:solidFill>
              </a:endParaRPr>
            </a:p>
          </p:txBody>
        </p:sp>
        <p:cxnSp>
          <p:nvCxnSpPr>
            <p:cNvPr id="27" name="直線コネクタ 26">
              <a:extLst>
                <a:ext uri="{FF2B5EF4-FFF2-40B4-BE49-F238E27FC236}">
                  <a16:creationId xmlns:a16="http://schemas.microsoft.com/office/drawing/2014/main" id="{074E51BB-433C-4AB0-B99C-C9F650882474}"/>
                </a:ext>
              </a:extLst>
            </p:cNvPr>
            <p:cNvCxnSpPr>
              <a:cxnSpLocks/>
            </p:cNvCxnSpPr>
            <p:nvPr/>
          </p:nvCxnSpPr>
          <p:spPr>
            <a:xfrm flipH="1">
              <a:off x="2605513" y="1822359"/>
              <a:ext cx="125516" cy="3152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323EEC35-8940-44AE-A8A1-9F2BD42B118F}"/>
              </a:ext>
            </a:extLst>
          </p:cNvPr>
          <p:cNvGrpSpPr/>
          <p:nvPr/>
        </p:nvGrpSpPr>
        <p:grpSpPr>
          <a:xfrm>
            <a:off x="3768305" y="4479316"/>
            <a:ext cx="2292297" cy="676884"/>
            <a:chOff x="899592" y="1616689"/>
            <a:chExt cx="2292297" cy="676884"/>
          </a:xfrm>
        </p:grpSpPr>
        <p:cxnSp>
          <p:nvCxnSpPr>
            <p:cNvPr id="29" name="直線矢印コネクタ 28">
              <a:extLst>
                <a:ext uri="{FF2B5EF4-FFF2-40B4-BE49-F238E27FC236}">
                  <a16:creationId xmlns:a16="http://schemas.microsoft.com/office/drawing/2014/main" id="{5B9D716A-DFB8-44B5-AD66-F63DC86FDF8E}"/>
                </a:ext>
              </a:extLst>
            </p:cNvPr>
            <p:cNvCxnSpPr>
              <a:cxnSpLocks/>
            </p:cNvCxnSpPr>
            <p:nvPr/>
          </p:nvCxnSpPr>
          <p:spPr>
            <a:xfrm>
              <a:off x="899592" y="2097711"/>
              <a:ext cx="2010195" cy="19586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7D7AC3EE-9D55-4D5A-8FCE-2A5254C3E38D}"/>
                </a:ext>
              </a:extLst>
            </p:cNvPr>
            <p:cNvSpPr/>
            <p:nvPr/>
          </p:nvSpPr>
          <p:spPr>
            <a:xfrm>
              <a:off x="2297215" y="1616689"/>
              <a:ext cx="894674" cy="313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FF0000"/>
                  </a:solidFill>
                </a:rPr>
                <a:t>▲ </a:t>
              </a:r>
              <a:r>
                <a:rPr kumimoji="1" lang="en-US" altLang="ja-JP" sz="1000" dirty="0">
                  <a:solidFill>
                    <a:srgbClr val="FF0000"/>
                  </a:solidFill>
                </a:rPr>
                <a:t>15.7%</a:t>
              </a:r>
              <a:endParaRPr kumimoji="1" lang="ja-JP" altLang="en-US" sz="1000" dirty="0">
                <a:solidFill>
                  <a:srgbClr val="FF0000"/>
                </a:solidFill>
              </a:endParaRPr>
            </a:p>
          </p:txBody>
        </p:sp>
        <p:cxnSp>
          <p:nvCxnSpPr>
            <p:cNvPr id="31" name="直線コネクタ 30">
              <a:extLst>
                <a:ext uri="{FF2B5EF4-FFF2-40B4-BE49-F238E27FC236}">
                  <a16:creationId xmlns:a16="http://schemas.microsoft.com/office/drawing/2014/main" id="{BF3646C5-DB98-4FA3-952D-B325FF92CB4C}"/>
                </a:ext>
              </a:extLst>
            </p:cNvPr>
            <p:cNvCxnSpPr>
              <a:cxnSpLocks/>
            </p:cNvCxnSpPr>
            <p:nvPr/>
          </p:nvCxnSpPr>
          <p:spPr>
            <a:xfrm flipH="1">
              <a:off x="2617810" y="1934672"/>
              <a:ext cx="125516" cy="3152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9755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148263886"/>
              </p:ext>
            </p:extLst>
          </p:nvPr>
        </p:nvGraphicFramePr>
        <p:xfrm>
          <a:off x="76087" y="357850"/>
          <a:ext cx="9004513" cy="6153709"/>
        </p:xfrm>
        <a:graphic>
          <a:graphicData uri="http://schemas.openxmlformats.org/drawingml/2006/table">
            <a:tbl>
              <a:tblPr firstRow="1" bandRow="1">
                <a:tableStyleId>{5C22544A-7EE6-4342-B048-85BDC9FD1C3A}</a:tableStyleId>
              </a:tblPr>
              <a:tblGrid>
                <a:gridCol w="729923">
                  <a:extLst>
                    <a:ext uri="{9D8B030D-6E8A-4147-A177-3AD203B41FA5}">
                      <a16:colId xmlns:a16="http://schemas.microsoft.com/office/drawing/2014/main" val="3164408231"/>
                    </a:ext>
                  </a:extLst>
                </a:gridCol>
                <a:gridCol w="827459">
                  <a:extLst>
                    <a:ext uri="{9D8B030D-6E8A-4147-A177-3AD203B41FA5}">
                      <a16:colId xmlns:a16="http://schemas.microsoft.com/office/drawing/2014/main" val="1788653758"/>
                    </a:ext>
                  </a:extLst>
                </a:gridCol>
                <a:gridCol w="827459">
                  <a:extLst>
                    <a:ext uri="{9D8B030D-6E8A-4147-A177-3AD203B41FA5}">
                      <a16:colId xmlns:a16="http://schemas.microsoft.com/office/drawing/2014/main" val="2811575869"/>
                    </a:ext>
                  </a:extLst>
                </a:gridCol>
                <a:gridCol w="827459">
                  <a:extLst>
                    <a:ext uri="{9D8B030D-6E8A-4147-A177-3AD203B41FA5}">
                      <a16:colId xmlns:a16="http://schemas.microsoft.com/office/drawing/2014/main" val="1471222512"/>
                    </a:ext>
                  </a:extLst>
                </a:gridCol>
                <a:gridCol w="827459">
                  <a:extLst>
                    <a:ext uri="{9D8B030D-6E8A-4147-A177-3AD203B41FA5}">
                      <a16:colId xmlns:a16="http://schemas.microsoft.com/office/drawing/2014/main" val="4107817766"/>
                    </a:ext>
                  </a:extLst>
                </a:gridCol>
                <a:gridCol w="827459">
                  <a:extLst>
                    <a:ext uri="{9D8B030D-6E8A-4147-A177-3AD203B41FA5}">
                      <a16:colId xmlns:a16="http://schemas.microsoft.com/office/drawing/2014/main" val="40833658"/>
                    </a:ext>
                  </a:extLst>
                </a:gridCol>
                <a:gridCol w="827459">
                  <a:extLst>
                    <a:ext uri="{9D8B030D-6E8A-4147-A177-3AD203B41FA5}">
                      <a16:colId xmlns:a16="http://schemas.microsoft.com/office/drawing/2014/main" val="3853551721"/>
                    </a:ext>
                  </a:extLst>
                </a:gridCol>
                <a:gridCol w="827459">
                  <a:extLst>
                    <a:ext uri="{9D8B030D-6E8A-4147-A177-3AD203B41FA5}">
                      <a16:colId xmlns:a16="http://schemas.microsoft.com/office/drawing/2014/main" val="3858152664"/>
                    </a:ext>
                  </a:extLst>
                </a:gridCol>
                <a:gridCol w="827459">
                  <a:extLst>
                    <a:ext uri="{9D8B030D-6E8A-4147-A177-3AD203B41FA5}">
                      <a16:colId xmlns:a16="http://schemas.microsoft.com/office/drawing/2014/main" val="1857628801"/>
                    </a:ext>
                  </a:extLst>
                </a:gridCol>
                <a:gridCol w="827459">
                  <a:extLst>
                    <a:ext uri="{9D8B030D-6E8A-4147-A177-3AD203B41FA5}">
                      <a16:colId xmlns:a16="http://schemas.microsoft.com/office/drawing/2014/main" val="2805201509"/>
                    </a:ext>
                  </a:extLst>
                </a:gridCol>
                <a:gridCol w="827459">
                  <a:extLst>
                    <a:ext uri="{9D8B030D-6E8A-4147-A177-3AD203B41FA5}">
                      <a16:colId xmlns:a16="http://schemas.microsoft.com/office/drawing/2014/main" val="652775044"/>
                    </a:ext>
                  </a:extLst>
                </a:gridCol>
              </a:tblGrid>
              <a:tr h="283911">
                <a:tc>
                  <a:txBody>
                    <a:bodyPr/>
                    <a:lstStyle/>
                    <a:p>
                      <a:endParaRPr kumimoji="1" lang="ja-JP" altLang="en-US" sz="1100" dirty="0">
                        <a:latin typeface="Meiryo UI" panose="020B0604030504040204" pitchFamily="50" charset="-128"/>
                        <a:ea typeface="Meiryo UI" panose="020B0604030504040204" pitchFamily="50" charset="-128"/>
                      </a:endParaRP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豊中市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池田市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箕面市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豊能町</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能勢町</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吹田市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高槻市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茨木市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摂津市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島本町</a:t>
                      </a:r>
                    </a:p>
                  </a:txBody>
                  <a:tcPr marL="84407" marR="84407" marT="42203" marB="42203"/>
                </a:tc>
                <a:extLst>
                  <a:ext uri="{0D108BD9-81ED-4DB2-BD59-A6C34878D82A}">
                    <a16:rowId xmlns:a16="http://schemas.microsoft.com/office/drawing/2014/main" val="3347022767"/>
                  </a:ext>
                </a:extLst>
              </a:tr>
              <a:tr h="283911">
                <a:tc>
                  <a:txBody>
                    <a:bodyPr/>
                    <a:lstStyle/>
                    <a:p>
                      <a:r>
                        <a:rPr kumimoji="1" lang="ja-JP" altLang="en-US" sz="1100" b="1" dirty="0">
                          <a:latin typeface="Meiryo UI" panose="020B0604030504040204" pitchFamily="50" charset="-128"/>
                          <a:ea typeface="Meiryo UI" panose="020B0604030504040204" pitchFamily="50" charset="-128"/>
                        </a:rPr>
                        <a:t>地域</a:t>
                      </a:r>
                    </a:p>
                  </a:txBody>
                  <a:tcPr marL="84407" marR="84407" marT="42203" marB="42203"/>
                </a:tc>
                <a:tc gridSpan="5">
                  <a:txBody>
                    <a:bodyPr/>
                    <a:lstStyle/>
                    <a:p>
                      <a:pPr algn="ctr"/>
                      <a:r>
                        <a:rPr kumimoji="1" lang="ja-JP" altLang="en-US" sz="1100" dirty="0">
                          <a:latin typeface="Meiryo UI" panose="020B0604030504040204" pitchFamily="50" charset="-128"/>
                          <a:ea typeface="Meiryo UI" panose="020B0604030504040204" pitchFamily="50" charset="-128"/>
                        </a:rPr>
                        <a:t>豊能地域</a:t>
                      </a:r>
                    </a:p>
                  </a:txBody>
                  <a:tcPr marL="84407" marR="84407" marT="42203" marB="42203">
                    <a:solidFill>
                      <a:srgbClr val="FFC000"/>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chemeClr val="accent2"/>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chemeClr val="accent2"/>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chemeClr val="accent2"/>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chemeClr val="accent2"/>
                    </a:solidFill>
                  </a:tcPr>
                </a:tc>
                <a:tc gridSpan="5">
                  <a:txBody>
                    <a:bodyPr/>
                    <a:lstStyle/>
                    <a:p>
                      <a:pPr algn="ctr"/>
                      <a:r>
                        <a:rPr kumimoji="1" lang="ja-JP" altLang="en-US" sz="1100" dirty="0">
                          <a:latin typeface="Meiryo UI" panose="020B0604030504040204" pitchFamily="50" charset="-128"/>
                          <a:ea typeface="Meiryo UI" panose="020B0604030504040204" pitchFamily="50" charset="-128"/>
                        </a:rPr>
                        <a:t>三島地域</a:t>
                      </a:r>
                    </a:p>
                  </a:txBody>
                  <a:tcPr marL="84407" marR="84407" marT="42203" marB="42203">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44682213"/>
                  </a:ext>
                </a:extLst>
              </a:tr>
              <a:tr h="1222325">
                <a:tc rowSpan="2">
                  <a:txBody>
                    <a:bodyPr/>
                    <a:lstStyle/>
                    <a:p>
                      <a:r>
                        <a:rPr kumimoji="1" lang="ja-JP" altLang="en-US" sz="1100" b="1" dirty="0">
                          <a:latin typeface="Meiryo UI" panose="020B0604030504040204" pitchFamily="50" charset="-128"/>
                          <a:ea typeface="Meiryo UI" panose="020B0604030504040204" pitchFamily="50" charset="-128"/>
                        </a:rPr>
                        <a:t>消防</a:t>
                      </a:r>
                      <a:endParaRPr kumimoji="1" lang="ja-JP" altLang="en-US" sz="1100" b="0" dirty="0">
                        <a:latin typeface="Meiryo UI" panose="020B0604030504040204" pitchFamily="50" charset="-128"/>
                        <a:ea typeface="Meiryo UI" panose="020B0604030504040204" pitchFamily="50" charset="-128"/>
                      </a:endParaRPr>
                    </a:p>
                  </a:txBody>
                  <a:tcPr marL="84407" marR="84407" marT="42203" marB="42203"/>
                </a:tc>
                <a:tc gridSpan="3">
                  <a:txBody>
                    <a:bodyPr/>
                    <a:lstStyle/>
                    <a:p>
                      <a:pPr algn="l"/>
                      <a:r>
                        <a:rPr kumimoji="1" lang="ja-JP" altLang="en-US" sz="900" dirty="0">
                          <a:latin typeface="Meiryo UI" panose="020B0604030504040204" pitchFamily="50" charset="-128"/>
                          <a:ea typeface="Meiryo UI" panose="020B0604030504040204" pitchFamily="50" charset="-128"/>
                        </a:rPr>
                        <a:t>北大阪消防指令センター（豊中市、吹田市、池田市、箕面市、摂津市）（指令センター共同）</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rowSpan="2">
                  <a:txBody>
                    <a:bodyPr/>
                    <a:lstStyle/>
                    <a:p>
                      <a:pPr algn="l"/>
                      <a:r>
                        <a:rPr kumimoji="1" lang="ja-JP" altLang="en-US" sz="900" dirty="0">
                          <a:latin typeface="Meiryo UI" panose="020B0604030504040204" pitchFamily="50" charset="-128"/>
                          <a:ea typeface="Meiryo UI" panose="020B0604030504040204" pitchFamily="50" charset="-128"/>
                        </a:rPr>
                        <a:t>委託</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（箕面市）</a:t>
                      </a:r>
                      <a:endParaRPr kumimoji="1" lang="en-US" altLang="ja-JP" sz="900" dirty="0">
                        <a:latin typeface="Meiryo UI" panose="020B0604030504040204" pitchFamily="50" charset="-128"/>
                        <a:ea typeface="Meiryo UI" panose="020B0604030504040204" pitchFamily="50" charset="-128"/>
                      </a:endParaRPr>
                    </a:p>
                    <a:p>
                      <a:pPr algn="l"/>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委託</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（豊中市）</a:t>
                      </a:r>
                      <a:endParaRPr kumimoji="1" lang="en-US" altLang="ja-JP" sz="900" dirty="0">
                        <a:latin typeface="Meiryo UI" panose="020B0604030504040204" pitchFamily="50" charset="-128"/>
                        <a:ea typeface="Meiryo UI" panose="020B0604030504040204" pitchFamily="50" charset="-128"/>
                      </a:endParaRPr>
                    </a:p>
                    <a:p>
                      <a:pPr algn="l"/>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北大阪消防指令センター（豊中市、吹田市、池田市、箕面市、摂津市）（指令センター共同）</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指令センター共同（高槻市、島本町）を予定</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R7</a:t>
                      </a:r>
                      <a:r>
                        <a:rPr kumimoji="1" lang="ja-JP" altLang="en-US" sz="900" dirty="0">
                          <a:latin typeface="Meiryo UI" panose="020B0604030504040204" pitchFamily="50" charset="-128"/>
                          <a:ea typeface="Meiryo UI" panose="020B0604030504040204" pitchFamily="50" charset="-128"/>
                        </a:rPr>
                        <a:t>予定）</a:t>
                      </a: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北大阪消防指令センター（豊中市、吹田市、池田市、箕面市、摂津市）（指令センター共同）</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指令センター共同（高槻市、島本町）を予定</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R7</a:t>
                      </a:r>
                      <a:r>
                        <a:rPr kumimoji="1" lang="ja-JP" altLang="en-US" sz="900" dirty="0">
                          <a:latin typeface="Meiryo UI" panose="020B0604030504040204" pitchFamily="50" charset="-128"/>
                          <a:ea typeface="Meiryo UI" panose="020B0604030504040204" pitchFamily="50" charset="-128"/>
                        </a:rPr>
                        <a:t>予定）</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extLst>
                  <a:ext uri="{0D108BD9-81ED-4DB2-BD59-A6C34878D82A}">
                    <a16:rowId xmlns:a16="http://schemas.microsoft.com/office/drawing/2014/main" val="4062737597"/>
                  </a:ext>
                </a:extLst>
              </a:tr>
              <a:tr h="451648">
                <a:tc vMerge="1">
                  <a:txBody>
                    <a:bodyPr/>
                    <a:lstStyle/>
                    <a:p>
                      <a:endParaRPr kumimoji="1" lang="ja-JP" altLang="en-US"/>
                    </a:p>
                  </a:txBody>
                  <a:tcPr/>
                </a:tc>
                <a:tc>
                  <a:txBody>
                    <a:bodyPr/>
                    <a:lstStyle/>
                    <a:p>
                      <a:pPr algn="l"/>
                      <a:r>
                        <a:rPr kumimoji="1" lang="ja-JP" altLang="en-US" sz="900" dirty="0">
                          <a:latin typeface="Meiryo UI" panose="020B0604030504040204" pitchFamily="50" charset="-128"/>
                          <a:ea typeface="Meiryo UI" panose="020B0604030504040204" pitchFamily="50" charset="-128"/>
                        </a:rPr>
                        <a:t>受託</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（能勢町）</a:t>
                      </a:r>
                    </a:p>
                  </a:txBody>
                  <a:tcPr marL="84407" marR="84407" marT="42203" marB="42203"/>
                </a:tc>
                <a:tc>
                  <a:txBody>
                    <a:bodyPr/>
                    <a:lstStyle/>
                    <a:p>
                      <a:r>
                        <a:rPr kumimoji="1" lang="ja-JP" altLang="en-US" sz="900" dirty="0">
                          <a:latin typeface="Meiryo UI" panose="020B0604030504040204" pitchFamily="50" charset="-128"/>
                          <a:ea typeface="Meiryo UI" panose="020B0604030504040204" pitchFamily="50" charset="-128"/>
                        </a:rPr>
                        <a:t>単独</a:t>
                      </a:r>
                    </a:p>
                  </a:txBody>
                  <a:tcPr marL="84407" marR="33231" marT="42203" marB="42203"/>
                </a:tc>
                <a:tc>
                  <a:txBody>
                    <a:bodyPr/>
                    <a:lstStyle/>
                    <a:p>
                      <a:r>
                        <a:rPr kumimoji="1" lang="zh-TW" altLang="en-US" sz="900" dirty="0">
                          <a:latin typeface="Meiryo UI" panose="020B0604030504040204" pitchFamily="50" charset="-128"/>
                          <a:ea typeface="Meiryo UI" panose="020B0604030504040204" pitchFamily="50" charset="-128"/>
                        </a:rPr>
                        <a:t>受託</a:t>
                      </a:r>
                      <a:endParaRPr kumimoji="1" lang="en-US" altLang="zh-TW"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（豊能町）</a:t>
                      </a:r>
                    </a:p>
                  </a:txBody>
                  <a:tcPr marL="84407" marR="33231" marT="42203" marB="42203"/>
                </a:tc>
                <a:tc vMerge="1">
                  <a:txBody>
                    <a:bodyPr/>
                    <a:lstStyle/>
                    <a:p>
                      <a:pPr algn="l"/>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R="36000"/>
                </a:tc>
                <a:tc vMerge="1">
                  <a:txBody>
                    <a:bodyPr/>
                    <a:lstStyle/>
                    <a:p>
                      <a:pPr algn="l"/>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R="36000"/>
                </a:tc>
                <a:tc>
                  <a:txBody>
                    <a:bodyPr/>
                    <a:lstStyle/>
                    <a:p>
                      <a:pPr algn="l"/>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単独</a:t>
                      </a:r>
                    </a:p>
                  </a:txBody>
                  <a:tcPr marL="84407" marR="33231" marT="42203" marB="42203"/>
                </a:tc>
                <a:tc vMerge="1">
                  <a:txBody>
                    <a:bodyPr/>
                    <a:lstStyle/>
                    <a:p>
                      <a:endParaRPr kumimoji="1" lang="ja-JP" altLang="en-US" sz="1000" dirty="0">
                        <a:latin typeface="BIZ UDPゴシック" panose="020B0400000000000000" pitchFamily="50" charset="-128"/>
                        <a:ea typeface="BIZ UDPゴシック" panose="020B0400000000000000" pitchFamily="50" charset="-128"/>
                      </a:endParaRPr>
                    </a:p>
                  </a:txBody>
                  <a:tcPr marR="36000"/>
                </a:tc>
                <a:tc vMerge="1">
                  <a:txBody>
                    <a:bodyPr/>
                    <a:lstStyle/>
                    <a:p>
                      <a:endParaRPr kumimoji="1" lang="ja-JP" altLang="en-US" sz="1000" dirty="0">
                        <a:latin typeface="BIZ UDPゴシック" panose="020B0400000000000000" pitchFamily="50" charset="-128"/>
                        <a:ea typeface="BIZ UDPゴシック" panose="020B0400000000000000" pitchFamily="50" charset="-128"/>
                      </a:endParaRPr>
                    </a:p>
                  </a:txBody>
                  <a:tcPr marR="36000"/>
                </a:tc>
                <a:tc>
                  <a:txBody>
                    <a:bodyPr/>
                    <a:lstStyle/>
                    <a:p>
                      <a:r>
                        <a:rPr kumimoji="1" lang="ja-JP" altLang="en-US" sz="900" dirty="0">
                          <a:latin typeface="Meiryo UI" panose="020B0604030504040204" pitchFamily="50" charset="-128"/>
                          <a:ea typeface="Meiryo UI" panose="020B0604030504040204" pitchFamily="50" charset="-128"/>
                        </a:rPr>
                        <a:t>単独</a:t>
                      </a:r>
                    </a:p>
                  </a:txBody>
                  <a:tcPr marL="84407" marR="33231" marT="42203" marB="42203"/>
                </a:tc>
                <a:tc vMerge="1">
                  <a:txBody>
                    <a:bodyPr/>
                    <a:lstStyle/>
                    <a:p>
                      <a:endParaRPr kumimoji="1" lang="ja-JP" altLang="en-US"/>
                    </a:p>
                  </a:txBody>
                  <a:tcPr/>
                </a:tc>
                <a:extLst>
                  <a:ext uri="{0D108BD9-81ED-4DB2-BD59-A6C34878D82A}">
                    <a16:rowId xmlns:a16="http://schemas.microsoft.com/office/drawing/2014/main" val="3696583768"/>
                  </a:ext>
                </a:extLst>
              </a:tr>
              <a:tr h="615139">
                <a:tc>
                  <a:txBody>
                    <a:bodyPr/>
                    <a:lstStyle/>
                    <a:p>
                      <a:r>
                        <a:rPr kumimoji="1" lang="ja-JP" altLang="en-US" sz="1100" b="1" dirty="0">
                          <a:latin typeface="Meiryo UI" panose="020B0604030504040204" pitchFamily="50" charset="-128"/>
                          <a:ea typeface="Meiryo UI" panose="020B0604030504040204" pitchFamily="50" charset="-128"/>
                        </a:rPr>
                        <a:t>水道</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（企業団統合）</a:t>
                      </a:r>
                      <a:endParaRPr kumimoji="1" lang="en-US" altLang="ja-JP" sz="1100" b="1"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H31</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R6</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extLst>
                  <a:ext uri="{0D108BD9-81ED-4DB2-BD59-A6C34878D82A}">
                    <a16:rowId xmlns:a16="http://schemas.microsoft.com/office/drawing/2014/main" val="2329686945"/>
                  </a:ext>
                </a:extLst>
              </a:tr>
              <a:tr h="723703">
                <a:tc rowSpan="2">
                  <a:txBody>
                    <a:bodyPr/>
                    <a:lstStyle/>
                    <a:p>
                      <a:r>
                        <a:rPr kumimoji="1" lang="ja-JP" altLang="en-US" sz="1100" b="1">
                          <a:latin typeface="Meiryo UI" panose="020B0604030504040204" pitchFamily="50" charset="-128"/>
                          <a:ea typeface="Meiryo UI" panose="020B0604030504040204" pitchFamily="50" charset="-128"/>
                        </a:rPr>
                        <a:t>ごみ処理</a:t>
                      </a:r>
                      <a:endParaRPr kumimoji="1" lang="en-US" altLang="ja-JP" sz="1100" b="1">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豊中市伊丹市クリーンランド（豊中市、兵庫県伊丹市）</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gridSpan="2">
                  <a:txBody>
                    <a:bodyPr/>
                    <a:lstStyle/>
                    <a:p>
                      <a:pPr algn="l"/>
                      <a:r>
                        <a:rPr kumimoji="1" lang="ja-JP" altLang="en-US" sz="900" dirty="0">
                          <a:latin typeface="Meiryo UI" panose="020B0604030504040204" pitchFamily="50" charset="-128"/>
                          <a:ea typeface="Meiryo UI" panose="020B0604030504040204" pitchFamily="50" charset="-128"/>
                        </a:rPr>
                        <a:t>猪名川上流広域ごみ処理施設組合（豊能町、能勢町、兵庫県川西市、兵庫県猪名川町）</a:t>
                      </a:r>
                    </a:p>
                  </a:txBody>
                  <a:tcPr marL="84407" marR="84407" marT="42203" marB="42203"/>
                </a:tc>
                <a:tc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受託</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（摂津市）</a:t>
                      </a: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委託</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（茨木市）</a:t>
                      </a: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extLst>
                  <a:ext uri="{0D108BD9-81ED-4DB2-BD59-A6C34878D82A}">
                    <a16:rowId xmlns:a16="http://schemas.microsoft.com/office/drawing/2014/main" val="2562186330"/>
                  </a:ext>
                </a:extLst>
              </a:tr>
              <a:tr h="576064">
                <a:tc vMerge="1">
                  <a:txBody>
                    <a:bodyPr/>
                    <a:lstStyle/>
                    <a:p>
                      <a:endParaRPr kumimoji="1" lang="ja-JP" altLang="en-US"/>
                    </a:p>
                  </a:txBody>
                  <a:tcPr/>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（収集・運搬）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a:latin typeface="Meiryo UI" panose="020B0604030504040204" pitchFamily="50" charset="-128"/>
                          <a:ea typeface="Meiryo UI" panose="020B0604030504040204" pitchFamily="50" charset="-128"/>
                        </a:rPr>
                        <a:t>単独</a:t>
                      </a:r>
                      <a:endParaRPr kumimoji="1" lang="en-US" altLang="ja-JP" sz="900">
                        <a:latin typeface="Meiryo UI" panose="020B0604030504040204" pitchFamily="50" charset="-128"/>
                        <a:ea typeface="Meiryo UI" panose="020B0604030504040204" pitchFamily="50" charset="-128"/>
                      </a:endParaRPr>
                    </a:p>
                    <a:p>
                      <a:r>
                        <a:rPr kumimoji="1" lang="ja-JP" altLang="en-US" sz="900">
                          <a:latin typeface="Meiryo UI" panose="020B0604030504040204" pitchFamily="50" charset="-128"/>
                          <a:ea typeface="Meiryo UI" panose="020B0604030504040204" pitchFamily="50" charset="-128"/>
                        </a:rPr>
                        <a:t>（収集・運搬）</a:t>
                      </a:r>
                      <a:endParaRPr kumimoji="1" lang="ja-JP" altLang="en-US" sz="900" dirty="0">
                        <a:latin typeface="Meiryo UI" panose="020B0604030504040204" pitchFamily="50" charset="-128"/>
                        <a:ea typeface="Meiryo UI" panose="020B0604030504040204" pitchFamily="50" charset="-128"/>
                      </a:endParaRPr>
                    </a:p>
                  </a:txBody>
                  <a:tcPr marL="84407" marR="84407" marT="42203" marB="42203"/>
                </a:tc>
                <a:tc>
                  <a:txBody>
                    <a:bodyPr/>
                    <a:lstStyle/>
                    <a:p>
                      <a:r>
                        <a:rPr kumimoji="1" lang="ja-JP" altLang="en-US" sz="900" dirty="0">
                          <a:latin typeface="Meiryo UI" panose="020B0604030504040204" pitchFamily="50" charset="-128"/>
                          <a:ea typeface="Meiryo UI" panose="020B0604030504040204" pitchFamily="50" charset="-128"/>
                        </a:rPr>
                        <a:t>単独</a:t>
                      </a:r>
                    </a:p>
                    <a:p>
                      <a:r>
                        <a:rPr kumimoji="1" lang="ja-JP" altLang="en-US" sz="900" dirty="0">
                          <a:latin typeface="Meiryo UI" panose="020B0604030504040204" pitchFamily="50" charset="-128"/>
                          <a:ea typeface="Meiryo UI" panose="020B0604030504040204" pitchFamily="50" charset="-128"/>
                        </a:rPr>
                        <a:t>（収集・運搬）</a:t>
                      </a:r>
                      <a:endParaRPr kumimoji="1" lang="ja-JP" altLang="en-US" sz="1900" dirty="0">
                        <a:latin typeface="Meiryo UI" panose="020B0604030504040204" pitchFamily="50" charset="-128"/>
                        <a:ea typeface="Meiryo UI" panose="020B0604030504040204" pitchFamily="50" charset="-128"/>
                      </a:endParaRPr>
                    </a:p>
                  </a:txBody>
                  <a:tcPr marL="84407" marR="84407" marT="42203" marB="42203"/>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27963340"/>
                  </a:ext>
                </a:extLst>
              </a:tr>
              <a:tr h="410093">
                <a:tc>
                  <a:txBody>
                    <a:bodyPr/>
                    <a:lstStyle/>
                    <a:p>
                      <a:r>
                        <a:rPr kumimoji="1" lang="ja-JP" altLang="en-US" sz="1100" b="1">
                          <a:latin typeface="Meiryo UI" panose="020B0604030504040204" pitchFamily="50" charset="-128"/>
                          <a:ea typeface="Meiryo UI" panose="020B0604030504040204" pitchFamily="50" charset="-128"/>
                        </a:rPr>
                        <a:t>し尿</a:t>
                      </a:r>
                      <a:endParaRPr kumimoji="1" lang="en-US" altLang="ja-JP" sz="1100" b="1">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豊能町衛生センター</a:t>
                      </a:r>
                    </a:p>
                    <a:p>
                      <a:pPr marL="0" algn="l" defTabSz="914400" rtl="0" eaLnBrk="1" latinLnBrk="0" hangingPunct="1"/>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（豊能町が運営（覚書により、摂津市が負担金を拠出））</a:t>
                      </a:r>
                    </a:p>
                  </a:txBody>
                  <a:tcPr marL="84407" marR="84407" marT="42203" marB="42203"/>
                </a:tc>
                <a:tc>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受託</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（島本町）</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豊能町衛生センター</a:t>
                      </a:r>
                    </a:p>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（豊能町が運営（覚書により、摂津市が負担金を拠出））</a:t>
                      </a: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委託</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（高槻市）</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extLst>
                  <a:ext uri="{0D108BD9-81ED-4DB2-BD59-A6C34878D82A}">
                    <a16:rowId xmlns:a16="http://schemas.microsoft.com/office/drawing/2014/main" val="3971991542"/>
                  </a:ext>
                </a:extLst>
              </a:tr>
              <a:tr h="368885">
                <a:tc>
                  <a:txBody>
                    <a:bodyPr/>
                    <a:lstStyle/>
                    <a:p>
                      <a:r>
                        <a:rPr kumimoji="1" lang="ja-JP" altLang="en-US" sz="1100" b="1" dirty="0">
                          <a:latin typeface="Meiryo UI" panose="020B0604030504040204" pitchFamily="50" charset="-128"/>
                          <a:ea typeface="Meiryo UI" panose="020B0604030504040204" pitchFamily="50" charset="-128"/>
                        </a:rPr>
                        <a:t>小児診療</a:t>
                      </a:r>
                      <a:endParaRPr kumimoji="1" lang="en-US" altLang="ja-JP" sz="1100" b="1" dirty="0">
                        <a:latin typeface="Meiryo UI" panose="020B0604030504040204" pitchFamily="50" charset="-128"/>
                        <a:ea typeface="Meiryo UI" panose="020B0604030504040204" pitchFamily="50" charset="-128"/>
                      </a:endParaRPr>
                    </a:p>
                  </a:txBody>
                  <a:tcPr marL="84407" marR="84407" marT="42203" marB="42203"/>
                </a:tc>
                <a:tc gridSpan="6">
                  <a:txBody>
                    <a:bodyPr/>
                    <a:lstStyle/>
                    <a:p>
                      <a:pPr algn="l"/>
                      <a:r>
                        <a:rPr kumimoji="1" lang="ja-JP" altLang="en-US" sz="900" dirty="0">
                          <a:latin typeface="Meiryo UI" panose="020B0604030504040204" pitchFamily="50" charset="-128"/>
                          <a:ea typeface="Meiryo UI" panose="020B0604030504040204" pitchFamily="50" charset="-128"/>
                        </a:rPr>
                        <a:t>豊能広域こども急病センター</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（箕面市が運営（協定により、他団体は負担金を拠出））</a:t>
                      </a:r>
                    </a:p>
                  </a:txBody>
                  <a:tcPr marL="84407" marR="84407" marT="42203" marB="42203"/>
                </a:tc>
                <a:tc hMerge="1">
                  <a:txBody>
                    <a:bodyPr/>
                    <a:lstStyle/>
                    <a:p>
                      <a:pPr algn="l"/>
                      <a:endParaRPr kumimoji="1" lang="ja-JP" altLang="en-US" sz="1000" dirty="0">
                        <a:latin typeface="BIZ UDPゴシック" panose="020B0400000000000000" pitchFamily="50" charset="-128"/>
                        <a:ea typeface="BIZ UDPゴシック" panose="020B0400000000000000" pitchFamily="50" charset="-128"/>
                      </a:endParaRPr>
                    </a:p>
                  </a:txBody>
                  <a:tcPr/>
                </a:tc>
                <a:tc hMerge="1">
                  <a:txBody>
                    <a:bodyPr/>
                    <a:lstStyle/>
                    <a:p>
                      <a:pPr algn="l"/>
                      <a:r>
                        <a:rPr kumimoji="1" lang="ja-JP" altLang="en-US" sz="1000" dirty="0">
                          <a:latin typeface="BIZ UDPゴシック" panose="020B0400000000000000" pitchFamily="50" charset="-128"/>
                          <a:ea typeface="BIZ UDPゴシック" panose="020B0400000000000000" pitchFamily="50" charset="-128"/>
                        </a:rPr>
                        <a:t>受託（？）</a:t>
                      </a:r>
                    </a:p>
                  </a:txBody>
                  <a:tcPr/>
                </a:tc>
                <a:tc hMerge="1">
                  <a:txBody>
                    <a:bodyPr/>
                    <a:lstStyle/>
                    <a:p>
                      <a:pPr algn="l"/>
                      <a:endParaRPr kumimoji="1" lang="ja-JP" altLang="en-US" sz="100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0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00" dirty="0">
                        <a:latin typeface="BIZ UDPゴシック" panose="020B0400000000000000" pitchFamily="50" charset="-128"/>
                        <a:ea typeface="BIZ UDPゴシック" panose="020B0400000000000000" pitchFamily="50" charset="-128"/>
                      </a:endParaRP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高槻島本夜間休日応急診療所</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（高槻市が運営（協定により、他団体は負担金を拠出））</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摂津市は単独でも実施</a:t>
                      </a:r>
                      <a:endParaRPr kumimoji="1" lang="zh-TW" altLang="en-US" sz="900" dirty="0">
                        <a:solidFill>
                          <a:schemeClr val="tx1"/>
                        </a:solidFill>
                        <a:latin typeface="Meiryo UI" panose="020B0604030504040204" pitchFamily="50" charset="-128"/>
                        <a:ea typeface="Meiryo UI" panose="020B0604030504040204" pitchFamily="50" charset="-128"/>
                      </a:endParaRPr>
                    </a:p>
                  </a:txBody>
                  <a:tcPr marL="84407" marR="84407" marT="42203" marB="42203"/>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基本協定</a:t>
                      </a:r>
                      <a:br>
                        <a:rPr kumimoji="1" lang="en-US" altLang="ja-JP" sz="1000" dirty="0">
                          <a:latin typeface="BIZ UDPゴシック" panose="020B0400000000000000" pitchFamily="50" charset="-128"/>
                          <a:ea typeface="BIZ UDPゴシック" panose="020B0400000000000000" pitchFamily="50" charset="-128"/>
                        </a:rPr>
                      </a:br>
                      <a:r>
                        <a:rPr kumimoji="1" lang="ja-JP" altLang="en-US" sz="1000" dirty="0">
                          <a:latin typeface="BIZ UDPゴシック" panose="020B0400000000000000" pitchFamily="50" charset="-128"/>
                          <a:ea typeface="BIZ UDPゴシック" panose="020B0400000000000000" pitchFamily="50" charset="-128"/>
                        </a:rPr>
                        <a:t>（高槻市）</a:t>
                      </a:r>
                      <a:endParaRPr kumimoji="1" lang="zh-TW" altLang="en-US" sz="1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35299353"/>
                  </a:ext>
                </a:extLst>
              </a:tr>
              <a:tr h="410093">
                <a:tc>
                  <a:txBody>
                    <a:bodyPr/>
                    <a:lstStyle/>
                    <a:p>
                      <a:r>
                        <a:rPr kumimoji="1" lang="ja-JP" altLang="en-US" sz="1100" b="1" dirty="0">
                          <a:latin typeface="Meiryo UI" panose="020B0604030504040204" pitchFamily="50" charset="-128"/>
                          <a:ea typeface="Meiryo UI" panose="020B0604030504040204" pitchFamily="50" charset="-128"/>
                        </a:rPr>
                        <a:t>休日診療</a:t>
                      </a:r>
                      <a:endParaRPr kumimoji="1" lang="en-US" altLang="ja-JP" sz="1100" b="1"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strike="noStrike" dirty="0">
                          <a:solidFill>
                            <a:schemeClr val="tx1"/>
                          </a:solidFill>
                          <a:latin typeface="Meiryo UI" panose="020B0604030504040204" pitchFamily="50" charset="-128"/>
                          <a:ea typeface="Meiryo UI" panose="020B0604030504040204" pitchFamily="50" charset="-128"/>
                        </a:rPr>
                        <a:t>単独</a:t>
                      </a:r>
                      <a:endParaRPr kumimoji="1" lang="en-US" altLang="ja-JP" sz="900" strike="noStrike" dirty="0">
                        <a:solidFill>
                          <a:schemeClr val="tx1"/>
                        </a:solidFill>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単独</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高槻島本夜間休日応急診療所</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（高槻市が運営（協定により、他団体は負担金を拠出））</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63875342"/>
                  </a:ext>
                </a:extLst>
              </a:tr>
            </a:tbl>
          </a:graphicData>
        </a:graphic>
      </p:graphicFrame>
      <p:sp>
        <p:nvSpPr>
          <p:cNvPr id="3" name="正方形/長方形 2">
            <a:extLst>
              <a:ext uri="{FF2B5EF4-FFF2-40B4-BE49-F238E27FC236}">
                <a16:creationId xmlns:a16="http://schemas.microsoft.com/office/drawing/2014/main" id="{98A0A74A-2965-4A1E-AB64-BE27678CD830}"/>
              </a:ext>
            </a:extLst>
          </p:cNvPr>
          <p:cNvSpPr/>
          <p:nvPr/>
        </p:nvSpPr>
        <p:spPr>
          <a:xfrm>
            <a:off x="821267" y="908720"/>
            <a:ext cx="2470576" cy="37364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cxnSp>
        <p:nvCxnSpPr>
          <p:cNvPr id="6" name="直線コネクタ 5">
            <a:extLst>
              <a:ext uri="{FF2B5EF4-FFF2-40B4-BE49-F238E27FC236}">
                <a16:creationId xmlns:a16="http://schemas.microsoft.com/office/drawing/2014/main" id="{D9D01320-8CDB-4075-A150-051CF84683E1}"/>
              </a:ext>
            </a:extLst>
          </p:cNvPr>
          <p:cNvCxnSpPr>
            <a:cxnSpLocks/>
          </p:cNvCxnSpPr>
          <p:nvPr/>
        </p:nvCxnSpPr>
        <p:spPr>
          <a:xfrm>
            <a:off x="3291844" y="908720"/>
            <a:ext cx="1671007"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C8B8BBA-4B78-4427-B724-FEF04E9787CD}"/>
              </a:ext>
            </a:extLst>
          </p:cNvPr>
          <p:cNvSpPr/>
          <p:nvPr/>
        </p:nvSpPr>
        <p:spPr>
          <a:xfrm>
            <a:off x="4962849" y="908720"/>
            <a:ext cx="783803" cy="116058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cxnSp>
        <p:nvCxnSpPr>
          <p:cNvPr id="13" name="直線コネクタ 12">
            <a:extLst>
              <a:ext uri="{FF2B5EF4-FFF2-40B4-BE49-F238E27FC236}">
                <a16:creationId xmlns:a16="http://schemas.microsoft.com/office/drawing/2014/main" id="{51C3F1C2-02E1-49FE-8EFA-4113475EBA09}"/>
              </a:ext>
            </a:extLst>
          </p:cNvPr>
          <p:cNvCxnSpPr>
            <a:cxnSpLocks/>
          </p:cNvCxnSpPr>
          <p:nvPr/>
        </p:nvCxnSpPr>
        <p:spPr>
          <a:xfrm>
            <a:off x="5746652" y="908720"/>
            <a:ext cx="1671007"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BD5F89FA-75C0-416F-9251-4C7E66084A57}"/>
              </a:ext>
            </a:extLst>
          </p:cNvPr>
          <p:cNvSpPr/>
          <p:nvPr/>
        </p:nvSpPr>
        <p:spPr>
          <a:xfrm>
            <a:off x="7417654" y="908720"/>
            <a:ext cx="835507" cy="116058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2" name="テキスト ボックス 1">
            <a:extLst>
              <a:ext uri="{FF2B5EF4-FFF2-40B4-BE49-F238E27FC236}">
                <a16:creationId xmlns:a16="http://schemas.microsoft.com/office/drawing/2014/main" id="{2A6B4571-4686-44B8-8EF0-61572E8B2467}"/>
              </a:ext>
            </a:extLst>
          </p:cNvPr>
          <p:cNvSpPr txBox="1"/>
          <p:nvPr/>
        </p:nvSpPr>
        <p:spPr>
          <a:xfrm>
            <a:off x="821267" y="1340768"/>
            <a:ext cx="804333" cy="784830"/>
          </a:xfrm>
          <a:prstGeom prst="rect">
            <a:avLst/>
          </a:prstGeom>
          <a:noFill/>
          <a:ln w="25400">
            <a:solidFill>
              <a:srgbClr val="33CC33"/>
            </a:solidFill>
            <a:prstDash val="sysDash"/>
          </a:ln>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はしご車共同運用（豊中市</a:t>
            </a:r>
            <a:r>
              <a:rPr kumimoji="1" lang="ja-JP" altLang="en-US" sz="800" dirty="0">
                <a:latin typeface="BIZ UDPゴシック" panose="020B0400000000000000" pitchFamily="50" charset="-128"/>
                <a:ea typeface="BIZ UDPゴシック" panose="020B0400000000000000" pitchFamily="50" charset="-128"/>
              </a:rPr>
              <a:t>（能勢町</a:t>
            </a:r>
            <a:r>
              <a:rPr kumimoji="1" lang="en-US" altLang="ja-JP" sz="650" b="0" dirty="0">
                <a:latin typeface="Meiryo UI" panose="020B0604030504040204" pitchFamily="50" charset="-128"/>
                <a:ea typeface="Meiryo UI" panose="020B0604030504040204" pitchFamily="50" charset="-128"/>
              </a:rPr>
              <a:t>※</a:t>
            </a:r>
            <a:r>
              <a:rPr kumimoji="1" lang="ja-JP" altLang="en-US" sz="650" b="0" dirty="0">
                <a:latin typeface="Meiryo UI" panose="020B0604030504040204" pitchFamily="50" charset="-128"/>
                <a:ea typeface="Meiryo UI" panose="020B0604030504040204" pitchFamily="50" charset="-128"/>
              </a:rPr>
              <a:t>委託</a:t>
            </a:r>
            <a:r>
              <a:rPr kumimoji="1" lang="ja-JP" altLang="en-US" sz="8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箕面市）</a:t>
            </a:r>
          </a:p>
        </p:txBody>
      </p:sp>
      <p:sp>
        <p:nvSpPr>
          <p:cNvPr id="12" name="テキスト ボックス 11">
            <a:extLst>
              <a:ext uri="{FF2B5EF4-FFF2-40B4-BE49-F238E27FC236}">
                <a16:creationId xmlns:a16="http://schemas.microsoft.com/office/drawing/2014/main" id="{4EC27587-CD70-45D7-92D4-0F39FA34818E}"/>
              </a:ext>
            </a:extLst>
          </p:cNvPr>
          <p:cNvSpPr txBox="1"/>
          <p:nvPr/>
        </p:nvSpPr>
        <p:spPr>
          <a:xfrm>
            <a:off x="2470431" y="1340768"/>
            <a:ext cx="777097" cy="784830"/>
          </a:xfrm>
          <a:prstGeom prst="rect">
            <a:avLst/>
          </a:prstGeom>
          <a:noFill/>
          <a:ln w="25400">
            <a:solidFill>
              <a:srgbClr val="33CC33"/>
            </a:solidFill>
            <a:prstDash val="sysDash"/>
          </a:ln>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はしご車共同運用（豊中市</a:t>
            </a:r>
            <a:r>
              <a:rPr kumimoji="1" lang="ja-JP" altLang="en-US" sz="800" dirty="0">
                <a:latin typeface="BIZ UDPゴシック" panose="020B0400000000000000" pitchFamily="50" charset="-128"/>
                <a:ea typeface="BIZ UDPゴシック" panose="020B0400000000000000" pitchFamily="50" charset="-128"/>
              </a:rPr>
              <a:t>（能勢町</a:t>
            </a:r>
            <a:r>
              <a:rPr kumimoji="1" lang="en-US" altLang="ja-JP" sz="650" b="0" dirty="0">
                <a:latin typeface="Meiryo UI" panose="020B0604030504040204" pitchFamily="50" charset="-128"/>
                <a:ea typeface="Meiryo UI" panose="020B0604030504040204" pitchFamily="50" charset="-128"/>
              </a:rPr>
              <a:t>※</a:t>
            </a:r>
            <a:r>
              <a:rPr kumimoji="1" lang="ja-JP" altLang="en-US" sz="650" b="0" dirty="0">
                <a:latin typeface="Meiryo UI" panose="020B0604030504040204" pitchFamily="50" charset="-128"/>
                <a:ea typeface="Meiryo UI" panose="020B0604030504040204" pitchFamily="50" charset="-128"/>
              </a:rPr>
              <a:t>委託</a:t>
            </a:r>
            <a:r>
              <a:rPr kumimoji="1" lang="ja-JP" altLang="en-US" sz="8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箕面市）</a:t>
            </a:r>
          </a:p>
        </p:txBody>
      </p:sp>
      <p:cxnSp>
        <p:nvCxnSpPr>
          <p:cNvPr id="7" name="直線コネクタ 6">
            <a:extLst>
              <a:ext uri="{FF2B5EF4-FFF2-40B4-BE49-F238E27FC236}">
                <a16:creationId xmlns:a16="http://schemas.microsoft.com/office/drawing/2014/main" id="{405CA4CE-CCFB-49DD-ACBF-BDFCBBD56313}"/>
              </a:ext>
            </a:extLst>
          </p:cNvPr>
          <p:cNvCxnSpPr>
            <a:cxnSpLocks/>
          </p:cNvCxnSpPr>
          <p:nvPr/>
        </p:nvCxnSpPr>
        <p:spPr>
          <a:xfrm>
            <a:off x="1539828" y="2132856"/>
            <a:ext cx="1022710" cy="0"/>
          </a:xfrm>
          <a:prstGeom prst="line">
            <a:avLst/>
          </a:prstGeom>
          <a:ln w="25400">
            <a:solidFill>
              <a:srgbClr val="33CC33"/>
            </a:solidFill>
            <a:prstDash val="sysDash"/>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B1904989-C525-4DEE-A197-484DC96F9BB2}"/>
              </a:ext>
            </a:extLst>
          </p:cNvPr>
          <p:cNvSpPr/>
          <p:nvPr/>
        </p:nvSpPr>
        <p:spPr>
          <a:xfrm>
            <a:off x="3299463" y="4581128"/>
            <a:ext cx="792477" cy="1036321"/>
          </a:xfrm>
          <a:prstGeom prst="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cxnSp>
        <p:nvCxnSpPr>
          <p:cNvPr id="21" name="直線コネクタ 20">
            <a:extLst>
              <a:ext uri="{FF2B5EF4-FFF2-40B4-BE49-F238E27FC236}">
                <a16:creationId xmlns:a16="http://schemas.microsoft.com/office/drawing/2014/main" id="{DDA1C495-86D4-4969-B072-2C7EEE9BCABB}"/>
              </a:ext>
            </a:extLst>
          </p:cNvPr>
          <p:cNvCxnSpPr>
            <a:cxnSpLocks/>
          </p:cNvCxnSpPr>
          <p:nvPr/>
        </p:nvCxnSpPr>
        <p:spPr>
          <a:xfrm>
            <a:off x="4109409" y="4581128"/>
            <a:ext cx="3672257" cy="1"/>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F00EE48F-573C-4CF4-9AFB-EA86D8670F9B}"/>
              </a:ext>
            </a:extLst>
          </p:cNvPr>
          <p:cNvSpPr/>
          <p:nvPr/>
        </p:nvSpPr>
        <p:spPr>
          <a:xfrm>
            <a:off x="7437123" y="4581128"/>
            <a:ext cx="792477" cy="1036321"/>
          </a:xfrm>
          <a:prstGeom prst="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19" name="正方形/長方形 18">
            <a:extLst>
              <a:ext uri="{FF2B5EF4-FFF2-40B4-BE49-F238E27FC236}">
                <a16:creationId xmlns:a16="http://schemas.microsoft.com/office/drawing/2014/main" id="{E9BAB1B9-810D-4F3B-B9A7-ADAF0C2FA83A}"/>
              </a:ext>
            </a:extLst>
          </p:cNvPr>
          <p:cNvSpPr/>
          <p:nvPr/>
        </p:nvSpPr>
        <p:spPr>
          <a:xfrm>
            <a:off x="0" y="3051"/>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７　主な広域連携の状況（北大阪（豊能・三島）地域）</a:t>
            </a:r>
          </a:p>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BC27C535-2187-4B8D-8449-C0FF8382631C}"/>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39</a:t>
            </a:fld>
            <a:endParaRPr lang="ja-JP" altLang="en-US" sz="1200" dirty="0">
              <a:solidFill>
                <a:prstClr val="black"/>
              </a:solidFill>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467363B3-3F6D-4B45-AF12-CA569019A87C}"/>
              </a:ext>
            </a:extLst>
          </p:cNvPr>
          <p:cNvSpPr/>
          <p:nvPr/>
        </p:nvSpPr>
        <p:spPr>
          <a:xfrm>
            <a:off x="8456353" y="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1/4</a:t>
            </a:r>
          </a:p>
        </p:txBody>
      </p:sp>
      <p:sp>
        <p:nvSpPr>
          <p:cNvPr id="17" name="テキスト ボックス 16">
            <a:extLst>
              <a:ext uri="{FF2B5EF4-FFF2-40B4-BE49-F238E27FC236}">
                <a16:creationId xmlns:a16="http://schemas.microsoft.com/office/drawing/2014/main" id="{B2AF58FA-64D1-43F8-B19F-8CCAD8A14CBD}"/>
              </a:ext>
            </a:extLst>
          </p:cNvPr>
          <p:cNvSpPr txBox="1"/>
          <p:nvPr/>
        </p:nvSpPr>
        <p:spPr>
          <a:xfrm>
            <a:off x="7253185" y="6616723"/>
            <a:ext cx="1657375"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出典：市町村局において作成</a:t>
            </a:r>
            <a:endParaRPr kumimoji="1" lang="en-US" altLang="ja-JP"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4422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013936350"/>
              </p:ext>
            </p:extLst>
          </p:nvPr>
        </p:nvGraphicFramePr>
        <p:xfrm>
          <a:off x="69743" y="374688"/>
          <a:ext cx="9004513" cy="6324276"/>
        </p:xfrm>
        <a:graphic>
          <a:graphicData uri="http://schemas.openxmlformats.org/drawingml/2006/table">
            <a:tbl>
              <a:tblPr firstRow="1" bandRow="1">
                <a:tableStyleId>{5C22544A-7EE6-4342-B048-85BDC9FD1C3A}</a:tableStyleId>
              </a:tblPr>
              <a:tblGrid>
                <a:gridCol w="729923">
                  <a:extLst>
                    <a:ext uri="{9D8B030D-6E8A-4147-A177-3AD203B41FA5}">
                      <a16:colId xmlns:a16="http://schemas.microsoft.com/office/drawing/2014/main" val="3164408231"/>
                    </a:ext>
                  </a:extLst>
                </a:gridCol>
                <a:gridCol w="827459">
                  <a:extLst>
                    <a:ext uri="{9D8B030D-6E8A-4147-A177-3AD203B41FA5}">
                      <a16:colId xmlns:a16="http://schemas.microsoft.com/office/drawing/2014/main" val="1788653758"/>
                    </a:ext>
                  </a:extLst>
                </a:gridCol>
                <a:gridCol w="827459">
                  <a:extLst>
                    <a:ext uri="{9D8B030D-6E8A-4147-A177-3AD203B41FA5}">
                      <a16:colId xmlns:a16="http://schemas.microsoft.com/office/drawing/2014/main" val="2811575869"/>
                    </a:ext>
                  </a:extLst>
                </a:gridCol>
                <a:gridCol w="827459">
                  <a:extLst>
                    <a:ext uri="{9D8B030D-6E8A-4147-A177-3AD203B41FA5}">
                      <a16:colId xmlns:a16="http://schemas.microsoft.com/office/drawing/2014/main" val="1471222512"/>
                    </a:ext>
                  </a:extLst>
                </a:gridCol>
                <a:gridCol w="827459">
                  <a:extLst>
                    <a:ext uri="{9D8B030D-6E8A-4147-A177-3AD203B41FA5}">
                      <a16:colId xmlns:a16="http://schemas.microsoft.com/office/drawing/2014/main" val="4107817766"/>
                    </a:ext>
                  </a:extLst>
                </a:gridCol>
                <a:gridCol w="827459">
                  <a:extLst>
                    <a:ext uri="{9D8B030D-6E8A-4147-A177-3AD203B41FA5}">
                      <a16:colId xmlns:a16="http://schemas.microsoft.com/office/drawing/2014/main" val="40833658"/>
                    </a:ext>
                  </a:extLst>
                </a:gridCol>
                <a:gridCol w="827459">
                  <a:extLst>
                    <a:ext uri="{9D8B030D-6E8A-4147-A177-3AD203B41FA5}">
                      <a16:colId xmlns:a16="http://schemas.microsoft.com/office/drawing/2014/main" val="3853551721"/>
                    </a:ext>
                  </a:extLst>
                </a:gridCol>
                <a:gridCol w="827459">
                  <a:extLst>
                    <a:ext uri="{9D8B030D-6E8A-4147-A177-3AD203B41FA5}">
                      <a16:colId xmlns:a16="http://schemas.microsoft.com/office/drawing/2014/main" val="3858152664"/>
                    </a:ext>
                  </a:extLst>
                </a:gridCol>
                <a:gridCol w="827459">
                  <a:extLst>
                    <a:ext uri="{9D8B030D-6E8A-4147-A177-3AD203B41FA5}">
                      <a16:colId xmlns:a16="http://schemas.microsoft.com/office/drawing/2014/main" val="1857628801"/>
                    </a:ext>
                  </a:extLst>
                </a:gridCol>
                <a:gridCol w="827459">
                  <a:extLst>
                    <a:ext uri="{9D8B030D-6E8A-4147-A177-3AD203B41FA5}">
                      <a16:colId xmlns:a16="http://schemas.microsoft.com/office/drawing/2014/main" val="2805201509"/>
                    </a:ext>
                  </a:extLst>
                </a:gridCol>
                <a:gridCol w="827459">
                  <a:extLst>
                    <a:ext uri="{9D8B030D-6E8A-4147-A177-3AD203B41FA5}">
                      <a16:colId xmlns:a16="http://schemas.microsoft.com/office/drawing/2014/main" val="652775044"/>
                    </a:ext>
                  </a:extLst>
                </a:gridCol>
              </a:tblGrid>
              <a:tr h="303040">
                <a:tc>
                  <a:txBody>
                    <a:bodyPr/>
                    <a:lstStyle/>
                    <a:p>
                      <a:endParaRPr kumimoji="1" lang="ja-JP" altLang="en-US" sz="1100" dirty="0">
                        <a:latin typeface="Meiryo UI" panose="020B0604030504040204" pitchFamily="50" charset="-128"/>
                        <a:ea typeface="Meiryo UI" panose="020B0604030504040204" pitchFamily="50" charset="-128"/>
                      </a:endParaRP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守口市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枚方市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寝屋川市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大東市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門真市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四條畷市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交野市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八尾市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柏原市</a:t>
                      </a: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東大阪市</a:t>
                      </a:r>
                    </a:p>
                  </a:txBody>
                  <a:tcPr marL="84407" marR="84407" marT="42203" marB="42203"/>
                </a:tc>
                <a:extLst>
                  <a:ext uri="{0D108BD9-81ED-4DB2-BD59-A6C34878D82A}">
                    <a16:rowId xmlns:a16="http://schemas.microsoft.com/office/drawing/2014/main" val="3347022767"/>
                  </a:ext>
                </a:extLst>
              </a:tr>
              <a:tr h="303040">
                <a:tc>
                  <a:txBody>
                    <a:bodyPr/>
                    <a:lstStyle/>
                    <a:p>
                      <a:r>
                        <a:rPr kumimoji="1" lang="ja-JP" altLang="en-US" sz="1100" b="1" dirty="0">
                          <a:latin typeface="Meiryo UI" panose="020B0604030504040204" pitchFamily="50" charset="-128"/>
                          <a:ea typeface="Meiryo UI" panose="020B0604030504040204" pitchFamily="50" charset="-128"/>
                        </a:rPr>
                        <a:t>地域</a:t>
                      </a:r>
                    </a:p>
                  </a:txBody>
                  <a:tcPr marL="84407" marR="84407" marT="42203" marB="42203"/>
                </a:tc>
                <a:tc gridSpan="7">
                  <a:txBody>
                    <a:bodyPr/>
                    <a:lstStyle/>
                    <a:p>
                      <a:pPr algn="ctr"/>
                      <a:r>
                        <a:rPr kumimoji="1" lang="ja-JP" altLang="en-US" sz="1100" dirty="0">
                          <a:latin typeface="Meiryo UI" panose="020B0604030504040204" pitchFamily="50" charset="-128"/>
                          <a:ea typeface="Meiryo UI" panose="020B0604030504040204" pitchFamily="50" charset="-128"/>
                        </a:rPr>
                        <a:t>北河内地域</a:t>
                      </a:r>
                    </a:p>
                  </a:txBody>
                  <a:tcPr marL="84407" marR="84407" marT="42203" marB="42203">
                    <a:solidFill>
                      <a:srgbClr val="92D050"/>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rgbClr val="D2DEEF"/>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rgbClr val="D2DEEF"/>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rgbClr val="D2DEEF"/>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rgbClr val="D2DEEF"/>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rgbClr val="D2DEEF"/>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rgbClr val="D2DEEF"/>
                    </a:solidFill>
                  </a:tcPr>
                </a:tc>
                <a:tc gridSpan="3">
                  <a:txBody>
                    <a:bodyPr/>
                    <a:lstStyle/>
                    <a:p>
                      <a:pPr algn="ctr"/>
                      <a:r>
                        <a:rPr kumimoji="1" lang="ja-JP" altLang="en-US" sz="1100" dirty="0">
                          <a:latin typeface="Meiryo UI" panose="020B0604030504040204" pitchFamily="50" charset="-128"/>
                          <a:ea typeface="Meiryo UI" panose="020B0604030504040204" pitchFamily="50" charset="-128"/>
                        </a:rPr>
                        <a:t>中河内地域</a:t>
                      </a:r>
                    </a:p>
                  </a:txBody>
                  <a:tcPr marL="84407" marR="84407" marT="42203" marB="42203">
                    <a:solidFill>
                      <a:srgbClr val="FFFF00"/>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rgbClr val="D2DEEF"/>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solidFill>
                      <a:srgbClr val="D2DEEF"/>
                    </a:solidFill>
                  </a:tcPr>
                </a:tc>
                <a:extLst>
                  <a:ext uri="{0D108BD9-81ED-4DB2-BD59-A6C34878D82A}">
                    <a16:rowId xmlns:a16="http://schemas.microsoft.com/office/drawing/2014/main" val="1444682213"/>
                  </a:ext>
                </a:extLst>
              </a:tr>
              <a:tr h="1066232">
                <a:tc>
                  <a:txBody>
                    <a:bodyPr/>
                    <a:lstStyle/>
                    <a:p>
                      <a:r>
                        <a:rPr kumimoji="1" lang="ja-JP" altLang="en-US" sz="1100" b="1" dirty="0">
                          <a:latin typeface="Meiryo UI" panose="020B0604030504040204" pitchFamily="50" charset="-128"/>
                          <a:ea typeface="Meiryo UI" panose="020B0604030504040204" pitchFamily="50" charset="-128"/>
                        </a:rPr>
                        <a:t>消防</a:t>
                      </a:r>
                      <a:endParaRPr kumimoji="1" lang="ja-JP" altLang="en-US" sz="1100" b="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zh-TW" altLang="en-US" sz="900" b="0" i="0" kern="1200" dirty="0">
                          <a:solidFill>
                            <a:schemeClr val="dk1"/>
                          </a:solidFill>
                          <a:effectLst/>
                          <a:latin typeface="Meiryo UI" panose="020B0604030504040204" pitchFamily="50" charset="-128"/>
                          <a:ea typeface="Meiryo UI" panose="020B0604030504040204" pitchFamily="50" charset="-128"/>
                          <a:cs typeface="+mn-cs"/>
                        </a:rPr>
                        <a:t>守口市門真市消防組合</a:t>
                      </a:r>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（守口市、門真市）</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gridSpan="2">
                  <a:txBody>
                    <a:bodyPr/>
                    <a:lstStyle/>
                    <a:p>
                      <a:pPr algn="l"/>
                      <a:r>
                        <a:rPr kumimoji="1" lang="ja-JP" altLang="en-US" sz="900" dirty="0">
                          <a:latin typeface="Meiryo UI" panose="020B0604030504040204" pitchFamily="50" charset="-128"/>
                          <a:ea typeface="Meiryo UI" panose="020B0604030504040204" pitchFamily="50" charset="-128"/>
                        </a:rPr>
                        <a:t>枚方寝屋川消防組合</a:t>
                      </a:r>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（枚方市、寝屋川市）</a:t>
                      </a:r>
                      <a:endParaRPr kumimoji="1" lang="en-US" altLang="ja-JP" sz="900" b="0" i="0" kern="1200" dirty="0">
                        <a:solidFill>
                          <a:schemeClr val="dk1"/>
                        </a:solidFill>
                        <a:effectLst/>
                        <a:latin typeface="Meiryo UI" panose="020B0604030504040204" pitchFamily="50" charset="-128"/>
                        <a:ea typeface="Meiryo UI" panose="020B0604030504040204" pitchFamily="50" charset="-128"/>
                        <a:cs typeface="+mn-cs"/>
                      </a:endParaRPr>
                    </a:p>
                    <a:p>
                      <a:pPr algn="l"/>
                      <a:endParaRPr kumimoji="1" lang="en-US" altLang="ja-JP" sz="900" b="0" i="0" kern="1200" dirty="0">
                        <a:solidFill>
                          <a:schemeClr val="dk1"/>
                        </a:solidFill>
                        <a:effectLst/>
                        <a:latin typeface="Meiryo UI" panose="020B0604030504040204" pitchFamily="50" charset="-128"/>
                        <a:ea typeface="Meiryo UI" panose="020B0604030504040204" pitchFamily="50" charset="-128"/>
                        <a:cs typeface="+mn-cs"/>
                      </a:endParaRPr>
                    </a:p>
                    <a:p>
                      <a:pPr algn="l"/>
                      <a:endParaRPr kumimoji="1" lang="en-US" altLang="ja-JP" sz="900" b="0" i="0" kern="1200" dirty="0">
                        <a:solidFill>
                          <a:schemeClr val="dk1"/>
                        </a:solidFill>
                        <a:effectLst/>
                        <a:latin typeface="Meiryo UI" panose="020B0604030504040204" pitchFamily="50" charset="-128"/>
                        <a:ea typeface="Meiryo UI" panose="020B0604030504040204" pitchFamily="50" charset="-128"/>
                        <a:cs typeface="+mn-cs"/>
                      </a:endParaRPr>
                    </a:p>
                    <a:p>
                      <a:pPr algn="l"/>
                      <a:endParaRPr kumimoji="1" lang="en-US" altLang="ja-JP" sz="900" b="0" i="0" kern="1200" dirty="0">
                        <a:solidFill>
                          <a:schemeClr val="dk1"/>
                        </a:solidFill>
                        <a:effectLst/>
                        <a:latin typeface="Meiryo UI" panose="020B0604030504040204" pitchFamily="50" charset="-128"/>
                        <a:ea typeface="Meiryo UI" panose="020B0604030504040204" pitchFamily="50" charset="-128"/>
                        <a:cs typeface="+mn-cs"/>
                      </a:endParaRPr>
                    </a:p>
                    <a:p>
                      <a:pPr algn="l"/>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指令センター共同・はしご車共同運用（枚方市・寝屋川市・交野市）</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algn="l"/>
                      <a:endParaRPr kumimoji="1" lang="en-US" altLang="ja-JP" sz="10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900" dirty="0">
                          <a:latin typeface="Meiryo UI" panose="020B0604030504040204" pitchFamily="50" charset="-128"/>
                          <a:ea typeface="Meiryo UI" panose="020B0604030504040204" pitchFamily="50" charset="-128"/>
                        </a:rPr>
                        <a:t>大東四條畷消防組合</a:t>
                      </a:r>
                      <a:r>
                        <a:rPr kumimoji="1" lang="ja-JP" altLang="en-US" sz="900" dirty="0">
                          <a:latin typeface="Meiryo UI" panose="020B0604030504040204" pitchFamily="50" charset="-128"/>
                          <a:ea typeface="Meiryo UI" panose="020B0604030504040204" pitchFamily="50" charset="-128"/>
                        </a:rPr>
                        <a:t>（大東市、四條畷市）</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b="0" i="0" kern="1200" dirty="0">
                          <a:solidFill>
                            <a:schemeClr val="dk1"/>
                          </a:solidFill>
                          <a:effectLst/>
                          <a:latin typeface="Meiryo UI" panose="020B0604030504040204" pitchFamily="50" charset="-128"/>
                          <a:ea typeface="Meiryo UI" panose="020B0604030504040204" pitchFamily="50" charset="-128"/>
                          <a:cs typeface="+mn-cs"/>
                        </a:rPr>
                        <a:t>守口市門真市消防組合</a:t>
                      </a:r>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（守口市、門真市）</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zh-TW" altLang="en-US" sz="900" dirty="0">
                          <a:latin typeface="Meiryo UI" panose="020B0604030504040204" pitchFamily="50" charset="-128"/>
                          <a:ea typeface="Meiryo UI" panose="020B0604030504040204" pitchFamily="50" charset="-128"/>
                        </a:rPr>
                        <a:t>大東四條畷消防組合</a:t>
                      </a:r>
                      <a:r>
                        <a:rPr kumimoji="1" lang="ja-JP" altLang="en-US" sz="900" dirty="0">
                          <a:latin typeface="Meiryo UI" panose="020B0604030504040204" pitchFamily="50" charset="-128"/>
                          <a:ea typeface="Meiryo UI" panose="020B0604030504040204" pitchFamily="50" charset="-128"/>
                        </a:rPr>
                        <a:t>（大東市、四條畷市）</a:t>
                      </a: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algn="l"/>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指令センター共同・はしご車共同運用（枚方市・寝屋川市・交野市）</a:t>
                      </a:r>
                      <a:endParaRPr kumimoji="1" lang="en-US" altLang="ja-JP" sz="900" dirty="0">
                        <a:latin typeface="Meiryo UI" panose="020B0604030504040204" pitchFamily="50" charset="-128"/>
                        <a:ea typeface="Meiryo UI" panose="020B0604030504040204" pitchFamily="50" charset="-128"/>
                      </a:endParaRPr>
                    </a:p>
                    <a:p>
                      <a:pPr algn="l"/>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大阪南消防組合（富田林市、河内長野市、柏原市、羽曳野市、藤井寺市、太子町、河南町、千早赤阪村）</a:t>
                      </a: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extLst>
                  <a:ext uri="{0D108BD9-81ED-4DB2-BD59-A6C34878D82A}">
                    <a16:rowId xmlns:a16="http://schemas.microsoft.com/office/drawing/2014/main" val="4062737597"/>
                  </a:ext>
                </a:extLst>
              </a:tr>
              <a:tr h="600415">
                <a:tc>
                  <a:txBody>
                    <a:bodyPr/>
                    <a:lstStyle/>
                    <a:p>
                      <a:r>
                        <a:rPr kumimoji="1" lang="ja-JP" altLang="en-US" sz="1100" b="1" dirty="0">
                          <a:latin typeface="Meiryo UI" panose="020B0604030504040204" pitchFamily="50" charset="-128"/>
                          <a:ea typeface="Meiryo UI" panose="020B0604030504040204" pitchFamily="50" charset="-128"/>
                        </a:rPr>
                        <a:t>水道</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（企業団統合）</a:t>
                      </a:r>
                      <a:endParaRPr kumimoji="1" lang="en-US" altLang="ja-JP" sz="1100" b="1"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H29</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R7</a:t>
                      </a:r>
                      <a:r>
                        <a:rPr kumimoji="1" lang="ja-JP" altLang="en-US" sz="900" dirty="0">
                          <a:latin typeface="Meiryo UI" panose="020B0604030504040204" pitchFamily="50" charset="-128"/>
                          <a:ea typeface="Meiryo UI" panose="020B0604030504040204" pitchFamily="50" charset="-128"/>
                        </a:rPr>
                        <a:t>予定）</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R7</a:t>
                      </a:r>
                      <a:r>
                        <a:rPr kumimoji="1" lang="ja-JP" altLang="en-US" sz="900" dirty="0">
                          <a:latin typeface="Meiryo UI" panose="020B0604030504040204" pitchFamily="50" charset="-128"/>
                          <a:ea typeface="Meiryo UI" panose="020B0604030504040204" pitchFamily="50" charset="-128"/>
                        </a:rPr>
                        <a:t>予定）</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extLst>
                  <a:ext uri="{0D108BD9-81ED-4DB2-BD59-A6C34878D82A}">
                    <a16:rowId xmlns:a16="http://schemas.microsoft.com/office/drawing/2014/main" val="2329686945"/>
                  </a:ext>
                </a:extLst>
              </a:tr>
              <a:tr h="795605">
                <a:tc rowSpan="3">
                  <a:txBody>
                    <a:bodyPr/>
                    <a:lstStyle/>
                    <a:p>
                      <a:r>
                        <a:rPr kumimoji="1" lang="ja-JP" altLang="en-US" sz="1100" b="1" dirty="0">
                          <a:latin typeface="Meiryo UI" panose="020B0604030504040204" pitchFamily="50" charset="-128"/>
                          <a:ea typeface="Meiryo UI" panose="020B0604030504040204" pitchFamily="50" charset="-128"/>
                        </a:rPr>
                        <a:t>ごみ処理</a:t>
                      </a: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大阪広域環境施設組合（大阪市、八尾市、松原市、守口市）</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枚方京田辺環境施設組合（枚方市、京都府京田辺市）</a:t>
                      </a: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a:txBody>
                    <a:bodyPr/>
                    <a:lstStyle/>
                    <a:p>
                      <a:pPr algn="l"/>
                      <a:r>
                        <a:rPr kumimoji="1" lang="zh-TW" altLang="en-US" sz="900" dirty="0">
                          <a:latin typeface="Meiryo UI" panose="020B0604030504040204" pitchFamily="50" charset="-128"/>
                          <a:ea typeface="Meiryo UI" panose="020B0604030504040204" pitchFamily="50" charset="-128"/>
                        </a:rPr>
                        <a:t>東大阪都市清掃施設組合</a:t>
                      </a:r>
                      <a:r>
                        <a:rPr kumimoji="1" lang="ja-JP" altLang="en-US" sz="900" dirty="0">
                          <a:latin typeface="Meiryo UI" panose="020B0604030504040204" pitchFamily="50" charset="-128"/>
                          <a:ea typeface="Meiryo UI" panose="020B0604030504040204" pitchFamily="50" charset="-128"/>
                        </a:rPr>
                        <a:t>（東大阪市、大東市）</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rowSpan="3">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dirty="0">
                          <a:latin typeface="Meiryo UI" panose="020B0604030504040204" pitchFamily="50" charset="-128"/>
                          <a:ea typeface="Meiryo UI" panose="020B0604030504040204" pitchFamily="50" charset="-128"/>
                        </a:rPr>
                        <a:t>四條畷市交野市清掃施設組合</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四條畷市</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交野市</a:t>
                      </a:r>
                      <a:r>
                        <a:rPr kumimoji="1" lang="ja-JP" altLang="en-US" sz="900" dirty="0">
                          <a:latin typeface="Meiryo UI" panose="020B0604030504040204" pitchFamily="50" charset="-128"/>
                          <a:ea typeface="Meiryo UI" panose="020B0604030504040204" pitchFamily="50" charset="-128"/>
                        </a:rPr>
                        <a:t>）</a:t>
                      </a:r>
                      <a:endParaRPr kumimoji="1" lang="zh-TW" altLang="en-US" sz="900" dirty="0">
                        <a:latin typeface="Meiryo UI" panose="020B0604030504040204" pitchFamily="50" charset="-128"/>
                        <a:ea typeface="Meiryo UI" panose="020B0604030504040204" pitchFamily="50" charset="-128"/>
                      </a:endParaRPr>
                    </a:p>
                    <a:p>
                      <a:pPr algn="l"/>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dirty="0">
                          <a:latin typeface="Meiryo UI" panose="020B0604030504040204" pitchFamily="50" charset="-128"/>
                          <a:ea typeface="Meiryo UI" panose="020B0604030504040204" pitchFamily="50" charset="-128"/>
                        </a:rPr>
                        <a:t>大阪広域環境施設組合（大阪市、八尾市、松原市、守口市）</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柏羽藤環境事業組合（柏原市、羽曳野市、藤井寺市）</a:t>
                      </a: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東大阪都市清掃施設組合（東大阪市、大東市）</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extLst>
                  <a:ext uri="{0D108BD9-81ED-4DB2-BD59-A6C34878D82A}">
                    <a16:rowId xmlns:a16="http://schemas.microsoft.com/office/drawing/2014/main" val="4008888660"/>
                  </a:ext>
                </a:extLst>
              </a:tr>
              <a:tr h="432048">
                <a:tc vMerge="1">
                  <a:txBody>
                    <a:bodyPr/>
                    <a:lstStyle/>
                    <a:p>
                      <a:endParaRPr kumimoji="1" lang="ja-JP" altLang="en-US"/>
                    </a:p>
                  </a:txBody>
                  <a:tcPr/>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（収集・運搬）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（収集・運搬）</a:t>
                      </a:r>
                    </a:p>
                  </a:txBody>
                  <a:tcPr marL="84407" marR="84407" marT="42203" marB="42203"/>
                </a:tc>
                <a:tc vMerge="1">
                  <a:txBody>
                    <a:bodyPr/>
                    <a:lstStyle/>
                    <a:p>
                      <a:endParaRPr kumimoji="1" lang="ja-JP" altLang="en-US"/>
                    </a:p>
                  </a:txBody>
                  <a:tcPr/>
                </a:tc>
                <a:tc rowSpan="2">
                  <a:txBody>
                    <a:bodyPr/>
                    <a:lstStyle/>
                    <a:p>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（収集・運搬）</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vMerge="1">
                  <a:txBody>
                    <a:bodyPr/>
                    <a:lstStyle/>
                    <a:p>
                      <a:endParaRPr kumimoji="1" lang="ja-JP" altLang="en-US"/>
                    </a:p>
                  </a:txBody>
                  <a:tcPr/>
                </a:tc>
                <a:tc>
                  <a:txBody>
                    <a:bodyPr/>
                    <a:lstStyle/>
                    <a:p>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（収集・運搬）</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a:txBody>
                    <a:bodyPr/>
                    <a:lstStyle/>
                    <a:p>
                      <a:r>
                        <a:rPr kumimoji="1" lang="ja-JP" altLang="en-US" sz="900">
                          <a:latin typeface="Meiryo UI" panose="020B0604030504040204" pitchFamily="50" charset="-128"/>
                          <a:ea typeface="Meiryo UI" panose="020B0604030504040204" pitchFamily="50" charset="-128"/>
                        </a:rPr>
                        <a:t>単独</a:t>
                      </a:r>
                      <a:endParaRPr kumimoji="1" lang="en-US" altLang="ja-JP" sz="900">
                        <a:latin typeface="Meiryo UI" panose="020B0604030504040204" pitchFamily="50" charset="-128"/>
                        <a:ea typeface="Meiryo UI" panose="020B0604030504040204" pitchFamily="50" charset="-128"/>
                      </a:endParaRPr>
                    </a:p>
                    <a:p>
                      <a:r>
                        <a:rPr kumimoji="1" lang="ja-JP" altLang="en-US" sz="900">
                          <a:latin typeface="Meiryo UI" panose="020B0604030504040204" pitchFamily="50" charset="-128"/>
                          <a:ea typeface="Meiryo UI" panose="020B0604030504040204" pitchFamily="50" charset="-128"/>
                        </a:rPr>
                        <a:t>（収集・運搬）</a:t>
                      </a:r>
                      <a:endParaRPr kumimoji="1" lang="ja-JP" altLang="en-US" sz="1300">
                        <a:latin typeface="Meiryo UI" panose="020B0604030504040204" pitchFamily="50" charset="-128"/>
                        <a:ea typeface="Meiryo UI" panose="020B0604030504040204" pitchFamily="50" charset="-128"/>
                      </a:endParaRPr>
                    </a:p>
                  </a:txBody>
                  <a:tcPr marL="84407" marR="84407" marT="42203" marB="42203"/>
                </a:tc>
                <a:tc rowSpan="2">
                  <a:txBody>
                    <a:bodyPr/>
                    <a:lstStyle/>
                    <a:p>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（収集・運搬）</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rowSpan="2">
                  <a:txBody>
                    <a:bodyPr/>
                    <a:lstStyle/>
                    <a:p>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（収集・運搬）</a:t>
                      </a:r>
                    </a:p>
                  </a:txBody>
                  <a:tcPr marL="84407" marR="84407" marT="42203" marB="42203"/>
                </a:tc>
                <a:tc rowSpan="2">
                  <a:txBody>
                    <a:bodyPr/>
                    <a:lstStyle/>
                    <a:p>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（収集・運搬）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extLst>
                  <a:ext uri="{0D108BD9-81ED-4DB2-BD59-A6C34878D82A}">
                    <a16:rowId xmlns:a16="http://schemas.microsoft.com/office/drawing/2014/main" val="1905493414"/>
                  </a:ext>
                </a:extLst>
              </a:tr>
              <a:tr h="239174">
                <a:tc vMerge="1">
                  <a:txBody>
                    <a:bodyPr/>
                    <a:lstStyle/>
                    <a:p>
                      <a:endParaRPr kumimoji="1" lang="ja-JP" altLang="en-US"/>
                    </a:p>
                  </a:txBody>
                  <a:tcPr/>
                </a:tc>
                <a:tc vMerge="1">
                  <a:txBody>
                    <a:bodyPr/>
                    <a:lstStyle/>
                    <a:p>
                      <a:endParaRPr kumimoji="1" lang="ja-JP" altLang="en-US"/>
                    </a:p>
                  </a:txBody>
                  <a:tcPr/>
                </a:tc>
                <a:tc gridSpan="2">
                  <a:txBody>
                    <a:bodyPr/>
                    <a:lstStyle/>
                    <a:p>
                      <a:pPr algn="l"/>
                      <a:r>
                        <a:rPr kumimoji="1" lang="ja-JP" altLang="en-US" sz="800" dirty="0">
                          <a:latin typeface="Meiryo UI" panose="020B0604030504040204" pitchFamily="50" charset="-128"/>
                          <a:ea typeface="Meiryo UI" panose="020B0604030504040204" pitchFamily="50" charset="-128"/>
                        </a:rPr>
                        <a:t>北河内</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市リサイクル施設組合</a:t>
                      </a:r>
                      <a:endParaRPr kumimoji="1" lang="ja-JP" altLang="en-US"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algn="l"/>
                      <a:endParaRPr kumimoji="1" lang="ja-JP" altLang="en-US" sz="900" dirty="0">
                        <a:latin typeface="BIZ UDPゴシック" panose="020B0400000000000000" pitchFamily="50" charset="-128"/>
                        <a:ea typeface="BIZ UDPゴシック" panose="020B0400000000000000" pitchFamily="50" charset="-128"/>
                      </a:endParaRPr>
                    </a:p>
                  </a:txBody>
                  <a:tcPr marL="84406" marR="84406" marT="42203" marB="42203"/>
                </a:tc>
                <a:tc vMerge="1">
                  <a:txBody>
                    <a:bodyPr/>
                    <a:lstStyle/>
                    <a:p>
                      <a:endParaRPr kumimoji="1" lang="ja-JP" altLang="en-US"/>
                    </a:p>
                  </a:txBody>
                  <a:tcPr/>
                </a:tc>
                <a:tc v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北河内</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市リサイクル施設組合</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endParaRPr kumimoji="1" lang="ja-JP" altLang="en-US"/>
                    </a:p>
                  </a:txBody>
                  <a:tcPr marL="84406" marR="84406" marT="42203" marB="42203"/>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02261878"/>
                  </a:ext>
                </a:extLst>
              </a:tr>
              <a:tr h="479664">
                <a:tc rowSpan="2">
                  <a:txBody>
                    <a:bodyPr/>
                    <a:lstStyle/>
                    <a:p>
                      <a:r>
                        <a:rPr kumimoji="1" lang="ja-JP" altLang="en-US" sz="1100" b="1">
                          <a:latin typeface="Meiryo UI" panose="020B0604030504040204" pitchFamily="50" charset="-128"/>
                          <a:ea typeface="Meiryo UI" panose="020B0604030504040204" pitchFamily="50" charset="-128"/>
                        </a:rPr>
                        <a:t>し尿</a:t>
                      </a:r>
                      <a:endParaRPr kumimoji="1" lang="en-US" altLang="ja-JP" sz="1100" b="1">
                        <a:latin typeface="Meiryo UI" panose="020B0604030504040204" pitchFamily="50" charset="-128"/>
                        <a:ea typeface="Meiryo UI" panose="020B0604030504040204" pitchFamily="50" charset="-128"/>
                      </a:endParaRP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rowSpan="2">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委託</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（交野市）</a:t>
                      </a:r>
                      <a:endParaRPr kumimoji="1" lang="zh-TW" altLang="en-US" sz="900" kern="1200" dirty="0">
                        <a:solidFill>
                          <a:schemeClr val="tx1"/>
                        </a:solidFill>
                        <a:latin typeface="Meiryo UI" panose="020B0604030504040204" pitchFamily="50" charset="-128"/>
                        <a:ea typeface="Meiryo UI" panose="020B0604030504040204" pitchFamily="50" charset="-128"/>
                        <a:cs typeface="+mn-cs"/>
                      </a:endParaRPr>
                    </a:p>
                  </a:txBody>
                  <a:tcPr marL="84407" marR="84407" marT="42203" marB="42203"/>
                </a:tc>
                <a:tc rowSpan="2">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四條畷市立環境センター（四條畷市が運営（協定により、門真市が負担金を拠出））</a:t>
                      </a:r>
                    </a:p>
                  </a:txBody>
                  <a:tcPr marL="84407" marR="84407" marT="42203" marB="42203"/>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Meiryo UI" panose="020B0604030504040204" pitchFamily="50" charset="-128"/>
                          <a:ea typeface="Meiryo UI" panose="020B0604030504040204" pitchFamily="50" charset="-128"/>
                          <a:cs typeface="+mn-cs"/>
                        </a:rPr>
                        <a:t>四條畷市立環境センター（四條畷市が運営（協定により、門真市が負担金を拠出））</a:t>
                      </a:r>
                    </a:p>
                  </a:txBody>
                  <a:tcPr marL="84407" marR="84407" marT="42203" marB="42203"/>
                </a:tc>
                <a:tc>
                  <a:txBody>
                    <a:bodyPr/>
                    <a:lstStyle/>
                    <a:p>
                      <a:pPr marL="0" algn="l" defTabSz="914400" rtl="0" eaLnBrk="1" latinLnBrk="0" hangingPunct="1"/>
                      <a:r>
                        <a:rPr kumimoji="1" lang="zh-CN" altLang="en-US" sz="900" kern="1200" dirty="0">
                          <a:solidFill>
                            <a:schemeClr val="tx1"/>
                          </a:solidFill>
                          <a:latin typeface="Meiryo UI" panose="020B0604030504040204" pitchFamily="50" charset="-128"/>
                          <a:ea typeface="Meiryo UI" panose="020B0604030504040204" pitchFamily="50" charset="-128"/>
                          <a:cs typeface="+mn-cs"/>
                        </a:rPr>
                        <a:t>受託</a:t>
                      </a:r>
                      <a:endParaRPr kumimoji="1" lang="en-US" altLang="zh-CN" sz="90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zh-CN" altLang="en-US" sz="9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寝屋川市）</a:t>
                      </a:r>
                      <a:endParaRPr kumimoji="1" lang="zh-CN" altLang="en-US" sz="900" kern="1200" dirty="0">
                        <a:solidFill>
                          <a:schemeClr val="tx1"/>
                        </a:solidFill>
                        <a:latin typeface="Meiryo UI" panose="020B0604030504040204" pitchFamily="50" charset="-128"/>
                        <a:ea typeface="Meiryo UI" panose="020B0604030504040204" pitchFamily="50" charset="-128"/>
                        <a:cs typeface="+mn-cs"/>
                      </a:endParaRPr>
                    </a:p>
                  </a:txBody>
                  <a:tcPr marL="84407" marR="84407" marT="42203" marB="42203"/>
                </a:tc>
                <a:tc rowSpan="2">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柏羽藤環境事業組合</a:t>
                      </a:r>
                      <a:r>
                        <a:rPr kumimoji="1" lang="ja-JP" altLang="en-US" sz="800" dirty="0">
                          <a:latin typeface="Meiryo UI" panose="020B0604030504040204" pitchFamily="50" charset="-128"/>
                          <a:ea typeface="Meiryo UI" panose="020B0604030504040204" pitchFamily="50" charset="-128"/>
                        </a:rPr>
                        <a:t>（柏原市、羽曳野市、藤井寺市）</a:t>
                      </a:r>
                      <a:endParaRPr kumimoji="1" lang="ja-JP" altLang="en-US" sz="900" dirty="0">
                        <a:latin typeface="Meiryo UI" panose="020B0604030504040204" pitchFamily="50" charset="-128"/>
                        <a:ea typeface="Meiryo UI" panose="020B0604030504040204" pitchFamily="50" charset="-128"/>
                      </a:endParaRP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extLst>
                  <a:ext uri="{0D108BD9-81ED-4DB2-BD59-A6C34878D82A}">
                    <a16:rowId xmlns:a16="http://schemas.microsoft.com/office/drawing/2014/main" val="3971991542"/>
                  </a:ext>
                </a:extLst>
              </a:tr>
              <a:tr h="3568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単独</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（収集・運搬）</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txBody>
                  <a:tcPr marL="84407" marR="84407" marT="42203" marB="42203"/>
                </a:tc>
                <a:tc vMerge="1">
                  <a:txBody>
                    <a:bodyPr/>
                    <a:lstStyle/>
                    <a:p>
                      <a:endParaRPr kumimoji="1" lang="ja-JP" altLang="en-US"/>
                    </a:p>
                  </a:txBody>
                  <a:tcPr/>
                </a:tc>
                <a:tc>
                  <a:txBody>
                    <a:bodyPr/>
                    <a:lstStyle/>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単独</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（収集・運搬）</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txBody>
                  <a:tcPr marL="84407" marR="84407" marT="42203" marB="42203"/>
                </a:tc>
                <a:tc vMerge="1">
                  <a:txBody>
                    <a:bodyPr/>
                    <a:lstStyle/>
                    <a:p>
                      <a:endParaRPr kumimoji="1" lang="ja-JP" altLang="en-US"/>
                    </a:p>
                  </a:txBody>
                  <a:tcPr/>
                </a:tc>
                <a:tc>
                  <a:txBody>
                    <a:bodyPr/>
                    <a:lstStyle/>
                    <a:p>
                      <a:pPr marL="0" algn="l" defTabSz="914400" rtl="0" eaLnBrk="1" latinLnBrk="0" hangingPunct="1"/>
                      <a:r>
                        <a:rPr kumimoji="1" lang="zh-CN" altLang="en-US" sz="900" kern="1200" dirty="0">
                          <a:solidFill>
                            <a:schemeClr val="tx1"/>
                          </a:solidFill>
                          <a:latin typeface="Meiryo UI" panose="020B0604030504040204" pitchFamily="50" charset="-128"/>
                          <a:ea typeface="Meiryo UI" panose="020B0604030504040204" pitchFamily="50" charset="-128"/>
                          <a:cs typeface="+mn-cs"/>
                        </a:rPr>
                        <a:t>単独</a:t>
                      </a:r>
                      <a:endParaRPr kumimoji="1" lang="en-US" altLang="zh-CN" sz="90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（収集・運搬）</a:t>
                      </a:r>
                      <a:endParaRPr kumimoji="1" lang="zh-CN" altLang="en-US" sz="90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endParaRPr kumimoji="1" lang="zh-CN" altLang="en-US" sz="900" kern="1200" dirty="0">
                        <a:solidFill>
                          <a:schemeClr val="tx1"/>
                        </a:solidFill>
                        <a:latin typeface="Meiryo UI" panose="020B0604030504040204" pitchFamily="50" charset="-128"/>
                        <a:ea typeface="Meiryo UI" panose="020B0604030504040204" pitchFamily="50" charset="-128"/>
                        <a:cs typeface="+mn-cs"/>
                      </a:endParaRPr>
                    </a:p>
                  </a:txBody>
                  <a:tcPr marL="84407" marR="84407" marT="42203" marB="42203"/>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36130303"/>
                  </a:ext>
                </a:extLst>
              </a:tr>
              <a:tr h="338652">
                <a:tc>
                  <a:txBody>
                    <a:bodyPr/>
                    <a:lstStyle/>
                    <a:p>
                      <a:r>
                        <a:rPr kumimoji="1" lang="ja-JP" altLang="en-US" sz="1100" b="1" dirty="0">
                          <a:latin typeface="Meiryo UI" panose="020B0604030504040204" pitchFamily="50" charset="-128"/>
                          <a:ea typeface="Meiryo UI" panose="020B0604030504040204" pitchFamily="50" charset="-128"/>
                        </a:rPr>
                        <a:t>小児診療</a:t>
                      </a:r>
                      <a:endParaRPr kumimoji="1" lang="en-US" altLang="ja-JP" sz="1100" b="1" dirty="0">
                        <a:latin typeface="Meiryo UI" panose="020B0604030504040204" pitchFamily="50" charset="-128"/>
                        <a:ea typeface="Meiryo UI" panose="020B0604030504040204" pitchFamily="50" charset="-128"/>
                      </a:endParaRPr>
                    </a:p>
                  </a:txBody>
                  <a:tcPr marL="84407" marR="84407" marT="42203" marB="42203"/>
                </a:tc>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北河内こども夜間救急センター（協議会を設置し運営、各団体が負担金を拠出）</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algn="l"/>
                      <a:r>
                        <a:rPr kumimoji="1" lang="ja-JP" altLang="en-US" sz="1000" dirty="0">
                          <a:latin typeface="BIZ UDPゴシック" panose="020B0400000000000000" pitchFamily="50" charset="-128"/>
                          <a:ea typeface="BIZ UDPゴシック" panose="020B0400000000000000" pitchFamily="50" charset="-128"/>
                        </a:rPr>
                        <a:t>単独</a:t>
                      </a:r>
                    </a:p>
                  </a:txBody>
                  <a:tcPr/>
                </a:tc>
                <a:tc hMerge="1">
                  <a:txBody>
                    <a:bodyPr/>
                    <a:lstStyle/>
                    <a:p>
                      <a:pPr algn="l"/>
                      <a:r>
                        <a:rPr kumimoji="1" lang="ja-JP" altLang="en-US" sz="1000" dirty="0">
                          <a:latin typeface="BIZ UDPゴシック" panose="020B0400000000000000" pitchFamily="50" charset="-128"/>
                          <a:ea typeface="BIZ UDPゴシック" panose="020B0400000000000000" pitchFamily="50" charset="-128"/>
                        </a:rPr>
                        <a:t>単独</a:t>
                      </a:r>
                    </a:p>
                  </a:txBody>
                  <a:tcPr/>
                </a:tc>
                <a:tc hMerge="1">
                  <a:txBody>
                    <a:bodyPr/>
                    <a:lstStyle/>
                    <a:p>
                      <a:pPr algn="l"/>
                      <a:endParaRPr kumimoji="1" lang="ja-JP" altLang="en-US" sz="100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0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00" dirty="0">
                        <a:latin typeface="BIZ UDPゴシック" panose="020B0400000000000000" pitchFamily="50" charset="-128"/>
                        <a:ea typeface="BIZ UDPゴシック" panose="020B0400000000000000" pitchFamily="50" charset="-128"/>
                      </a:endParaRP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輪番で対応</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ー</a:t>
                      </a:r>
                      <a:endParaRPr kumimoji="1" lang="zh-TW" altLang="en-US" sz="10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単独</a:t>
                      </a:r>
                      <a:endParaRPr kumimoji="1" lang="zh-TW" altLang="en-US" sz="1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35299353"/>
                  </a:ext>
                </a:extLst>
              </a:tr>
              <a:tr h="225557">
                <a:tc>
                  <a:txBody>
                    <a:bodyPr/>
                    <a:lstStyle/>
                    <a:p>
                      <a:r>
                        <a:rPr kumimoji="1" lang="ja-JP" altLang="en-US" sz="1100" b="1" dirty="0">
                          <a:latin typeface="Meiryo UI" panose="020B0604030504040204" pitchFamily="50" charset="-128"/>
                          <a:ea typeface="Meiryo UI" panose="020B0604030504040204" pitchFamily="50" charset="-128"/>
                        </a:rPr>
                        <a:t>休日診療</a:t>
                      </a:r>
                      <a:endParaRPr kumimoji="1" lang="en-US" altLang="ja-JP" sz="1100" b="1"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単独</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単独</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ー</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extLst>
                  <a:ext uri="{0D108BD9-81ED-4DB2-BD59-A6C34878D82A}">
                    <a16:rowId xmlns:a16="http://schemas.microsoft.com/office/drawing/2014/main" val="2863875342"/>
                  </a:ext>
                </a:extLst>
              </a:tr>
            </a:tbl>
          </a:graphicData>
        </a:graphic>
      </p:graphicFrame>
      <p:sp>
        <p:nvSpPr>
          <p:cNvPr id="6" name="正方形/長方形 5">
            <a:extLst>
              <a:ext uri="{FF2B5EF4-FFF2-40B4-BE49-F238E27FC236}">
                <a16:creationId xmlns:a16="http://schemas.microsoft.com/office/drawing/2014/main" id="{925D63F8-2B7B-4274-B041-28686A608829}"/>
              </a:ext>
            </a:extLst>
          </p:cNvPr>
          <p:cNvSpPr/>
          <p:nvPr/>
        </p:nvSpPr>
        <p:spPr>
          <a:xfrm>
            <a:off x="812058" y="981272"/>
            <a:ext cx="766685" cy="12027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7" name="正方形/長方形 6">
            <a:extLst>
              <a:ext uri="{FF2B5EF4-FFF2-40B4-BE49-F238E27FC236}">
                <a16:creationId xmlns:a16="http://schemas.microsoft.com/office/drawing/2014/main" id="{54F6B9C9-2B55-4F40-B949-8A42E5D7F61E}"/>
              </a:ext>
            </a:extLst>
          </p:cNvPr>
          <p:cNvSpPr/>
          <p:nvPr/>
        </p:nvSpPr>
        <p:spPr>
          <a:xfrm>
            <a:off x="4130047" y="981844"/>
            <a:ext cx="766685" cy="116426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cxnSp>
        <p:nvCxnSpPr>
          <p:cNvPr id="8" name="直線コネクタ 7">
            <a:extLst>
              <a:ext uri="{FF2B5EF4-FFF2-40B4-BE49-F238E27FC236}">
                <a16:creationId xmlns:a16="http://schemas.microsoft.com/office/drawing/2014/main" id="{9732D677-C8C2-437A-8D80-AA4BBAC6542A}"/>
              </a:ext>
            </a:extLst>
          </p:cNvPr>
          <p:cNvCxnSpPr>
            <a:cxnSpLocks/>
          </p:cNvCxnSpPr>
          <p:nvPr/>
        </p:nvCxnSpPr>
        <p:spPr>
          <a:xfrm>
            <a:off x="1578745" y="981269"/>
            <a:ext cx="2542737"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BC6E6D04-10AE-4E55-A3D5-3197DDB55D37}"/>
              </a:ext>
            </a:extLst>
          </p:cNvPr>
          <p:cNvSpPr/>
          <p:nvPr/>
        </p:nvSpPr>
        <p:spPr>
          <a:xfrm>
            <a:off x="3298980" y="999548"/>
            <a:ext cx="766685" cy="1202791"/>
          </a:xfrm>
          <a:prstGeom prst="rect">
            <a:avLst/>
          </a:prstGeom>
          <a:noFill/>
          <a:ln w="285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14" name="正方形/長方形 13">
            <a:extLst>
              <a:ext uri="{FF2B5EF4-FFF2-40B4-BE49-F238E27FC236}">
                <a16:creationId xmlns:a16="http://schemas.microsoft.com/office/drawing/2014/main" id="{8A933A41-BA63-422F-AB48-66827C70FBEF}"/>
              </a:ext>
            </a:extLst>
          </p:cNvPr>
          <p:cNvSpPr/>
          <p:nvPr/>
        </p:nvSpPr>
        <p:spPr>
          <a:xfrm>
            <a:off x="4963877" y="999545"/>
            <a:ext cx="766685" cy="1202789"/>
          </a:xfrm>
          <a:prstGeom prst="rect">
            <a:avLst/>
          </a:prstGeom>
          <a:noFill/>
          <a:ln w="285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cxnSp>
        <p:nvCxnSpPr>
          <p:cNvPr id="15" name="直線コネクタ 14">
            <a:extLst>
              <a:ext uri="{FF2B5EF4-FFF2-40B4-BE49-F238E27FC236}">
                <a16:creationId xmlns:a16="http://schemas.microsoft.com/office/drawing/2014/main" id="{8B81C708-4C06-4853-9012-11C196FFCDAF}"/>
              </a:ext>
            </a:extLst>
          </p:cNvPr>
          <p:cNvCxnSpPr>
            <a:cxnSpLocks/>
          </p:cNvCxnSpPr>
          <p:nvPr/>
        </p:nvCxnSpPr>
        <p:spPr>
          <a:xfrm>
            <a:off x="4065667" y="2202334"/>
            <a:ext cx="875255" cy="0"/>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D43ED1D5-C35B-4E77-9774-29AA3D1F3EA9}"/>
              </a:ext>
            </a:extLst>
          </p:cNvPr>
          <p:cNvSpPr/>
          <p:nvPr/>
        </p:nvSpPr>
        <p:spPr>
          <a:xfrm>
            <a:off x="1631537" y="4164463"/>
            <a:ext cx="1641939" cy="272411"/>
          </a:xfrm>
          <a:prstGeom prst="rect">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22" name="正方形/長方形 21">
            <a:extLst>
              <a:ext uri="{FF2B5EF4-FFF2-40B4-BE49-F238E27FC236}">
                <a16:creationId xmlns:a16="http://schemas.microsoft.com/office/drawing/2014/main" id="{792B33EA-B9EE-42D1-93DD-A4BB32E94CF4}"/>
              </a:ext>
            </a:extLst>
          </p:cNvPr>
          <p:cNvSpPr/>
          <p:nvPr/>
        </p:nvSpPr>
        <p:spPr>
          <a:xfrm>
            <a:off x="4934533" y="4170652"/>
            <a:ext cx="1641939" cy="260034"/>
          </a:xfrm>
          <a:prstGeom prst="rect">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cxnSp>
        <p:nvCxnSpPr>
          <p:cNvPr id="23" name="直線コネクタ 22">
            <a:extLst>
              <a:ext uri="{FF2B5EF4-FFF2-40B4-BE49-F238E27FC236}">
                <a16:creationId xmlns:a16="http://schemas.microsoft.com/office/drawing/2014/main" id="{169C43DD-FAE9-474B-856E-3525D2D9A110}"/>
              </a:ext>
            </a:extLst>
          </p:cNvPr>
          <p:cNvCxnSpPr>
            <a:cxnSpLocks/>
          </p:cNvCxnSpPr>
          <p:nvPr/>
        </p:nvCxnSpPr>
        <p:spPr>
          <a:xfrm>
            <a:off x="3273476" y="4170652"/>
            <a:ext cx="1670997" cy="0"/>
          </a:xfrm>
          <a:prstGeom prst="line">
            <a:avLst/>
          </a:prstGeom>
          <a:ln w="19050">
            <a:solidFill>
              <a:srgbClr val="FF33CC"/>
            </a:solidFill>
            <a:prstDash val="sysDash"/>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616CC3D8-66C9-4172-8638-80CEB43605EF}"/>
              </a:ext>
            </a:extLst>
          </p:cNvPr>
          <p:cNvSpPr/>
          <p:nvPr/>
        </p:nvSpPr>
        <p:spPr>
          <a:xfrm>
            <a:off x="3311052" y="2815012"/>
            <a:ext cx="766685" cy="864739"/>
          </a:xfrm>
          <a:prstGeom prst="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29" name="正方形/長方形 28">
            <a:extLst>
              <a:ext uri="{FF2B5EF4-FFF2-40B4-BE49-F238E27FC236}">
                <a16:creationId xmlns:a16="http://schemas.microsoft.com/office/drawing/2014/main" id="{2FA1ADDC-02F4-453B-B8FA-7C035D736A47}"/>
              </a:ext>
            </a:extLst>
          </p:cNvPr>
          <p:cNvSpPr/>
          <p:nvPr/>
        </p:nvSpPr>
        <p:spPr>
          <a:xfrm>
            <a:off x="8278730" y="2815012"/>
            <a:ext cx="766685" cy="853743"/>
          </a:xfrm>
          <a:prstGeom prst="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cxnSp>
        <p:nvCxnSpPr>
          <p:cNvPr id="30" name="直線コネクタ 29">
            <a:extLst>
              <a:ext uri="{FF2B5EF4-FFF2-40B4-BE49-F238E27FC236}">
                <a16:creationId xmlns:a16="http://schemas.microsoft.com/office/drawing/2014/main" id="{42A248BF-3A69-44CC-9FCD-03102CE0ACAE}"/>
              </a:ext>
            </a:extLst>
          </p:cNvPr>
          <p:cNvCxnSpPr>
            <a:cxnSpLocks/>
          </p:cNvCxnSpPr>
          <p:nvPr/>
        </p:nvCxnSpPr>
        <p:spPr>
          <a:xfrm>
            <a:off x="4064136" y="2815510"/>
            <a:ext cx="4185753" cy="4"/>
          </a:xfrm>
          <a:prstGeom prst="line">
            <a:avLst/>
          </a:prstGeom>
          <a:ln w="28575">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0B2D20AA-0501-487D-8A67-485048A3BDB6}"/>
              </a:ext>
            </a:extLst>
          </p:cNvPr>
          <p:cNvSpPr/>
          <p:nvPr/>
        </p:nvSpPr>
        <p:spPr>
          <a:xfrm>
            <a:off x="836670" y="2924178"/>
            <a:ext cx="766685" cy="755573"/>
          </a:xfrm>
          <a:prstGeom prst="rect">
            <a:avLst/>
          </a:prstGeom>
          <a:no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24" name="正方形/長方形 23">
            <a:extLst>
              <a:ext uri="{FF2B5EF4-FFF2-40B4-BE49-F238E27FC236}">
                <a16:creationId xmlns:a16="http://schemas.microsoft.com/office/drawing/2014/main" id="{D495FA9D-272D-4398-AADE-2775BF55F0D4}"/>
              </a:ext>
            </a:extLst>
          </p:cNvPr>
          <p:cNvSpPr/>
          <p:nvPr/>
        </p:nvSpPr>
        <p:spPr>
          <a:xfrm>
            <a:off x="6635612" y="2924178"/>
            <a:ext cx="766685" cy="755573"/>
          </a:xfrm>
          <a:prstGeom prst="rect">
            <a:avLst/>
          </a:prstGeom>
          <a:no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cxnSp>
        <p:nvCxnSpPr>
          <p:cNvPr id="25" name="直線コネクタ 24">
            <a:extLst>
              <a:ext uri="{FF2B5EF4-FFF2-40B4-BE49-F238E27FC236}">
                <a16:creationId xmlns:a16="http://schemas.microsoft.com/office/drawing/2014/main" id="{7331DE39-D86A-482B-84C9-9A59F2DE75AB}"/>
              </a:ext>
            </a:extLst>
          </p:cNvPr>
          <p:cNvCxnSpPr>
            <a:cxnSpLocks/>
          </p:cNvCxnSpPr>
          <p:nvPr/>
        </p:nvCxnSpPr>
        <p:spPr>
          <a:xfrm flipV="1">
            <a:off x="1603355" y="2923496"/>
            <a:ext cx="5057256" cy="4"/>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0B35170B-7678-432F-809D-AA0CEFA59443}"/>
              </a:ext>
            </a:extLst>
          </p:cNvPr>
          <p:cNvSpPr txBox="1"/>
          <p:nvPr/>
        </p:nvSpPr>
        <p:spPr>
          <a:xfrm>
            <a:off x="1636300" y="1807432"/>
            <a:ext cx="1626742" cy="470383"/>
          </a:xfrm>
          <a:prstGeom prst="rect">
            <a:avLst/>
          </a:prstGeom>
          <a:noFill/>
          <a:ln w="25400">
            <a:solidFill>
              <a:srgbClr val="33CC33"/>
            </a:solidFill>
            <a:prstDash val="sysDash"/>
          </a:ln>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91DF0E78-060C-49C3-BA16-BE663E39E7FD}"/>
              </a:ext>
            </a:extLst>
          </p:cNvPr>
          <p:cNvSpPr txBox="1"/>
          <p:nvPr/>
        </p:nvSpPr>
        <p:spPr>
          <a:xfrm>
            <a:off x="5771253" y="1260147"/>
            <a:ext cx="805887" cy="1017653"/>
          </a:xfrm>
          <a:prstGeom prst="rect">
            <a:avLst/>
          </a:prstGeom>
          <a:noFill/>
          <a:ln w="25400">
            <a:solidFill>
              <a:srgbClr val="33CC33"/>
            </a:solidFill>
            <a:prstDash val="sysDash"/>
          </a:ln>
        </p:spPr>
        <p:txBody>
          <a:bodyPr wrap="square" rtlCol="0">
            <a:spAutoFit/>
          </a:bodyPr>
          <a:lstStyle/>
          <a:p>
            <a:endParaRPr kumimoji="1" lang="ja-JP" altLang="en-US" dirty="0"/>
          </a:p>
        </p:txBody>
      </p:sp>
      <p:cxnSp>
        <p:nvCxnSpPr>
          <p:cNvPr id="12" name="直線コネクタ 11">
            <a:extLst>
              <a:ext uri="{FF2B5EF4-FFF2-40B4-BE49-F238E27FC236}">
                <a16:creationId xmlns:a16="http://schemas.microsoft.com/office/drawing/2014/main" id="{F78C3BE5-9878-48DE-A5C8-884711D5E35E}"/>
              </a:ext>
            </a:extLst>
          </p:cNvPr>
          <p:cNvCxnSpPr>
            <a:cxnSpLocks/>
          </p:cNvCxnSpPr>
          <p:nvPr/>
        </p:nvCxnSpPr>
        <p:spPr>
          <a:xfrm>
            <a:off x="3133754" y="2277301"/>
            <a:ext cx="2650842" cy="0"/>
          </a:xfrm>
          <a:prstGeom prst="line">
            <a:avLst/>
          </a:prstGeom>
          <a:ln w="25400">
            <a:solidFill>
              <a:srgbClr val="33CC33"/>
            </a:solidFill>
            <a:prstDash val="sysDash"/>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6FA7FD19-7DAE-466F-A5BF-7C04454B3053}"/>
              </a:ext>
            </a:extLst>
          </p:cNvPr>
          <p:cNvSpPr/>
          <p:nvPr/>
        </p:nvSpPr>
        <p:spPr>
          <a:xfrm>
            <a:off x="0" y="3328"/>
            <a:ext cx="8456353"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７　主な広域連携の状況（東大阪（北河内・中河内）地域）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3E1C615C-3AA0-45CF-8CF8-ED64B48C3950}"/>
              </a:ext>
            </a:extLst>
          </p:cNvPr>
          <p:cNvSpPr/>
          <p:nvPr/>
        </p:nvSpPr>
        <p:spPr>
          <a:xfrm>
            <a:off x="8684717" y="6446918"/>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40</a:t>
            </a:fld>
            <a:endParaRPr lang="ja-JP" altLang="en-US" sz="1200" dirty="0">
              <a:solidFill>
                <a:prstClr val="black"/>
              </a:solidFill>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64D16654-6DF8-471C-BA0D-5A01FF28A1F4}"/>
              </a:ext>
            </a:extLst>
          </p:cNvPr>
          <p:cNvSpPr/>
          <p:nvPr/>
        </p:nvSpPr>
        <p:spPr>
          <a:xfrm>
            <a:off x="8456353" y="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2/4</a:t>
            </a:r>
          </a:p>
        </p:txBody>
      </p:sp>
      <p:sp>
        <p:nvSpPr>
          <p:cNvPr id="32" name="テキスト ボックス 31">
            <a:extLst>
              <a:ext uri="{FF2B5EF4-FFF2-40B4-BE49-F238E27FC236}">
                <a16:creationId xmlns:a16="http://schemas.microsoft.com/office/drawing/2014/main" id="{A35EF522-9ADF-49B6-8B4B-8EBF6E0D84C0}"/>
              </a:ext>
            </a:extLst>
          </p:cNvPr>
          <p:cNvSpPr txBox="1"/>
          <p:nvPr/>
        </p:nvSpPr>
        <p:spPr>
          <a:xfrm>
            <a:off x="7181067" y="6695386"/>
            <a:ext cx="1657375"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出典：市町村局において作成</a:t>
            </a:r>
            <a:endParaRPr kumimoji="1" lang="en-US" altLang="ja-JP"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2177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203370891"/>
              </p:ext>
            </p:extLst>
          </p:nvPr>
        </p:nvGraphicFramePr>
        <p:xfrm>
          <a:off x="76087" y="685952"/>
          <a:ext cx="8947310" cy="5761166"/>
        </p:xfrm>
        <a:graphic>
          <a:graphicData uri="http://schemas.openxmlformats.org/drawingml/2006/table">
            <a:tbl>
              <a:tblPr firstRow="1" bandRow="1">
                <a:tableStyleId>{5C22544A-7EE6-4342-B048-85BDC9FD1C3A}</a:tableStyleId>
              </a:tblPr>
              <a:tblGrid>
                <a:gridCol w="894731">
                  <a:extLst>
                    <a:ext uri="{9D8B030D-6E8A-4147-A177-3AD203B41FA5}">
                      <a16:colId xmlns:a16="http://schemas.microsoft.com/office/drawing/2014/main" val="3164408231"/>
                    </a:ext>
                  </a:extLst>
                </a:gridCol>
                <a:gridCol w="894731">
                  <a:extLst>
                    <a:ext uri="{9D8B030D-6E8A-4147-A177-3AD203B41FA5}">
                      <a16:colId xmlns:a16="http://schemas.microsoft.com/office/drawing/2014/main" val="1788653758"/>
                    </a:ext>
                  </a:extLst>
                </a:gridCol>
                <a:gridCol w="894731">
                  <a:extLst>
                    <a:ext uri="{9D8B030D-6E8A-4147-A177-3AD203B41FA5}">
                      <a16:colId xmlns:a16="http://schemas.microsoft.com/office/drawing/2014/main" val="2811575869"/>
                    </a:ext>
                  </a:extLst>
                </a:gridCol>
                <a:gridCol w="894731">
                  <a:extLst>
                    <a:ext uri="{9D8B030D-6E8A-4147-A177-3AD203B41FA5}">
                      <a16:colId xmlns:a16="http://schemas.microsoft.com/office/drawing/2014/main" val="1471222512"/>
                    </a:ext>
                  </a:extLst>
                </a:gridCol>
                <a:gridCol w="894731">
                  <a:extLst>
                    <a:ext uri="{9D8B030D-6E8A-4147-A177-3AD203B41FA5}">
                      <a16:colId xmlns:a16="http://schemas.microsoft.com/office/drawing/2014/main" val="3853551721"/>
                    </a:ext>
                  </a:extLst>
                </a:gridCol>
                <a:gridCol w="894731">
                  <a:extLst>
                    <a:ext uri="{9D8B030D-6E8A-4147-A177-3AD203B41FA5}">
                      <a16:colId xmlns:a16="http://schemas.microsoft.com/office/drawing/2014/main" val="2805201509"/>
                    </a:ext>
                  </a:extLst>
                </a:gridCol>
                <a:gridCol w="894731">
                  <a:extLst>
                    <a:ext uri="{9D8B030D-6E8A-4147-A177-3AD203B41FA5}">
                      <a16:colId xmlns:a16="http://schemas.microsoft.com/office/drawing/2014/main" val="968396327"/>
                    </a:ext>
                  </a:extLst>
                </a:gridCol>
                <a:gridCol w="894731">
                  <a:extLst>
                    <a:ext uri="{9D8B030D-6E8A-4147-A177-3AD203B41FA5}">
                      <a16:colId xmlns:a16="http://schemas.microsoft.com/office/drawing/2014/main" val="652775044"/>
                    </a:ext>
                  </a:extLst>
                </a:gridCol>
                <a:gridCol w="894731">
                  <a:extLst>
                    <a:ext uri="{9D8B030D-6E8A-4147-A177-3AD203B41FA5}">
                      <a16:colId xmlns:a16="http://schemas.microsoft.com/office/drawing/2014/main" val="1744389673"/>
                    </a:ext>
                  </a:extLst>
                </a:gridCol>
                <a:gridCol w="894731">
                  <a:extLst>
                    <a:ext uri="{9D8B030D-6E8A-4147-A177-3AD203B41FA5}">
                      <a16:colId xmlns:a16="http://schemas.microsoft.com/office/drawing/2014/main" val="1887057917"/>
                    </a:ext>
                  </a:extLst>
                </a:gridCol>
              </a:tblGrid>
              <a:tr h="318273">
                <a:tc>
                  <a:txBody>
                    <a:bodyPr/>
                    <a:lstStyle/>
                    <a:p>
                      <a:endParaRPr kumimoji="1" lang="ja-JP" altLang="en-US" sz="1100" dirty="0">
                        <a:latin typeface="Meiryo UI" panose="020B0604030504040204" pitchFamily="50" charset="-128"/>
                        <a:ea typeface="Meiryo UI" panose="020B0604030504040204" pitchFamily="50" charset="-128"/>
                      </a:endParaRP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富田林市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河内長野市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松原市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羽曳野市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藤井寺市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大阪狭山市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太子町</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河南町</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千早赤阪村</a:t>
                      </a:r>
                    </a:p>
                  </a:txBody>
                  <a:tcPr marL="84407" marR="84407" marT="42203" marB="42203" anchor="ctr"/>
                </a:tc>
                <a:extLst>
                  <a:ext uri="{0D108BD9-81ED-4DB2-BD59-A6C34878D82A}">
                    <a16:rowId xmlns:a16="http://schemas.microsoft.com/office/drawing/2014/main" val="3347022767"/>
                  </a:ext>
                </a:extLst>
              </a:tr>
              <a:tr h="808415">
                <a:tc>
                  <a:txBody>
                    <a:bodyPr/>
                    <a:lstStyle/>
                    <a:p>
                      <a:r>
                        <a:rPr kumimoji="1" lang="ja-JP" altLang="en-US" sz="1100" b="1" dirty="0">
                          <a:latin typeface="Meiryo UI" panose="020B0604030504040204" pitchFamily="50" charset="-128"/>
                          <a:ea typeface="Meiryo UI" panose="020B0604030504040204" pitchFamily="50" charset="-128"/>
                        </a:rPr>
                        <a:t>消防</a:t>
                      </a:r>
                      <a:endParaRPr kumimoji="1" lang="ja-JP" altLang="en-US" sz="1100" b="0" dirty="0">
                        <a:latin typeface="Meiryo UI" panose="020B0604030504040204" pitchFamily="50" charset="-128"/>
                        <a:ea typeface="Meiryo UI" panose="020B0604030504040204" pitchFamily="50" charset="-128"/>
                      </a:endParaRPr>
                    </a:p>
                  </a:txBody>
                  <a:tcPr marL="84407" marR="84407" marT="42203" marB="42203"/>
                </a:tc>
                <a:tc gridSpan="2">
                  <a:txBody>
                    <a:bodyPr/>
                    <a:lstStyle/>
                    <a:p>
                      <a:pPr algn="l"/>
                      <a:r>
                        <a:rPr kumimoji="1" lang="ja-JP" altLang="en-US" sz="900" dirty="0">
                          <a:latin typeface="Meiryo UI" panose="020B0604030504040204" pitchFamily="50" charset="-128"/>
                          <a:ea typeface="Meiryo UI" panose="020B0604030504040204" pitchFamily="50" charset="-128"/>
                        </a:rPr>
                        <a:t>大阪南消防組合（富田林市、河内長野市、柏原市、羽曳野市、藤井寺市、太子町、河南町、千早赤阪村）</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33231" marT="42203" marB="42203"/>
                </a:tc>
                <a:tc gridSpan="2">
                  <a:txBody>
                    <a:bodyPr/>
                    <a:lstStyle/>
                    <a:p>
                      <a:pPr algn="l"/>
                      <a:r>
                        <a:rPr kumimoji="1" lang="zh-TW" altLang="en-US" sz="900" dirty="0">
                          <a:latin typeface="Meiryo UI" panose="020B0604030504040204" pitchFamily="50" charset="-128"/>
                          <a:ea typeface="Meiryo UI" panose="020B0604030504040204" pitchFamily="50" charset="-128"/>
                        </a:rPr>
                        <a:t>大阪南消防組合（富田林市、河内長野市、柏原市、羽曳野市、藤井寺市、太子町、河南町、千早赤阪村）</a:t>
                      </a:r>
                    </a:p>
                  </a:txBody>
                  <a:tcPr marL="84407" marR="33231" marT="42203" marB="42203"/>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900" dirty="0">
                          <a:latin typeface="Meiryo UI" panose="020B0604030504040204" pitchFamily="50" charset="-128"/>
                          <a:ea typeface="Meiryo UI" panose="020B0604030504040204" pitchFamily="50" charset="-128"/>
                        </a:rPr>
                        <a:t>委託</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（堺市）</a:t>
                      </a:r>
                      <a:endParaRPr kumimoji="1" lang="en-US" altLang="ja-JP" sz="900" dirty="0">
                        <a:latin typeface="Meiryo UI" panose="020B0604030504040204" pitchFamily="50" charset="-128"/>
                        <a:ea typeface="Meiryo UI" panose="020B0604030504040204" pitchFamily="50" charset="-128"/>
                      </a:endParaRPr>
                    </a:p>
                  </a:txBody>
                  <a:tcPr marL="84407" marR="33231" marT="42203" marB="42203"/>
                </a:tc>
                <a:tc gridSpan="3">
                  <a:txBody>
                    <a:bodyPr/>
                    <a:lstStyle/>
                    <a:p>
                      <a:pPr algn="l"/>
                      <a:r>
                        <a:rPr kumimoji="1" lang="zh-TW" altLang="en-US" sz="900" dirty="0">
                          <a:solidFill>
                            <a:schemeClr val="tx1"/>
                          </a:solidFill>
                          <a:latin typeface="Meiryo UI" panose="020B0604030504040204" pitchFamily="50" charset="-128"/>
                          <a:ea typeface="Meiryo UI" panose="020B0604030504040204" pitchFamily="50" charset="-128"/>
                        </a:rPr>
                        <a:t>大阪南消防組合（富田林市、河内長野市、柏原市、羽曳野市、藤井寺市、太子町、河南町、千早赤阪村）</a:t>
                      </a:r>
                    </a:p>
                    <a:p>
                      <a:pPr algn="l"/>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33231" marT="42203" marB="42203"/>
                </a:tc>
                <a:tc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extLst>
                  <a:ext uri="{0D108BD9-81ED-4DB2-BD59-A6C34878D82A}">
                    <a16:rowId xmlns:a16="http://schemas.microsoft.com/office/drawing/2014/main" val="4062737597"/>
                  </a:ext>
                </a:extLst>
              </a:tr>
              <a:tr h="656839">
                <a:tc>
                  <a:txBody>
                    <a:bodyPr/>
                    <a:lstStyle/>
                    <a:p>
                      <a:r>
                        <a:rPr kumimoji="1" lang="ja-JP" altLang="en-US" sz="1100" b="1" dirty="0">
                          <a:latin typeface="Meiryo UI" panose="020B0604030504040204" pitchFamily="50" charset="-128"/>
                          <a:ea typeface="Meiryo UI" panose="020B0604030504040204" pitchFamily="50" charset="-128"/>
                        </a:rPr>
                        <a:t>水道</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（企業団統合）</a:t>
                      </a:r>
                      <a:endParaRPr kumimoji="1" lang="en-US" altLang="ja-JP" sz="1100" b="1"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R7</a:t>
                      </a:r>
                      <a:r>
                        <a:rPr kumimoji="1" lang="ja-JP" altLang="en-US" sz="900" dirty="0">
                          <a:latin typeface="Meiryo UI" panose="020B0604030504040204" pitchFamily="50" charset="-128"/>
                          <a:ea typeface="Meiryo UI" panose="020B0604030504040204" pitchFamily="50" charset="-128"/>
                        </a:rPr>
                        <a:t>予定）</a:t>
                      </a:r>
                    </a:p>
                    <a:p>
                      <a:pPr algn="l"/>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R3</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R3</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H29</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R3</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H29</a:t>
                      </a:r>
                    </a:p>
                  </a:txBody>
                  <a:tcPr marL="84407" marR="84407" marT="42203" marB="42203"/>
                </a:tc>
                <a:extLst>
                  <a:ext uri="{0D108BD9-81ED-4DB2-BD59-A6C34878D82A}">
                    <a16:rowId xmlns:a16="http://schemas.microsoft.com/office/drawing/2014/main" val="2329686945"/>
                  </a:ext>
                </a:extLst>
              </a:tr>
              <a:tr h="1266092">
                <a:tc rowSpan="2">
                  <a:txBody>
                    <a:bodyPr/>
                    <a:lstStyle/>
                    <a:p>
                      <a:r>
                        <a:rPr kumimoji="1" lang="ja-JP" altLang="en-US" sz="1100" b="1">
                          <a:latin typeface="Meiryo UI" panose="020B0604030504040204" pitchFamily="50" charset="-128"/>
                          <a:ea typeface="Meiryo UI" panose="020B0604030504040204" pitchFamily="50" charset="-128"/>
                        </a:rPr>
                        <a:t>ごみ処理</a:t>
                      </a:r>
                      <a:endParaRPr kumimoji="1" lang="en-US" altLang="ja-JP" sz="1100" b="1">
                        <a:latin typeface="Meiryo UI" panose="020B0604030504040204" pitchFamily="50" charset="-128"/>
                        <a:ea typeface="Meiryo UI" panose="020B0604030504040204" pitchFamily="50" charset="-128"/>
                      </a:endParaRPr>
                    </a:p>
                  </a:txBody>
                  <a:tcPr marL="84407" marR="84407" marT="42203" marB="42203"/>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dirty="0">
                          <a:latin typeface="Meiryo UI" panose="020B0604030504040204" pitchFamily="50" charset="-128"/>
                          <a:ea typeface="Meiryo UI" panose="020B0604030504040204" pitchFamily="50" charset="-128"/>
                        </a:rPr>
                        <a:t>南河内環境事業組合</a:t>
                      </a:r>
                      <a:r>
                        <a:rPr kumimoji="1" lang="ja-JP" altLang="en-US" sz="900" dirty="0">
                          <a:latin typeface="Meiryo UI" panose="020B0604030504040204" pitchFamily="50" charset="-128"/>
                          <a:ea typeface="Meiryo UI" panose="020B0604030504040204" pitchFamily="50" charset="-128"/>
                        </a:rPr>
                        <a:t>（富田林市、河内長野市、大阪狭山市、太子町、河南町、千早赤阪村）</a:t>
                      </a:r>
                      <a:endParaRPr kumimoji="1" lang="en-US" altLang="ja-JP" sz="900" dirty="0">
                        <a:latin typeface="Meiryo UI" panose="020B0604030504040204" pitchFamily="50" charset="-128"/>
                        <a:ea typeface="Meiryo UI" panose="020B0604030504040204" pitchFamily="50" charset="-128"/>
                      </a:endParaRPr>
                    </a:p>
                    <a:p>
                      <a:pPr algn="l"/>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900" dirty="0">
                          <a:latin typeface="Meiryo UI" panose="020B0604030504040204" pitchFamily="50" charset="-128"/>
                          <a:ea typeface="Meiryo UI" panose="020B0604030504040204" pitchFamily="50" charset="-128"/>
                        </a:rPr>
                        <a:t>大阪広域環境施設組合（大阪市、八尾市、松原市、守口市）</a:t>
                      </a:r>
                    </a:p>
                  </a:txBody>
                  <a:tcPr marL="84407" marR="84407" marT="42203" marB="42203"/>
                </a:tc>
                <a:tc gridSpan="2">
                  <a:txBody>
                    <a:bodyPr/>
                    <a:lstStyle/>
                    <a:p>
                      <a:pPr algn="l"/>
                      <a:r>
                        <a:rPr kumimoji="1" lang="ja-JP" altLang="en-US" sz="900" dirty="0">
                          <a:latin typeface="Meiryo UI" panose="020B0604030504040204" pitchFamily="50" charset="-128"/>
                          <a:ea typeface="Meiryo UI" panose="020B0604030504040204" pitchFamily="50" charset="-128"/>
                        </a:rPr>
                        <a:t>柏羽藤環境事業組合（柏原市、羽曳野市、藤井寺市）</a:t>
                      </a:r>
                    </a:p>
                  </a:txBody>
                  <a:tcPr marL="84407" marR="84407" marT="42203" marB="42203"/>
                </a:tc>
                <a:tc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dirty="0">
                          <a:solidFill>
                            <a:schemeClr val="tx1"/>
                          </a:solidFill>
                          <a:latin typeface="Meiryo UI" panose="020B0604030504040204" pitchFamily="50" charset="-128"/>
                          <a:ea typeface="Meiryo UI" panose="020B0604030504040204" pitchFamily="50" charset="-128"/>
                        </a:rPr>
                        <a:t>南河内環境事業組合</a:t>
                      </a:r>
                      <a:r>
                        <a:rPr kumimoji="1" lang="ja-JP" altLang="en-US" sz="900" dirty="0">
                          <a:latin typeface="Meiryo UI" panose="020B0604030504040204" pitchFamily="50" charset="-128"/>
                          <a:ea typeface="Meiryo UI" panose="020B0604030504040204" pitchFamily="50" charset="-128"/>
                        </a:rPr>
                        <a:t>（富田林市、河内長野市、大阪狭山市、太子町、河南町、千早赤阪村）</a:t>
                      </a:r>
                      <a:endParaRPr kumimoji="1" lang="en-US" altLang="ja-JP" sz="900" dirty="0">
                        <a:latin typeface="Meiryo UI" panose="020B0604030504040204" pitchFamily="50" charset="-128"/>
                        <a:ea typeface="Meiryo UI" panose="020B0604030504040204" pitchFamily="50" charset="-128"/>
                      </a:endParaRPr>
                    </a:p>
                    <a:p>
                      <a:pPr algn="l"/>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4407" marR="84407" marT="42203" marB="42203"/>
                </a:tc>
                <a:tc hMerge="1">
                  <a:txBody>
                    <a:bodyPr/>
                    <a:lstStyle/>
                    <a:p>
                      <a:pPr algn="l"/>
                      <a:r>
                        <a:rPr kumimoji="1" lang="zh-TW" altLang="en-US" sz="1050" dirty="0">
                          <a:solidFill>
                            <a:schemeClr val="tx1"/>
                          </a:solidFill>
                          <a:latin typeface="BIZ UDPゴシック" panose="020B0400000000000000" pitchFamily="50" charset="-128"/>
                          <a:ea typeface="BIZ UDPゴシック" panose="020B0400000000000000" pitchFamily="50" charset="-128"/>
                        </a:rPr>
                        <a:t>南河内環境事業組合</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62186330"/>
                  </a:ext>
                </a:extLst>
              </a:tr>
              <a:tr h="492628">
                <a:tc vMerge="1">
                  <a:txBody>
                    <a:bodyPr/>
                    <a:lstStyle/>
                    <a:p>
                      <a:endParaRPr kumimoji="1" lang="ja-JP" altLang="en-US"/>
                    </a:p>
                  </a:txBody>
                  <a:tcPr/>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（収集・運搬）</a:t>
                      </a:r>
                      <a:endParaRPr kumimoji="1" lang="zh-TW" altLang="en-US"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p>
                    <a:p>
                      <a:pPr algn="l"/>
                      <a:r>
                        <a:rPr kumimoji="1" lang="ja-JP" altLang="en-US" sz="900" dirty="0">
                          <a:latin typeface="Meiryo UI" panose="020B0604030504040204" pitchFamily="50" charset="-128"/>
                          <a:ea typeface="Meiryo UI" panose="020B0604030504040204" pitchFamily="50" charset="-128"/>
                        </a:rPr>
                        <a:t>（収集・運搬）</a:t>
                      </a: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p>
                    <a:p>
                      <a:pPr algn="l"/>
                      <a:r>
                        <a:rPr kumimoji="1" lang="ja-JP" altLang="en-US" sz="900" dirty="0">
                          <a:latin typeface="Meiryo UI" panose="020B0604030504040204" pitchFamily="50" charset="-128"/>
                          <a:ea typeface="Meiryo UI" panose="020B0604030504040204" pitchFamily="50" charset="-128"/>
                        </a:rPr>
                        <a:t>（収集・運搬）</a:t>
                      </a:r>
                    </a:p>
                  </a:txBody>
                  <a:tcPr marL="84407" marR="84407" marT="42203" marB="42203"/>
                </a:tc>
                <a:tc>
                  <a:txBody>
                    <a:bodyPr/>
                    <a:lstStyle/>
                    <a:p>
                      <a:r>
                        <a:rPr kumimoji="1" lang="ja-JP" altLang="en-US" sz="900" dirty="0">
                          <a:latin typeface="Meiryo UI" panose="020B0604030504040204" pitchFamily="50" charset="-128"/>
                          <a:ea typeface="Meiryo UI" panose="020B0604030504040204" pitchFamily="50" charset="-128"/>
                        </a:rPr>
                        <a:t>単独</a:t>
                      </a:r>
                    </a:p>
                    <a:p>
                      <a:r>
                        <a:rPr kumimoji="1" lang="ja-JP" altLang="en-US" sz="900" dirty="0">
                          <a:latin typeface="Meiryo UI" panose="020B0604030504040204" pitchFamily="50" charset="-128"/>
                          <a:ea typeface="Meiryo UI" panose="020B0604030504040204" pitchFamily="50" charset="-128"/>
                        </a:rPr>
                        <a:t>（収集・運搬）</a:t>
                      </a:r>
                    </a:p>
                  </a:txBody>
                  <a:tcPr marL="84407" marR="84407" marT="42203" marB="42203"/>
                </a:tc>
                <a:tc>
                  <a:txBody>
                    <a:bodyPr/>
                    <a:lstStyle/>
                    <a:p>
                      <a:r>
                        <a:rPr kumimoji="1" lang="ja-JP" altLang="en-US" sz="900" dirty="0">
                          <a:latin typeface="Meiryo UI" panose="020B0604030504040204" pitchFamily="50" charset="-128"/>
                          <a:ea typeface="Meiryo UI" panose="020B0604030504040204" pitchFamily="50" charset="-128"/>
                        </a:rPr>
                        <a:t>単独</a:t>
                      </a:r>
                    </a:p>
                    <a:p>
                      <a:r>
                        <a:rPr kumimoji="1" lang="ja-JP" altLang="en-US" sz="900" dirty="0">
                          <a:latin typeface="Meiryo UI" panose="020B0604030504040204" pitchFamily="50" charset="-128"/>
                          <a:ea typeface="Meiryo UI" panose="020B0604030504040204" pitchFamily="50" charset="-128"/>
                        </a:rPr>
                        <a:t>（収集・運搬）</a:t>
                      </a:r>
                    </a:p>
                  </a:txBody>
                  <a:tcPr marL="84407" marR="84407" marT="42203" marB="42203"/>
                </a:tc>
                <a:tc>
                  <a:txBody>
                    <a:bodyPr/>
                    <a:lstStyle/>
                    <a:p>
                      <a:r>
                        <a:rPr kumimoji="1" lang="ja-JP" altLang="en-US" sz="900" dirty="0">
                          <a:latin typeface="Meiryo UI" panose="020B0604030504040204" pitchFamily="50" charset="-128"/>
                          <a:ea typeface="Meiryo UI" panose="020B0604030504040204" pitchFamily="50" charset="-128"/>
                        </a:rPr>
                        <a:t>単独</a:t>
                      </a:r>
                    </a:p>
                    <a:p>
                      <a:r>
                        <a:rPr kumimoji="1" lang="ja-JP" altLang="en-US" sz="900" dirty="0">
                          <a:latin typeface="Meiryo UI" panose="020B0604030504040204" pitchFamily="50" charset="-128"/>
                          <a:ea typeface="Meiryo UI" panose="020B0604030504040204" pitchFamily="50" charset="-128"/>
                        </a:rPr>
                        <a:t>（収集・運搬）</a:t>
                      </a:r>
                    </a:p>
                  </a:txBody>
                  <a:tcPr marL="84407" marR="84407" marT="42203" marB="42203"/>
                </a:tc>
                <a:tc>
                  <a:txBody>
                    <a:bodyPr/>
                    <a:lstStyle/>
                    <a:p>
                      <a:r>
                        <a:rPr kumimoji="1" lang="ja-JP" altLang="en-US" sz="900" dirty="0">
                          <a:latin typeface="Meiryo UI" panose="020B0604030504040204" pitchFamily="50" charset="-128"/>
                          <a:ea typeface="Meiryo UI" panose="020B0604030504040204" pitchFamily="50" charset="-128"/>
                        </a:rPr>
                        <a:t>単独</a:t>
                      </a:r>
                    </a:p>
                    <a:p>
                      <a:r>
                        <a:rPr kumimoji="1" lang="ja-JP" altLang="en-US" sz="900" dirty="0">
                          <a:latin typeface="Meiryo UI" panose="020B0604030504040204" pitchFamily="50" charset="-128"/>
                          <a:ea typeface="Meiryo UI" panose="020B0604030504040204" pitchFamily="50" charset="-128"/>
                        </a:rPr>
                        <a:t>（収集・運搬）</a:t>
                      </a:r>
                    </a:p>
                  </a:txBody>
                  <a:tcPr marL="84407" marR="84407" marT="42203" marB="42203"/>
                </a:tc>
                <a:tc>
                  <a:txBody>
                    <a:bodyPr/>
                    <a:lstStyle/>
                    <a:p>
                      <a:r>
                        <a:rPr kumimoji="1" lang="ja-JP" altLang="en-US" sz="900" dirty="0">
                          <a:latin typeface="Meiryo UI" panose="020B0604030504040204" pitchFamily="50" charset="-128"/>
                          <a:ea typeface="Meiryo UI" panose="020B0604030504040204" pitchFamily="50" charset="-128"/>
                        </a:rPr>
                        <a:t>単独</a:t>
                      </a:r>
                    </a:p>
                    <a:p>
                      <a:r>
                        <a:rPr kumimoji="1" lang="ja-JP" altLang="en-US" sz="900" dirty="0">
                          <a:latin typeface="Meiryo UI" panose="020B0604030504040204" pitchFamily="50" charset="-128"/>
                          <a:ea typeface="Meiryo UI" panose="020B0604030504040204" pitchFamily="50" charset="-128"/>
                        </a:rPr>
                        <a:t>（収集・運搬）</a:t>
                      </a:r>
                    </a:p>
                  </a:txBody>
                  <a:tcPr marL="84407" marR="84407" marT="42203" marB="42203"/>
                </a:tc>
                <a:tc>
                  <a:txBody>
                    <a:bodyPr/>
                    <a:lstStyle/>
                    <a:p>
                      <a:r>
                        <a:rPr kumimoji="1" lang="ja-JP" altLang="en-US" sz="900" dirty="0">
                          <a:latin typeface="Meiryo UI" panose="020B0604030504040204" pitchFamily="50" charset="-128"/>
                          <a:ea typeface="Meiryo UI" panose="020B0604030504040204" pitchFamily="50" charset="-128"/>
                        </a:rPr>
                        <a:t>単独</a:t>
                      </a:r>
                    </a:p>
                    <a:p>
                      <a:r>
                        <a:rPr kumimoji="1" lang="ja-JP" altLang="en-US" sz="900" dirty="0">
                          <a:latin typeface="Meiryo UI" panose="020B0604030504040204" pitchFamily="50" charset="-128"/>
                          <a:ea typeface="Meiryo UI" panose="020B0604030504040204" pitchFamily="50" charset="-128"/>
                        </a:rPr>
                        <a:t>（収集・運搬）</a:t>
                      </a:r>
                    </a:p>
                  </a:txBody>
                  <a:tcPr marL="84407" marR="84407" marT="42203" marB="42203"/>
                </a:tc>
                <a:extLst>
                  <a:ext uri="{0D108BD9-81ED-4DB2-BD59-A6C34878D82A}">
                    <a16:rowId xmlns:a16="http://schemas.microsoft.com/office/drawing/2014/main" val="3672280979"/>
                  </a:ext>
                </a:extLst>
              </a:tr>
              <a:tr h="454735">
                <a:tc>
                  <a:txBody>
                    <a:bodyPr/>
                    <a:lstStyle/>
                    <a:p>
                      <a:r>
                        <a:rPr kumimoji="1" lang="ja-JP" altLang="en-US" sz="1100" b="1">
                          <a:latin typeface="Meiryo UI" panose="020B0604030504040204" pitchFamily="50" charset="-128"/>
                          <a:ea typeface="Meiryo UI" panose="020B0604030504040204" pitchFamily="50" charset="-128"/>
                        </a:rPr>
                        <a:t>し尿</a:t>
                      </a:r>
                      <a:endParaRPr kumimoji="1" lang="en-US" altLang="ja-JP" sz="1100" b="1">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dirty="0">
                          <a:solidFill>
                            <a:schemeClr val="tx1"/>
                          </a:solidFill>
                          <a:latin typeface="Meiryo UI" panose="020B0604030504040204" pitchFamily="50" charset="-128"/>
                          <a:ea typeface="Meiryo UI" panose="020B0604030504040204" pitchFamily="50" charset="-128"/>
                        </a:rPr>
                        <a:t>南河内環境事業組合</a:t>
                      </a:r>
                      <a:r>
                        <a:rPr kumimoji="1" lang="ja-JP" altLang="en-US" sz="900" dirty="0">
                          <a:solidFill>
                            <a:schemeClr val="tx1"/>
                          </a:solidFill>
                          <a:latin typeface="Meiryo UI" panose="020B0604030504040204" pitchFamily="50" charset="-128"/>
                          <a:ea typeface="Meiryo UI" panose="020B0604030504040204" pitchFamily="50" charset="-128"/>
                        </a:rPr>
                        <a:t>（富田林市、大阪狭山市、太子町、河南町、千早赤阪村）</a:t>
                      </a:r>
                      <a:endParaRPr kumimoji="1" lang="en-US" altLang="ja-JP" sz="900" strike="sngStrike" dirty="0">
                        <a:solidFill>
                          <a:schemeClr val="tx1"/>
                        </a:solidFill>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gridSpan="2">
                  <a:txBody>
                    <a:bodyPr/>
                    <a:lstStyle/>
                    <a:p>
                      <a:pPr marL="0" algn="l" defTabSz="914400" rtl="0" eaLnBrk="1" latinLnBrk="0" hangingPunct="1"/>
                      <a:r>
                        <a:rPr kumimoji="1" lang="zh-TW" altLang="en-US" sz="900" kern="1200" dirty="0">
                          <a:solidFill>
                            <a:schemeClr val="dk1"/>
                          </a:solidFill>
                          <a:latin typeface="Meiryo UI" panose="020B0604030504040204" pitchFamily="50" charset="-128"/>
                          <a:ea typeface="Meiryo UI" panose="020B0604030504040204" pitchFamily="50" charset="-128"/>
                          <a:cs typeface="+mn-cs"/>
                        </a:rPr>
                        <a:t>柏羽藤環境事業組合（柏原市、羽曳野市、藤井寺市）</a:t>
                      </a:r>
                    </a:p>
                  </a:txBody>
                  <a:tcPr marL="84407" marR="84407" marT="42203" marB="42203"/>
                </a:tc>
                <a:tc hMerge="1">
                  <a:txBody>
                    <a:bodyPr/>
                    <a:lstStyle/>
                    <a:p>
                      <a:pPr marL="0" algn="l" defTabSz="914400" rtl="0" eaLnBrk="1" latinLnBrk="0" hangingPunct="1"/>
                      <a:endParaRPr kumimoji="1" lang="zh-TW" altLang="en-US" sz="1050" kern="1200" dirty="0">
                        <a:solidFill>
                          <a:schemeClr val="dk1"/>
                        </a:solidFill>
                        <a:latin typeface="BIZ UDPゴシック" panose="020B0400000000000000" pitchFamily="50" charset="-128"/>
                        <a:ea typeface="BIZ UDPゴシック" panose="020B0400000000000000" pitchFamily="50" charset="-128"/>
                        <a:cs typeface="+mn-cs"/>
                      </a:endParaRP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kern="1200" dirty="0">
                          <a:solidFill>
                            <a:schemeClr val="tx1"/>
                          </a:solidFill>
                          <a:latin typeface="Meiryo UI" panose="020B0604030504040204" pitchFamily="50" charset="-128"/>
                          <a:ea typeface="Meiryo UI" panose="020B0604030504040204" pitchFamily="50" charset="-128"/>
                          <a:cs typeface="+mn-cs"/>
                        </a:rPr>
                        <a:t>南河内環境事業組合</a:t>
                      </a:r>
                      <a:r>
                        <a:rPr kumimoji="1" lang="ja-JP" altLang="en-US" sz="900" dirty="0">
                          <a:solidFill>
                            <a:schemeClr val="tx1"/>
                          </a:solidFill>
                          <a:latin typeface="Meiryo UI" panose="020B0604030504040204" pitchFamily="50" charset="-128"/>
                          <a:ea typeface="Meiryo UI" panose="020B0604030504040204" pitchFamily="50" charset="-128"/>
                        </a:rPr>
                        <a:t>（富田林市、大阪狭山市、太子町、河南町、千早赤阪村）</a:t>
                      </a:r>
                      <a:endParaRPr kumimoji="1" lang="zh-TW" altLang="en-US" sz="900" strike="sngStrike" kern="1200" dirty="0">
                        <a:solidFill>
                          <a:schemeClr val="tx1"/>
                        </a:solidFill>
                        <a:latin typeface="Meiryo UI" panose="020B0604030504040204" pitchFamily="50" charset="-128"/>
                        <a:ea typeface="Meiryo UI" panose="020B0604030504040204" pitchFamily="50" charset="-128"/>
                        <a:cs typeface="+mn-cs"/>
                      </a:endParaRPr>
                    </a:p>
                  </a:txBody>
                  <a:tcPr marL="84407" marR="84407" marT="42203" marB="42203"/>
                </a:tc>
                <a:tc hMerge="1">
                  <a:txBody>
                    <a:bodyPr/>
                    <a:lstStyle/>
                    <a:p>
                      <a:pPr marL="0" algn="l" defTabSz="914400" rtl="0" eaLnBrk="1" latinLnBrk="0" hangingPunct="1"/>
                      <a:r>
                        <a:rPr kumimoji="1" lang="zh-TW" altLang="en-US" sz="1050" kern="1200" dirty="0">
                          <a:solidFill>
                            <a:schemeClr val="tx1"/>
                          </a:solidFill>
                          <a:latin typeface="BIZ UDPゴシック" panose="020B0400000000000000" pitchFamily="50" charset="-128"/>
                          <a:ea typeface="BIZ UDPゴシック" panose="020B0400000000000000" pitchFamily="50" charset="-128"/>
                          <a:cs typeface="+mn-cs"/>
                        </a:rPr>
                        <a:t>南河内環境事業組合</a:t>
                      </a:r>
                    </a:p>
                  </a:txBody>
                  <a:tcPr/>
                </a:tc>
                <a:tc hMerge="1">
                  <a:txBody>
                    <a:bodyPr/>
                    <a:lstStyle/>
                    <a:p>
                      <a:pPr marL="0" algn="l" defTabSz="914400" rtl="0" eaLnBrk="1" latinLnBrk="0" hangingPunct="1"/>
                      <a:endParaRPr kumimoji="1" lang="zh-TW" altLang="en-US" sz="1000" kern="1200">
                        <a:solidFill>
                          <a:schemeClr val="dk1"/>
                        </a:solidFill>
                        <a:latin typeface="BIZ UDPゴシック" panose="020B0400000000000000" pitchFamily="50" charset="-128"/>
                        <a:ea typeface="BIZ UDPゴシック" panose="020B0400000000000000" pitchFamily="50" charset="-128"/>
                        <a:cs typeface="+mn-cs"/>
                      </a:endParaRPr>
                    </a:p>
                  </a:txBody>
                  <a:tcPr/>
                </a:tc>
                <a:tc hMerge="1">
                  <a:txBody>
                    <a:bodyPr/>
                    <a:lstStyle/>
                    <a:p>
                      <a:pPr marL="0" algn="l" defTabSz="914400" rtl="0" eaLnBrk="1" latinLnBrk="0" hangingPunct="1"/>
                      <a:endParaRPr kumimoji="1" lang="zh-TW" altLang="en-US" sz="1000" kern="1200">
                        <a:solidFill>
                          <a:schemeClr val="dk1"/>
                        </a:solidFill>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971991542"/>
                  </a:ext>
                </a:extLst>
              </a:tr>
              <a:tr h="675249">
                <a:tc>
                  <a:txBody>
                    <a:bodyPr/>
                    <a:lstStyle/>
                    <a:p>
                      <a:r>
                        <a:rPr kumimoji="1" lang="ja-JP" altLang="en-US" sz="1100" b="1" dirty="0">
                          <a:latin typeface="Meiryo UI" panose="020B0604030504040204" pitchFamily="50" charset="-128"/>
                          <a:ea typeface="Meiryo UI" panose="020B0604030504040204" pitchFamily="50" charset="-128"/>
                        </a:rPr>
                        <a:t>小児診療</a:t>
                      </a:r>
                      <a:endParaRPr kumimoji="1" lang="en-US" altLang="ja-JP" sz="1100" b="1" dirty="0">
                        <a:latin typeface="Meiryo UI" panose="020B0604030504040204" pitchFamily="50" charset="-128"/>
                        <a:ea typeface="Meiryo UI" panose="020B0604030504040204" pitchFamily="50" charset="-128"/>
                      </a:endParaRPr>
                    </a:p>
                  </a:txBody>
                  <a:tcPr marL="84407" marR="84407" marT="42203" marB="42203"/>
                </a:tc>
                <a:tc gridSpan="2">
                  <a:txBody>
                    <a:bodyPr/>
                    <a:lstStyle/>
                    <a:p>
                      <a:pPr algn="l"/>
                      <a:r>
                        <a:rPr kumimoji="1" lang="zh-TW" altLang="en-US" sz="900" dirty="0">
                          <a:latin typeface="Meiryo UI" panose="020B0604030504040204" pitchFamily="50" charset="-128"/>
                          <a:ea typeface="Meiryo UI" panose="020B0604030504040204" pitchFamily="50" charset="-128"/>
                        </a:rPr>
                        <a:t>南河内</a:t>
                      </a:r>
                      <a:r>
                        <a:rPr kumimoji="1" lang="ja-JP" altLang="en-US" sz="900" dirty="0">
                          <a:latin typeface="Meiryo UI" panose="020B0604030504040204" pitchFamily="50" charset="-128"/>
                          <a:ea typeface="Meiryo UI" panose="020B0604030504040204" pitchFamily="50" charset="-128"/>
                        </a:rPr>
                        <a:t>南部</a:t>
                      </a:r>
                      <a:r>
                        <a:rPr kumimoji="1" lang="zh-TW" altLang="en-US" sz="900" dirty="0">
                          <a:latin typeface="Meiryo UI" panose="020B0604030504040204" pitchFamily="50" charset="-128"/>
                          <a:ea typeface="Meiryo UI" panose="020B0604030504040204" pitchFamily="50" charset="-128"/>
                        </a:rPr>
                        <a:t>広域小児急病診療事業</a:t>
                      </a:r>
                      <a:r>
                        <a:rPr kumimoji="1" lang="ja-JP" altLang="en-US" sz="900" dirty="0">
                          <a:latin typeface="Meiryo UI" panose="020B0604030504040204" pitchFamily="50" charset="-128"/>
                          <a:ea typeface="Meiryo UI" panose="020B0604030504040204" pitchFamily="50" charset="-128"/>
                        </a:rPr>
                        <a:t>（運営委員会を設置し運営、各団体が負担金を拠出）</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algn="l"/>
                      <a:endParaRPr kumimoji="1" lang="zh-TW" altLang="en-US" sz="1050" dirty="0">
                        <a:latin typeface="BIZ UDPゴシック" panose="020B0400000000000000" pitchFamily="50" charset="-128"/>
                        <a:ea typeface="BIZ UDPゴシック" panose="020B0400000000000000" pitchFamily="50" charset="-128"/>
                      </a:endParaRPr>
                    </a:p>
                  </a:txBody>
                  <a:tcPr/>
                </a:tc>
                <a:tc gridSpan="3">
                  <a:txBody>
                    <a:bodyPr/>
                    <a:lstStyle/>
                    <a:p>
                      <a:pPr algn="l"/>
                      <a:r>
                        <a:rPr kumimoji="1" lang="zh-TW" altLang="en-US" sz="900" dirty="0">
                          <a:latin typeface="Meiryo UI" panose="020B0604030504040204" pitchFamily="50" charset="-128"/>
                          <a:ea typeface="Meiryo UI" panose="020B0604030504040204" pitchFamily="50" charset="-128"/>
                        </a:rPr>
                        <a:t>南河内北部広域小児急病診療事業</a:t>
                      </a:r>
                      <a:endParaRPr kumimoji="1" lang="en-US" altLang="zh-TW"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（運営委員会を設置し運営、各団体が負担金を拠出）</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gridSpan="4">
                  <a:txBody>
                    <a:bodyPr/>
                    <a:lstStyle/>
                    <a:p>
                      <a:pPr algn="l"/>
                      <a:r>
                        <a:rPr kumimoji="1" lang="zh-TW" altLang="en-US" sz="900" dirty="0">
                          <a:latin typeface="Meiryo UI" panose="020B0604030504040204" pitchFamily="50" charset="-128"/>
                          <a:ea typeface="Meiryo UI" panose="020B0604030504040204" pitchFamily="50" charset="-128"/>
                        </a:rPr>
                        <a:t>南河内</a:t>
                      </a:r>
                      <a:r>
                        <a:rPr kumimoji="1" lang="ja-JP" altLang="en-US" sz="900" dirty="0">
                          <a:latin typeface="Meiryo UI" panose="020B0604030504040204" pitchFamily="50" charset="-128"/>
                          <a:ea typeface="Meiryo UI" panose="020B0604030504040204" pitchFamily="50" charset="-128"/>
                        </a:rPr>
                        <a:t>南部</a:t>
                      </a:r>
                      <a:r>
                        <a:rPr kumimoji="1" lang="zh-TW" altLang="en-US" sz="900" dirty="0">
                          <a:latin typeface="Meiryo UI" panose="020B0604030504040204" pitchFamily="50" charset="-128"/>
                          <a:ea typeface="Meiryo UI" panose="020B0604030504040204" pitchFamily="50" charset="-128"/>
                        </a:rPr>
                        <a:t>広域小児急病診療事業</a:t>
                      </a:r>
                      <a:endParaRPr kumimoji="1" lang="en-US" altLang="zh-TW"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（運営委員会を設置し運営、各団体が負担金を拠出）</a:t>
                      </a:r>
                      <a:endParaRPr kumimoji="1" lang="en-US" altLang="ja-JP" sz="900" dirty="0">
                        <a:latin typeface="Meiryo UI" panose="020B0604030504040204" pitchFamily="50" charset="-128"/>
                        <a:ea typeface="Meiryo UI" panose="020B0604030504040204" pitchFamily="50" charset="-128"/>
                      </a:endParaRPr>
                    </a:p>
                    <a:p>
                      <a:pPr algn="l"/>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84407" marT="42203" marB="42203"/>
                </a:tc>
                <a:tc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35299353"/>
                  </a:ext>
                </a:extLst>
              </a:tr>
              <a:tr h="631575">
                <a:tc>
                  <a:txBody>
                    <a:bodyPr/>
                    <a:lstStyle/>
                    <a:p>
                      <a:r>
                        <a:rPr kumimoji="1" lang="ja-JP" altLang="en-US" sz="1100" b="1">
                          <a:latin typeface="Meiryo UI" panose="020B0604030504040204" pitchFamily="50" charset="-128"/>
                          <a:ea typeface="Meiryo UI" panose="020B0604030504040204" pitchFamily="50" charset="-128"/>
                        </a:rPr>
                        <a:t>休日診療</a:t>
                      </a:r>
                      <a:endParaRPr kumimoji="1" lang="en-US" altLang="ja-JP" sz="1100" b="1">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受託</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（太子町、河南町、千早赤阪村）</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ー</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委託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（富田林市）</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33231"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委託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（富田林市）</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33231"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委託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（富田林市）</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33231" marT="42203" marB="42203"/>
                </a:tc>
                <a:extLst>
                  <a:ext uri="{0D108BD9-81ED-4DB2-BD59-A6C34878D82A}">
                    <a16:rowId xmlns:a16="http://schemas.microsoft.com/office/drawing/2014/main" val="2863875342"/>
                  </a:ext>
                </a:extLst>
              </a:tr>
            </a:tbl>
          </a:graphicData>
        </a:graphic>
      </p:graphicFrame>
      <p:sp>
        <p:nvSpPr>
          <p:cNvPr id="8" name="正方形/長方形 7">
            <a:extLst>
              <a:ext uri="{FF2B5EF4-FFF2-40B4-BE49-F238E27FC236}">
                <a16:creationId xmlns:a16="http://schemas.microsoft.com/office/drawing/2014/main" id="{1510C998-BD4B-4C78-9D78-40F9A9685463}"/>
              </a:ext>
            </a:extLst>
          </p:cNvPr>
          <p:cNvSpPr/>
          <p:nvPr/>
        </p:nvSpPr>
        <p:spPr>
          <a:xfrm>
            <a:off x="980195" y="1011244"/>
            <a:ext cx="1754943" cy="77500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11" name="正方形/長方形 10">
            <a:extLst>
              <a:ext uri="{FF2B5EF4-FFF2-40B4-BE49-F238E27FC236}">
                <a16:creationId xmlns:a16="http://schemas.microsoft.com/office/drawing/2014/main" id="{838914F2-B80A-4DD7-B8D4-59D05799BFAA}"/>
              </a:ext>
            </a:extLst>
          </p:cNvPr>
          <p:cNvSpPr/>
          <p:nvPr/>
        </p:nvSpPr>
        <p:spPr>
          <a:xfrm>
            <a:off x="3672275" y="1011242"/>
            <a:ext cx="1754943" cy="77500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13" name="正方形/長方形 12">
            <a:extLst>
              <a:ext uri="{FF2B5EF4-FFF2-40B4-BE49-F238E27FC236}">
                <a16:creationId xmlns:a16="http://schemas.microsoft.com/office/drawing/2014/main" id="{E115B8D2-4AE5-4080-B35E-015EBE51EA43}"/>
              </a:ext>
            </a:extLst>
          </p:cNvPr>
          <p:cNvSpPr/>
          <p:nvPr/>
        </p:nvSpPr>
        <p:spPr>
          <a:xfrm>
            <a:off x="6364358" y="1015398"/>
            <a:ext cx="2659039" cy="77084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cxnSp>
        <p:nvCxnSpPr>
          <p:cNvPr id="14" name="直線コネクタ 13">
            <a:extLst>
              <a:ext uri="{FF2B5EF4-FFF2-40B4-BE49-F238E27FC236}">
                <a16:creationId xmlns:a16="http://schemas.microsoft.com/office/drawing/2014/main" id="{F690B47D-30CC-4A35-A69C-560465C18D7A}"/>
              </a:ext>
            </a:extLst>
          </p:cNvPr>
          <p:cNvCxnSpPr>
            <a:cxnSpLocks/>
          </p:cNvCxnSpPr>
          <p:nvPr/>
        </p:nvCxnSpPr>
        <p:spPr>
          <a:xfrm flipV="1">
            <a:off x="2735126" y="1015398"/>
            <a:ext cx="937139" cy="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5D48081-AAB7-412C-9C01-90D41AF998D1}"/>
              </a:ext>
            </a:extLst>
          </p:cNvPr>
          <p:cNvCxnSpPr>
            <a:cxnSpLocks/>
          </p:cNvCxnSpPr>
          <p:nvPr/>
        </p:nvCxnSpPr>
        <p:spPr>
          <a:xfrm>
            <a:off x="5427214" y="1015398"/>
            <a:ext cx="937139" cy="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1D44C45C-2F6E-4620-802B-587C4E16590F}"/>
              </a:ext>
            </a:extLst>
          </p:cNvPr>
          <p:cNvSpPr/>
          <p:nvPr/>
        </p:nvSpPr>
        <p:spPr>
          <a:xfrm>
            <a:off x="1000948" y="2478754"/>
            <a:ext cx="1754941" cy="1269052"/>
          </a:xfrm>
          <a:prstGeom prst="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23" name="正方形/長方形 22">
            <a:extLst>
              <a:ext uri="{FF2B5EF4-FFF2-40B4-BE49-F238E27FC236}">
                <a16:creationId xmlns:a16="http://schemas.microsoft.com/office/drawing/2014/main" id="{BC7532E3-8A03-4864-BD6E-ED00A43A0841}"/>
              </a:ext>
            </a:extLst>
          </p:cNvPr>
          <p:cNvSpPr/>
          <p:nvPr/>
        </p:nvSpPr>
        <p:spPr>
          <a:xfrm>
            <a:off x="5466631" y="2485464"/>
            <a:ext cx="3536513" cy="1269052"/>
          </a:xfrm>
          <a:prstGeom prst="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dirty="0"/>
          </a:p>
        </p:txBody>
      </p:sp>
      <p:cxnSp>
        <p:nvCxnSpPr>
          <p:cNvPr id="24" name="直線コネクタ 23">
            <a:extLst>
              <a:ext uri="{FF2B5EF4-FFF2-40B4-BE49-F238E27FC236}">
                <a16:creationId xmlns:a16="http://schemas.microsoft.com/office/drawing/2014/main" id="{ABD433CB-BD5A-44C6-B8FE-71876162442F}"/>
              </a:ext>
            </a:extLst>
          </p:cNvPr>
          <p:cNvCxnSpPr>
            <a:cxnSpLocks/>
          </p:cNvCxnSpPr>
          <p:nvPr/>
        </p:nvCxnSpPr>
        <p:spPr>
          <a:xfrm flipV="1">
            <a:off x="2744901" y="2487985"/>
            <a:ext cx="2751747" cy="3"/>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4C2CBECC-B9FD-4988-91F5-818DB2A95DBE}"/>
              </a:ext>
            </a:extLst>
          </p:cNvPr>
          <p:cNvGrpSpPr/>
          <p:nvPr/>
        </p:nvGrpSpPr>
        <p:grpSpPr>
          <a:xfrm>
            <a:off x="970468" y="5155982"/>
            <a:ext cx="8043201" cy="630307"/>
            <a:chOff x="1070613" y="4488544"/>
            <a:chExt cx="8713468" cy="1513870"/>
          </a:xfrm>
        </p:grpSpPr>
        <p:sp>
          <p:nvSpPr>
            <p:cNvPr id="20" name="正方形/長方形 19">
              <a:extLst>
                <a:ext uri="{FF2B5EF4-FFF2-40B4-BE49-F238E27FC236}">
                  <a16:creationId xmlns:a16="http://schemas.microsoft.com/office/drawing/2014/main" id="{570BCCDD-CCCA-424E-8C0A-995F1C652EB5}"/>
                </a:ext>
              </a:extLst>
            </p:cNvPr>
            <p:cNvSpPr/>
            <p:nvPr/>
          </p:nvSpPr>
          <p:spPr>
            <a:xfrm>
              <a:off x="1070613" y="4488544"/>
              <a:ext cx="1901186" cy="1513870"/>
            </a:xfrm>
            <a:prstGeom prst="rect">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21" name="正方形/長方形 20">
              <a:extLst>
                <a:ext uri="{FF2B5EF4-FFF2-40B4-BE49-F238E27FC236}">
                  <a16:creationId xmlns:a16="http://schemas.microsoft.com/office/drawing/2014/main" id="{741C3D4D-DEAA-4039-8550-DD2858E39D3A}"/>
                </a:ext>
              </a:extLst>
            </p:cNvPr>
            <p:cNvSpPr/>
            <p:nvPr/>
          </p:nvSpPr>
          <p:spPr>
            <a:xfrm>
              <a:off x="5952859" y="4488547"/>
              <a:ext cx="3831222" cy="1510747"/>
            </a:xfrm>
            <a:prstGeom prst="rect">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dirty="0"/>
            </a:p>
          </p:txBody>
        </p:sp>
        <p:cxnSp>
          <p:nvCxnSpPr>
            <p:cNvPr id="25" name="直線コネクタ 24">
              <a:extLst>
                <a:ext uri="{FF2B5EF4-FFF2-40B4-BE49-F238E27FC236}">
                  <a16:creationId xmlns:a16="http://schemas.microsoft.com/office/drawing/2014/main" id="{D34B018A-076A-407E-BC98-B446F36EA4F5}"/>
                </a:ext>
              </a:extLst>
            </p:cNvPr>
            <p:cNvCxnSpPr>
              <a:cxnSpLocks/>
            </p:cNvCxnSpPr>
            <p:nvPr/>
          </p:nvCxnSpPr>
          <p:spPr>
            <a:xfrm flipV="1">
              <a:off x="2971792" y="4488545"/>
              <a:ext cx="2981058" cy="2"/>
            </a:xfrm>
            <a:prstGeom prst="line">
              <a:avLst/>
            </a:prstGeom>
            <a:ln w="19050">
              <a:solidFill>
                <a:srgbClr val="FF33CC"/>
              </a:solidFill>
              <a:prstDash val="sysDash"/>
            </a:ln>
          </p:spPr>
          <p:style>
            <a:lnRef idx="1">
              <a:schemeClr val="accent1"/>
            </a:lnRef>
            <a:fillRef idx="0">
              <a:schemeClr val="accent1"/>
            </a:fillRef>
            <a:effectRef idx="0">
              <a:schemeClr val="accent1"/>
            </a:effectRef>
            <a:fontRef idx="minor">
              <a:schemeClr val="tx1"/>
            </a:fontRef>
          </p:style>
        </p:cxnSp>
      </p:grpSp>
      <p:sp>
        <p:nvSpPr>
          <p:cNvPr id="18" name="正方形/長方形 17">
            <a:extLst>
              <a:ext uri="{FF2B5EF4-FFF2-40B4-BE49-F238E27FC236}">
                <a16:creationId xmlns:a16="http://schemas.microsoft.com/office/drawing/2014/main" id="{3F4891E8-93D8-4007-BAAE-8A3CB03FB516}"/>
              </a:ext>
            </a:extLst>
          </p:cNvPr>
          <p:cNvSpPr/>
          <p:nvPr/>
        </p:nvSpPr>
        <p:spPr>
          <a:xfrm>
            <a:off x="1000950" y="4244622"/>
            <a:ext cx="863397" cy="877388"/>
          </a:xfrm>
          <a:prstGeom prst="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19" name="正方形/長方形 18">
            <a:extLst>
              <a:ext uri="{FF2B5EF4-FFF2-40B4-BE49-F238E27FC236}">
                <a16:creationId xmlns:a16="http://schemas.microsoft.com/office/drawing/2014/main" id="{5FFD38EE-BD8E-4C4D-A463-522D57AF0A17}"/>
              </a:ext>
            </a:extLst>
          </p:cNvPr>
          <p:cNvSpPr/>
          <p:nvPr/>
        </p:nvSpPr>
        <p:spPr>
          <a:xfrm>
            <a:off x="5466176" y="4238564"/>
            <a:ext cx="3526742" cy="868206"/>
          </a:xfrm>
          <a:prstGeom prst="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dirty="0"/>
          </a:p>
        </p:txBody>
      </p:sp>
      <p:cxnSp>
        <p:nvCxnSpPr>
          <p:cNvPr id="26" name="直線コネクタ 25">
            <a:extLst>
              <a:ext uri="{FF2B5EF4-FFF2-40B4-BE49-F238E27FC236}">
                <a16:creationId xmlns:a16="http://schemas.microsoft.com/office/drawing/2014/main" id="{E25F7613-C653-4140-ADDA-28FEC1A839F8}"/>
              </a:ext>
            </a:extLst>
          </p:cNvPr>
          <p:cNvCxnSpPr>
            <a:cxnSpLocks/>
          </p:cNvCxnSpPr>
          <p:nvPr/>
        </p:nvCxnSpPr>
        <p:spPr>
          <a:xfrm>
            <a:off x="1870798" y="4244621"/>
            <a:ext cx="3672257" cy="1"/>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8DB5199-B0E4-4558-B24B-1712E8D43771}"/>
              </a:ext>
            </a:extLst>
          </p:cNvPr>
          <p:cNvSpPr/>
          <p:nvPr/>
        </p:nvSpPr>
        <p:spPr>
          <a:xfrm>
            <a:off x="3535" y="1564"/>
            <a:ext cx="8456353"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７　主な広域連携の状況（</a:t>
            </a:r>
            <a:r>
              <a:rPr lang="zh-CN" altLang="en-US" dirty="0">
                <a:latin typeface="Meiryo UI" panose="020B0604030504040204" pitchFamily="50" charset="-128"/>
                <a:ea typeface="Meiryo UI" panose="020B0604030504040204" pitchFamily="50" charset="-128"/>
                <a:cs typeface="Meiryo UI" panose="020B0604030504040204" pitchFamily="50" charset="-128"/>
              </a:rPr>
              <a:t>南河内地域</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7D1D9B12-D43E-4F34-91C3-311CD9C14181}"/>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41</a:t>
            </a:fld>
            <a:endParaRPr lang="ja-JP" altLang="en-US" sz="1200" dirty="0">
              <a:solidFill>
                <a:prstClr val="black"/>
              </a:solidFill>
              <a:ea typeface="Meiryo UI" panose="020B0604030504040204" pitchFamily="50" charset="-128"/>
            </a:endParaRPr>
          </a:p>
        </p:txBody>
      </p:sp>
      <p:sp>
        <p:nvSpPr>
          <p:cNvPr id="29" name="テキスト ボックス 28">
            <a:extLst>
              <a:ext uri="{FF2B5EF4-FFF2-40B4-BE49-F238E27FC236}">
                <a16:creationId xmlns:a16="http://schemas.microsoft.com/office/drawing/2014/main" id="{1A4BAA4C-5880-48DC-A4BF-1450CA707C2E}"/>
              </a:ext>
            </a:extLst>
          </p:cNvPr>
          <p:cNvSpPr txBox="1"/>
          <p:nvPr/>
        </p:nvSpPr>
        <p:spPr>
          <a:xfrm>
            <a:off x="2771800" y="1357318"/>
            <a:ext cx="859603" cy="415498"/>
          </a:xfrm>
          <a:prstGeom prst="rect">
            <a:avLst/>
          </a:prstGeom>
          <a:noFill/>
          <a:ln w="25400">
            <a:solidFill>
              <a:srgbClr val="CC1C04"/>
            </a:solidFill>
            <a:prstDash val="sysDash"/>
          </a:ln>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指令センター共同運用（大阪市）</a:t>
            </a:r>
            <a:r>
              <a:rPr kumimoji="1" lang="en-US" altLang="ja-JP" sz="700" dirty="0">
                <a:latin typeface="BIZ UDPゴシック" panose="020B0400000000000000" pitchFamily="50" charset="-128"/>
                <a:ea typeface="BIZ UDPゴシック" panose="020B0400000000000000" pitchFamily="50" charset="-128"/>
              </a:rPr>
              <a:t>R7.4</a:t>
            </a:r>
            <a:r>
              <a:rPr kumimoji="1" lang="ja-JP" altLang="en-US" sz="700" dirty="0">
                <a:latin typeface="BIZ UDPゴシック" panose="020B0400000000000000" pitchFamily="50" charset="-128"/>
                <a:ea typeface="BIZ UDPゴシック" panose="020B0400000000000000" pitchFamily="50" charset="-128"/>
              </a:rPr>
              <a:t>予定</a:t>
            </a:r>
          </a:p>
        </p:txBody>
      </p:sp>
      <p:sp>
        <p:nvSpPr>
          <p:cNvPr id="30" name="四角形: 角を丸くする 29">
            <a:extLst>
              <a:ext uri="{FF2B5EF4-FFF2-40B4-BE49-F238E27FC236}">
                <a16:creationId xmlns:a16="http://schemas.microsoft.com/office/drawing/2014/main" id="{E639A81A-0164-4696-BBCA-B29D6AFD4AC1}"/>
              </a:ext>
            </a:extLst>
          </p:cNvPr>
          <p:cNvSpPr/>
          <p:nvPr/>
        </p:nvSpPr>
        <p:spPr>
          <a:xfrm>
            <a:off x="8456353" y="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3/4</a:t>
            </a:r>
          </a:p>
        </p:txBody>
      </p:sp>
      <p:sp>
        <p:nvSpPr>
          <p:cNvPr id="31" name="テキスト ボックス 30">
            <a:extLst>
              <a:ext uri="{FF2B5EF4-FFF2-40B4-BE49-F238E27FC236}">
                <a16:creationId xmlns:a16="http://schemas.microsoft.com/office/drawing/2014/main" id="{7FF5341E-879A-4CA5-81CF-07D8874E1E45}"/>
              </a:ext>
            </a:extLst>
          </p:cNvPr>
          <p:cNvSpPr txBox="1"/>
          <p:nvPr/>
        </p:nvSpPr>
        <p:spPr>
          <a:xfrm>
            <a:off x="7253185" y="6616723"/>
            <a:ext cx="1657375"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出典：市町村局において作成</a:t>
            </a:r>
            <a:endParaRPr kumimoji="1" lang="en-US" altLang="ja-JP"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8139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C36017A0-A4F5-4FDF-B56C-CCC9B1FDD993}"/>
              </a:ext>
            </a:extLst>
          </p:cNvPr>
          <p:cNvGraphicFramePr>
            <a:graphicFrameLocks noGrp="1"/>
          </p:cNvGraphicFramePr>
          <p:nvPr>
            <p:extLst>
              <p:ext uri="{D42A27DB-BD31-4B8C-83A1-F6EECF244321}">
                <p14:modId xmlns:p14="http://schemas.microsoft.com/office/powerpoint/2010/main" val="2167194136"/>
              </p:ext>
            </p:extLst>
          </p:nvPr>
        </p:nvGraphicFramePr>
        <p:xfrm>
          <a:off x="120192" y="311415"/>
          <a:ext cx="9023812" cy="6438903"/>
        </p:xfrm>
        <a:graphic>
          <a:graphicData uri="http://schemas.openxmlformats.org/drawingml/2006/table">
            <a:tbl>
              <a:tblPr firstRow="1" bandRow="1">
                <a:tableStyleId>{5C22544A-7EE6-4342-B048-85BDC9FD1C3A}</a:tableStyleId>
              </a:tblPr>
              <a:tblGrid>
                <a:gridCol w="690656">
                  <a:extLst>
                    <a:ext uri="{9D8B030D-6E8A-4147-A177-3AD203B41FA5}">
                      <a16:colId xmlns:a16="http://schemas.microsoft.com/office/drawing/2014/main" val="3164408231"/>
                    </a:ext>
                  </a:extLst>
                </a:gridCol>
                <a:gridCol w="641012">
                  <a:extLst>
                    <a:ext uri="{9D8B030D-6E8A-4147-A177-3AD203B41FA5}">
                      <a16:colId xmlns:a16="http://schemas.microsoft.com/office/drawing/2014/main" val="1788653758"/>
                    </a:ext>
                  </a:extLst>
                </a:gridCol>
                <a:gridCol w="641012">
                  <a:extLst>
                    <a:ext uri="{9D8B030D-6E8A-4147-A177-3AD203B41FA5}">
                      <a16:colId xmlns:a16="http://schemas.microsoft.com/office/drawing/2014/main" val="2811575869"/>
                    </a:ext>
                  </a:extLst>
                </a:gridCol>
                <a:gridCol w="641012">
                  <a:extLst>
                    <a:ext uri="{9D8B030D-6E8A-4147-A177-3AD203B41FA5}">
                      <a16:colId xmlns:a16="http://schemas.microsoft.com/office/drawing/2014/main" val="1471222512"/>
                    </a:ext>
                  </a:extLst>
                </a:gridCol>
                <a:gridCol w="641012">
                  <a:extLst>
                    <a:ext uri="{9D8B030D-6E8A-4147-A177-3AD203B41FA5}">
                      <a16:colId xmlns:a16="http://schemas.microsoft.com/office/drawing/2014/main" val="3853551721"/>
                    </a:ext>
                  </a:extLst>
                </a:gridCol>
                <a:gridCol w="641012">
                  <a:extLst>
                    <a:ext uri="{9D8B030D-6E8A-4147-A177-3AD203B41FA5}">
                      <a16:colId xmlns:a16="http://schemas.microsoft.com/office/drawing/2014/main" val="2805201509"/>
                    </a:ext>
                  </a:extLst>
                </a:gridCol>
                <a:gridCol w="641012">
                  <a:extLst>
                    <a:ext uri="{9D8B030D-6E8A-4147-A177-3AD203B41FA5}">
                      <a16:colId xmlns:a16="http://schemas.microsoft.com/office/drawing/2014/main" val="968396327"/>
                    </a:ext>
                  </a:extLst>
                </a:gridCol>
                <a:gridCol w="641012">
                  <a:extLst>
                    <a:ext uri="{9D8B030D-6E8A-4147-A177-3AD203B41FA5}">
                      <a16:colId xmlns:a16="http://schemas.microsoft.com/office/drawing/2014/main" val="400800014"/>
                    </a:ext>
                  </a:extLst>
                </a:gridCol>
                <a:gridCol w="641012">
                  <a:extLst>
                    <a:ext uri="{9D8B030D-6E8A-4147-A177-3AD203B41FA5}">
                      <a16:colId xmlns:a16="http://schemas.microsoft.com/office/drawing/2014/main" val="1012135441"/>
                    </a:ext>
                  </a:extLst>
                </a:gridCol>
                <a:gridCol w="641012">
                  <a:extLst>
                    <a:ext uri="{9D8B030D-6E8A-4147-A177-3AD203B41FA5}">
                      <a16:colId xmlns:a16="http://schemas.microsoft.com/office/drawing/2014/main" val="1253590334"/>
                    </a:ext>
                  </a:extLst>
                </a:gridCol>
                <a:gridCol w="641012">
                  <a:extLst>
                    <a:ext uri="{9D8B030D-6E8A-4147-A177-3AD203B41FA5}">
                      <a16:colId xmlns:a16="http://schemas.microsoft.com/office/drawing/2014/main" val="13965825"/>
                    </a:ext>
                  </a:extLst>
                </a:gridCol>
                <a:gridCol w="641012">
                  <a:extLst>
                    <a:ext uri="{9D8B030D-6E8A-4147-A177-3AD203B41FA5}">
                      <a16:colId xmlns:a16="http://schemas.microsoft.com/office/drawing/2014/main" val="652775044"/>
                    </a:ext>
                  </a:extLst>
                </a:gridCol>
                <a:gridCol w="641012">
                  <a:extLst>
                    <a:ext uri="{9D8B030D-6E8A-4147-A177-3AD203B41FA5}">
                      <a16:colId xmlns:a16="http://schemas.microsoft.com/office/drawing/2014/main" val="1744389673"/>
                    </a:ext>
                  </a:extLst>
                </a:gridCol>
                <a:gridCol w="641012">
                  <a:extLst>
                    <a:ext uri="{9D8B030D-6E8A-4147-A177-3AD203B41FA5}">
                      <a16:colId xmlns:a16="http://schemas.microsoft.com/office/drawing/2014/main" val="1887057917"/>
                    </a:ext>
                  </a:extLst>
                </a:gridCol>
              </a:tblGrid>
              <a:tr h="248402">
                <a:tc>
                  <a:txBody>
                    <a:bodyPr/>
                    <a:lstStyle/>
                    <a:p>
                      <a:endParaRPr kumimoji="1" lang="ja-JP" altLang="en-US" sz="1100" dirty="0">
                        <a:latin typeface="Meiryo UI" panose="020B0604030504040204" pitchFamily="50" charset="-128"/>
                        <a:ea typeface="Meiryo UI" panose="020B0604030504040204" pitchFamily="50" charset="-128"/>
                      </a:endParaRPr>
                    </a:p>
                  </a:txBody>
                  <a:tcPr marL="84407" marR="84407" marT="42203" marB="42203"/>
                </a:tc>
                <a:tc>
                  <a:txBody>
                    <a:bodyPr/>
                    <a:lstStyle/>
                    <a:p>
                      <a:pPr algn="ctr"/>
                      <a:r>
                        <a:rPr kumimoji="1" lang="ja-JP" altLang="en-US" sz="1100" dirty="0">
                          <a:latin typeface="Meiryo UI" panose="020B0604030504040204" pitchFamily="50" charset="-128"/>
                          <a:ea typeface="Meiryo UI" panose="020B0604030504040204" pitchFamily="50" charset="-128"/>
                        </a:rPr>
                        <a:t>堺市</a:t>
                      </a:r>
                    </a:p>
                  </a:txBody>
                  <a:tcPr marL="84407" marR="84407" marT="42203" marB="42203" anchor="ctr"/>
                </a:tc>
                <a:tc>
                  <a:txBody>
                    <a:bodyPr/>
                    <a:lstStyle/>
                    <a:p>
                      <a:pPr algn="dist"/>
                      <a:r>
                        <a:rPr kumimoji="1" lang="ja-JP" altLang="en-US" sz="900" dirty="0">
                          <a:latin typeface="Meiryo UI" panose="020B0604030504040204" pitchFamily="50" charset="-128"/>
                          <a:ea typeface="Meiryo UI" panose="020B0604030504040204" pitchFamily="50" charset="-128"/>
                        </a:rPr>
                        <a:t>泉大津市</a:t>
                      </a:r>
                      <a:endParaRPr kumimoji="1" lang="ja-JP" altLang="en-US" sz="1100" dirty="0">
                        <a:latin typeface="Meiryo UI" panose="020B0604030504040204" pitchFamily="50" charset="-128"/>
                        <a:ea typeface="Meiryo UI" panose="020B0604030504040204" pitchFamily="50" charset="-128"/>
                      </a:endParaRP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和泉市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高石市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忠岡町</a:t>
                      </a:r>
                    </a:p>
                  </a:txBody>
                  <a:tcPr marL="84407" marR="84407" marT="42203" marB="42203" anchor="ctr"/>
                </a:tc>
                <a:tc>
                  <a:txBody>
                    <a:bodyPr/>
                    <a:lstStyle/>
                    <a:p>
                      <a:pPr algn="ctr"/>
                      <a:r>
                        <a:rPr kumimoji="1" lang="ja-JP" altLang="en-US" sz="900" dirty="0">
                          <a:latin typeface="Meiryo UI" panose="020B0604030504040204" pitchFamily="50" charset="-128"/>
                          <a:ea typeface="Meiryo UI" panose="020B0604030504040204" pitchFamily="50" charset="-128"/>
                        </a:rPr>
                        <a:t>岸和田市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貝塚市</a:t>
                      </a:r>
                    </a:p>
                  </a:txBody>
                  <a:tcPr marL="84407" marR="84407"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泉佐野市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泉南市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阪南市</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熊取町</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田尻町</a:t>
                      </a:r>
                    </a:p>
                  </a:txBody>
                  <a:tcPr marL="84407" marR="84407"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rPr>
                        <a:t>岬町</a:t>
                      </a:r>
                    </a:p>
                  </a:txBody>
                  <a:tcPr marL="84407" marR="84407" marT="42203" marB="42203" anchor="ctr"/>
                </a:tc>
                <a:extLst>
                  <a:ext uri="{0D108BD9-81ED-4DB2-BD59-A6C34878D82A}">
                    <a16:rowId xmlns:a16="http://schemas.microsoft.com/office/drawing/2014/main" val="3347022767"/>
                  </a:ext>
                </a:extLst>
              </a:tr>
              <a:tr h="218363">
                <a:tc>
                  <a:txBody>
                    <a:bodyPr/>
                    <a:lstStyle/>
                    <a:p>
                      <a:r>
                        <a:rPr kumimoji="1" lang="ja-JP" altLang="en-US" sz="900" dirty="0">
                          <a:latin typeface="Meiryo UI" panose="020B0604030504040204" pitchFamily="50" charset="-128"/>
                          <a:ea typeface="Meiryo UI" panose="020B0604030504040204" pitchFamily="50" charset="-128"/>
                        </a:rPr>
                        <a:t>地域</a:t>
                      </a:r>
                    </a:p>
                  </a:txBody>
                  <a:tcPr marL="84407" marR="84407" marT="42203" marB="42203"/>
                </a:tc>
                <a:tc gridSpan="5">
                  <a:txBody>
                    <a:bodyPr/>
                    <a:lstStyle/>
                    <a:p>
                      <a:pPr algn="ctr"/>
                      <a:r>
                        <a:rPr kumimoji="1" lang="ja-JP" altLang="en-US" sz="800" dirty="0">
                          <a:latin typeface="Meiryo UI" panose="020B0604030504040204" pitchFamily="50" charset="-128"/>
                          <a:ea typeface="Meiryo UI" panose="020B0604030504040204" pitchFamily="50" charset="-128"/>
                        </a:rPr>
                        <a:t>泉北地域</a:t>
                      </a:r>
                    </a:p>
                  </a:txBody>
                  <a:tcPr marL="84407" marR="84407" marT="42203" marB="42203">
                    <a:solidFill>
                      <a:srgbClr val="00B050"/>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gridSpan="8">
                  <a:txBody>
                    <a:bodyPr/>
                    <a:lstStyle/>
                    <a:p>
                      <a:pPr algn="ctr"/>
                      <a:r>
                        <a:rPr kumimoji="1" lang="ja-JP" altLang="en-US" sz="800" dirty="0">
                          <a:latin typeface="Meiryo UI" panose="020B0604030504040204" pitchFamily="50" charset="-128"/>
                          <a:ea typeface="Meiryo UI" panose="020B0604030504040204" pitchFamily="50" charset="-128"/>
                        </a:rPr>
                        <a:t>泉南地域</a:t>
                      </a:r>
                    </a:p>
                  </a:txBody>
                  <a:tcPr marL="84407" marR="84407" marT="42203" marB="42203">
                    <a:solidFill>
                      <a:srgbClr val="00B0F0"/>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95017376"/>
                  </a:ext>
                </a:extLst>
              </a:tr>
              <a:tr h="1059465">
                <a:tc rowSpan="3">
                  <a:txBody>
                    <a:bodyPr/>
                    <a:lstStyle/>
                    <a:p>
                      <a:r>
                        <a:rPr kumimoji="1" lang="ja-JP" altLang="en-US" sz="900" b="1" dirty="0">
                          <a:latin typeface="Meiryo UI" panose="020B0604030504040204" pitchFamily="50" charset="-128"/>
                          <a:ea typeface="Meiryo UI" panose="020B0604030504040204" pitchFamily="50" charset="-128"/>
                        </a:rPr>
                        <a:t>消防</a:t>
                      </a:r>
                      <a:endParaRPr kumimoji="1" lang="ja-JP" altLang="en-US" sz="900" b="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受託</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700" dirty="0">
                          <a:latin typeface="Meiryo UI" panose="020B0604030504040204" pitchFamily="50" charset="-128"/>
                          <a:ea typeface="Meiryo UI" panose="020B0604030504040204" pitchFamily="50" charset="-128"/>
                        </a:rPr>
                        <a:t>（高石市、大阪狭山市）</a:t>
                      </a:r>
                      <a:endParaRPr kumimoji="1" lang="en-US" altLang="ja-JP" sz="700" dirty="0">
                        <a:latin typeface="Meiryo UI" panose="020B0604030504040204" pitchFamily="50" charset="-128"/>
                        <a:ea typeface="Meiryo UI" panose="020B0604030504040204" pitchFamily="50" charset="-128"/>
                      </a:endParaRPr>
                    </a:p>
                    <a:p>
                      <a:pPr algn="l"/>
                      <a:endParaRPr kumimoji="1" lang="en-US" altLang="ja-JP" sz="700" dirty="0">
                        <a:latin typeface="Meiryo UI" panose="020B0604030504040204" pitchFamily="50" charset="-128"/>
                        <a:ea typeface="Meiryo UI" panose="020B0604030504040204" pitchFamily="50" charset="-128"/>
                      </a:endParaRPr>
                    </a:p>
                    <a:p>
                      <a:pPr algn="l"/>
                      <a:endParaRPr kumimoji="1" lang="en-US" altLang="ja-JP" sz="700" dirty="0">
                        <a:latin typeface="Meiryo UI" panose="020B0604030504040204" pitchFamily="50" charset="-128"/>
                        <a:ea typeface="Meiryo UI" panose="020B0604030504040204" pitchFamily="50" charset="-128"/>
                      </a:endParaRPr>
                    </a:p>
                    <a:p>
                      <a:pPr algn="l"/>
                      <a:endParaRPr kumimoji="1" lang="en-US" altLang="ja-JP" sz="700" dirty="0">
                        <a:latin typeface="Meiryo UI" panose="020B0604030504040204" pitchFamily="50" charset="-128"/>
                        <a:ea typeface="Meiryo UI" panose="020B0604030504040204" pitchFamily="50" charset="-128"/>
                      </a:endParaRPr>
                    </a:p>
                    <a:p>
                      <a:pPr algn="l"/>
                      <a:endParaRPr kumimoji="1" lang="en-US" altLang="ja-JP" sz="700" dirty="0">
                        <a:latin typeface="Meiryo UI" panose="020B0604030504040204" pitchFamily="50" charset="-128"/>
                        <a:ea typeface="Meiryo UI" panose="020B0604030504040204" pitchFamily="50" charset="-128"/>
                      </a:endParaRPr>
                    </a:p>
                    <a:p>
                      <a:pPr algn="l"/>
                      <a:endParaRPr kumimoji="1" lang="en-US" altLang="ja-JP" sz="7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33231" marT="42203" marB="42203"/>
                </a:tc>
                <a:tc rowSpan="3">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33231" marT="42203" marB="42203"/>
                </a:tc>
                <a:tc rowSpan="3">
                  <a:txBody>
                    <a:bodyPr/>
                    <a:lstStyle/>
                    <a:p>
                      <a:pPr algn="l"/>
                      <a:r>
                        <a:rPr kumimoji="1" lang="ja-JP" altLang="en-US" sz="900" dirty="0">
                          <a:latin typeface="Meiryo UI" panose="020B0604030504040204" pitchFamily="50" charset="-128"/>
                          <a:ea typeface="Meiryo UI" panose="020B0604030504040204" pitchFamily="50" charset="-128"/>
                        </a:rPr>
                        <a:t>委託</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（堺市）</a:t>
                      </a:r>
                      <a:endParaRPr kumimoji="1" lang="en-US" altLang="ja-JP" sz="900" dirty="0">
                        <a:latin typeface="Meiryo UI" panose="020B0604030504040204" pitchFamily="50" charset="-128"/>
                        <a:ea typeface="Meiryo UI" panose="020B0604030504040204" pitchFamily="50" charset="-128"/>
                      </a:endParaRPr>
                    </a:p>
                  </a:txBody>
                  <a:tcPr marL="84407" marR="33231" marT="42203" marB="42203"/>
                </a:tc>
                <a:tc rowSpan="2" gridSpan="2">
                  <a:txBody>
                    <a:bodyPr/>
                    <a:lstStyle/>
                    <a:p>
                      <a:pPr algn="l"/>
                      <a:r>
                        <a:rPr kumimoji="1" lang="ja-JP" altLang="en-US" sz="900" dirty="0">
                          <a:latin typeface="Meiryo UI" panose="020B0604030504040204" pitchFamily="50" charset="-128"/>
                          <a:ea typeface="Meiryo UI" panose="020B0604030504040204" pitchFamily="50" charset="-128"/>
                        </a:rPr>
                        <a:t>岸和田市忠岡町消防指令センター（指令センター共同）</a:t>
                      </a:r>
                    </a:p>
                  </a:txBody>
                  <a:tcPr marL="84407" marR="33231" marT="42203" marB="42203"/>
                </a:tc>
                <a:tc rowSpan="2"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marR="36000"/>
                </a:tc>
                <a:tc rowSpan="3">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33231" marT="42203" marB="42203"/>
                </a:tc>
                <a:tc rowSpan="3" gridSpan="6">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泉州南消防組合（泉佐野市、泉南市、阪南市、熊取町、田尻町、岬町）</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33231" marT="42203" marB="42203"/>
                </a:tc>
                <a:tc rowSpan="3"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rowSpan="3"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rowSpan="3"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rowSpan="3"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rowSpan="3"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extLst>
                  <a:ext uri="{0D108BD9-81ED-4DB2-BD59-A6C34878D82A}">
                    <a16:rowId xmlns:a16="http://schemas.microsoft.com/office/drawing/2014/main" val="4062737597"/>
                  </a:ext>
                </a:extLst>
              </a:tr>
              <a:tr h="81172">
                <a:tc vMerge="1">
                  <a:txBody>
                    <a:bodyPr/>
                    <a:lstStyle/>
                    <a:p>
                      <a:endParaRPr kumimoji="1" lang="ja-JP" altLang="en-US"/>
                    </a:p>
                  </a:txBody>
                  <a:tcPr/>
                </a:tc>
                <a:tc rowSpan="2" gridSpan="2">
                  <a:txBody>
                    <a:bodyPr/>
                    <a:lstStyle/>
                    <a:p>
                      <a:pPr algn="l"/>
                      <a:r>
                        <a:rPr kumimoji="1" lang="ja-JP" altLang="en-US" sz="900" b="0" dirty="0">
                          <a:latin typeface="Meiryo UI" panose="020B0604030504040204" pitchFamily="50" charset="-128"/>
                          <a:ea typeface="Meiryo UI" panose="020B0604030504040204" pitchFamily="50" charset="-128"/>
                        </a:rPr>
                        <a:t>はしご車共同運用</a:t>
                      </a:r>
                      <a:endParaRPr kumimoji="1" lang="en-US" altLang="ja-JP" sz="900" b="0" dirty="0">
                        <a:latin typeface="Meiryo UI" panose="020B0604030504040204" pitchFamily="50" charset="-128"/>
                        <a:ea typeface="Meiryo UI" panose="020B0604030504040204" pitchFamily="50" charset="-128"/>
                      </a:endParaRPr>
                    </a:p>
                    <a:p>
                      <a:pPr algn="l"/>
                      <a:r>
                        <a:rPr kumimoji="1" lang="ja-JP" altLang="en-US" sz="700" b="0" dirty="0">
                          <a:latin typeface="Meiryo UI" panose="020B0604030504040204" pitchFamily="50" charset="-128"/>
                          <a:ea typeface="Meiryo UI" panose="020B0604030504040204" pitchFamily="50" charset="-128"/>
                        </a:rPr>
                        <a:t>（</a:t>
                      </a:r>
                      <a:r>
                        <a:rPr kumimoji="1" lang="zh-CN" altLang="en-US" sz="700" b="0" dirty="0">
                          <a:latin typeface="Meiryo UI" panose="020B0604030504040204" pitchFamily="50" charset="-128"/>
                          <a:ea typeface="Meiryo UI" panose="020B0604030504040204" pitchFamily="50" charset="-128"/>
                        </a:rPr>
                        <a:t>堺市</a:t>
                      </a:r>
                      <a:r>
                        <a:rPr kumimoji="1" lang="ja-JP" altLang="en-US" sz="700" b="0" dirty="0">
                          <a:latin typeface="Meiryo UI" panose="020B0604030504040204" pitchFamily="50" charset="-128"/>
                          <a:ea typeface="Meiryo UI" panose="020B0604030504040204" pitchFamily="50" charset="-128"/>
                        </a:rPr>
                        <a:t>（</a:t>
                      </a:r>
                      <a:r>
                        <a:rPr kumimoji="1" lang="zh-CN" altLang="en-US" sz="700" b="0" dirty="0">
                          <a:latin typeface="Meiryo UI" panose="020B0604030504040204" pitchFamily="50" charset="-128"/>
                          <a:ea typeface="Meiryo UI" panose="020B0604030504040204" pitchFamily="50" charset="-128"/>
                        </a:rPr>
                        <a:t>高石市</a:t>
                      </a:r>
                      <a:r>
                        <a:rPr kumimoji="1" lang="ja-JP" altLang="en-US" sz="700" b="0" dirty="0">
                          <a:latin typeface="Meiryo UI" panose="020B0604030504040204" pitchFamily="50" charset="-128"/>
                          <a:ea typeface="Meiryo UI" panose="020B0604030504040204" pitchFamily="50" charset="-128"/>
                        </a:rPr>
                        <a:t>、</a:t>
                      </a:r>
                      <a:r>
                        <a:rPr kumimoji="1" lang="zh-CN" altLang="en-US" sz="700" b="0" dirty="0">
                          <a:latin typeface="Meiryo UI" panose="020B0604030504040204" pitchFamily="50" charset="-128"/>
                          <a:ea typeface="Meiryo UI" panose="020B0604030504040204" pitchFamily="50" charset="-128"/>
                        </a:rPr>
                        <a:t>大阪狭山市</a:t>
                      </a:r>
                      <a:r>
                        <a:rPr kumimoji="1" lang="en-US" altLang="ja-JP" sz="650" b="0" dirty="0">
                          <a:latin typeface="Meiryo UI" panose="020B0604030504040204" pitchFamily="50" charset="-128"/>
                          <a:ea typeface="Meiryo UI" panose="020B0604030504040204" pitchFamily="50" charset="-128"/>
                        </a:rPr>
                        <a:t>※</a:t>
                      </a:r>
                      <a:r>
                        <a:rPr kumimoji="1" lang="ja-JP" altLang="en-US" sz="650" b="0" dirty="0">
                          <a:latin typeface="Meiryo UI" panose="020B0604030504040204" pitchFamily="50" charset="-128"/>
                          <a:ea typeface="Meiryo UI" panose="020B0604030504040204" pitchFamily="50" charset="-128"/>
                        </a:rPr>
                        <a:t>委託</a:t>
                      </a:r>
                      <a:r>
                        <a:rPr kumimoji="1" lang="ja-JP" altLang="en-US" sz="700" b="0" dirty="0">
                          <a:latin typeface="Meiryo UI" panose="020B0604030504040204" pitchFamily="50" charset="-128"/>
                          <a:ea typeface="Meiryo UI" panose="020B0604030504040204" pitchFamily="50" charset="-128"/>
                        </a:rPr>
                        <a:t>）、泉大津市</a:t>
                      </a:r>
                      <a:r>
                        <a:rPr kumimoji="1" lang="ja-JP" altLang="en-US" sz="700" b="0" i="0" kern="1200" dirty="0">
                          <a:solidFill>
                            <a:schemeClr val="dk1"/>
                          </a:solidFill>
                          <a:effectLst/>
                          <a:latin typeface="Meiryo UI" panose="020B0604030504040204" pitchFamily="50" charset="-128"/>
                          <a:ea typeface="Meiryo UI" panose="020B0604030504040204" pitchFamily="50" charset="-128"/>
                          <a:cs typeface="+mn-cs"/>
                        </a:rPr>
                        <a:t>）</a:t>
                      </a:r>
                      <a:endParaRPr kumimoji="1" lang="en-US" altLang="ja-JP" sz="700" b="0" i="0" kern="1200" dirty="0">
                        <a:solidFill>
                          <a:schemeClr val="dk1"/>
                        </a:solidFill>
                        <a:effectLst/>
                        <a:latin typeface="Meiryo UI" panose="020B0604030504040204" pitchFamily="50" charset="-128"/>
                        <a:ea typeface="Meiryo UI" panose="020B0604030504040204" pitchFamily="50" charset="-128"/>
                        <a:cs typeface="+mn-cs"/>
                      </a:endParaRPr>
                    </a:p>
                  </a:txBody>
                  <a:tcPr marL="84407" marR="84407" marT="42203" marB="42203"/>
                </a:tc>
                <a:tc rowSpan="2" hMerge="1">
                  <a:txBody>
                    <a:bodyPr/>
                    <a:lstStyle/>
                    <a:p>
                      <a:pPr algn="l"/>
                      <a:endParaRPr kumimoji="1" lang="en-US" altLang="ja-JP" sz="900" dirty="0">
                        <a:latin typeface="BIZ UDPゴシック" panose="020B0400000000000000" pitchFamily="50" charset="-128"/>
                        <a:ea typeface="BIZ UDPゴシック" panose="020B0400000000000000" pitchFamily="50" charset="-128"/>
                      </a:endParaRPr>
                    </a:p>
                  </a:txBody>
                  <a:tcPr marR="36000"/>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147370681"/>
                  </a:ext>
                </a:extLst>
              </a:tr>
              <a:tr h="40754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33231"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33231" marT="42203" marB="42203"/>
                </a:tc>
                <a:tc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631121632"/>
                  </a:ext>
                </a:extLst>
              </a:tr>
              <a:tr h="593855">
                <a:tc>
                  <a:txBody>
                    <a:bodyPr/>
                    <a:lstStyle/>
                    <a:p>
                      <a:r>
                        <a:rPr kumimoji="1" lang="ja-JP" altLang="en-US" sz="900" b="1" dirty="0">
                          <a:latin typeface="Meiryo UI" panose="020B0604030504040204" pitchFamily="50" charset="-128"/>
                          <a:ea typeface="Meiryo UI" panose="020B0604030504040204" pitchFamily="50" charset="-128"/>
                        </a:rPr>
                        <a:t>水道</a:t>
                      </a:r>
                      <a:endParaRPr kumimoji="1" lang="en-US" altLang="ja-JP" sz="900" b="1"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rPr>
                        <a:t>（企業団統合）</a:t>
                      </a:r>
                      <a:endParaRPr kumimoji="1" lang="en-US" altLang="ja-JP" sz="900" b="1"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R7</a:t>
                      </a:r>
                      <a:r>
                        <a:rPr kumimoji="1" lang="ja-JP" altLang="en-US" sz="800" dirty="0">
                          <a:latin typeface="Meiryo UI" panose="020B0604030504040204" pitchFamily="50" charset="-128"/>
                          <a:ea typeface="Meiryo UI" panose="020B0604030504040204" pitchFamily="50" charset="-128"/>
                        </a:rPr>
                        <a:t>予定）</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H31</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R7</a:t>
                      </a:r>
                      <a:r>
                        <a:rPr kumimoji="1" lang="ja-JP" altLang="en-US" sz="800" dirty="0">
                          <a:latin typeface="Meiryo UI" panose="020B0604030504040204" pitchFamily="50" charset="-128"/>
                          <a:ea typeface="Meiryo UI" panose="020B0604030504040204" pitchFamily="50" charset="-128"/>
                        </a:rPr>
                        <a:t>予定）</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単独</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H31</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H31</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R3</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H31</a:t>
                      </a: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H31</a:t>
                      </a:r>
                    </a:p>
                  </a:txBody>
                  <a:tcPr marL="84407" marR="84407" marT="42203" marB="42203"/>
                </a:tc>
                <a:extLst>
                  <a:ext uri="{0D108BD9-81ED-4DB2-BD59-A6C34878D82A}">
                    <a16:rowId xmlns:a16="http://schemas.microsoft.com/office/drawing/2014/main" val="2329686945"/>
                  </a:ext>
                </a:extLst>
              </a:tr>
              <a:tr h="835594">
                <a:tc rowSpan="2">
                  <a:txBody>
                    <a:bodyPr/>
                    <a:lstStyle/>
                    <a:p>
                      <a:r>
                        <a:rPr kumimoji="1" lang="ja-JP" altLang="en-US" sz="900" b="1" dirty="0">
                          <a:latin typeface="Meiryo UI" panose="020B0604030504040204" pitchFamily="50" charset="-128"/>
                          <a:ea typeface="Meiryo UI" panose="020B0604030504040204" pitchFamily="50" charset="-128"/>
                        </a:rPr>
                        <a:t>ごみ処理</a:t>
                      </a:r>
                      <a:endParaRPr kumimoji="1" lang="en-US" altLang="ja-JP" sz="900" b="1" dirty="0">
                        <a:latin typeface="Meiryo UI" panose="020B0604030504040204" pitchFamily="50" charset="-128"/>
                        <a:ea typeface="Meiryo UI" panose="020B0604030504040204" pitchFamily="50" charset="-128"/>
                      </a:endParaRP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rowSpan="2" gridSpan="3">
                  <a:txBody>
                    <a:bodyPr/>
                    <a:lstStyle/>
                    <a:p>
                      <a:pPr algn="l"/>
                      <a:r>
                        <a:rPr kumimoji="1" lang="ja-JP" altLang="en-US" sz="900" dirty="0">
                          <a:latin typeface="Meiryo UI" panose="020B0604030504040204" pitchFamily="50" charset="-128"/>
                          <a:ea typeface="Meiryo UI" panose="020B0604030504040204" pitchFamily="50" charset="-128"/>
                        </a:rPr>
                        <a:t>泉北環境整備施設組合（泉大津市、和泉市、高石市）</a:t>
                      </a:r>
                    </a:p>
                  </a:txBody>
                  <a:tcPr marL="84407" marR="84407" marT="42203" marB="42203"/>
                </a:tc>
                <a:tc rowSpan="2"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rowSpan="2"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gridSpan="2">
                  <a:txBody>
                    <a:bodyPr/>
                    <a:lstStyle/>
                    <a:p>
                      <a:pPr algn="l"/>
                      <a:r>
                        <a:rPr kumimoji="1" lang="ja-JP" altLang="en-US" sz="900" dirty="0">
                          <a:latin typeface="Meiryo UI" panose="020B0604030504040204" pitchFamily="50" charset="-128"/>
                          <a:ea typeface="Meiryo UI" panose="020B0604030504040204" pitchFamily="50" charset="-128"/>
                        </a:rPr>
                        <a:t>岸和田市貝塚市清掃施設組合（岸和田市、貝塚市）</a:t>
                      </a:r>
                    </a:p>
                  </a:txBody>
                  <a:tcPr marL="84407" marR="84407" marT="42203" marB="42203"/>
                </a:tc>
                <a:tc hMerge="1">
                  <a:txBody>
                    <a:bodyPr/>
                    <a:lstStyle/>
                    <a:p>
                      <a:pPr algn="l"/>
                      <a:endParaRPr kumimoji="1" lang="ja-JP" altLang="en-US" sz="9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800" dirty="0">
                          <a:solidFill>
                            <a:schemeClr val="tx1"/>
                          </a:solidFill>
                          <a:latin typeface="Meiryo UI" panose="020B0604030504040204" pitchFamily="50" charset="-128"/>
                          <a:ea typeface="Meiryo UI" panose="020B0604030504040204" pitchFamily="50" charset="-128"/>
                        </a:rPr>
                        <a:t>泉佐野市田尻町清掃施設組合</a:t>
                      </a:r>
                      <a:r>
                        <a:rPr kumimoji="1" lang="ja-JP" altLang="en-US" sz="800" dirty="0">
                          <a:solidFill>
                            <a:schemeClr val="tx1"/>
                          </a:solidFill>
                          <a:latin typeface="Meiryo UI" panose="020B0604030504040204" pitchFamily="50" charset="-128"/>
                          <a:ea typeface="Meiryo UI" panose="020B0604030504040204" pitchFamily="50" charset="-128"/>
                        </a:rPr>
                        <a:t>（泉佐野市、田尻町）</a:t>
                      </a:r>
                      <a:endParaRPr kumimoji="1" lang="zh-TW" altLang="en-US" sz="800" dirty="0">
                        <a:solidFill>
                          <a:schemeClr val="tx1"/>
                        </a:solidFill>
                        <a:latin typeface="Meiryo UI" panose="020B0604030504040204" pitchFamily="50" charset="-128"/>
                        <a:ea typeface="Meiryo UI" panose="020B0604030504040204" pitchFamily="50" charset="-128"/>
                      </a:endParaRPr>
                    </a:p>
                  </a:txBody>
                  <a:tcPr marL="84407" marR="84407" marT="42203" marB="42203"/>
                </a:tc>
                <a:tc gridSpan="2">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泉南清掃事務組合</a:t>
                      </a:r>
                    </a:p>
                  </a:txBody>
                  <a:tcPr marL="84407" marR="84407" marT="42203" marB="42203"/>
                </a:tc>
                <a:tc hMerge="1">
                  <a:txBody>
                    <a:bodyPr/>
                    <a:lstStyle/>
                    <a:p>
                      <a:pPr algn="l"/>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zh-TW" altLang="en-US" sz="800" dirty="0">
                          <a:latin typeface="Meiryo UI" panose="020B0604030504040204" pitchFamily="50" charset="-128"/>
                          <a:ea typeface="Meiryo UI" panose="020B0604030504040204" pitchFamily="50" charset="-128"/>
                        </a:rPr>
                        <a:t>泉佐野市田尻町清掃施設組合</a:t>
                      </a:r>
                      <a:r>
                        <a:rPr kumimoji="1" lang="ja-JP" altLang="en-US" sz="800" dirty="0">
                          <a:solidFill>
                            <a:schemeClr val="tx1"/>
                          </a:solidFill>
                          <a:latin typeface="Meiryo UI" panose="020B0604030504040204" pitchFamily="50" charset="-128"/>
                          <a:ea typeface="Meiryo UI" panose="020B0604030504040204" pitchFamily="50" charset="-128"/>
                        </a:rPr>
                        <a:t>（泉佐野市、田尻町）</a:t>
                      </a:r>
                      <a:endParaRPr kumimoji="1" lang="ja-JP" altLang="en-US" sz="800" dirty="0">
                        <a:latin typeface="Meiryo UI" panose="020B0604030504040204" pitchFamily="50" charset="-128"/>
                        <a:ea typeface="Meiryo UI" panose="020B0604030504040204" pitchFamily="50" charset="-128"/>
                      </a:endParaRPr>
                    </a:p>
                  </a:txBody>
                  <a:tcPr marL="84407" marR="84407" marT="42203" marB="42203"/>
                </a:tc>
                <a:tc rowSpan="2">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extLst>
                  <a:ext uri="{0D108BD9-81ED-4DB2-BD59-A6C34878D82A}">
                    <a16:rowId xmlns:a16="http://schemas.microsoft.com/office/drawing/2014/main" val="2562186330"/>
                  </a:ext>
                </a:extLst>
              </a:tr>
              <a:tr h="698993">
                <a:tc vMerge="1">
                  <a:txBody>
                    <a:bodyPr/>
                    <a:lstStyle/>
                    <a:p>
                      <a:endParaRPr kumimoji="1" lang="ja-JP" altLang="en-US"/>
                    </a:p>
                  </a:txBody>
                  <a:tcPr/>
                </a:tc>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700" dirty="0">
                          <a:latin typeface="Meiryo UI" panose="020B0604030504040204" pitchFamily="50" charset="-128"/>
                          <a:ea typeface="Meiryo UI" panose="020B0604030504040204" pitchFamily="50" charset="-128"/>
                        </a:rPr>
                        <a:t>（収集・運搬）</a:t>
                      </a:r>
                      <a:endParaRPr kumimoji="1" lang="ja-JP" altLang="en-US"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700" dirty="0">
                          <a:latin typeface="Meiryo UI" panose="020B0604030504040204" pitchFamily="50" charset="-128"/>
                          <a:ea typeface="Meiryo UI" panose="020B0604030504040204" pitchFamily="50" charset="-128"/>
                        </a:rPr>
                        <a:t>（収集・運搬）</a:t>
                      </a:r>
                      <a:endParaRPr kumimoji="1" lang="ja-JP" altLang="en-US"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rPr>
                        <a:t>単独</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（収集・運搬）</a:t>
                      </a:r>
                      <a:endParaRPr kumimoji="1" lang="zh-TW" altLang="en-US" sz="800" dirty="0">
                        <a:solidFill>
                          <a:schemeClr val="tx1"/>
                        </a:solidFill>
                        <a:latin typeface="Meiryo UI" panose="020B0604030504040204" pitchFamily="50" charset="-128"/>
                        <a:ea typeface="Meiryo UI" panose="020B0604030504040204" pitchFamily="50" charset="-128"/>
                      </a:endParaRPr>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単独</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（収集・運搬）</a:t>
                      </a:r>
                      <a:endPar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ja-JP" altLang="en-US" dirty="0">
                        <a:solidFill>
                          <a:schemeClr val="tx1"/>
                        </a:solidFill>
                        <a:latin typeface="Meiryo UI" panose="020B0604030504040204" pitchFamily="50" charset="-128"/>
                        <a:ea typeface="Meiryo UI" panose="020B0604030504040204" pitchFamily="50" charset="-128"/>
                      </a:endParaRPr>
                    </a:p>
                  </a:txBody>
                  <a:tcPr marL="84407" marR="84407" marT="42203" marB="42203">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単独</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（収集・運搬）</a:t>
                      </a:r>
                      <a:endPar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84407" marR="84407" marT="42203" marB="42203">
                    <a:solidFill>
                      <a:srgbClr val="CFD5EA"/>
                    </a:solidFill>
                  </a:tcPr>
                </a:tc>
                <a:tc vMerge="1">
                  <a:txBody>
                    <a:bodyPr/>
                    <a:lstStyle/>
                    <a:p>
                      <a:endParaRPr kumimoji="1" lang="ja-JP" altLang="en-US"/>
                    </a:p>
                  </a:txBody>
                  <a:tcPr/>
                </a:tc>
                <a:tc>
                  <a:txBody>
                    <a:bodyPr/>
                    <a:lstStyle/>
                    <a:p>
                      <a:pPr algn="l"/>
                      <a:r>
                        <a:rPr kumimoji="1" lang="ja-JP" altLang="en-US" sz="800" dirty="0">
                          <a:latin typeface="Meiryo UI" panose="020B0604030504040204" pitchFamily="50" charset="-128"/>
                          <a:ea typeface="Meiryo UI" panose="020B0604030504040204" pitchFamily="50" charset="-128"/>
                        </a:rPr>
                        <a:t>単独</a:t>
                      </a:r>
                      <a:endParaRPr kumimoji="1" lang="en-US" altLang="ja-JP" sz="800" dirty="0">
                        <a:latin typeface="Meiryo UI" panose="020B0604030504040204" pitchFamily="50" charset="-128"/>
                        <a:ea typeface="Meiryo UI" panose="020B0604030504040204" pitchFamily="50" charset="-128"/>
                      </a:endParaRPr>
                    </a:p>
                    <a:p>
                      <a:pPr algn="l"/>
                      <a:r>
                        <a:rPr kumimoji="1" lang="ja-JP" altLang="en-US" sz="800" dirty="0">
                          <a:latin typeface="Meiryo UI" panose="020B0604030504040204" pitchFamily="50" charset="-128"/>
                          <a:ea typeface="Meiryo UI" panose="020B0604030504040204" pitchFamily="50" charset="-128"/>
                        </a:rPr>
                        <a:t>（収集・運搬）</a:t>
                      </a:r>
                    </a:p>
                  </a:txBody>
                  <a:tcPr marL="84407" marR="84407" marT="42203" marB="42203"/>
                </a:tc>
                <a:tc vMerge="1">
                  <a:txBody>
                    <a:bodyPr/>
                    <a:lstStyle/>
                    <a:p>
                      <a:endParaRPr kumimoji="1" lang="ja-JP" altLang="en-US"/>
                    </a:p>
                  </a:txBody>
                  <a:tcPr/>
                </a:tc>
                <a:extLst>
                  <a:ext uri="{0D108BD9-81ED-4DB2-BD59-A6C34878D82A}">
                    <a16:rowId xmlns:a16="http://schemas.microsoft.com/office/drawing/2014/main" val="1374651199"/>
                  </a:ext>
                </a:extLst>
              </a:tr>
              <a:tr h="835594">
                <a:tc>
                  <a:txBody>
                    <a:bodyPr/>
                    <a:lstStyle/>
                    <a:p>
                      <a:r>
                        <a:rPr kumimoji="1" lang="ja-JP" altLang="en-US" sz="900" b="1" dirty="0">
                          <a:latin typeface="Meiryo UI" panose="020B0604030504040204" pitchFamily="50" charset="-128"/>
                          <a:ea typeface="Meiryo UI" panose="020B0604030504040204" pitchFamily="50" charset="-128"/>
                        </a:rPr>
                        <a:t>し尿</a:t>
                      </a:r>
                      <a:endParaRPr kumimoji="1" lang="en-US" altLang="ja-JP" sz="900" b="1"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kern="1200" dirty="0">
                          <a:solidFill>
                            <a:schemeClr val="dk1"/>
                          </a:solidFill>
                          <a:latin typeface="Meiryo UI" panose="020B0604030504040204" pitchFamily="50" charset="-128"/>
                          <a:ea typeface="Meiryo UI" panose="020B0604030504040204" pitchFamily="50" charset="-128"/>
                          <a:cs typeface="+mn-cs"/>
                        </a:rPr>
                        <a:t>泉北環境整備施設組合</a:t>
                      </a:r>
                      <a:r>
                        <a:rPr kumimoji="1" lang="ja-JP" altLang="en-US" sz="900" dirty="0">
                          <a:latin typeface="Meiryo UI" panose="020B0604030504040204" pitchFamily="50" charset="-128"/>
                          <a:ea typeface="Meiryo UI" panose="020B0604030504040204" pitchFamily="50" charset="-128"/>
                        </a:rPr>
                        <a:t>（泉大津市、和泉市、高石市）</a:t>
                      </a:r>
                    </a:p>
                    <a:p>
                      <a:pPr marL="0" algn="l" defTabSz="914400" rtl="0" eaLnBrk="1" latinLnBrk="0" hangingPunct="1"/>
                      <a:endParaRPr kumimoji="1" lang="en-US" altLang="zh-TW" sz="900" kern="1200" dirty="0">
                        <a:solidFill>
                          <a:schemeClr val="dk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受託（忠岡町）</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hMerge="1">
                  <a:txBody>
                    <a:bodyPr/>
                    <a:lstStyle/>
                    <a:p>
                      <a:pPr marL="0" algn="l" defTabSz="914400" rtl="0" eaLnBrk="1" latinLnBrk="0" hangingPunct="1"/>
                      <a:endParaRPr kumimoji="1" lang="zh-TW" altLang="en-US" sz="1050" kern="1200" dirty="0">
                        <a:solidFill>
                          <a:schemeClr val="dk1"/>
                        </a:solidFill>
                        <a:latin typeface="BIZ UDPゴシック" panose="020B0400000000000000" pitchFamily="50" charset="-128"/>
                        <a:ea typeface="BIZ UDPゴシック" panose="020B0400000000000000" pitchFamily="50" charset="-128"/>
                        <a:cs typeface="+mn-cs"/>
                      </a:endParaRPr>
                    </a:p>
                  </a:txBody>
                  <a:tcPr/>
                </a:tc>
                <a:tc hMerge="1">
                  <a:txBody>
                    <a:bodyPr/>
                    <a:lstStyle/>
                    <a:p>
                      <a:pPr marL="0" algn="l" defTabSz="914400" rtl="0" eaLnBrk="1" latinLnBrk="0" hangingPunct="1"/>
                      <a:endParaRPr kumimoji="1" lang="zh-TW" altLang="en-US" sz="1050" kern="1200" dirty="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委託</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（泉北環境整備施設組合）</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zh-TW" altLang="en-US" sz="800" kern="1200" dirty="0">
                          <a:solidFill>
                            <a:schemeClr val="tx1"/>
                          </a:solidFill>
                          <a:latin typeface="Meiryo UI" panose="020B0604030504040204" pitchFamily="50" charset="-128"/>
                          <a:ea typeface="Meiryo UI" panose="020B0604030504040204" pitchFamily="50" charset="-128"/>
                          <a:cs typeface="+mn-cs"/>
                        </a:rPr>
                        <a:t>泉佐野市田尻町清掃施設組合</a:t>
                      </a:r>
                      <a:r>
                        <a:rPr kumimoji="1" lang="ja-JP" altLang="en-US" sz="800" dirty="0">
                          <a:solidFill>
                            <a:schemeClr val="tx1"/>
                          </a:solidFill>
                          <a:latin typeface="Meiryo UI" panose="020B0604030504040204" pitchFamily="50" charset="-128"/>
                          <a:ea typeface="Meiryo UI" panose="020B0604030504040204" pitchFamily="50" charset="-128"/>
                        </a:rPr>
                        <a:t>（泉佐野市、田尻町）</a:t>
                      </a:r>
                      <a:endParaRPr kumimoji="1" lang="zh-TW" altLang="en-US" sz="800" kern="1200" dirty="0">
                        <a:solidFill>
                          <a:schemeClr val="tx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tx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tx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委託</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（泉佐野市田尻町清掃施設組合）</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zh-TW" altLang="en-US" sz="800" kern="1200" dirty="0">
                          <a:solidFill>
                            <a:schemeClr val="dk1"/>
                          </a:solidFill>
                          <a:latin typeface="Meiryo UI" panose="020B0604030504040204" pitchFamily="50" charset="-128"/>
                          <a:ea typeface="Meiryo UI" panose="020B0604030504040204" pitchFamily="50" charset="-128"/>
                          <a:cs typeface="+mn-cs"/>
                        </a:rPr>
                        <a:t>泉佐野市田尻町清掃施設組合</a:t>
                      </a:r>
                      <a:r>
                        <a:rPr kumimoji="1" lang="ja-JP" altLang="en-US" sz="800" dirty="0">
                          <a:solidFill>
                            <a:schemeClr val="tx1"/>
                          </a:solidFill>
                          <a:latin typeface="Meiryo UI" panose="020B0604030504040204" pitchFamily="50" charset="-128"/>
                          <a:ea typeface="Meiryo UI" panose="020B0604030504040204" pitchFamily="50" charset="-128"/>
                        </a:rPr>
                        <a:t>（泉佐野市、田尻町）</a:t>
                      </a:r>
                      <a:endParaRPr kumimoji="1" lang="zh-TW" altLang="en-US" sz="8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tc>
                  <a:txBody>
                    <a:bodyPr/>
                    <a:lstStyle/>
                    <a:p>
                      <a:pPr marL="0" algn="l" defTabSz="914400" rtl="0" eaLnBrk="1" latinLnBrk="0" hangingPunct="1"/>
                      <a:r>
                        <a:rPr kumimoji="1" lang="ja-JP" altLang="en-US" sz="900" kern="1200" dirty="0">
                          <a:solidFill>
                            <a:schemeClr val="dk1"/>
                          </a:solidFill>
                          <a:latin typeface="Meiryo UI" panose="020B0604030504040204" pitchFamily="50" charset="-128"/>
                          <a:ea typeface="Meiryo UI" panose="020B0604030504040204" pitchFamily="50" charset="-128"/>
                          <a:cs typeface="+mn-cs"/>
                        </a:rPr>
                        <a:t>単独</a:t>
                      </a:r>
                      <a:endParaRPr kumimoji="1" lang="zh-TW" altLang="en-US" sz="900" kern="1200" dirty="0">
                        <a:solidFill>
                          <a:schemeClr val="dk1"/>
                        </a:solidFill>
                        <a:latin typeface="Meiryo UI" panose="020B0604030504040204" pitchFamily="50" charset="-128"/>
                        <a:ea typeface="Meiryo UI" panose="020B0604030504040204" pitchFamily="50" charset="-128"/>
                        <a:cs typeface="+mn-cs"/>
                      </a:endParaRPr>
                    </a:p>
                  </a:txBody>
                  <a:tcPr marL="84407" marR="84407" marT="42203" marB="42203"/>
                </a:tc>
                <a:extLst>
                  <a:ext uri="{0D108BD9-81ED-4DB2-BD59-A6C34878D82A}">
                    <a16:rowId xmlns:a16="http://schemas.microsoft.com/office/drawing/2014/main" val="3971991542"/>
                  </a:ext>
                </a:extLst>
              </a:tr>
              <a:tr h="709284">
                <a:tc>
                  <a:txBody>
                    <a:bodyPr/>
                    <a:lstStyle/>
                    <a:p>
                      <a:r>
                        <a:rPr kumimoji="1" lang="ja-JP" altLang="en-US" sz="900" b="1" dirty="0">
                          <a:latin typeface="Meiryo UI" panose="020B0604030504040204" pitchFamily="50" charset="-128"/>
                          <a:ea typeface="Meiryo UI" panose="020B0604030504040204" pitchFamily="50" charset="-128"/>
                        </a:rPr>
                        <a:t>小児診療</a:t>
                      </a:r>
                      <a:endParaRPr kumimoji="1" lang="en-US" altLang="ja-JP" sz="900" b="1"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gridSpan="6">
                  <a:txBody>
                    <a:bodyPr/>
                    <a:lstStyle/>
                    <a:p>
                      <a:pPr algn="l"/>
                      <a:r>
                        <a:rPr kumimoji="1" lang="ja-JP" altLang="en-US" sz="900" dirty="0">
                          <a:latin typeface="Meiryo UI" panose="020B0604030504040204" pitchFamily="50" charset="-128"/>
                          <a:ea typeface="Meiryo UI" panose="020B0604030504040204" pitchFamily="50" charset="-128"/>
                        </a:rPr>
                        <a:t>泉州北部小児初期救急広域センター</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（協議会を設置し運営、各団体が負担金を拠出）</a:t>
                      </a:r>
                      <a:endParaRPr kumimoji="1" lang="en-US" altLang="ja-JP" sz="900" dirty="0">
                        <a:latin typeface="Meiryo UI" panose="020B0604030504040204" pitchFamily="50" charset="-128"/>
                        <a:ea typeface="Meiryo UI" panose="020B0604030504040204" pitchFamily="50" charset="-128"/>
                      </a:endParaRPr>
                    </a:p>
                    <a:p>
                      <a:pPr algn="l"/>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hMerge="1">
                  <a:txBody>
                    <a:bodyPr/>
                    <a:lstStyle/>
                    <a:p>
                      <a:pPr algn="l"/>
                      <a:endParaRPr kumimoji="1" lang="en-US" altLang="ja-JP" sz="90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900" dirty="0">
                        <a:latin typeface="BIZ UDPゴシック" panose="020B0400000000000000" pitchFamily="50" charset="-128"/>
                        <a:ea typeface="BIZ UDPゴシック" panose="020B0400000000000000" pitchFamily="50" charset="-128"/>
                      </a:endParaRPr>
                    </a:p>
                  </a:txBody>
                  <a:tcPr/>
                </a:tc>
                <a:tc hMerge="1">
                  <a:txBody>
                    <a:bodyPr/>
                    <a:lstStyle/>
                    <a:p>
                      <a:pPr algn="l"/>
                      <a:r>
                        <a:rPr kumimoji="1" lang="ja-JP" altLang="en-US" sz="900" dirty="0">
                          <a:latin typeface="BIZ UDPゴシック" panose="020B0400000000000000" pitchFamily="50" charset="-128"/>
                          <a:ea typeface="BIZ UDPゴシック" panose="020B0400000000000000" pitchFamily="50" charset="-128"/>
                        </a:rPr>
                        <a:t>泉北小児初期救急</a:t>
                      </a:r>
                      <a:endParaRPr kumimoji="1" lang="en-US" altLang="ja-JP" sz="90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90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9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rPr>
                        <a:t>受託（泉南市、阪南市、熊取町、田尻町、岬町）</a:t>
                      </a:r>
                    </a:p>
                  </a:txBody>
                  <a:tcPr marL="84407" marR="33231"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委託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（泉佐野市）</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84407" marR="33231"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委託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（泉佐野市）</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84407" marR="33231"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委託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（泉佐野市）</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84407" marR="33231" marT="42203" marB="42203"/>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rPr>
                        <a:t>委託</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（泉佐野市）</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84407" marR="33231"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委託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（泉佐野市）</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84407" marR="33231" marT="42203" marB="42203"/>
                </a:tc>
                <a:extLst>
                  <a:ext uri="{0D108BD9-81ED-4DB2-BD59-A6C34878D82A}">
                    <a16:rowId xmlns:a16="http://schemas.microsoft.com/office/drawing/2014/main" val="1435299353"/>
                  </a:ext>
                </a:extLst>
              </a:tr>
              <a:tr h="709284">
                <a:tc>
                  <a:txBody>
                    <a:bodyPr/>
                    <a:lstStyle/>
                    <a:p>
                      <a:r>
                        <a:rPr kumimoji="1" lang="ja-JP" altLang="en-US" sz="900" b="1" dirty="0">
                          <a:latin typeface="Meiryo UI" panose="020B0604030504040204" pitchFamily="50" charset="-128"/>
                          <a:ea typeface="Meiryo UI" panose="020B0604030504040204" pitchFamily="50" charset="-128"/>
                        </a:rPr>
                        <a:t>休日診療</a:t>
                      </a:r>
                      <a:endParaRPr kumimoji="1" lang="en-US" altLang="ja-JP" sz="900" b="1"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ー</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ー</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単独</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ー</a:t>
                      </a:r>
                      <a:endParaRPr kumimoji="1" lang="en-US" altLang="ja-JP" sz="900" dirty="0">
                        <a:latin typeface="Meiryo UI" panose="020B0604030504040204" pitchFamily="50" charset="-128"/>
                        <a:ea typeface="Meiryo UI" panose="020B0604030504040204" pitchFamily="50" charset="-128"/>
                      </a:endParaRPr>
                    </a:p>
                  </a:txBody>
                  <a:tcPr marL="84407" marR="84407" marT="42203" marB="42203"/>
                </a:tc>
                <a:tc>
                  <a:txBody>
                    <a:bodyPr/>
                    <a:lstStyle/>
                    <a:p>
                      <a:pPr algn="l"/>
                      <a:r>
                        <a:rPr kumimoji="1" lang="ja-JP" altLang="en-US" sz="900" dirty="0">
                          <a:latin typeface="Meiryo UI" panose="020B0604030504040204" pitchFamily="50" charset="-128"/>
                          <a:ea typeface="Meiryo UI" panose="020B0604030504040204" pitchFamily="50" charset="-128"/>
                        </a:rPr>
                        <a:t>ー</a:t>
                      </a:r>
                    </a:p>
                  </a:txBody>
                  <a:tcPr marL="84407" marR="84407" marT="42203" marB="42203">
                    <a:solidFill>
                      <a:srgbClr val="E9EBF5"/>
                    </a:solidFill>
                  </a:tcPr>
                </a:tc>
                <a:tc>
                  <a:txBody>
                    <a:bodyPr/>
                    <a:lstStyle/>
                    <a:p>
                      <a:pPr algn="l"/>
                      <a:r>
                        <a:rPr kumimoji="1" lang="ja-JP" altLang="en-US" sz="900" dirty="0">
                          <a:latin typeface="Meiryo UI" panose="020B0604030504040204" pitchFamily="50" charset="-128"/>
                          <a:ea typeface="Meiryo UI" panose="020B0604030504040204" pitchFamily="50" charset="-128"/>
                        </a:rPr>
                        <a:t>単独</a:t>
                      </a:r>
                    </a:p>
                  </a:txBody>
                  <a:tcPr marL="84407" marR="84407" marT="42203" marB="42203"/>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rPr>
                        <a:t>受託（泉南市、阪南市、熊取町、田尻町、岬町）</a:t>
                      </a:r>
                    </a:p>
                  </a:txBody>
                  <a:tcPr marL="84407" marR="33231"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委託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（泉佐野市）</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84407" marR="33231"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委託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（泉佐野市）</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endParaRPr kumimoji="1" lang="zh-TW" altLang="en-US" sz="900" dirty="0">
                        <a:solidFill>
                          <a:schemeClr val="tx1"/>
                        </a:solidFill>
                        <a:latin typeface="Meiryo UI" panose="020B0604030504040204" pitchFamily="50" charset="-128"/>
                        <a:ea typeface="Meiryo UI" panose="020B0604030504040204" pitchFamily="50" charset="-128"/>
                      </a:endParaRPr>
                    </a:p>
                  </a:txBody>
                  <a:tcPr marL="84407" marR="33231"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委託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（泉佐野市）</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endParaRPr kumimoji="1" lang="zh-TW" altLang="en-US" sz="900" dirty="0">
                        <a:solidFill>
                          <a:schemeClr val="tx1"/>
                        </a:solidFill>
                        <a:latin typeface="Meiryo UI" panose="020B0604030504040204" pitchFamily="50" charset="-128"/>
                        <a:ea typeface="Meiryo UI" panose="020B0604030504040204" pitchFamily="50" charset="-128"/>
                      </a:endParaRPr>
                    </a:p>
                  </a:txBody>
                  <a:tcPr marL="84407" marR="33231" marT="42203" marB="42203"/>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rPr>
                        <a:t>委託</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（泉佐野市）</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endParaRPr kumimoji="1" lang="zh-TW" altLang="en-US" sz="800" dirty="0">
                        <a:solidFill>
                          <a:schemeClr val="tx1"/>
                        </a:solidFill>
                        <a:latin typeface="Meiryo UI" panose="020B0604030504040204" pitchFamily="50" charset="-128"/>
                        <a:ea typeface="Meiryo UI" panose="020B0604030504040204" pitchFamily="50" charset="-128"/>
                      </a:endParaRPr>
                    </a:p>
                  </a:txBody>
                  <a:tcPr marL="84407" marR="33231" marT="42203" marB="42203"/>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委託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（泉佐野市）</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endParaRPr kumimoji="1" lang="zh-TW" altLang="en-US" sz="900" dirty="0">
                        <a:solidFill>
                          <a:schemeClr val="tx1"/>
                        </a:solidFill>
                        <a:latin typeface="Meiryo UI" panose="020B0604030504040204" pitchFamily="50" charset="-128"/>
                        <a:ea typeface="Meiryo UI" panose="020B0604030504040204" pitchFamily="50" charset="-128"/>
                      </a:endParaRPr>
                    </a:p>
                  </a:txBody>
                  <a:tcPr marL="84407" marR="33231" marT="42203" marB="42203"/>
                </a:tc>
                <a:extLst>
                  <a:ext uri="{0D108BD9-81ED-4DB2-BD59-A6C34878D82A}">
                    <a16:rowId xmlns:a16="http://schemas.microsoft.com/office/drawing/2014/main" val="2863875342"/>
                  </a:ext>
                </a:extLst>
              </a:tr>
            </a:tbl>
          </a:graphicData>
        </a:graphic>
      </p:graphicFrame>
      <p:sp>
        <p:nvSpPr>
          <p:cNvPr id="15" name="正方形/長方形 14">
            <a:extLst>
              <a:ext uri="{FF2B5EF4-FFF2-40B4-BE49-F238E27FC236}">
                <a16:creationId xmlns:a16="http://schemas.microsoft.com/office/drawing/2014/main" id="{4D121AA8-F6CF-42DC-A198-57751374EE77}"/>
              </a:ext>
            </a:extLst>
          </p:cNvPr>
          <p:cNvSpPr/>
          <p:nvPr/>
        </p:nvSpPr>
        <p:spPr>
          <a:xfrm>
            <a:off x="5247743" y="2924944"/>
            <a:ext cx="662532" cy="867632"/>
          </a:xfrm>
          <a:prstGeom prst="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dirty="0"/>
          </a:p>
        </p:txBody>
      </p:sp>
      <p:sp>
        <p:nvSpPr>
          <p:cNvPr id="21" name="正方形/長方形 20">
            <a:extLst>
              <a:ext uri="{FF2B5EF4-FFF2-40B4-BE49-F238E27FC236}">
                <a16:creationId xmlns:a16="http://schemas.microsoft.com/office/drawing/2014/main" id="{C4B59598-F424-4F94-AF03-28DA40EAD072}"/>
              </a:ext>
            </a:extLst>
          </p:cNvPr>
          <p:cNvSpPr/>
          <p:nvPr/>
        </p:nvSpPr>
        <p:spPr>
          <a:xfrm>
            <a:off x="7805263" y="2923125"/>
            <a:ext cx="651090" cy="878288"/>
          </a:xfrm>
          <a:prstGeom prst="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cxnSp>
        <p:nvCxnSpPr>
          <p:cNvPr id="22" name="直線コネクタ 21">
            <a:extLst>
              <a:ext uri="{FF2B5EF4-FFF2-40B4-BE49-F238E27FC236}">
                <a16:creationId xmlns:a16="http://schemas.microsoft.com/office/drawing/2014/main" id="{A0C22FD2-589F-4680-9070-588126628500}"/>
              </a:ext>
            </a:extLst>
          </p:cNvPr>
          <p:cNvCxnSpPr>
            <a:cxnSpLocks/>
          </p:cNvCxnSpPr>
          <p:nvPr/>
        </p:nvCxnSpPr>
        <p:spPr>
          <a:xfrm>
            <a:off x="5910275" y="2924944"/>
            <a:ext cx="1902392" cy="0"/>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CFAF73A8-6965-4464-BE7F-2F7ABB05358C}"/>
              </a:ext>
            </a:extLst>
          </p:cNvPr>
          <p:cNvSpPr/>
          <p:nvPr/>
        </p:nvSpPr>
        <p:spPr>
          <a:xfrm>
            <a:off x="0" y="-36676"/>
            <a:ext cx="8456353"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７　主な広域連携の状況（泉州（泉北・泉南）地域）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DB95D50C-AB1A-4D58-9541-1E4271B1681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42</a:t>
            </a:fld>
            <a:endParaRPr lang="ja-JP" altLang="en-US" sz="1200" dirty="0">
              <a:solidFill>
                <a:prstClr val="black"/>
              </a:solidFill>
              <a:ea typeface="Meiryo UI" panose="020B0604030504040204" pitchFamily="50" charset="-128"/>
            </a:endParaRPr>
          </a:p>
        </p:txBody>
      </p:sp>
      <p:sp>
        <p:nvSpPr>
          <p:cNvPr id="14" name="テキスト ボックス 13">
            <a:extLst>
              <a:ext uri="{FF2B5EF4-FFF2-40B4-BE49-F238E27FC236}">
                <a16:creationId xmlns:a16="http://schemas.microsoft.com/office/drawing/2014/main" id="{7907F0D1-36CC-4219-A926-79731CC515B3}"/>
              </a:ext>
            </a:extLst>
          </p:cNvPr>
          <p:cNvSpPr txBox="1"/>
          <p:nvPr/>
        </p:nvSpPr>
        <p:spPr>
          <a:xfrm>
            <a:off x="784050" y="1429326"/>
            <a:ext cx="648072" cy="415498"/>
          </a:xfrm>
          <a:prstGeom prst="rect">
            <a:avLst/>
          </a:prstGeom>
          <a:noFill/>
          <a:ln w="25400">
            <a:solidFill>
              <a:srgbClr val="C00000"/>
            </a:solidFill>
            <a:prstDash val="sysDash"/>
          </a:ln>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指令センター共同運用（和泉市）</a:t>
            </a:r>
          </a:p>
        </p:txBody>
      </p:sp>
      <p:sp>
        <p:nvSpPr>
          <p:cNvPr id="16" name="テキスト ボックス 15">
            <a:extLst>
              <a:ext uri="{FF2B5EF4-FFF2-40B4-BE49-F238E27FC236}">
                <a16:creationId xmlns:a16="http://schemas.microsoft.com/office/drawing/2014/main" id="{57EF6399-84DA-4B21-8A56-84BD12A75010}"/>
              </a:ext>
            </a:extLst>
          </p:cNvPr>
          <p:cNvSpPr txBox="1"/>
          <p:nvPr/>
        </p:nvSpPr>
        <p:spPr>
          <a:xfrm>
            <a:off x="2095980" y="1429326"/>
            <a:ext cx="649648" cy="415498"/>
          </a:xfrm>
          <a:prstGeom prst="rect">
            <a:avLst/>
          </a:prstGeom>
          <a:noFill/>
          <a:ln w="25400">
            <a:solidFill>
              <a:srgbClr val="C00000"/>
            </a:solidFill>
            <a:prstDash val="sysDash"/>
          </a:ln>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指令センター共同運用（堺市）</a:t>
            </a:r>
          </a:p>
        </p:txBody>
      </p:sp>
      <p:cxnSp>
        <p:nvCxnSpPr>
          <p:cNvPr id="17" name="直線コネクタ 16">
            <a:extLst>
              <a:ext uri="{FF2B5EF4-FFF2-40B4-BE49-F238E27FC236}">
                <a16:creationId xmlns:a16="http://schemas.microsoft.com/office/drawing/2014/main" id="{DBAF37B7-2FC3-465C-AC84-4648C31515BF}"/>
              </a:ext>
            </a:extLst>
          </p:cNvPr>
          <p:cNvCxnSpPr>
            <a:cxnSpLocks/>
          </p:cNvCxnSpPr>
          <p:nvPr/>
        </p:nvCxnSpPr>
        <p:spPr>
          <a:xfrm>
            <a:off x="1432122" y="1844824"/>
            <a:ext cx="649648"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1DE00BD5-FCC3-4763-AFD0-435A949819A1}"/>
              </a:ext>
            </a:extLst>
          </p:cNvPr>
          <p:cNvSpPr/>
          <p:nvPr/>
        </p:nvSpPr>
        <p:spPr>
          <a:xfrm>
            <a:off x="8456353" y="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4/4</a:t>
            </a:r>
          </a:p>
        </p:txBody>
      </p:sp>
      <p:sp>
        <p:nvSpPr>
          <p:cNvPr id="19" name="テキスト ボックス 18">
            <a:extLst>
              <a:ext uri="{FF2B5EF4-FFF2-40B4-BE49-F238E27FC236}">
                <a16:creationId xmlns:a16="http://schemas.microsoft.com/office/drawing/2014/main" id="{89BEAC61-6735-4E8D-A5E2-6F758AD3C4F2}"/>
              </a:ext>
            </a:extLst>
          </p:cNvPr>
          <p:cNvSpPr txBox="1"/>
          <p:nvPr/>
        </p:nvSpPr>
        <p:spPr>
          <a:xfrm>
            <a:off x="7162746" y="6699175"/>
            <a:ext cx="1657375"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出典：市町村局において作成</a:t>
            </a:r>
            <a:endParaRPr kumimoji="1" lang="en-US" altLang="ja-JP"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7566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4812601" y="998012"/>
            <a:ext cx="4219573" cy="5711824"/>
            <a:chOff x="3449" y="789"/>
            <a:chExt cx="2658" cy="3598"/>
          </a:xfrm>
        </p:grpSpPr>
        <p:sp>
          <p:nvSpPr>
            <p:cNvPr id="8" name="AutoShape 3"/>
            <p:cNvSpPr>
              <a:spLocks noChangeAspect="1" noChangeArrowheads="1" noTextEdit="1"/>
            </p:cNvSpPr>
            <p:nvPr/>
          </p:nvSpPr>
          <p:spPr bwMode="auto">
            <a:xfrm>
              <a:off x="3449" y="789"/>
              <a:ext cx="2393" cy="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5"/>
            <p:cNvSpPr>
              <a:spLocks noChangeArrowheads="1"/>
            </p:cNvSpPr>
            <p:nvPr/>
          </p:nvSpPr>
          <p:spPr bwMode="auto">
            <a:xfrm>
              <a:off x="3449" y="789"/>
              <a:ext cx="2658" cy="35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6"/>
            <p:cNvSpPr>
              <a:spLocks/>
            </p:cNvSpPr>
            <p:nvPr/>
          </p:nvSpPr>
          <p:spPr bwMode="auto">
            <a:xfrm>
              <a:off x="4352" y="3629"/>
              <a:ext cx="170" cy="269"/>
            </a:xfrm>
            <a:custGeom>
              <a:avLst/>
              <a:gdLst>
                <a:gd name="T0" fmla="*/ 68 w 170"/>
                <a:gd name="T1" fmla="*/ 0 h 269"/>
                <a:gd name="T2" fmla="*/ 137 w 170"/>
                <a:gd name="T3" fmla="*/ 34 h 269"/>
                <a:gd name="T4" fmla="*/ 170 w 170"/>
                <a:gd name="T5" fmla="*/ 135 h 269"/>
                <a:gd name="T6" fmla="*/ 170 w 170"/>
                <a:gd name="T7" fmla="*/ 202 h 269"/>
                <a:gd name="T8" fmla="*/ 170 w 170"/>
                <a:gd name="T9" fmla="*/ 269 h 269"/>
                <a:gd name="T10" fmla="*/ 137 w 170"/>
                <a:gd name="T11" fmla="*/ 236 h 269"/>
                <a:gd name="T12" fmla="*/ 68 w 170"/>
                <a:gd name="T13" fmla="*/ 202 h 269"/>
                <a:gd name="T14" fmla="*/ 68 w 170"/>
                <a:gd name="T15" fmla="*/ 169 h 269"/>
                <a:gd name="T16" fmla="*/ 35 w 170"/>
                <a:gd name="T17" fmla="*/ 135 h 269"/>
                <a:gd name="T18" fmla="*/ 0 w 170"/>
                <a:gd name="T19" fmla="*/ 101 h 269"/>
                <a:gd name="T20" fmla="*/ 0 w 170"/>
                <a:gd name="T21" fmla="*/ 34 h 269"/>
                <a:gd name="T22" fmla="*/ 68 w 170"/>
                <a:gd name="T23" fmla="*/ 34 h 269"/>
                <a:gd name="T24" fmla="*/ 68 w 17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269">
                  <a:moveTo>
                    <a:pt x="68" y="0"/>
                  </a:moveTo>
                  <a:lnTo>
                    <a:pt x="137" y="34"/>
                  </a:lnTo>
                  <a:lnTo>
                    <a:pt x="170" y="135"/>
                  </a:lnTo>
                  <a:lnTo>
                    <a:pt x="170" y="202"/>
                  </a:lnTo>
                  <a:lnTo>
                    <a:pt x="170" y="269"/>
                  </a:lnTo>
                  <a:lnTo>
                    <a:pt x="137" y="236"/>
                  </a:lnTo>
                  <a:lnTo>
                    <a:pt x="68" y="202"/>
                  </a:lnTo>
                  <a:lnTo>
                    <a:pt x="68" y="169"/>
                  </a:lnTo>
                  <a:lnTo>
                    <a:pt x="35" y="135"/>
                  </a:lnTo>
                  <a:lnTo>
                    <a:pt x="0" y="101"/>
                  </a:lnTo>
                  <a:lnTo>
                    <a:pt x="0" y="34"/>
                  </a:lnTo>
                  <a:lnTo>
                    <a:pt x="68" y="34"/>
                  </a:lnTo>
                  <a:lnTo>
                    <a:pt x="6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7"/>
            <p:cNvSpPr>
              <a:spLocks/>
            </p:cNvSpPr>
            <p:nvPr/>
          </p:nvSpPr>
          <p:spPr bwMode="auto">
            <a:xfrm>
              <a:off x="4352" y="3629"/>
              <a:ext cx="170" cy="269"/>
            </a:xfrm>
            <a:custGeom>
              <a:avLst/>
              <a:gdLst>
                <a:gd name="T0" fmla="*/ 68 w 170"/>
                <a:gd name="T1" fmla="*/ 0 h 269"/>
                <a:gd name="T2" fmla="*/ 137 w 170"/>
                <a:gd name="T3" fmla="*/ 34 h 269"/>
                <a:gd name="T4" fmla="*/ 170 w 170"/>
                <a:gd name="T5" fmla="*/ 135 h 269"/>
                <a:gd name="T6" fmla="*/ 170 w 170"/>
                <a:gd name="T7" fmla="*/ 202 h 269"/>
                <a:gd name="T8" fmla="*/ 170 w 170"/>
                <a:gd name="T9" fmla="*/ 269 h 269"/>
                <a:gd name="T10" fmla="*/ 137 w 170"/>
                <a:gd name="T11" fmla="*/ 236 h 269"/>
                <a:gd name="T12" fmla="*/ 68 w 170"/>
                <a:gd name="T13" fmla="*/ 202 h 269"/>
                <a:gd name="T14" fmla="*/ 68 w 170"/>
                <a:gd name="T15" fmla="*/ 169 h 269"/>
                <a:gd name="T16" fmla="*/ 35 w 170"/>
                <a:gd name="T17" fmla="*/ 135 h 269"/>
                <a:gd name="T18" fmla="*/ 0 w 170"/>
                <a:gd name="T19" fmla="*/ 101 h 269"/>
                <a:gd name="T20" fmla="*/ 0 w 170"/>
                <a:gd name="T21" fmla="*/ 34 h 269"/>
                <a:gd name="T22" fmla="*/ 68 w 170"/>
                <a:gd name="T23" fmla="*/ 34 h 269"/>
                <a:gd name="T24" fmla="*/ 68 w 17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269">
                  <a:moveTo>
                    <a:pt x="68" y="0"/>
                  </a:moveTo>
                  <a:lnTo>
                    <a:pt x="137" y="34"/>
                  </a:lnTo>
                  <a:lnTo>
                    <a:pt x="170" y="135"/>
                  </a:lnTo>
                  <a:lnTo>
                    <a:pt x="170" y="202"/>
                  </a:lnTo>
                  <a:lnTo>
                    <a:pt x="170" y="269"/>
                  </a:lnTo>
                  <a:lnTo>
                    <a:pt x="137" y="236"/>
                  </a:lnTo>
                  <a:lnTo>
                    <a:pt x="68" y="202"/>
                  </a:lnTo>
                  <a:lnTo>
                    <a:pt x="68" y="169"/>
                  </a:lnTo>
                  <a:lnTo>
                    <a:pt x="35" y="135"/>
                  </a:lnTo>
                  <a:lnTo>
                    <a:pt x="0" y="101"/>
                  </a:lnTo>
                  <a:lnTo>
                    <a:pt x="0" y="34"/>
                  </a:lnTo>
                  <a:lnTo>
                    <a:pt x="68" y="34"/>
                  </a:lnTo>
                  <a:lnTo>
                    <a:pt x="68"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3449" y="3965"/>
              <a:ext cx="435" cy="303"/>
            </a:xfrm>
            <a:custGeom>
              <a:avLst/>
              <a:gdLst>
                <a:gd name="T0" fmla="*/ 369 w 435"/>
                <a:gd name="T1" fmla="*/ 0 h 303"/>
                <a:gd name="T2" fmla="*/ 369 w 435"/>
                <a:gd name="T3" fmla="*/ 101 h 303"/>
                <a:gd name="T4" fmla="*/ 401 w 435"/>
                <a:gd name="T5" fmla="*/ 135 h 303"/>
                <a:gd name="T6" fmla="*/ 435 w 435"/>
                <a:gd name="T7" fmla="*/ 135 h 303"/>
                <a:gd name="T8" fmla="*/ 435 w 435"/>
                <a:gd name="T9" fmla="*/ 169 h 303"/>
                <a:gd name="T10" fmla="*/ 401 w 435"/>
                <a:gd name="T11" fmla="*/ 236 h 303"/>
                <a:gd name="T12" fmla="*/ 369 w 435"/>
                <a:gd name="T13" fmla="*/ 236 h 303"/>
                <a:gd name="T14" fmla="*/ 335 w 435"/>
                <a:gd name="T15" fmla="*/ 270 h 303"/>
                <a:gd name="T16" fmla="*/ 268 w 435"/>
                <a:gd name="T17" fmla="*/ 270 h 303"/>
                <a:gd name="T18" fmla="*/ 234 w 435"/>
                <a:gd name="T19" fmla="*/ 303 h 303"/>
                <a:gd name="T20" fmla="*/ 234 w 435"/>
                <a:gd name="T21" fmla="*/ 270 h 303"/>
                <a:gd name="T22" fmla="*/ 201 w 435"/>
                <a:gd name="T23" fmla="*/ 236 h 303"/>
                <a:gd name="T24" fmla="*/ 201 w 435"/>
                <a:gd name="T25" fmla="*/ 270 h 303"/>
                <a:gd name="T26" fmla="*/ 168 w 435"/>
                <a:gd name="T27" fmla="*/ 270 h 303"/>
                <a:gd name="T28" fmla="*/ 168 w 435"/>
                <a:gd name="T29" fmla="*/ 303 h 303"/>
                <a:gd name="T30" fmla="*/ 134 w 435"/>
                <a:gd name="T31" fmla="*/ 303 h 303"/>
                <a:gd name="T32" fmla="*/ 101 w 435"/>
                <a:gd name="T33" fmla="*/ 270 h 303"/>
                <a:gd name="T34" fmla="*/ 67 w 435"/>
                <a:gd name="T35" fmla="*/ 270 h 303"/>
                <a:gd name="T36" fmla="*/ 34 w 435"/>
                <a:gd name="T37" fmla="*/ 236 h 303"/>
                <a:gd name="T38" fmla="*/ 34 w 435"/>
                <a:gd name="T39" fmla="*/ 202 h 303"/>
                <a:gd name="T40" fmla="*/ 34 w 435"/>
                <a:gd name="T41" fmla="*/ 169 h 303"/>
                <a:gd name="T42" fmla="*/ 67 w 435"/>
                <a:gd name="T43" fmla="*/ 135 h 303"/>
                <a:gd name="T44" fmla="*/ 34 w 435"/>
                <a:gd name="T45" fmla="*/ 135 h 303"/>
                <a:gd name="T46" fmla="*/ 0 w 435"/>
                <a:gd name="T47" fmla="*/ 101 h 303"/>
                <a:gd name="T48" fmla="*/ 34 w 435"/>
                <a:gd name="T49" fmla="*/ 101 h 303"/>
                <a:gd name="T50" fmla="*/ 67 w 435"/>
                <a:gd name="T51" fmla="*/ 68 h 303"/>
                <a:gd name="T52" fmla="*/ 168 w 435"/>
                <a:gd name="T53" fmla="*/ 68 h 303"/>
                <a:gd name="T54" fmla="*/ 168 w 435"/>
                <a:gd name="T55" fmla="*/ 101 h 303"/>
                <a:gd name="T56" fmla="*/ 234 w 435"/>
                <a:gd name="T57" fmla="*/ 34 h 303"/>
                <a:gd name="T58" fmla="*/ 268 w 435"/>
                <a:gd name="T59" fmla="*/ 34 h 303"/>
                <a:gd name="T60" fmla="*/ 335 w 435"/>
                <a:gd name="T61" fmla="*/ 0 h 303"/>
                <a:gd name="T62" fmla="*/ 369 w 435"/>
                <a:gd name="T6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303">
                  <a:moveTo>
                    <a:pt x="369" y="0"/>
                  </a:moveTo>
                  <a:lnTo>
                    <a:pt x="369" y="101"/>
                  </a:lnTo>
                  <a:lnTo>
                    <a:pt x="401" y="135"/>
                  </a:lnTo>
                  <a:lnTo>
                    <a:pt x="435" y="135"/>
                  </a:lnTo>
                  <a:lnTo>
                    <a:pt x="435" y="169"/>
                  </a:lnTo>
                  <a:lnTo>
                    <a:pt x="401" y="236"/>
                  </a:lnTo>
                  <a:lnTo>
                    <a:pt x="369" y="236"/>
                  </a:lnTo>
                  <a:lnTo>
                    <a:pt x="335" y="270"/>
                  </a:lnTo>
                  <a:lnTo>
                    <a:pt x="268" y="270"/>
                  </a:lnTo>
                  <a:lnTo>
                    <a:pt x="234" y="303"/>
                  </a:lnTo>
                  <a:lnTo>
                    <a:pt x="234" y="270"/>
                  </a:lnTo>
                  <a:lnTo>
                    <a:pt x="201" y="236"/>
                  </a:lnTo>
                  <a:lnTo>
                    <a:pt x="201" y="270"/>
                  </a:lnTo>
                  <a:lnTo>
                    <a:pt x="168" y="270"/>
                  </a:lnTo>
                  <a:lnTo>
                    <a:pt x="168" y="303"/>
                  </a:lnTo>
                  <a:lnTo>
                    <a:pt x="134" y="303"/>
                  </a:lnTo>
                  <a:lnTo>
                    <a:pt x="101" y="270"/>
                  </a:lnTo>
                  <a:lnTo>
                    <a:pt x="67" y="270"/>
                  </a:lnTo>
                  <a:lnTo>
                    <a:pt x="34" y="236"/>
                  </a:lnTo>
                  <a:lnTo>
                    <a:pt x="34" y="202"/>
                  </a:lnTo>
                  <a:lnTo>
                    <a:pt x="34" y="169"/>
                  </a:lnTo>
                  <a:lnTo>
                    <a:pt x="67" y="135"/>
                  </a:lnTo>
                  <a:lnTo>
                    <a:pt x="34" y="135"/>
                  </a:lnTo>
                  <a:lnTo>
                    <a:pt x="0" y="101"/>
                  </a:lnTo>
                  <a:lnTo>
                    <a:pt x="34" y="101"/>
                  </a:lnTo>
                  <a:lnTo>
                    <a:pt x="67" y="68"/>
                  </a:lnTo>
                  <a:lnTo>
                    <a:pt x="168" y="68"/>
                  </a:lnTo>
                  <a:lnTo>
                    <a:pt x="168" y="101"/>
                  </a:lnTo>
                  <a:lnTo>
                    <a:pt x="234" y="34"/>
                  </a:lnTo>
                  <a:lnTo>
                    <a:pt x="268" y="34"/>
                  </a:lnTo>
                  <a:lnTo>
                    <a:pt x="335" y="0"/>
                  </a:lnTo>
                  <a:lnTo>
                    <a:pt x="36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3449" y="3965"/>
              <a:ext cx="435" cy="303"/>
            </a:xfrm>
            <a:custGeom>
              <a:avLst/>
              <a:gdLst>
                <a:gd name="T0" fmla="*/ 369 w 435"/>
                <a:gd name="T1" fmla="*/ 0 h 303"/>
                <a:gd name="T2" fmla="*/ 369 w 435"/>
                <a:gd name="T3" fmla="*/ 101 h 303"/>
                <a:gd name="T4" fmla="*/ 401 w 435"/>
                <a:gd name="T5" fmla="*/ 135 h 303"/>
                <a:gd name="T6" fmla="*/ 435 w 435"/>
                <a:gd name="T7" fmla="*/ 135 h 303"/>
                <a:gd name="T8" fmla="*/ 435 w 435"/>
                <a:gd name="T9" fmla="*/ 169 h 303"/>
                <a:gd name="T10" fmla="*/ 401 w 435"/>
                <a:gd name="T11" fmla="*/ 236 h 303"/>
                <a:gd name="T12" fmla="*/ 369 w 435"/>
                <a:gd name="T13" fmla="*/ 236 h 303"/>
                <a:gd name="T14" fmla="*/ 335 w 435"/>
                <a:gd name="T15" fmla="*/ 270 h 303"/>
                <a:gd name="T16" fmla="*/ 268 w 435"/>
                <a:gd name="T17" fmla="*/ 270 h 303"/>
                <a:gd name="T18" fmla="*/ 234 w 435"/>
                <a:gd name="T19" fmla="*/ 303 h 303"/>
                <a:gd name="T20" fmla="*/ 234 w 435"/>
                <a:gd name="T21" fmla="*/ 270 h 303"/>
                <a:gd name="T22" fmla="*/ 201 w 435"/>
                <a:gd name="T23" fmla="*/ 236 h 303"/>
                <a:gd name="T24" fmla="*/ 201 w 435"/>
                <a:gd name="T25" fmla="*/ 270 h 303"/>
                <a:gd name="T26" fmla="*/ 168 w 435"/>
                <a:gd name="T27" fmla="*/ 270 h 303"/>
                <a:gd name="T28" fmla="*/ 168 w 435"/>
                <a:gd name="T29" fmla="*/ 303 h 303"/>
                <a:gd name="T30" fmla="*/ 134 w 435"/>
                <a:gd name="T31" fmla="*/ 303 h 303"/>
                <a:gd name="T32" fmla="*/ 101 w 435"/>
                <a:gd name="T33" fmla="*/ 270 h 303"/>
                <a:gd name="T34" fmla="*/ 67 w 435"/>
                <a:gd name="T35" fmla="*/ 270 h 303"/>
                <a:gd name="T36" fmla="*/ 34 w 435"/>
                <a:gd name="T37" fmla="*/ 236 h 303"/>
                <a:gd name="T38" fmla="*/ 34 w 435"/>
                <a:gd name="T39" fmla="*/ 202 h 303"/>
                <a:gd name="T40" fmla="*/ 34 w 435"/>
                <a:gd name="T41" fmla="*/ 169 h 303"/>
                <a:gd name="T42" fmla="*/ 67 w 435"/>
                <a:gd name="T43" fmla="*/ 135 h 303"/>
                <a:gd name="T44" fmla="*/ 34 w 435"/>
                <a:gd name="T45" fmla="*/ 135 h 303"/>
                <a:gd name="T46" fmla="*/ 0 w 435"/>
                <a:gd name="T47" fmla="*/ 101 h 303"/>
                <a:gd name="T48" fmla="*/ 34 w 435"/>
                <a:gd name="T49" fmla="*/ 101 h 303"/>
                <a:gd name="T50" fmla="*/ 67 w 435"/>
                <a:gd name="T51" fmla="*/ 68 h 303"/>
                <a:gd name="T52" fmla="*/ 168 w 435"/>
                <a:gd name="T53" fmla="*/ 68 h 303"/>
                <a:gd name="T54" fmla="*/ 168 w 435"/>
                <a:gd name="T55" fmla="*/ 101 h 303"/>
                <a:gd name="T56" fmla="*/ 234 w 435"/>
                <a:gd name="T57" fmla="*/ 34 h 303"/>
                <a:gd name="T58" fmla="*/ 268 w 435"/>
                <a:gd name="T59" fmla="*/ 34 h 303"/>
                <a:gd name="T60" fmla="*/ 335 w 435"/>
                <a:gd name="T61" fmla="*/ 0 h 303"/>
                <a:gd name="T62" fmla="*/ 369 w 435"/>
                <a:gd name="T6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303">
                  <a:moveTo>
                    <a:pt x="369" y="0"/>
                  </a:moveTo>
                  <a:lnTo>
                    <a:pt x="369" y="101"/>
                  </a:lnTo>
                  <a:lnTo>
                    <a:pt x="401" y="135"/>
                  </a:lnTo>
                  <a:lnTo>
                    <a:pt x="435" y="135"/>
                  </a:lnTo>
                  <a:lnTo>
                    <a:pt x="435" y="169"/>
                  </a:lnTo>
                  <a:lnTo>
                    <a:pt x="401" y="236"/>
                  </a:lnTo>
                  <a:lnTo>
                    <a:pt x="369" y="236"/>
                  </a:lnTo>
                  <a:lnTo>
                    <a:pt x="335" y="270"/>
                  </a:lnTo>
                  <a:lnTo>
                    <a:pt x="268" y="270"/>
                  </a:lnTo>
                  <a:lnTo>
                    <a:pt x="234" y="303"/>
                  </a:lnTo>
                  <a:lnTo>
                    <a:pt x="234" y="270"/>
                  </a:lnTo>
                  <a:lnTo>
                    <a:pt x="201" y="236"/>
                  </a:lnTo>
                  <a:lnTo>
                    <a:pt x="201" y="270"/>
                  </a:lnTo>
                  <a:lnTo>
                    <a:pt x="168" y="270"/>
                  </a:lnTo>
                  <a:lnTo>
                    <a:pt x="168" y="303"/>
                  </a:lnTo>
                  <a:lnTo>
                    <a:pt x="134" y="303"/>
                  </a:lnTo>
                  <a:lnTo>
                    <a:pt x="101" y="270"/>
                  </a:lnTo>
                  <a:lnTo>
                    <a:pt x="67" y="270"/>
                  </a:lnTo>
                  <a:lnTo>
                    <a:pt x="34" y="236"/>
                  </a:lnTo>
                  <a:lnTo>
                    <a:pt x="34" y="202"/>
                  </a:lnTo>
                  <a:lnTo>
                    <a:pt x="34" y="169"/>
                  </a:lnTo>
                  <a:lnTo>
                    <a:pt x="67" y="135"/>
                  </a:lnTo>
                  <a:lnTo>
                    <a:pt x="34" y="135"/>
                  </a:lnTo>
                  <a:lnTo>
                    <a:pt x="0" y="101"/>
                  </a:lnTo>
                  <a:lnTo>
                    <a:pt x="34" y="101"/>
                  </a:lnTo>
                  <a:lnTo>
                    <a:pt x="67" y="68"/>
                  </a:lnTo>
                  <a:lnTo>
                    <a:pt x="168" y="68"/>
                  </a:lnTo>
                  <a:lnTo>
                    <a:pt x="168" y="101"/>
                  </a:lnTo>
                  <a:lnTo>
                    <a:pt x="234" y="34"/>
                  </a:lnTo>
                  <a:lnTo>
                    <a:pt x="268" y="34"/>
                  </a:lnTo>
                  <a:lnTo>
                    <a:pt x="335" y="0"/>
                  </a:lnTo>
                  <a:lnTo>
                    <a:pt x="369"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0"/>
            <p:cNvSpPr>
              <a:spLocks/>
            </p:cNvSpPr>
            <p:nvPr/>
          </p:nvSpPr>
          <p:spPr bwMode="auto">
            <a:xfrm>
              <a:off x="3818" y="3799"/>
              <a:ext cx="335" cy="336"/>
            </a:xfrm>
            <a:custGeom>
              <a:avLst/>
              <a:gdLst>
                <a:gd name="T0" fmla="*/ 67 w 335"/>
                <a:gd name="T1" fmla="*/ 302 h 336"/>
                <a:gd name="T2" fmla="*/ 134 w 335"/>
                <a:gd name="T3" fmla="*/ 336 h 336"/>
                <a:gd name="T4" fmla="*/ 201 w 335"/>
                <a:gd name="T5" fmla="*/ 302 h 336"/>
                <a:gd name="T6" fmla="*/ 201 w 335"/>
                <a:gd name="T7" fmla="*/ 269 h 336"/>
                <a:gd name="T8" fmla="*/ 268 w 335"/>
                <a:gd name="T9" fmla="*/ 302 h 336"/>
                <a:gd name="T10" fmla="*/ 335 w 335"/>
                <a:gd name="T11" fmla="*/ 269 h 336"/>
                <a:gd name="T12" fmla="*/ 302 w 335"/>
                <a:gd name="T13" fmla="*/ 202 h 336"/>
                <a:gd name="T14" fmla="*/ 268 w 335"/>
                <a:gd name="T15" fmla="*/ 134 h 336"/>
                <a:gd name="T16" fmla="*/ 235 w 335"/>
                <a:gd name="T17" fmla="*/ 67 h 336"/>
                <a:gd name="T18" fmla="*/ 235 w 335"/>
                <a:gd name="T19" fmla="*/ 33 h 336"/>
                <a:gd name="T20" fmla="*/ 201 w 335"/>
                <a:gd name="T21" fmla="*/ 0 h 336"/>
                <a:gd name="T22" fmla="*/ 167 w 335"/>
                <a:gd name="T23" fmla="*/ 67 h 336"/>
                <a:gd name="T24" fmla="*/ 134 w 335"/>
                <a:gd name="T25" fmla="*/ 101 h 336"/>
                <a:gd name="T26" fmla="*/ 100 w 335"/>
                <a:gd name="T27" fmla="*/ 134 h 336"/>
                <a:gd name="T28" fmla="*/ 33 w 335"/>
                <a:gd name="T29" fmla="*/ 168 h 336"/>
                <a:gd name="T30" fmla="*/ 0 w 335"/>
                <a:gd name="T31" fmla="*/ 168 h 336"/>
                <a:gd name="T32" fmla="*/ 0 w 335"/>
                <a:gd name="T33" fmla="*/ 269 h 336"/>
                <a:gd name="T34" fmla="*/ 33 w 335"/>
                <a:gd name="T35" fmla="*/ 302 h 336"/>
                <a:gd name="T36" fmla="*/ 67 w 335"/>
                <a:gd name="T37" fmla="*/ 30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5" h="336">
                  <a:moveTo>
                    <a:pt x="67" y="302"/>
                  </a:moveTo>
                  <a:lnTo>
                    <a:pt x="134" y="336"/>
                  </a:lnTo>
                  <a:lnTo>
                    <a:pt x="201" y="302"/>
                  </a:lnTo>
                  <a:lnTo>
                    <a:pt x="201" y="269"/>
                  </a:lnTo>
                  <a:lnTo>
                    <a:pt x="268" y="302"/>
                  </a:lnTo>
                  <a:lnTo>
                    <a:pt x="335" y="269"/>
                  </a:lnTo>
                  <a:lnTo>
                    <a:pt x="302" y="202"/>
                  </a:lnTo>
                  <a:lnTo>
                    <a:pt x="268" y="134"/>
                  </a:lnTo>
                  <a:lnTo>
                    <a:pt x="235" y="67"/>
                  </a:lnTo>
                  <a:lnTo>
                    <a:pt x="235" y="33"/>
                  </a:lnTo>
                  <a:lnTo>
                    <a:pt x="201" y="0"/>
                  </a:lnTo>
                  <a:lnTo>
                    <a:pt x="167" y="67"/>
                  </a:lnTo>
                  <a:lnTo>
                    <a:pt x="134" y="101"/>
                  </a:lnTo>
                  <a:lnTo>
                    <a:pt x="100" y="134"/>
                  </a:lnTo>
                  <a:lnTo>
                    <a:pt x="33" y="168"/>
                  </a:lnTo>
                  <a:lnTo>
                    <a:pt x="0" y="168"/>
                  </a:lnTo>
                  <a:lnTo>
                    <a:pt x="0" y="269"/>
                  </a:lnTo>
                  <a:lnTo>
                    <a:pt x="33" y="302"/>
                  </a:lnTo>
                  <a:lnTo>
                    <a:pt x="67" y="30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1"/>
            <p:cNvSpPr>
              <a:spLocks/>
            </p:cNvSpPr>
            <p:nvPr/>
          </p:nvSpPr>
          <p:spPr bwMode="auto">
            <a:xfrm>
              <a:off x="3818" y="3799"/>
              <a:ext cx="335" cy="336"/>
            </a:xfrm>
            <a:custGeom>
              <a:avLst/>
              <a:gdLst>
                <a:gd name="T0" fmla="*/ 67 w 335"/>
                <a:gd name="T1" fmla="*/ 302 h 336"/>
                <a:gd name="T2" fmla="*/ 134 w 335"/>
                <a:gd name="T3" fmla="*/ 336 h 336"/>
                <a:gd name="T4" fmla="*/ 201 w 335"/>
                <a:gd name="T5" fmla="*/ 302 h 336"/>
                <a:gd name="T6" fmla="*/ 201 w 335"/>
                <a:gd name="T7" fmla="*/ 269 h 336"/>
                <a:gd name="T8" fmla="*/ 268 w 335"/>
                <a:gd name="T9" fmla="*/ 302 h 336"/>
                <a:gd name="T10" fmla="*/ 335 w 335"/>
                <a:gd name="T11" fmla="*/ 269 h 336"/>
                <a:gd name="T12" fmla="*/ 302 w 335"/>
                <a:gd name="T13" fmla="*/ 202 h 336"/>
                <a:gd name="T14" fmla="*/ 268 w 335"/>
                <a:gd name="T15" fmla="*/ 134 h 336"/>
                <a:gd name="T16" fmla="*/ 235 w 335"/>
                <a:gd name="T17" fmla="*/ 67 h 336"/>
                <a:gd name="T18" fmla="*/ 235 w 335"/>
                <a:gd name="T19" fmla="*/ 33 h 336"/>
                <a:gd name="T20" fmla="*/ 201 w 335"/>
                <a:gd name="T21" fmla="*/ 0 h 336"/>
                <a:gd name="T22" fmla="*/ 167 w 335"/>
                <a:gd name="T23" fmla="*/ 67 h 336"/>
                <a:gd name="T24" fmla="*/ 134 w 335"/>
                <a:gd name="T25" fmla="*/ 101 h 336"/>
                <a:gd name="T26" fmla="*/ 100 w 335"/>
                <a:gd name="T27" fmla="*/ 134 h 336"/>
                <a:gd name="T28" fmla="*/ 33 w 335"/>
                <a:gd name="T29" fmla="*/ 168 h 336"/>
                <a:gd name="T30" fmla="*/ 0 w 335"/>
                <a:gd name="T31" fmla="*/ 168 h 336"/>
                <a:gd name="T32" fmla="*/ 0 w 335"/>
                <a:gd name="T33" fmla="*/ 269 h 336"/>
                <a:gd name="T34" fmla="*/ 33 w 335"/>
                <a:gd name="T35" fmla="*/ 302 h 336"/>
                <a:gd name="T36" fmla="*/ 67 w 335"/>
                <a:gd name="T37" fmla="*/ 30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5" h="336">
                  <a:moveTo>
                    <a:pt x="67" y="302"/>
                  </a:moveTo>
                  <a:lnTo>
                    <a:pt x="134" y="336"/>
                  </a:lnTo>
                  <a:lnTo>
                    <a:pt x="201" y="302"/>
                  </a:lnTo>
                  <a:lnTo>
                    <a:pt x="201" y="269"/>
                  </a:lnTo>
                  <a:lnTo>
                    <a:pt x="268" y="302"/>
                  </a:lnTo>
                  <a:lnTo>
                    <a:pt x="335" y="269"/>
                  </a:lnTo>
                  <a:lnTo>
                    <a:pt x="302" y="202"/>
                  </a:lnTo>
                  <a:lnTo>
                    <a:pt x="268" y="134"/>
                  </a:lnTo>
                  <a:lnTo>
                    <a:pt x="235" y="67"/>
                  </a:lnTo>
                  <a:lnTo>
                    <a:pt x="235" y="33"/>
                  </a:lnTo>
                  <a:lnTo>
                    <a:pt x="201" y="0"/>
                  </a:lnTo>
                  <a:lnTo>
                    <a:pt x="167" y="67"/>
                  </a:lnTo>
                  <a:lnTo>
                    <a:pt x="134" y="101"/>
                  </a:lnTo>
                  <a:lnTo>
                    <a:pt x="100" y="134"/>
                  </a:lnTo>
                  <a:lnTo>
                    <a:pt x="33" y="168"/>
                  </a:lnTo>
                  <a:lnTo>
                    <a:pt x="0" y="168"/>
                  </a:lnTo>
                  <a:lnTo>
                    <a:pt x="0" y="269"/>
                  </a:lnTo>
                  <a:lnTo>
                    <a:pt x="33" y="302"/>
                  </a:lnTo>
                  <a:lnTo>
                    <a:pt x="67" y="302"/>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2"/>
            <p:cNvSpPr>
              <a:spLocks/>
            </p:cNvSpPr>
            <p:nvPr/>
          </p:nvSpPr>
          <p:spPr bwMode="auto">
            <a:xfrm>
              <a:off x="4721" y="1813"/>
              <a:ext cx="236" cy="407"/>
            </a:xfrm>
            <a:custGeom>
              <a:avLst/>
              <a:gdLst>
                <a:gd name="T0" fmla="*/ 0 w 236"/>
                <a:gd name="T1" fmla="*/ 136 h 407"/>
                <a:gd name="T2" fmla="*/ 34 w 236"/>
                <a:gd name="T3" fmla="*/ 102 h 407"/>
                <a:gd name="T4" fmla="*/ 34 w 236"/>
                <a:gd name="T5" fmla="*/ 68 h 407"/>
                <a:gd name="T6" fmla="*/ 67 w 236"/>
                <a:gd name="T7" fmla="*/ 68 h 407"/>
                <a:gd name="T8" fmla="*/ 135 w 236"/>
                <a:gd name="T9" fmla="*/ 0 h 407"/>
                <a:gd name="T10" fmla="*/ 168 w 236"/>
                <a:gd name="T11" fmla="*/ 34 h 407"/>
                <a:gd name="T12" fmla="*/ 202 w 236"/>
                <a:gd name="T13" fmla="*/ 34 h 407"/>
                <a:gd name="T14" fmla="*/ 202 w 236"/>
                <a:gd name="T15" fmla="*/ 0 h 407"/>
                <a:gd name="T16" fmla="*/ 236 w 236"/>
                <a:gd name="T17" fmla="*/ 34 h 407"/>
                <a:gd name="T18" fmla="*/ 236 w 236"/>
                <a:gd name="T19" fmla="*/ 102 h 407"/>
                <a:gd name="T20" fmla="*/ 202 w 236"/>
                <a:gd name="T21" fmla="*/ 136 h 407"/>
                <a:gd name="T22" fmla="*/ 202 w 236"/>
                <a:gd name="T23" fmla="*/ 305 h 407"/>
                <a:gd name="T24" fmla="*/ 168 w 236"/>
                <a:gd name="T25" fmla="*/ 339 h 407"/>
                <a:gd name="T26" fmla="*/ 135 w 236"/>
                <a:gd name="T27" fmla="*/ 407 h 407"/>
                <a:gd name="T28" fmla="*/ 67 w 236"/>
                <a:gd name="T29" fmla="*/ 407 h 407"/>
                <a:gd name="T30" fmla="*/ 67 w 236"/>
                <a:gd name="T31" fmla="*/ 271 h 407"/>
                <a:gd name="T32" fmla="*/ 34 w 236"/>
                <a:gd name="T33" fmla="*/ 305 h 407"/>
                <a:gd name="T34" fmla="*/ 34 w 236"/>
                <a:gd name="T35" fmla="*/ 237 h 407"/>
                <a:gd name="T36" fmla="*/ 0 w 236"/>
                <a:gd name="T37" fmla="*/ 13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407">
                  <a:moveTo>
                    <a:pt x="0" y="136"/>
                  </a:moveTo>
                  <a:lnTo>
                    <a:pt x="34" y="102"/>
                  </a:lnTo>
                  <a:lnTo>
                    <a:pt x="34" y="68"/>
                  </a:lnTo>
                  <a:lnTo>
                    <a:pt x="67" y="68"/>
                  </a:lnTo>
                  <a:lnTo>
                    <a:pt x="135" y="0"/>
                  </a:lnTo>
                  <a:lnTo>
                    <a:pt x="168" y="34"/>
                  </a:lnTo>
                  <a:lnTo>
                    <a:pt x="202" y="34"/>
                  </a:lnTo>
                  <a:lnTo>
                    <a:pt x="202" y="0"/>
                  </a:lnTo>
                  <a:lnTo>
                    <a:pt x="236" y="34"/>
                  </a:lnTo>
                  <a:lnTo>
                    <a:pt x="236" y="102"/>
                  </a:lnTo>
                  <a:lnTo>
                    <a:pt x="202" y="136"/>
                  </a:lnTo>
                  <a:lnTo>
                    <a:pt x="202" y="305"/>
                  </a:lnTo>
                  <a:lnTo>
                    <a:pt x="168" y="339"/>
                  </a:lnTo>
                  <a:lnTo>
                    <a:pt x="135" y="407"/>
                  </a:lnTo>
                  <a:lnTo>
                    <a:pt x="67" y="407"/>
                  </a:lnTo>
                  <a:lnTo>
                    <a:pt x="67" y="271"/>
                  </a:lnTo>
                  <a:lnTo>
                    <a:pt x="34" y="305"/>
                  </a:lnTo>
                  <a:lnTo>
                    <a:pt x="34" y="237"/>
                  </a:lnTo>
                  <a:lnTo>
                    <a:pt x="0" y="136"/>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3"/>
            <p:cNvSpPr>
              <a:spLocks/>
            </p:cNvSpPr>
            <p:nvPr/>
          </p:nvSpPr>
          <p:spPr bwMode="auto">
            <a:xfrm>
              <a:off x="4721" y="1813"/>
              <a:ext cx="236" cy="407"/>
            </a:xfrm>
            <a:custGeom>
              <a:avLst/>
              <a:gdLst>
                <a:gd name="T0" fmla="*/ 0 w 236"/>
                <a:gd name="T1" fmla="*/ 136 h 407"/>
                <a:gd name="T2" fmla="*/ 34 w 236"/>
                <a:gd name="T3" fmla="*/ 102 h 407"/>
                <a:gd name="T4" fmla="*/ 34 w 236"/>
                <a:gd name="T5" fmla="*/ 68 h 407"/>
                <a:gd name="T6" fmla="*/ 67 w 236"/>
                <a:gd name="T7" fmla="*/ 68 h 407"/>
                <a:gd name="T8" fmla="*/ 135 w 236"/>
                <a:gd name="T9" fmla="*/ 0 h 407"/>
                <a:gd name="T10" fmla="*/ 168 w 236"/>
                <a:gd name="T11" fmla="*/ 34 h 407"/>
                <a:gd name="T12" fmla="*/ 202 w 236"/>
                <a:gd name="T13" fmla="*/ 34 h 407"/>
                <a:gd name="T14" fmla="*/ 202 w 236"/>
                <a:gd name="T15" fmla="*/ 0 h 407"/>
                <a:gd name="T16" fmla="*/ 236 w 236"/>
                <a:gd name="T17" fmla="*/ 34 h 407"/>
                <a:gd name="T18" fmla="*/ 236 w 236"/>
                <a:gd name="T19" fmla="*/ 102 h 407"/>
                <a:gd name="T20" fmla="*/ 202 w 236"/>
                <a:gd name="T21" fmla="*/ 136 h 407"/>
                <a:gd name="T22" fmla="*/ 202 w 236"/>
                <a:gd name="T23" fmla="*/ 305 h 407"/>
                <a:gd name="T24" fmla="*/ 168 w 236"/>
                <a:gd name="T25" fmla="*/ 339 h 407"/>
                <a:gd name="T26" fmla="*/ 135 w 236"/>
                <a:gd name="T27" fmla="*/ 407 h 407"/>
                <a:gd name="T28" fmla="*/ 67 w 236"/>
                <a:gd name="T29" fmla="*/ 407 h 407"/>
                <a:gd name="T30" fmla="*/ 67 w 236"/>
                <a:gd name="T31" fmla="*/ 271 h 407"/>
                <a:gd name="T32" fmla="*/ 34 w 236"/>
                <a:gd name="T33" fmla="*/ 305 h 407"/>
                <a:gd name="T34" fmla="*/ 34 w 236"/>
                <a:gd name="T35" fmla="*/ 237 h 407"/>
                <a:gd name="T36" fmla="*/ 0 w 236"/>
                <a:gd name="T37" fmla="*/ 13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407">
                  <a:moveTo>
                    <a:pt x="0" y="136"/>
                  </a:moveTo>
                  <a:lnTo>
                    <a:pt x="34" y="102"/>
                  </a:lnTo>
                  <a:lnTo>
                    <a:pt x="34" y="68"/>
                  </a:lnTo>
                  <a:lnTo>
                    <a:pt x="67" y="68"/>
                  </a:lnTo>
                  <a:lnTo>
                    <a:pt x="135" y="0"/>
                  </a:lnTo>
                  <a:lnTo>
                    <a:pt x="168" y="34"/>
                  </a:lnTo>
                  <a:lnTo>
                    <a:pt x="202" y="34"/>
                  </a:lnTo>
                  <a:lnTo>
                    <a:pt x="202" y="0"/>
                  </a:lnTo>
                  <a:lnTo>
                    <a:pt x="236" y="34"/>
                  </a:lnTo>
                  <a:lnTo>
                    <a:pt x="236" y="102"/>
                  </a:lnTo>
                  <a:lnTo>
                    <a:pt x="202" y="136"/>
                  </a:lnTo>
                  <a:lnTo>
                    <a:pt x="202" y="305"/>
                  </a:lnTo>
                  <a:lnTo>
                    <a:pt x="168" y="339"/>
                  </a:lnTo>
                  <a:lnTo>
                    <a:pt x="135" y="407"/>
                  </a:lnTo>
                  <a:lnTo>
                    <a:pt x="67" y="407"/>
                  </a:lnTo>
                  <a:lnTo>
                    <a:pt x="67" y="271"/>
                  </a:lnTo>
                  <a:lnTo>
                    <a:pt x="34" y="305"/>
                  </a:lnTo>
                  <a:lnTo>
                    <a:pt x="34" y="237"/>
                  </a:lnTo>
                  <a:lnTo>
                    <a:pt x="0" y="136"/>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4"/>
            <p:cNvSpPr>
              <a:spLocks/>
            </p:cNvSpPr>
            <p:nvPr/>
          </p:nvSpPr>
          <p:spPr bwMode="auto">
            <a:xfrm>
              <a:off x="4655" y="1580"/>
              <a:ext cx="136" cy="370"/>
            </a:xfrm>
            <a:custGeom>
              <a:avLst/>
              <a:gdLst>
                <a:gd name="T0" fmla="*/ 68 w 136"/>
                <a:gd name="T1" fmla="*/ 0 h 370"/>
                <a:gd name="T2" fmla="*/ 136 w 136"/>
                <a:gd name="T3" fmla="*/ 68 h 370"/>
                <a:gd name="T4" fmla="*/ 136 w 136"/>
                <a:gd name="T5" fmla="*/ 135 h 370"/>
                <a:gd name="T6" fmla="*/ 102 w 136"/>
                <a:gd name="T7" fmla="*/ 169 h 370"/>
                <a:gd name="T8" fmla="*/ 102 w 136"/>
                <a:gd name="T9" fmla="*/ 303 h 370"/>
                <a:gd name="T10" fmla="*/ 102 w 136"/>
                <a:gd name="T11" fmla="*/ 336 h 370"/>
                <a:gd name="T12" fmla="*/ 68 w 136"/>
                <a:gd name="T13" fmla="*/ 370 h 370"/>
                <a:gd name="T14" fmla="*/ 34 w 136"/>
                <a:gd name="T15" fmla="*/ 336 h 370"/>
                <a:gd name="T16" fmla="*/ 0 w 136"/>
                <a:gd name="T17" fmla="*/ 303 h 370"/>
                <a:gd name="T18" fmla="*/ 0 w 136"/>
                <a:gd name="T19" fmla="*/ 236 h 370"/>
                <a:gd name="T20" fmla="*/ 34 w 136"/>
                <a:gd name="T21" fmla="*/ 169 h 370"/>
                <a:gd name="T22" fmla="*/ 0 w 136"/>
                <a:gd name="T23" fmla="*/ 135 h 370"/>
                <a:gd name="T24" fmla="*/ 34 w 136"/>
                <a:gd name="T25" fmla="*/ 101 h 370"/>
                <a:gd name="T26" fmla="*/ 34 w 136"/>
                <a:gd name="T27" fmla="*/ 34 h 370"/>
                <a:gd name="T28" fmla="*/ 68 w 136"/>
                <a:gd name="T29"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370">
                  <a:moveTo>
                    <a:pt x="68" y="0"/>
                  </a:moveTo>
                  <a:lnTo>
                    <a:pt x="136" y="68"/>
                  </a:lnTo>
                  <a:lnTo>
                    <a:pt x="136" y="135"/>
                  </a:lnTo>
                  <a:lnTo>
                    <a:pt x="102" y="169"/>
                  </a:lnTo>
                  <a:lnTo>
                    <a:pt x="102" y="303"/>
                  </a:lnTo>
                  <a:lnTo>
                    <a:pt x="102" y="336"/>
                  </a:lnTo>
                  <a:lnTo>
                    <a:pt x="68" y="370"/>
                  </a:lnTo>
                  <a:lnTo>
                    <a:pt x="34" y="336"/>
                  </a:lnTo>
                  <a:lnTo>
                    <a:pt x="0" y="303"/>
                  </a:lnTo>
                  <a:lnTo>
                    <a:pt x="0" y="236"/>
                  </a:lnTo>
                  <a:lnTo>
                    <a:pt x="34" y="169"/>
                  </a:lnTo>
                  <a:lnTo>
                    <a:pt x="0" y="135"/>
                  </a:lnTo>
                  <a:lnTo>
                    <a:pt x="34" y="101"/>
                  </a:lnTo>
                  <a:lnTo>
                    <a:pt x="34" y="34"/>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5"/>
            <p:cNvSpPr>
              <a:spLocks/>
            </p:cNvSpPr>
            <p:nvPr/>
          </p:nvSpPr>
          <p:spPr bwMode="auto">
            <a:xfrm>
              <a:off x="4655" y="1580"/>
              <a:ext cx="136" cy="370"/>
            </a:xfrm>
            <a:custGeom>
              <a:avLst/>
              <a:gdLst>
                <a:gd name="T0" fmla="*/ 68 w 136"/>
                <a:gd name="T1" fmla="*/ 0 h 370"/>
                <a:gd name="T2" fmla="*/ 136 w 136"/>
                <a:gd name="T3" fmla="*/ 68 h 370"/>
                <a:gd name="T4" fmla="*/ 136 w 136"/>
                <a:gd name="T5" fmla="*/ 135 h 370"/>
                <a:gd name="T6" fmla="*/ 102 w 136"/>
                <a:gd name="T7" fmla="*/ 169 h 370"/>
                <a:gd name="T8" fmla="*/ 102 w 136"/>
                <a:gd name="T9" fmla="*/ 303 h 370"/>
                <a:gd name="T10" fmla="*/ 102 w 136"/>
                <a:gd name="T11" fmla="*/ 336 h 370"/>
                <a:gd name="T12" fmla="*/ 68 w 136"/>
                <a:gd name="T13" fmla="*/ 370 h 370"/>
                <a:gd name="T14" fmla="*/ 34 w 136"/>
                <a:gd name="T15" fmla="*/ 336 h 370"/>
                <a:gd name="T16" fmla="*/ 0 w 136"/>
                <a:gd name="T17" fmla="*/ 303 h 370"/>
                <a:gd name="T18" fmla="*/ 0 w 136"/>
                <a:gd name="T19" fmla="*/ 236 h 370"/>
                <a:gd name="T20" fmla="*/ 34 w 136"/>
                <a:gd name="T21" fmla="*/ 169 h 370"/>
                <a:gd name="T22" fmla="*/ 0 w 136"/>
                <a:gd name="T23" fmla="*/ 135 h 370"/>
                <a:gd name="T24" fmla="*/ 34 w 136"/>
                <a:gd name="T25" fmla="*/ 101 h 370"/>
                <a:gd name="T26" fmla="*/ 34 w 136"/>
                <a:gd name="T27" fmla="*/ 34 h 370"/>
                <a:gd name="T28" fmla="*/ 68 w 136"/>
                <a:gd name="T29"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370">
                  <a:moveTo>
                    <a:pt x="68" y="0"/>
                  </a:moveTo>
                  <a:lnTo>
                    <a:pt x="136" y="68"/>
                  </a:lnTo>
                  <a:lnTo>
                    <a:pt x="136" y="135"/>
                  </a:lnTo>
                  <a:lnTo>
                    <a:pt x="102" y="169"/>
                  </a:lnTo>
                  <a:lnTo>
                    <a:pt x="102" y="303"/>
                  </a:lnTo>
                  <a:lnTo>
                    <a:pt x="102" y="336"/>
                  </a:lnTo>
                  <a:lnTo>
                    <a:pt x="68" y="370"/>
                  </a:lnTo>
                  <a:lnTo>
                    <a:pt x="34" y="336"/>
                  </a:lnTo>
                  <a:lnTo>
                    <a:pt x="0" y="303"/>
                  </a:lnTo>
                  <a:lnTo>
                    <a:pt x="0" y="236"/>
                  </a:lnTo>
                  <a:lnTo>
                    <a:pt x="34" y="169"/>
                  </a:lnTo>
                  <a:lnTo>
                    <a:pt x="0" y="135"/>
                  </a:lnTo>
                  <a:lnTo>
                    <a:pt x="34" y="101"/>
                  </a:lnTo>
                  <a:lnTo>
                    <a:pt x="34" y="34"/>
                  </a:lnTo>
                  <a:lnTo>
                    <a:pt x="68"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6"/>
            <p:cNvSpPr>
              <a:spLocks/>
            </p:cNvSpPr>
            <p:nvPr/>
          </p:nvSpPr>
          <p:spPr bwMode="auto">
            <a:xfrm>
              <a:off x="4721" y="1410"/>
              <a:ext cx="302" cy="473"/>
            </a:xfrm>
            <a:custGeom>
              <a:avLst/>
              <a:gdLst>
                <a:gd name="T0" fmla="*/ 34 w 302"/>
                <a:gd name="T1" fmla="*/ 473 h 473"/>
                <a:gd name="T2" fmla="*/ 34 w 302"/>
                <a:gd name="T3" fmla="*/ 338 h 473"/>
                <a:gd name="T4" fmla="*/ 67 w 302"/>
                <a:gd name="T5" fmla="*/ 304 h 473"/>
                <a:gd name="T6" fmla="*/ 67 w 302"/>
                <a:gd name="T7" fmla="*/ 237 h 473"/>
                <a:gd name="T8" fmla="*/ 0 w 302"/>
                <a:gd name="T9" fmla="*/ 169 h 473"/>
                <a:gd name="T10" fmla="*/ 34 w 302"/>
                <a:gd name="T11" fmla="*/ 68 h 473"/>
                <a:gd name="T12" fmla="*/ 67 w 302"/>
                <a:gd name="T13" fmla="*/ 68 h 473"/>
                <a:gd name="T14" fmla="*/ 101 w 302"/>
                <a:gd name="T15" fmla="*/ 0 h 473"/>
                <a:gd name="T16" fmla="*/ 168 w 302"/>
                <a:gd name="T17" fmla="*/ 68 h 473"/>
                <a:gd name="T18" fmla="*/ 135 w 302"/>
                <a:gd name="T19" fmla="*/ 102 h 473"/>
                <a:gd name="T20" fmla="*/ 168 w 302"/>
                <a:gd name="T21" fmla="*/ 169 h 473"/>
                <a:gd name="T22" fmla="*/ 236 w 302"/>
                <a:gd name="T23" fmla="*/ 169 h 473"/>
                <a:gd name="T24" fmla="*/ 236 w 302"/>
                <a:gd name="T25" fmla="*/ 203 h 473"/>
                <a:gd name="T26" fmla="*/ 269 w 302"/>
                <a:gd name="T27" fmla="*/ 169 h 473"/>
                <a:gd name="T28" fmla="*/ 269 w 302"/>
                <a:gd name="T29" fmla="*/ 237 h 473"/>
                <a:gd name="T30" fmla="*/ 302 w 302"/>
                <a:gd name="T31" fmla="*/ 304 h 473"/>
                <a:gd name="T32" fmla="*/ 302 w 302"/>
                <a:gd name="T33" fmla="*/ 338 h 473"/>
                <a:gd name="T34" fmla="*/ 302 w 302"/>
                <a:gd name="T35" fmla="*/ 372 h 473"/>
                <a:gd name="T36" fmla="*/ 236 w 302"/>
                <a:gd name="T37" fmla="*/ 372 h 473"/>
                <a:gd name="T38" fmla="*/ 202 w 302"/>
                <a:gd name="T39" fmla="*/ 406 h 473"/>
                <a:gd name="T40" fmla="*/ 202 w 302"/>
                <a:gd name="T41" fmla="*/ 439 h 473"/>
                <a:gd name="T42" fmla="*/ 168 w 302"/>
                <a:gd name="T43" fmla="*/ 439 h 473"/>
                <a:gd name="T44" fmla="*/ 135 w 302"/>
                <a:gd name="T45" fmla="*/ 406 h 473"/>
                <a:gd name="T46" fmla="*/ 67 w 302"/>
                <a:gd name="T47" fmla="*/ 473 h 473"/>
                <a:gd name="T48" fmla="*/ 34 w 302"/>
                <a:gd name="T4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2" h="473">
                  <a:moveTo>
                    <a:pt x="34" y="473"/>
                  </a:moveTo>
                  <a:lnTo>
                    <a:pt x="34" y="338"/>
                  </a:lnTo>
                  <a:lnTo>
                    <a:pt x="67" y="304"/>
                  </a:lnTo>
                  <a:lnTo>
                    <a:pt x="67" y="237"/>
                  </a:lnTo>
                  <a:lnTo>
                    <a:pt x="0" y="169"/>
                  </a:lnTo>
                  <a:lnTo>
                    <a:pt x="34" y="68"/>
                  </a:lnTo>
                  <a:lnTo>
                    <a:pt x="67" y="68"/>
                  </a:lnTo>
                  <a:lnTo>
                    <a:pt x="101" y="0"/>
                  </a:lnTo>
                  <a:lnTo>
                    <a:pt x="168" y="68"/>
                  </a:lnTo>
                  <a:lnTo>
                    <a:pt x="135" y="102"/>
                  </a:lnTo>
                  <a:lnTo>
                    <a:pt x="168" y="169"/>
                  </a:lnTo>
                  <a:lnTo>
                    <a:pt x="236" y="169"/>
                  </a:lnTo>
                  <a:lnTo>
                    <a:pt x="236" y="203"/>
                  </a:lnTo>
                  <a:lnTo>
                    <a:pt x="269" y="169"/>
                  </a:lnTo>
                  <a:lnTo>
                    <a:pt x="269" y="237"/>
                  </a:lnTo>
                  <a:lnTo>
                    <a:pt x="302" y="304"/>
                  </a:lnTo>
                  <a:lnTo>
                    <a:pt x="302" y="338"/>
                  </a:lnTo>
                  <a:lnTo>
                    <a:pt x="302" y="372"/>
                  </a:lnTo>
                  <a:lnTo>
                    <a:pt x="236" y="372"/>
                  </a:lnTo>
                  <a:lnTo>
                    <a:pt x="202" y="406"/>
                  </a:lnTo>
                  <a:lnTo>
                    <a:pt x="202" y="439"/>
                  </a:lnTo>
                  <a:lnTo>
                    <a:pt x="168" y="439"/>
                  </a:lnTo>
                  <a:lnTo>
                    <a:pt x="135" y="406"/>
                  </a:lnTo>
                  <a:lnTo>
                    <a:pt x="67" y="473"/>
                  </a:lnTo>
                  <a:lnTo>
                    <a:pt x="34" y="473"/>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7"/>
            <p:cNvSpPr>
              <a:spLocks/>
            </p:cNvSpPr>
            <p:nvPr/>
          </p:nvSpPr>
          <p:spPr bwMode="auto">
            <a:xfrm>
              <a:off x="4721" y="1410"/>
              <a:ext cx="302" cy="473"/>
            </a:xfrm>
            <a:custGeom>
              <a:avLst/>
              <a:gdLst>
                <a:gd name="T0" fmla="*/ 34 w 302"/>
                <a:gd name="T1" fmla="*/ 473 h 473"/>
                <a:gd name="T2" fmla="*/ 34 w 302"/>
                <a:gd name="T3" fmla="*/ 338 h 473"/>
                <a:gd name="T4" fmla="*/ 67 w 302"/>
                <a:gd name="T5" fmla="*/ 304 h 473"/>
                <a:gd name="T6" fmla="*/ 67 w 302"/>
                <a:gd name="T7" fmla="*/ 237 h 473"/>
                <a:gd name="T8" fmla="*/ 0 w 302"/>
                <a:gd name="T9" fmla="*/ 169 h 473"/>
                <a:gd name="T10" fmla="*/ 34 w 302"/>
                <a:gd name="T11" fmla="*/ 68 h 473"/>
                <a:gd name="T12" fmla="*/ 67 w 302"/>
                <a:gd name="T13" fmla="*/ 68 h 473"/>
                <a:gd name="T14" fmla="*/ 101 w 302"/>
                <a:gd name="T15" fmla="*/ 0 h 473"/>
                <a:gd name="T16" fmla="*/ 168 w 302"/>
                <a:gd name="T17" fmla="*/ 68 h 473"/>
                <a:gd name="T18" fmla="*/ 135 w 302"/>
                <a:gd name="T19" fmla="*/ 102 h 473"/>
                <a:gd name="T20" fmla="*/ 168 w 302"/>
                <a:gd name="T21" fmla="*/ 169 h 473"/>
                <a:gd name="T22" fmla="*/ 236 w 302"/>
                <a:gd name="T23" fmla="*/ 169 h 473"/>
                <a:gd name="T24" fmla="*/ 236 w 302"/>
                <a:gd name="T25" fmla="*/ 203 h 473"/>
                <a:gd name="T26" fmla="*/ 269 w 302"/>
                <a:gd name="T27" fmla="*/ 169 h 473"/>
                <a:gd name="T28" fmla="*/ 269 w 302"/>
                <a:gd name="T29" fmla="*/ 237 h 473"/>
                <a:gd name="T30" fmla="*/ 302 w 302"/>
                <a:gd name="T31" fmla="*/ 304 h 473"/>
                <a:gd name="T32" fmla="*/ 302 w 302"/>
                <a:gd name="T33" fmla="*/ 338 h 473"/>
                <a:gd name="T34" fmla="*/ 302 w 302"/>
                <a:gd name="T35" fmla="*/ 372 h 473"/>
                <a:gd name="T36" fmla="*/ 236 w 302"/>
                <a:gd name="T37" fmla="*/ 372 h 473"/>
                <a:gd name="T38" fmla="*/ 202 w 302"/>
                <a:gd name="T39" fmla="*/ 406 h 473"/>
                <a:gd name="T40" fmla="*/ 202 w 302"/>
                <a:gd name="T41" fmla="*/ 439 h 473"/>
                <a:gd name="T42" fmla="*/ 168 w 302"/>
                <a:gd name="T43" fmla="*/ 439 h 473"/>
                <a:gd name="T44" fmla="*/ 135 w 302"/>
                <a:gd name="T45" fmla="*/ 406 h 473"/>
                <a:gd name="T46" fmla="*/ 67 w 302"/>
                <a:gd name="T47" fmla="*/ 473 h 473"/>
                <a:gd name="T48" fmla="*/ 34 w 302"/>
                <a:gd name="T4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2" h="473">
                  <a:moveTo>
                    <a:pt x="34" y="473"/>
                  </a:moveTo>
                  <a:lnTo>
                    <a:pt x="34" y="338"/>
                  </a:lnTo>
                  <a:lnTo>
                    <a:pt x="67" y="304"/>
                  </a:lnTo>
                  <a:lnTo>
                    <a:pt x="67" y="237"/>
                  </a:lnTo>
                  <a:lnTo>
                    <a:pt x="0" y="169"/>
                  </a:lnTo>
                  <a:lnTo>
                    <a:pt x="34" y="68"/>
                  </a:lnTo>
                  <a:lnTo>
                    <a:pt x="67" y="68"/>
                  </a:lnTo>
                  <a:lnTo>
                    <a:pt x="101" y="0"/>
                  </a:lnTo>
                  <a:lnTo>
                    <a:pt x="168" y="68"/>
                  </a:lnTo>
                  <a:lnTo>
                    <a:pt x="135" y="102"/>
                  </a:lnTo>
                  <a:lnTo>
                    <a:pt x="168" y="169"/>
                  </a:lnTo>
                  <a:lnTo>
                    <a:pt x="236" y="169"/>
                  </a:lnTo>
                  <a:lnTo>
                    <a:pt x="236" y="203"/>
                  </a:lnTo>
                  <a:lnTo>
                    <a:pt x="269" y="169"/>
                  </a:lnTo>
                  <a:lnTo>
                    <a:pt x="269" y="237"/>
                  </a:lnTo>
                  <a:lnTo>
                    <a:pt x="302" y="304"/>
                  </a:lnTo>
                  <a:lnTo>
                    <a:pt x="302" y="338"/>
                  </a:lnTo>
                  <a:lnTo>
                    <a:pt x="302" y="372"/>
                  </a:lnTo>
                  <a:lnTo>
                    <a:pt x="236" y="372"/>
                  </a:lnTo>
                  <a:lnTo>
                    <a:pt x="202" y="406"/>
                  </a:lnTo>
                  <a:lnTo>
                    <a:pt x="202" y="439"/>
                  </a:lnTo>
                  <a:lnTo>
                    <a:pt x="168" y="439"/>
                  </a:lnTo>
                  <a:lnTo>
                    <a:pt x="135" y="406"/>
                  </a:lnTo>
                  <a:lnTo>
                    <a:pt x="67" y="473"/>
                  </a:lnTo>
                  <a:lnTo>
                    <a:pt x="34" y="473"/>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8"/>
            <p:cNvSpPr>
              <a:spLocks/>
            </p:cNvSpPr>
            <p:nvPr/>
          </p:nvSpPr>
          <p:spPr bwMode="auto">
            <a:xfrm>
              <a:off x="4655" y="1277"/>
              <a:ext cx="368" cy="303"/>
            </a:xfrm>
            <a:custGeom>
              <a:avLst/>
              <a:gdLst>
                <a:gd name="T0" fmla="*/ 134 w 368"/>
                <a:gd name="T1" fmla="*/ 202 h 303"/>
                <a:gd name="T2" fmla="*/ 67 w 368"/>
                <a:gd name="T3" fmla="*/ 202 h 303"/>
                <a:gd name="T4" fmla="*/ 34 w 368"/>
                <a:gd name="T5" fmla="*/ 236 h 303"/>
                <a:gd name="T6" fmla="*/ 34 w 368"/>
                <a:gd name="T7" fmla="*/ 169 h 303"/>
                <a:gd name="T8" fmla="*/ 0 w 368"/>
                <a:gd name="T9" fmla="*/ 169 h 303"/>
                <a:gd name="T10" fmla="*/ 34 w 368"/>
                <a:gd name="T11" fmla="*/ 135 h 303"/>
                <a:gd name="T12" fmla="*/ 100 w 368"/>
                <a:gd name="T13" fmla="*/ 101 h 303"/>
                <a:gd name="T14" fmla="*/ 168 w 368"/>
                <a:gd name="T15" fmla="*/ 101 h 303"/>
                <a:gd name="T16" fmla="*/ 168 w 368"/>
                <a:gd name="T17" fmla="*/ 67 h 303"/>
                <a:gd name="T18" fmla="*/ 201 w 368"/>
                <a:gd name="T19" fmla="*/ 34 h 303"/>
                <a:gd name="T20" fmla="*/ 201 w 368"/>
                <a:gd name="T21" fmla="*/ 0 h 303"/>
                <a:gd name="T22" fmla="*/ 234 w 368"/>
                <a:gd name="T23" fmla="*/ 0 h 303"/>
                <a:gd name="T24" fmla="*/ 335 w 368"/>
                <a:gd name="T25" fmla="*/ 0 h 303"/>
                <a:gd name="T26" fmla="*/ 368 w 368"/>
                <a:gd name="T27" fmla="*/ 67 h 303"/>
                <a:gd name="T28" fmla="*/ 368 w 368"/>
                <a:gd name="T29" fmla="*/ 135 h 303"/>
                <a:gd name="T30" fmla="*/ 335 w 368"/>
                <a:gd name="T31" fmla="*/ 202 h 303"/>
                <a:gd name="T32" fmla="*/ 302 w 368"/>
                <a:gd name="T33" fmla="*/ 202 h 303"/>
                <a:gd name="T34" fmla="*/ 268 w 368"/>
                <a:gd name="T35" fmla="*/ 270 h 303"/>
                <a:gd name="T36" fmla="*/ 302 w 368"/>
                <a:gd name="T37" fmla="*/ 303 h 303"/>
                <a:gd name="T38" fmla="*/ 234 w 368"/>
                <a:gd name="T39" fmla="*/ 303 h 303"/>
                <a:gd name="T40" fmla="*/ 201 w 368"/>
                <a:gd name="T41" fmla="*/ 236 h 303"/>
                <a:gd name="T42" fmla="*/ 234 w 368"/>
                <a:gd name="T43" fmla="*/ 202 h 303"/>
                <a:gd name="T44" fmla="*/ 168 w 368"/>
                <a:gd name="T45" fmla="*/ 135 h 303"/>
                <a:gd name="T46" fmla="*/ 134 w 368"/>
                <a:gd name="T47" fmla="*/ 20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303">
                  <a:moveTo>
                    <a:pt x="134" y="202"/>
                  </a:moveTo>
                  <a:lnTo>
                    <a:pt x="67" y="202"/>
                  </a:lnTo>
                  <a:lnTo>
                    <a:pt x="34" y="236"/>
                  </a:lnTo>
                  <a:lnTo>
                    <a:pt x="34" y="169"/>
                  </a:lnTo>
                  <a:lnTo>
                    <a:pt x="0" y="169"/>
                  </a:lnTo>
                  <a:lnTo>
                    <a:pt x="34" y="135"/>
                  </a:lnTo>
                  <a:lnTo>
                    <a:pt x="100" y="101"/>
                  </a:lnTo>
                  <a:lnTo>
                    <a:pt x="168" y="101"/>
                  </a:lnTo>
                  <a:lnTo>
                    <a:pt x="168" y="67"/>
                  </a:lnTo>
                  <a:lnTo>
                    <a:pt x="201" y="34"/>
                  </a:lnTo>
                  <a:lnTo>
                    <a:pt x="201" y="0"/>
                  </a:lnTo>
                  <a:lnTo>
                    <a:pt x="234" y="0"/>
                  </a:lnTo>
                  <a:lnTo>
                    <a:pt x="335" y="0"/>
                  </a:lnTo>
                  <a:lnTo>
                    <a:pt x="368" y="67"/>
                  </a:lnTo>
                  <a:lnTo>
                    <a:pt x="368" y="135"/>
                  </a:lnTo>
                  <a:lnTo>
                    <a:pt x="335" y="202"/>
                  </a:lnTo>
                  <a:lnTo>
                    <a:pt x="302" y="202"/>
                  </a:lnTo>
                  <a:lnTo>
                    <a:pt x="268" y="270"/>
                  </a:lnTo>
                  <a:lnTo>
                    <a:pt x="302" y="303"/>
                  </a:lnTo>
                  <a:lnTo>
                    <a:pt x="234" y="303"/>
                  </a:lnTo>
                  <a:lnTo>
                    <a:pt x="201" y="236"/>
                  </a:lnTo>
                  <a:lnTo>
                    <a:pt x="234" y="202"/>
                  </a:lnTo>
                  <a:lnTo>
                    <a:pt x="168" y="135"/>
                  </a:lnTo>
                  <a:lnTo>
                    <a:pt x="134" y="202"/>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9"/>
            <p:cNvSpPr>
              <a:spLocks/>
            </p:cNvSpPr>
            <p:nvPr/>
          </p:nvSpPr>
          <p:spPr bwMode="auto">
            <a:xfrm>
              <a:off x="4655" y="1277"/>
              <a:ext cx="368" cy="303"/>
            </a:xfrm>
            <a:custGeom>
              <a:avLst/>
              <a:gdLst>
                <a:gd name="T0" fmla="*/ 134 w 368"/>
                <a:gd name="T1" fmla="*/ 202 h 303"/>
                <a:gd name="T2" fmla="*/ 67 w 368"/>
                <a:gd name="T3" fmla="*/ 202 h 303"/>
                <a:gd name="T4" fmla="*/ 34 w 368"/>
                <a:gd name="T5" fmla="*/ 236 h 303"/>
                <a:gd name="T6" fmla="*/ 34 w 368"/>
                <a:gd name="T7" fmla="*/ 169 h 303"/>
                <a:gd name="T8" fmla="*/ 0 w 368"/>
                <a:gd name="T9" fmla="*/ 169 h 303"/>
                <a:gd name="T10" fmla="*/ 34 w 368"/>
                <a:gd name="T11" fmla="*/ 135 h 303"/>
                <a:gd name="T12" fmla="*/ 100 w 368"/>
                <a:gd name="T13" fmla="*/ 101 h 303"/>
                <a:gd name="T14" fmla="*/ 168 w 368"/>
                <a:gd name="T15" fmla="*/ 101 h 303"/>
                <a:gd name="T16" fmla="*/ 168 w 368"/>
                <a:gd name="T17" fmla="*/ 67 h 303"/>
                <a:gd name="T18" fmla="*/ 201 w 368"/>
                <a:gd name="T19" fmla="*/ 34 h 303"/>
                <a:gd name="T20" fmla="*/ 201 w 368"/>
                <a:gd name="T21" fmla="*/ 0 h 303"/>
                <a:gd name="T22" fmla="*/ 234 w 368"/>
                <a:gd name="T23" fmla="*/ 0 h 303"/>
                <a:gd name="T24" fmla="*/ 335 w 368"/>
                <a:gd name="T25" fmla="*/ 0 h 303"/>
                <a:gd name="T26" fmla="*/ 368 w 368"/>
                <a:gd name="T27" fmla="*/ 67 h 303"/>
                <a:gd name="T28" fmla="*/ 368 w 368"/>
                <a:gd name="T29" fmla="*/ 135 h 303"/>
                <a:gd name="T30" fmla="*/ 335 w 368"/>
                <a:gd name="T31" fmla="*/ 202 h 303"/>
                <a:gd name="T32" fmla="*/ 302 w 368"/>
                <a:gd name="T33" fmla="*/ 202 h 303"/>
                <a:gd name="T34" fmla="*/ 268 w 368"/>
                <a:gd name="T35" fmla="*/ 270 h 303"/>
                <a:gd name="T36" fmla="*/ 302 w 368"/>
                <a:gd name="T37" fmla="*/ 303 h 303"/>
                <a:gd name="T38" fmla="*/ 234 w 368"/>
                <a:gd name="T39" fmla="*/ 303 h 303"/>
                <a:gd name="T40" fmla="*/ 201 w 368"/>
                <a:gd name="T41" fmla="*/ 236 h 303"/>
                <a:gd name="T42" fmla="*/ 234 w 368"/>
                <a:gd name="T43" fmla="*/ 202 h 303"/>
                <a:gd name="T44" fmla="*/ 168 w 368"/>
                <a:gd name="T45" fmla="*/ 135 h 303"/>
                <a:gd name="T46" fmla="*/ 134 w 368"/>
                <a:gd name="T47" fmla="*/ 20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303">
                  <a:moveTo>
                    <a:pt x="134" y="202"/>
                  </a:moveTo>
                  <a:lnTo>
                    <a:pt x="67" y="202"/>
                  </a:lnTo>
                  <a:lnTo>
                    <a:pt x="34" y="236"/>
                  </a:lnTo>
                  <a:lnTo>
                    <a:pt x="34" y="169"/>
                  </a:lnTo>
                  <a:lnTo>
                    <a:pt x="0" y="169"/>
                  </a:lnTo>
                  <a:lnTo>
                    <a:pt x="34" y="135"/>
                  </a:lnTo>
                  <a:lnTo>
                    <a:pt x="100" y="101"/>
                  </a:lnTo>
                  <a:lnTo>
                    <a:pt x="168" y="101"/>
                  </a:lnTo>
                  <a:lnTo>
                    <a:pt x="168" y="67"/>
                  </a:lnTo>
                  <a:lnTo>
                    <a:pt x="201" y="34"/>
                  </a:lnTo>
                  <a:lnTo>
                    <a:pt x="201" y="0"/>
                  </a:lnTo>
                  <a:lnTo>
                    <a:pt x="234" y="0"/>
                  </a:lnTo>
                  <a:lnTo>
                    <a:pt x="335" y="0"/>
                  </a:lnTo>
                  <a:lnTo>
                    <a:pt x="368" y="67"/>
                  </a:lnTo>
                  <a:lnTo>
                    <a:pt x="368" y="135"/>
                  </a:lnTo>
                  <a:lnTo>
                    <a:pt x="335" y="202"/>
                  </a:lnTo>
                  <a:lnTo>
                    <a:pt x="302" y="202"/>
                  </a:lnTo>
                  <a:lnTo>
                    <a:pt x="268" y="270"/>
                  </a:lnTo>
                  <a:lnTo>
                    <a:pt x="302" y="303"/>
                  </a:lnTo>
                  <a:lnTo>
                    <a:pt x="234" y="303"/>
                  </a:lnTo>
                  <a:lnTo>
                    <a:pt x="201" y="236"/>
                  </a:lnTo>
                  <a:lnTo>
                    <a:pt x="234" y="202"/>
                  </a:lnTo>
                  <a:lnTo>
                    <a:pt x="168" y="135"/>
                  </a:lnTo>
                  <a:lnTo>
                    <a:pt x="134" y="202"/>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0"/>
            <p:cNvSpPr>
              <a:spLocks/>
            </p:cNvSpPr>
            <p:nvPr/>
          </p:nvSpPr>
          <p:spPr bwMode="auto">
            <a:xfrm>
              <a:off x="4319" y="808"/>
              <a:ext cx="605" cy="536"/>
            </a:xfrm>
            <a:custGeom>
              <a:avLst/>
              <a:gdLst>
                <a:gd name="T0" fmla="*/ 571 w 605"/>
                <a:gd name="T1" fmla="*/ 469 h 536"/>
                <a:gd name="T2" fmla="*/ 571 w 605"/>
                <a:gd name="T3" fmla="*/ 302 h 536"/>
                <a:gd name="T4" fmla="*/ 605 w 605"/>
                <a:gd name="T5" fmla="*/ 268 h 536"/>
                <a:gd name="T6" fmla="*/ 538 w 605"/>
                <a:gd name="T7" fmla="*/ 234 h 536"/>
                <a:gd name="T8" fmla="*/ 504 w 605"/>
                <a:gd name="T9" fmla="*/ 234 h 536"/>
                <a:gd name="T10" fmla="*/ 437 w 605"/>
                <a:gd name="T11" fmla="*/ 201 h 536"/>
                <a:gd name="T12" fmla="*/ 404 w 605"/>
                <a:gd name="T13" fmla="*/ 168 h 536"/>
                <a:gd name="T14" fmla="*/ 336 w 605"/>
                <a:gd name="T15" fmla="*/ 201 h 536"/>
                <a:gd name="T16" fmla="*/ 303 w 605"/>
                <a:gd name="T17" fmla="*/ 168 h 536"/>
                <a:gd name="T18" fmla="*/ 269 w 605"/>
                <a:gd name="T19" fmla="*/ 201 h 536"/>
                <a:gd name="T20" fmla="*/ 235 w 605"/>
                <a:gd name="T21" fmla="*/ 168 h 536"/>
                <a:gd name="T22" fmla="*/ 202 w 605"/>
                <a:gd name="T23" fmla="*/ 168 h 536"/>
                <a:gd name="T24" fmla="*/ 168 w 605"/>
                <a:gd name="T25" fmla="*/ 134 h 536"/>
                <a:gd name="T26" fmla="*/ 202 w 605"/>
                <a:gd name="T27" fmla="*/ 67 h 536"/>
                <a:gd name="T28" fmla="*/ 168 w 605"/>
                <a:gd name="T29" fmla="*/ 0 h 536"/>
                <a:gd name="T30" fmla="*/ 68 w 605"/>
                <a:gd name="T31" fmla="*/ 0 h 536"/>
                <a:gd name="T32" fmla="*/ 0 w 605"/>
                <a:gd name="T33" fmla="*/ 67 h 536"/>
                <a:gd name="T34" fmla="*/ 34 w 605"/>
                <a:gd name="T35" fmla="*/ 67 h 536"/>
                <a:gd name="T36" fmla="*/ 34 w 605"/>
                <a:gd name="T37" fmla="*/ 100 h 536"/>
                <a:gd name="T38" fmla="*/ 101 w 605"/>
                <a:gd name="T39" fmla="*/ 100 h 536"/>
                <a:gd name="T40" fmla="*/ 101 w 605"/>
                <a:gd name="T41" fmla="*/ 168 h 536"/>
                <a:gd name="T42" fmla="*/ 68 w 605"/>
                <a:gd name="T43" fmla="*/ 201 h 536"/>
                <a:gd name="T44" fmla="*/ 101 w 605"/>
                <a:gd name="T45" fmla="*/ 302 h 536"/>
                <a:gd name="T46" fmla="*/ 68 w 605"/>
                <a:gd name="T47" fmla="*/ 335 h 536"/>
                <a:gd name="T48" fmla="*/ 68 w 605"/>
                <a:gd name="T49" fmla="*/ 369 h 536"/>
                <a:gd name="T50" fmla="*/ 101 w 605"/>
                <a:gd name="T51" fmla="*/ 435 h 536"/>
                <a:gd name="T52" fmla="*/ 135 w 605"/>
                <a:gd name="T53" fmla="*/ 402 h 536"/>
                <a:gd name="T54" fmla="*/ 168 w 605"/>
                <a:gd name="T55" fmla="*/ 435 h 536"/>
                <a:gd name="T56" fmla="*/ 202 w 605"/>
                <a:gd name="T57" fmla="*/ 435 h 536"/>
                <a:gd name="T58" fmla="*/ 202 w 605"/>
                <a:gd name="T59" fmla="*/ 469 h 536"/>
                <a:gd name="T60" fmla="*/ 235 w 605"/>
                <a:gd name="T61" fmla="*/ 503 h 536"/>
                <a:gd name="T62" fmla="*/ 235 w 605"/>
                <a:gd name="T63" fmla="*/ 469 h 536"/>
                <a:gd name="T64" fmla="*/ 303 w 605"/>
                <a:gd name="T65" fmla="*/ 469 h 536"/>
                <a:gd name="T66" fmla="*/ 303 w 605"/>
                <a:gd name="T67" fmla="*/ 503 h 536"/>
                <a:gd name="T68" fmla="*/ 404 w 605"/>
                <a:gd name="T69" fmla="*/ 503 h 536"/>
                <a:gd name="T70" fmla="*/ 437 w 605"/>
                <a:gd name="T71" fmla="*/ 536 h 536"/>
                <a:gd name="T72" fmla="*/ 504 w 605"/>
                <a:gd name="T73" fmla="*/ 536 h 536"/>
                <a:gd name="T74" fmla="*/ 538 w 605"/>
                <a:gd name="T75" fmla="*/ 503 h 536"/>
                <a:gd name="T76" fmla="*/ 538 w 605"/>
                <a:gd name="T77" fmla="*/ 469 h 536"/>
                <a:gd name="T78" fmla="*/ 571 w 605"/>
                <a:gd name="T79"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5" h="536">
                  <a:moveTo>
                    <a:pt x="571" y="469"/>
                  </a:moveTo>
                  <a:lnTo>
                    <a:pt x="571" y="302"/>
                  </a:lnTo>
                  <a:lnTo>
                    <a:pt x="605" y="268"/>
                  </a:lnTo>
                  <a:lnTo>
                    <a:pt x="538" y="234"/>
                  </a:lnTo>
                  <a:lnTo>
                    <a:pt x="504" y="234"/>
                  </a:lnTo>
                  <a:lnTo>
                    <a:pt x="437" y="201"/>
                  </a:lnTo>
                  <a:lnTo>
                    <a:pt x="404" y="168"/>
                  </a:lnTo>
                  <a:lnTo>
                    <a:pt x="336" y="201"/>
                  </a:lnTo>
                  <a:lnTo>
                    <a:pt x="303" y="168"/>
                  </a:lnTo>
                  <a:lnTo>
                    <a:pt x="269" y="201"/>
                  </a:lnTo>
                  <a:lnTo>
                    <a:pt x="235" y="168"/>
                  </a:lnTo>
                  <a:lnTo>
                    <a:pt x="202" y="168"/>
                  </a:lnTo>
                  <a:lnTo>
                    <a:pt x="168" y="134"/>
                  </a:lnTo>
                  <a:lnTo>
                    <a:pt x="202" y="67"/>
                  </a:lnTo>
                  <a:lnTo>
                    <a:pt x="168" y="0"/>
                  </a:lnTo>
                  <a:lnTo>
                    <a:pt x="68" y="0"/>
                  </a:lnTo>
                  <a:lnTo>
                    <a:pt x="0" y="67"/>
                  </a:lnTo>
                  <a:lnTo>
                    <a:pt x="34" y="67"/>
                  </a:lnTo>
                  <a:lnTo>
                    <a:pt x="34" y="100"/>
                  </a:lnTo>
                  <a:lnTo>
                    <a:pt x="101" y="100"/>
                  </a:lnTo>
                  <a:lnTo>
                    <a:pt x="101" y="168"/>
                  </a:lnTo>
                  <a:lnTo>
                    <a:pt x="68" y="201"/>
                  </a:lnTo>
                  <a:lnTo>
                    <a:pt x="101" y="302"/>
                  </a:lnTo>
                  <a:lnTo>
                    <a:pt x="68" y="335"/>
                  </a:lnTo>
                  <a:lnTo>
                    <a:pt x="68" y="369"/>
                  </a:lnTo>
                  <a:lnTo>
                    <a:pt x="101" y="435"/>
                  </a:lnTo>
                  <a:lnTo>
                    <a:pt x="135" y="402"/>
                  </a:lnTo>
                  <a:lnTo>
                    <a:pt x="168" y="435"/>
                  </a:lnTo>
                  <a:lnTo>
                    <a:pt x="202" y="435"/>
                  </a:lnTo>
                  <a:lnTo>
                    <a:pt x="202" y="469"/>
                  </a:lnTo>
                  <a:lnTo>
                    <a:pt x="235" y="503"/>
                  </a:lnTo>
                  <a:lnTo>
                    <a:pt x="235" y="469"/>
                  </a:lnTo>
                  <a:lnTo>
                    <a:pt x="303" y="469"/>
                  </a:lnTo>
                  <a:lnTo>
                    <a:pt x="303" y="503"/>
                  </a:lnTo>
                  <a:lnTo>
                    <a:pt x="404" y="503"/>
                  </a:lnTo>
                  <a:lnTo>
                    <a:pt x="437" y="536"/>
                  </a:lnTo>
                  <a:lnTo>
                    <a:pt x="504" y="536"/>
                  </a:lnTo>
                  <a:lnTo>
                    <a:pt x="538" y="503"/>
                  </a:lnTo>
                  <a:lnTo>
                    <a:pt x="538" y="469"/>
                  </a:lnTo>
                  <a:lnTo>
                    <a:pt x="571" y="469"/>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p:cNvSpPr>
              <a:spLocks/>
            </p:cNvSpPr>
            <p:nvPr/>
          </p:nvSpPr>
          <p:spPr bwMode="auto">
            <a:xfrm>
              <a:off x="4319" y="808"/>
              <a:ext cx="605" cy="536"/>
            </a:xfrm>
            <a:custGeom>
              <a:avLst/>
              <a:gdLst>
                <a:gd name="T0" fmla="*/ 571 w 605"/>
                <a:gd name="T1" fmla="*/ 469 h 536"/>
                <a:gd name="T2" fmla="*/ 571 w 605"/>
                <a:gd name="T3" fmla="*/ 302 h 536"/>
                <a:gd name="T4" fmla="*/ 605 w 605"/>
                <a:gd name="T5" fmla="*/ 268 h 536"/>
                <a:gd name="T6" fmla="*/ 538 w 605"/>
                <a:gd name="T7" fmla="*/ 234 h 536"/>
                <a:gd name="T8" fmla="*/ 504 w 605"/>
                <a:gd name="T9" fmla="*/ 234 h 536"/>
                <a:gd name="T10" fmla="*/ 437 w 605"/>
                <a:gd name="T11" fmla="*/ 201 h 536"/>
                <a:gd name="T12" fmla="*/ 404 w 605"/>
                <a:gd name="T13" fmla="*/ 168 h 536"/>
                <a:gd name="T14" fmla="*/ 336 w 605"/>
                <a:gd name="T15" fmla="*/ 201 h 536"/>
                <a:gd name="T16" fmla="*/ 303 w 605"/>
                <a:gd name="T17" fmla="*/ 168 h 536"/>
                <a:gd name="T18" fmla="*/ 269 w 605"/>
                <a:gd name="T19" fmla="*/ 201 h 536"/>
                <a:gd name="T20" fmla="*/ 235 w 605"/>
                <a:gd name="T21" fmla="*/ 168 h 536"/>
                <a:gd name="T22" fmla="*/ 202 w 605"/>
                <a:gd name="T23" fmla="*/ 168 h 536"/>
                <a:gd name="T24" fmla="*/ 168 w 605"/>
                <a:gd name="T25" fmla="*/ 134 h 536"/>
                <a:gd name="T26" fmla="*/ 202 w 605"/>
                <a:gd name="T27" fmla="*/ 67 h 536"/>
                <a:gd name="T28" fmla="*/ 168 w 605"/>
                <a:gd name="T29" fmla="*/ 0 h 536"/>
                <a:gd name="T30" fmla="*/ 68 w 605"/>
                <a:gd name="T31" fmla="*/ 0 h 536"/>
                <a:gd name="T32" fmla="*/ 0 w 605"/>
                <a:gd name="T33" fmla="*/ 67 h 536"/>
                <a:gd name="T34" fmla="*/ 34 w 605"/>
                <a:gd name="T35" fmla="*/ 67 h 536"/>
                <a:gd name="T36" fmla="*/ 34 w 605"/>
                <a:gd name="T37" fmla="*/ 100 h 536"/>
                <a:gd name="T38" fmla="*/ 101 w 605"/>
                <a:gd name="T39" fmla="*/ 100 h 536"/>
                <a:gd name="T40" fmla="*/ 101 w 605"/>
                <a:gd name="T41" fmla="*/ 168 h 536"/>
                <a:gd name="T42" fmla="*/ 68 w 605"/>
                <a:gd name="T43" fmla="*/ 201 h 536"/>
                <a:gd name="T44" fmla="*/ 101 w 605"/>
                <a:gd name="T45" fmla="*/ 302 h 536"/>
                <a:gd name="T46" fmla="*/ 68 w 605"/>
                <a:gd name="T47" fmla="*/ 335 h 536"/>
                <a:gd name="T48" fmla="*/ 68 w 605"/>
                <a:gd name="T49" fmla="*/ 369 h 536"/>
                <a:gd name="T50" fmla="*/ 101 w 605"/>
                <a:gd name="T51" fmla="*/ 435 h 536"/>
                <a:gd name="T52" fmla="*/ 135 w 605"/>
                <a:gd name="T53" fmla="*/ 402 h 536"/>
                <a:gd name="T54" fmla="*/ 168 w 605"/>
                <a:gd name="T55" fmla="*/ 435 h 536"/>
                <a:gd name="T56" fmla="*/ 202 w 605"/>
                <a:gd name="T57" fmla="*/ 435 h 536"/>
                <a:gd name="T58" fmla="*/ 202 w 605"/>
                <a:gd name="T59" fmla="*/ 469 h 536"/>
                <a:gd name="T60" fmla="*/ 235 w 605"/>
                <a:gd name="T61" fmla="*/ 503 h 536"/>
                <a:gd name="T62" fmla="*/ 235 w 605"/>
                <a:gd name="T63" fmla="*/ 469 h 536"/>
                <a:gd name="T64" fmla="*/ 303 w 605"/>
                <a:gd name="T65" fmla="*/ 469 h 536"/>
                <a:gd name="T66" fmla="*/ 303 w 605"/>
                <a:gd name="T67" fmla="*/ 503 h 536"/>
                <a:gd name="T68" fmla="*/ 404 w 605"/>
                <a:gd name="T69" fmla="*/ 503 h 536"/>
                <a:gd name="T70" fmla="*/ 437 w 605"/>
                <a:gd name="T71" fmla="*/ 536 h 536"/>
                <a:gd name="T72" fmla="*/ 504 w 605"/>
                <a:gd name="T73" fmla="*/ 536 h 536"/>
                <a:gd name="T74" fmla="*/ 538 w 605"/>
                <a:gd name="T75" fmla="*/ 503 h 536"/>
                <a:gd name="T76" fmla="*/ 538 w 605"/>
                <a:gd name="T77" fmla="*/ 469 h 536"/>
                <a:gd name="T78" fmla="*/ 571 w 605"/>
                <a:gd name="T79"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5" h="536">
                  <a:moveTo>
                    <a:pt x="571" y="469"/>
                  </a:moveTo>
                  <a:lnTo>
                    <a:pt x="571" y="302"/>
                  </a:lnTo>
                  <a:lnTo>
                    <a:pt x="605" y="268"/>
                  </a:lnTo>
                  <a:lnTo>
                    <a:pt x="538" y="234"/>
                  </a:lnTo>
                  <a:lnTo>
                    <a:pt x="504" y="234"/>
                  </a:lnTo>
                  <a:lnTo>
                    <a:pt x="437" y="201"/>
                  </a:lnTo>
                  <a:lnTo>
                    <a:pt x="404" y="168"/>
                  </a:lnTo>
                  <a:lnTo>
                    <a:pt x="336" y="201"/>
                  </a:lnTo>
                  <a:lnTo>
                    <a:pt x="303" y="168"/>
                  </a:lnTo>
                  <a:lnTo>
                    <a:pt x="269" y="201"/>
                  </a:lnTo>
                  <a:lnTo>
                    <a:pt x="235" y="168"/>
                  </a:lnTo>
                  <a:lnTo>
                    <a:pt x="202" y="168"/>
                  </a:lnTo>
                  <a:lnTo>
                    <a:pt x="168" y="134"/>
                  </a:lnTo>
                  <a:lnTo>
                    <a:pt x="202" y="67"/>
                  </a:lnTo>
                  <a:lnTo>
                    <a:pt x="168" y="0"/>
                  </a:lnTo>
                  <a:lnTo>
                    <a:pt x="68" y="0"/>
                  </a:lnTo>
                  <a:lnTo>
                    <a:pt x="0" y="67"/>
                  </a:lnTo>
                  <a:lnTo>
                    <a:pt x="34" y="67"/>
                  </a:lnTo>
                  <a:lnTo>
                    <a:pt x="34" y="100"/>
                  </a:lnTo>
                  <a:lnTo>
                    <a:pt x="101" y="100"/>
                  </a:lnTo>
                  <a:lnTo>
                    <a:pt x="101" y="168"/>
                  </a:lnTo>
                  <a:lnTo>
                    <a:pt x="68" y="201"/>
                  </a:lnTo>
                  <a:lnTo>
                    <a:pt x="101" y="302"/>
                  </a:lnTo>
                  <a:lnTo>
                    <a:pt x="68" y="335"/>
                  </a:lnTo>
                  <a:lnTo>
                    <a:pt x="68" y="369"/>
                  </a:lnTo>
                  <a:lnTo>
                    <a:pt x="101" y="435"/>
                  </a:lnTo>
                  <a:lnTo>
                    <a:pt x="135" y="402"/>
                  </a:lnTo>
                  <a:lnTo>
                    <a:pt x="168" y="435"/>
                  </a:lnTo>
                  <a:lnTo>
                    <a:pt x="202" y="435"/>
                  </a:lnTo>
                  <a:lnTo>
                    <a:pt x="202" y="469"/>
                  </a:lnTo>
                  <a:lnTo>
                    <a:pt x="235" y="503"/>
                  </a:lnTo>
                  <a:lnTo>
                    <a:pt x="235" y="469"/>
                  </a:lnTo>
                  <a:lnTo>
                    <a:pt x="303" y="469"/>
                  </a:lnTo>
                  <a:lnTo>
                    <a:pt x="303" y="503"/>
                  </a:lnTo>
                  <a:lnTo>
                    <a:pt x="404" y="503"/>
                  </a:lnTo>
                  <a:lnTo>
                    <a:pt x="437" y="536"/>
                  </a:lnTo>
                  <a:lnTo>
                    <a:pt x="504" y="536"/>
                  </a:lnTo>
                  <a:lnTo>
                    <a:pt x="538" y="503"/>
                  </a:lnTo>
                  <a:lnTo>
                    <a:pt x="538" y="469"/>
                  </a:lnTo>
                  <a:lnTo>
                    <a:pt x="571" y="469"/>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p:cNvSpPr>
              <a:spLocks/>
            </p:cNvSpPr>
            <p:nvPr/>
          </p:nvSpPr>
          <p:spPr bwMode="auto">
            <a:xfrm>
              <a:off x="4924" y="1344"/>
              <a:ext cx="402" cy="673"/>
            </a:xfrm>
            <a:custGeom>
              <a:avLst/>
              <a:gdLst>
                <a:gd name="T0" fmla="*/ 100 w 402"/>
                <a:gd name="T1" fmla="*/ 438 h 673"/>
                <a:gd name="T2" fmla="*/ 100 w 402"/>
                <a:gd name="T3" fmla="*/ 370 h 673"/>
                <a:gd name="T4" fmla="*/ 67 w 402"/>
                <a:gd name="T5" fmla="*/ 303 h 673"/>
                <a:gd name="T6" fmla="*/ 67 w 402"/>
                <a:gd name="T7" fmla="*/ 235 h 673"/>
                <a:gd name="T8" fmla="*/ 34 w 402"/>
                <a:gd name="T9" fmla="*/ 269 h 673"/>
                <a:gd name="T10" fmla="*/ 34 w 402"/>
                <a:gd name="T11" fmla="*/ 235 h 673"/>
                <a:gd name="T12" fmla="*/ 0 w 402"/>
                <a:gd name="T13" fmla="*/ 202 h 673"/>
                <a:gd name="T14" fmla="*/ 34 w 402"/>
                <a:gd name="T15" fmla="*/ 134 h 673"/>
                <a:gd name="T16" fmla="*/ 67 w 402"/>
                <a:gd name="T17" fmla="*/ 134 h 673"/>
                <a:gd name="T18" fmla="*/ 100 w 402"/>
                <a:gd name="T19" fmla="*/ 67 h 673"/>
                <a:gd name="T20" fmla="*/ 100 w 402"/>
                <a:gd name="T21" fmla="*/ 0 h 673"/>
                <a:gd name="T22" fmla="*/ 167 w 402"/>
                <a:gd name="T23" fmla="*/ 0 h 673"/>
                <a:gd name="T24" fmla="*/ 167 w 402"/>
                <a:gd name="T25" fmla="*/ 34 h 673"/>
                <a:gd name="T26" fmla="*/ 235 w 402"/>
                <a:gd name="T27" fmla="*/ 67 h 673"/>
                <a:gd name="T28" fmla="*/ 268 w 402"/>
                <a:gd name="T29" fmla="*/ 67 h 673"/>
                <a:gd name="T30" fmla="*/ 301 w 402"/>
                <a:gd name="T31" fmla="*/ 67 h 673"/>
                <a:gd name="T32" fmla="*/ 268 w 402"/>
                <a:gd name="T33" fmla="*/ 134 h 673"/>
                <a:gd name="T34" fmla="*/ 268 w 402"/>
                <a:gd name="T35" fmla="*/ 202 h 673"/>
                <a:gd name="T36" fmla="*/ 268 w 402"/>
                <a:gd name="T37" fmla="*/ 303 h 673"/>
                <a:gd name="T38" fmla="*/ 301 w 402"/>
                <a:gd name="T39" fmla="*/ 370 h 673"/>
                <a:gd name="T40" fmla="*/ 335 w 402"/>
                <a:gd name="T41" fmla="*/ 404 h 673"/>
                <a:gd name="T42" fmla="*/ 335 w 402"/>
                <a:gd name="T43" fmla="*/ 471 h 673"/>
                <a:gd name="T44" fmla="*/ 402 w 402"/>
                <a:gd name="T45" fmla="*/ 505 h 673"/>
                <a:gd name="T46" fmla="*/ 369 w 402"/>
                <a:gd name="T47" fmla="*/ 539 h 673"/>
                <a:gd name="T48" fmla="*/ 369 w 402"/>
                <a:gd name="T49" fmla="*/ 572 h 673"/>
                <a:gd name="T50" fmla="*/ 268 w 402"/>
                <a:gd name="T51" fmla="*/ 673 h 673"/>
                <a:gd name="T52" fmla="*/ 235 w 402"/>
                <a:gd name="T53" fmla="*/ 640 h 673"/>
                <a:gd name="T54" fmla="*/ 268 w 402"/>
                <a:gd name="T55" fmla="*/ 606 h 673"/>
                <a:gd name="T56" fmla="*/ 201 w 402"/>
                <a:gd name="T57" fmla="*/ 606 h 673"/>
                <a:gd name="T58" fmla="*/ 235 w 402"/>
                <a:gd name="T59" fmla="*/ 539 h 673"/>
                <a:gd name="T60" fmla="*/ 201 w 402"/>
                <a:gd name="T61" fmla="*/ 539 h 673"/>
                <a:gd name="T62" fmla="*/ 134 w 402"/>
                <a:gd name="T63" fmla="*/ 505 h 673"/>
                <a:gd name="T64" fmla="*/ 134 w 402"/>
                <a:gd name="T65" fmla="*/ 471 h 673"/>
                <a:gd name="T66" fmla="*/ 100 w 402"/>
                <a:gd name="T67" fmla="*/ 438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673">
                  <a:moveTo>
                    <a:pt x="100" y="438"/>
                  </a:moveTo>
                  <a:lnTo>
                    <a:pt x="100" y="370"/>
                  </a:lnTo>
                  <a:lnTo>
                    <a:pt x="67" y="303"/>
                  </a:lnTo>
                  <a:lnTo>
                    <a:pt x="67" y="235"/>
                  </a:lnTo>
                  <a:lnTo>
                    <a:pt x="34" y="269"/>
                  </a:lnTo>
                  <a:lnTo>
                    <a:pt x="34" y="235"/>
                  </a:lnTo>
                  <a:lnTo>
                    <a:pt x="0" y="202"/>
                  </a:lnTo>
                  <a:lnTo>
                    <a:pt x="34" y="134"/>
                  </a:lnTo>
                  <a:lnTo>
                    <a:pt x="67" y="134"/>
                  </a:lnTo>
                  <a:lnTo>
                    <a:pt x="100" y="67"/>
                  </a:lnTo>
                  <a:lnTo>
                    <a:pt x="100" y="0"/>
                  </a:lnTo>
                  <a:lnTo>
                    <a:pt x="167" y="0"/>
                  </a:lnTo>
                  <a:lnTo>
                    <a:pt x="167" y="34"/>
                  </a:lnTo>
                  <a:lnTo>
                    <a:pt x="235" y="67"/>
                  </a:lnTo>
                  <a:lnTo>
                    <a:pt x="268" y="67"/>
                  </a:lnTo>
                  <a:lnTo>
                    <a:pt x="301" y="67"/>
                  </a:lnTo>
                  <a:lnTo>
                    <a:pt x="268" y="134"/>
                  </a:lnTo>
                  <a:lnTo>
                    <a:pt x="268" y="202"/>
                  </a:lnTo>
                  <a:lnTo>
                    <a:pt x="268" y="303"/>
                  </a:lnTo>
                  <a:lnTo>
                    <a:pt x="301" y="370"/>
                  </a:lnTo>
                  <a:lnTo>
                    <a:pt x="335" y="404"/>
                  </a:lnTo>
                  <a:lnTo>
                    <a:pt x="335" y="471"/>
                  </a:lnTo>
                  <a:lnTo>
                    <a:pt x="402" y="505"/>
                  </a:lnTo>
                  <a:lnTo>
                    <a:pt x="369" y="539"/>
                  </a:lnTo>
                  <a:lnTo>
                    <a:pt x="369" y="572"/>
                  </a:lnTo>
                  <a:lnTo>
                    <a:pt x="268" y="673"/>
                  </a:lnTo>
                  <a:lnTo>
                    <a:pt x="235" y="640"/>
                  </a:lnTo>
                  <a:lnTo>
                    <a:pt x="268" y="606"/>
                  </a:lnTo>
                  <a:lnTo>
                    <a:pt x="201" y="606"/>
                  </a:lnTo>
                  <a:lnTo>
                    <a:pt x="235" y="539"/>
                  </a:lnTo>
                  <a:lnTo>
                    <a:pt x="201" y="539"/>
                  </a:lnTo>
                  <a:lnTo>
                    <a:pt x="134" y="505"/>
                  </a:lnTo>
                  <a:lnTo>
                    <a:pt x="134" y="471"/>
                  </a:lnTo>
                  <a:lnTo>
                    <a:pt x="100" y="4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p:cNvSpPr>
              <a:spLocks/>
            </p:cNvSpPr>
            <p:nvPr/>
          </p:nvSpPr>
          <p:spPr bwMode="auto">
            <a:xfrm>
              <a:off x="4924" y="1344"/>
              <a:ext cx="402" cy="673"/>
            </a:xfrm>
            <a:custGeom>
              <a:avLst/>
              <a:gdLst>
                <a:gd name="T0" fmla="*/ 100 w 402"/>
                <a:gd name="T1" fmla="*/ 438 h 673"/>
                <a:gd name="T2" fmla="*/ 100 w 402"/>
                <a:gd name="T3" fmla="*/ 370 h 673"/>
                <a:gd name="T4" fmla="*/ 67 w 402"/>
                <a:gd name="T5" fmla="*/ 303 h 673"/>
                <a:gd name="T6" fmla="*/ 67 w 402"/>
                <a:gd name="T7" fmla="*/ 235 h 673"/>
                <a:gd name="T8" fmla="*/ 34 w 402"/>
                <a:gd name="T9" fmla="*/ 269 h 673"/>
                <a:gd name="T10" fmla="*/ 34 w 402"/>
                <a:gd name="T11" fmla="*/ 235 h 673"/>
                <a:gd name="T12" fmla="*/ 0 w 402"/>
                <a:gd name="T13" fmla="*/ 202 h 673"/>
                <a:gd name="T14" fmla="*/ 34 w 402"/>
                <a:gd name="T15" fmla="*/ 134 h 673"/>
                <a:gd name="T16" fmla="*/ 67 w 402"/>
                <a:gd name="T17" fmla="*/ 134 h 673"/>
                <a:gd name="T18" fmla="*/ 100 w 402"/>
                <a:gd name="T19" fmla="*/ 67 h 673"/>
                <a:gd name="T20" fmla="*/ 100 w 402"/>
                <a:gd name="T21" fmla="*/ 0 h 673"/>
                <a:gd name="T22" fmla="*/ 167 w 402"/>
                <a:gd name="T23" fmla="*/ 0 h 673"/>
                <a:gd name="T24" fmla="*/ 167 w 402"/>
                <a:gd name="T25" fmla="*/ 34 h 673"/>
                <a:gd name="T26" fmla="*/ 235 w 402"/>
                <a:gd name="T27" fmla="*/ 67 h 673"/>
                <a:gd name="T28" fmla="*/ 268 w 402"/>
                <a:gd name="T29" fmla="*/ 67 h 673"/>
                <a:gd name="T30" fmla="*/ 301 w 402"/>
                <a:gd name="T31" fmla="*/ 67 h 673"/>
                <a:gd name="T32" fmla="*/ 268 w 402"/>
                <a:gd name="T33" fmla="*/ 134 h 673"/>
                <a:gd name="T34" fmla="*/ 268 w 402"/>
                <a:gd name="T35" fmla="*/ 202 h 673"/>
                <a:gd name="T36" fmla="*/ 268 w 402"/>
                <a:gd name="T37" fmla="*/ 303 h 673"/>
                <a:gd name="T38" fmla="*/ 301 w 402"/>
                <a:gd name="T39" fmla="*/ 370 h 673"/>
                <a:gd name="T40" fmla="*/ 335 w 402"/>
                <a:gd name="T41" fmla="*/ 404 h 673"/>
                <a:gd name="T42" fmla="*/ 335 w 402"/>
                <a:gd name="T43" fmla="*/ 471 h 673"/>
                <a:gd name="T44" fmla="*/ 402 w 402"/>
                <a:gd name="T45" fmla="*/ 505 h 673"/>
                <a:gd name="T46" fmla="*/ 369 w 402"/>
                <a:gd name="T47" fmla="*/ 539 h 673"/>
                <a:gd name="T48" fmla="*/ 369 w 402"/>
                <a:gd name="T49" fmla="*/ 572 h 673"/>
                <a:gd name="T50" fmla="*/ 268 w 402"/>
                <a:gd name="T51" fmla="*/ 673 h 673"/>
                <a:gd name="T52" fmla="*/ 235 w 402"/>
                <a:gd name="T53" fmla="*/ 640 h 673"/>
                <a:gd name="T54" fmla="*/ 268 w 402"/>
                <a:gd name="T55" fmla="*/ 606 h 673"/>
                <a:gd name="T56" fmla="*/ 201 w 402"/>
                <a:gd name="T57" fmla="*/ 606 h 673"/>
                <a:gd name="T58" fmla="*/ 235 w 402"/>
                <a:gd name="T59" fmla="*/ 539 h 673"/>
                <a:gd name="T60" fmla="*/ 201 w 402"/>
                <a:gd name="T61" fmla="*/ 539 h 673"/>
                <a:gd name="T62" fmla="*/ 134 w 402"/>
                <a:gd name="T63" fmla="*/ 505 h 673"/>
                <a:gd name="T64" fmla="*/ 134 w 402"/>
                <a:gd name="T65" fmla="*/ 471 h 673"/>
                <a:gd name="T66" fmla="*/ 100 w 402"/>
                <a:gd name="T67" fmla="*/ 438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673">
                  <a:moveTo>
                    <a:pt x="100" y="438"/>
                  </a:moveTo>
                  <a:lnTo>
                    <a:pt x="100" y="370"/>
                  </a:lnTo>
                  <a:lnTo>
                    <a:pt x="67" y="303"/>
                  </a:lnTo>
                  <a:lnTo>
                    <a:pt x="67" y="235"/>
                  </a:lnTo>
                  <a:lnTo>
                    <a:pt x="34" y="269"/>
                  </a:lnTo>
                  <a:lnTo>
                    <a:pt x="34" y="235"/>
                  </a:lnTo>
                  <a:lnTo>
                    <a:pt x="0" y="202"/>
                  </a:lnTo>
                  <a:lnTo>
                    <a:pt x="34" y="134"/>
                  </a:lnTo>
                  <a:lnTo>
                    <a:pt x="67" y="134"/>
                  </a:lnTo>
                  <a:lnTo>
                    <a:pt x="100" y="67"/>
                  </a:lnTo>
                  <a:lnTo>
                    <a:pt x="100" y="0"/>
                  </a:lnTo>
                  <a:lnTo>
                    <a:pt x="167" y="0"/>
                  </a:lnTo>
                  <a:lnTo>
                    <a:pt x="167" y="34"/>
                  </a:lnTo>
                  <a:lnTo>
                    <a:pt x="235" y="67"/>
                  </a:lnTo>
                  <a:lnTo>
                    <a:pt x="268" y="67"/>
                  </a:lnTo>
                  <a:lnTo>
                    <a:pt x="301" y="67"/>
                  </a:lnTo>
                  <a:lnTo>
                    <a:pt x="268" y="134"/>
                  </a:lnTo>
                  <a:lnTo>
                    <a:pt x="268" y="202"/>
                  </a:lnTo>
                  <a:lnTo>
                    <a:pt x="268" y="303"/>
                  </a:lnTo>
                  <a:lnTo>
                    <a:pt x="301" y="370"/>
                  </a:lnTo>
                  <a:lnTo>
                    <a:pt x="335" y="404"/>
                  </a:lnTo>
                  <a:lnTo>
                    <a:pt x="335" y="471"/>
                  </a:lnTo>
                  <a:lnTo>
                    <a:pt x="402" y="505"/>
                  </a:lnTo>
                  <a:lnTo>
                    <a:pt x="369" y="539"/>
                  </a:lnTo>
                  <a:lnTo>
                    <a:pt x="369" y="572"/>
                  </a:lnTo>
                  <a:lnTo>
                    <a:pt x="268" y="673"/>
                  </a:lnTo>
                  <a:lnTo>
                    <a:pt x="235" y="640"/>
                  </a:lnTo>
                  <a:lnTo>
                    <a:pt x="268" y="606"/>
                  </a:lnTo>
                  <a:lnTo>
                    <a:pt x="201" y="606"/>
                  </a:lnTo>
                  <a:lnTo>
                    <a:pt x="235" y="539"/>
                  </a:lnTo>
                  <a:lnTo>
                    <a:pt x="201" y="539"/>
                  </a:lnTo>
                  <a:lnTo>
                    <a:pt x="134" y="505"/>
                  </a:lnTo>
                  <a:lnTo>
                    <a:pt x="134" y="471"/>
                  </a:lnTo>
                  <a:lnTo>
                    <a:pt x="100" y="438"/>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4"/>
            <p:cNvSpPr>
              <a:spLocks/>
            </p:cNvSpPr>
            <p:nvPr/>
          </p:nvSpPr>
          <p:spPr bwMode="auto">
            <a:xfrm>
              <a:off x="4924" y="1780"/>
              <a:ext cx="236" cy="403"/>
            </a:xfrm>
            <a:custGeom>
              <a:avLst/>
              <a:gdLst>
                <a:gd name="T0" fmla="*/ 0 w 236"/>
                <a:gd name="T1" fmla="*/ 336 h 403"/>
                <a:gd name="T2" fmla="*/ 34 w 236"/>
                <a:gd name="T3" fmla="*/ 403 h 403"/>
                <a:gd name="T4" fmla="*/ 101 w 236"/>
                <a:gd name="T5" fmla="*/ 369 h 403"/>
                <a:gd name="T6" fmla="*/ 135 w 236"/>
                <a:gd name="T7" fmla="*/ 369 h 403"/>
                <a:gd name="T8" fmla="*/ 135 w 236"/>
                <a:gd name="T9" fmla="*/ 336 h 403"/>
                <a:gd name="T10" fmla="*/ 168 w 236"/>
                <a:gd name="T11" fmla="*/ 302 h 403"/>
                <a:gd name="T12" fmla="*/ 202 w 236"/>
                <a:gd name="T13" fmla="*/ 268 h 403"/>
                <a:gd name="T14" fmla="*/ 168 w 236"/>
                <a:gd name="T15" fmla="*/ 201 h 403"/>
                <a:gd name="T16" fmla="*/ 202 w 236"/>
                <a:gd name="T17" fmla="*/ 168 h 403"/>
                <a:gd name="T18" fmla="*/ 236 w 236"/>
                <a:gd name="T19" fmla="*/ 101 h 403"/>
                <a:gd name="T20" fmla="*/ 202 w 236"/>
                <a:gd name="T21" fmla="*/ 101 h 403"/>
                <a:gd name="T22" fmla="*/ 135 w 236"/>
                <a:gd name="T23" fmla="*/ 67 h 403"/>
                <a:gd name="T24" fmla="*/ 135 w 236"/>
                <a:gd name="T25" fmla="*/ 33 h 403"/>
                <a:gd name="T26" fmla="*/ 101 w 236"/>
                <a:gd name="T27" fmla="*/ 0 h 403"/>
                <a:gd name="T28" fmla="*/ 34 w 236"/>
                <a:gd name="T29" fmla="*/ 0 h 403"/>
                <a:gd name="T30" fmla="*/ 0 w 236"/>
                <a:gd name="T31" fmla="*/ 33 h 403"/>
                <a:gd name="T32" fmla="*/ 34 w 236"/>
                <a:gd name="T33" fmla="*/ 67 h 403"/>
                <a:gd name="T34" fmla="*/ 34 w 236"/>
                <a:gd name="T35" fmla="*/ 134 h 403"/>
                <a:gd name="T36" fmla="*/ 0 w 236"/>
                <a:gd name="T37" fmla="*/ 168 h 403"/>
                <a:gd name="T38" fmla="*/ 0 w 236"/>
                <a:gd name="T39" fmla="*/ 33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403">
                  <a:moveTo>
                    <a:pt x="0" y="336"/>
                  </a:moveTo>
                  <a:lnTo>
                    <a:pt x="34" y="403"/>
                  </a:lnTo>
                  <a:lnTo>
                    <a:pt x="101" y="369"/>
                  </a:lnTo>
                  <a:lnTo>
                    <a:pt x="135" y="369"/>
                  </a:lnTo>
                  <a:lnTo>
                    <a:pt x="135" y="336"/>
                  </a:lnTo>
                  <a:lnTo>
                    <a:pt x="168" y="302"/>
                  </a:lnTo>
                  <a:lnTo>
                    <a:pt x="202" y="268"/>
                  </a:lnTo>
                  <a:lnTo>
                    <a:pt x="168" y="201"/>
                  </a:lnTo>
                  <a:lnTo>
                    <a:pt x="202" y="168"/>
                  </a:lnTo>
                  <a:lnTo>
                    <a:pt x="236" y="101"/>
                  </a:lnTo>
                  <a:lnTo>
                    <a:pt x="202" y="101"/>
                  </a:lnTo>
                  <a:lnTo>
                    <a:pt x="135" y="67"/>
                  </a:lnTo>
                  <a:lnTo>
                    <a:pt x="135" y="33"/>
                  </a:lnTo>
                  <a:lnTo>
                    <a:pt x="101" y="0"/>
                  </a:lnTo>
                  <a:lnTo>
                    <a:pt x="34" y="0"/>
                  </a:lnTo>
                  <a:lnTo>
                    <a:pt x="0" y="33"/>
                  </a:lnTo>
                  <a:lnTo>
                    <a:pt x="34" y="67"/>
                  </a:lnTo>
                  <a:lnTo>
                    <a:pt x="34" y="134"/>
                  </a:lnTo>
                  <a:lnTo>
                    <a:pt x="0" y="168"/>
                  </a:lnTo>
                  <a:lnTo>
                    <a:pt x="0" y="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5"/>
            <p:cNvSpPr>
              <a:spLocks/>
            </p:cNvSpPr>
            <p:nvPr/>
          </p:nvSpPr>
          <p:spPr bwMode="auto">
            <a:xfrm>
              <a:off x="4924" y="1780"/>
              <a:ext cx="236" cy="403"/>
            </a:xfrm>
            <a:custGeom>
              <a:avLst/>
              <a:gdLst>
                <a:gd name="T0" fmla="*/ 0 w 236"/>
                <a:gd name="T1" fmla="*/ 336 h 403"/>
                <a:gd name="T2" fmla="*/ 34 w 236"/>
                <a:gd name="T3" fmla="*/ 403 h 403"/>
                <a:gd name="T4" fmla="*/ 101 w 236"/>
                <a:gd name="T5" fmla="*/ 369 h 403"/>
                <a:gd name="T6" fmla="*/ 135 w 236"/>
                <a:gd name="T7" fmla="*/ 369 h 403"/>
                <a:gd name="T8" fmla="*/ 135 w 236"/>
                <a:gd name="T9" fmla="*/ 336 h 403"/>
                <a:gd name="T10" fmla="*/ 168 w 236"/>
                <a:gd name="T11" fmla="*/ 302 h 403"/>
                <a:gd name="T12" fmla="*/ 202 w 236"/>
                <a:gd name="T13" fmla="*/ 268 h 403"/>
                <a:gd name="T14" fmla="*/ 168 w 236"/>
                <a:gd name="T15" fmla="*/ 201 h 403"/>
                <a:gd name="T16" fmla="*/ 202 w 236"/>
                <a:gd name="T17" fmla="*/ 168 h 403"/>
                <a:gd name="T18" fmla="*/ 236 w 236"/>
                <a:gd name="T19" fmla="*/ 101 h 403"/>
                <a:gd name="T20" fmla="*/ 202 w 236"/>
                <a:gd name="T21" fmla="*/ 101 h 403"/>
                <a:gd name="T22" fmla="*/ 135 w 236"/>
                <a:gd name="T23" fmla="*/ 67 h 403"/>
                <a:gd name="T24" fmla="*/ 135 w 236"/>
                <a:gd name="T25" fmla="*/ 33 h 403"/>
                <a:gd name="T26" fmla="*/ 101 w 236"/>
                <a:gd name="T27" fmla="*/ 0 h 403"/>
                <a:gd name="T28" fmla="*/ 34 w 236"/>
                <a:gd name="T29" fmla="*/ 0 h 403"/>
                <a:gd name="T30" fmla="*/ 0 w 236"/>
                <a:gd name="T31" fmla="*/ 33 h 403"/>
                <a:gd name="T32" fmla="*/ 34 w 236"/>
                <a:gd name="T33" fmla="*/ 67 h 403"/>
                <a:gd name="T34" fmla="*/ 34 w 236"/>
                <a:gd name="T35" fmla="*/ 134 h 403"/>
                <a:gd name="T36" fmla="*/ 0 w 236"/>
                <a:gd name="T37" fmla="*/ 168 h 403"/>
                <a:gd name="T38" fmla="*/ 0 w 236"/>
                <a:gd name="T39" fmla="*/ 33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403">
                  <a:moveTo>
                    <a:pt x="0" y="336"/>
                  </a:moveTo>
                  <a:lnTo>
                    <a:pt x="34" y="403"/>
                  </a:lnTo>
                  <a:lnTo>
                    <a:pt x="101" y="369"/>
                  </a:lnTo>
                  <a:lnTo>
                    <a:pt x="135" y="369"/>
                  </a:lnTo>
                  <a:lnTo>
                    <a:pt x="135" y="336"/>
                  </a:lnTo>
                  <a:lnTo>
                    <a:pt x="168" y="302"/>
                  </a:lnTo>
                  <a:lnTo>
                    <a:pt x="202" y="268"/>
                  </a:lnTo>
                  <a:lnTo>
                    <a:pt x="168" y="201"/>
                  </a:lnTo>
                  <a:lnTo>
                    <a:pt x="202" y="168"/>
                  </a:lnTo>
                  <a:lnTo>
                    <a:pt x="236" y="101"/>
                  </a:lnTo>
                  <a:lnTo>
                    <a:pt x="202" y="101"/>
                  </a:lnTo>
                  <a:lnTo>
                    <a:pt x="135" y="67"/>
                  </a:lnTo>
                  <a:lnTo>
                    <a:pt x="135" y="33"/>
                  </a:lnTo>
                  <a:lnTo>
                    <a:pt x="101" y="0"/>
                  </a:lnTo>
                  <a:lnTo>
                    <a:pt x="34" y="0"/>
                  </a:lnTo>
                  <a:lnTo>
                    <a:pt x="0" y="33"/>
                  </a:lnTo>
                  <a:lnTo>
                    <a:pt x="34" y="67"/>
                  </a:lnTo>
                  <a:lnTo>
                    <a:pt x="34" y="134"/>
                  </a:lnTo>
                  <a:lnTo>
                    <a:pt x="0" y="168"/>
                  </a:lnTo>
                  <a:lnTo>
                    <a:pt x="0" y="336"/>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6"/>
            <p:cNvSpPr>
              <a:spLocks/>
            </p:cNvSpPr>
            <p:nvPr/>
          </p:nvSpPr>
          <p:spPr bwMode="auto">
            <a:xfrm>
              <a:off x="5160" y="1144"/>
              <a:ext cx="402" cy="873"/>
            </a:xfrm>
            <a:custGeom>
              <a:avLst/>
              <a:gdLst>
                <a:gd name="T0" fmla="*/ 134 w 402"/>
                <a:gd name="T1" fmla="*/ 772 h 873"/>
                <a:gd name="T2" fmla="*/ 134 w 402"/>
                <a:gd name="T3" fmla="*/ 739 h 873"/>
                <a:gd name="T4" fmla="*/ 167 w 402"/>
                <a:gd name="T5" fmla="*/ 705 h 873"/>
                <a:gd name="T6" fmla="*/ 100 w 402"/>
                <a:gd name="T7" fmla="*/ 671 h 873"/>
                <a:gd name="T8" fmla="*/ 100 w 402"/>
                <a:gd name="T9" fmla="*/ 604 h 873"/>
                <a:gd name="T10" fmla="*/ 67 w 402"/>
                <a:gd name="T11" fmla="*/ 571 h 873"/>
                <a:gd name="T12" fmla="*/ 34 w 402"/>
                <a:gd name="T13" fmla="*/ 504 h 873"/>
                <a:gd name="T14" fmla="*/ 34 w 402"/>
                <a:gd name="T15" fmla="*/ 336 h 873"/>
                <a:gd name="T16" fmla="*/ 67 w 402"/>
                <a:gd name="T17" fmla="*/ 269 h 873"/>
                <a:gd name="T18" fmla="*/ 100 w 402"/>
                <a:gd name="T19" fmla="*/ 168 h 873"/>
                <a:gd name="T20" fmla="*/ 34 w 402"/>
                <a:gd name="T21" fmla="*/ 168 h 873"/>
                <a:gd name="T22" fmla="*/ 0 w 402"/>
                <a:gd name="T23" fmla="*/ 201 h 873"/>
                <a:gd name="T24" fmla="*/ 0 w 402"/>
                <a:gd name="T25" fmla="*/ 168 h 873"/>
                <a:gd name="T26" fmla="*/ 0 w 402"/>
                <a:gd name="T27" fmla="*/ 134 h 873"/>
                <a:gd name="T28" fmla="*/ 34 w 402"/>
                <a:gd name="T29" fmla="*/ 101 h 873"/>
                <a:gd name="T30" fmla="*/ 67 w 402"/>
                <a:gd name="T31" fmla="*/ 68 h 873"/>
                <a:gd name="T32" fmla="*/ 34 w 402"/>
                <a:gd name="T33" fmla="*/ 34 h 873"/>
                <a:gd name="T34" fmla="*/ 100 w 402"/>
                <a:gd name="T35" fmla="*/ 0 h 873"/>
                <a:gd name="T36" fmla="*/ 100 w 402"/>
                <a:gd name="T37" fmla="*/ 34 h 873"/>
                <a:gd name="T38" fmla="*/ 201 w 402"/>
                <a:gd name="T39" fmla="*/ 0 h 873"/>
                <a:gd name="T40" fmla="*/ 235 w 402"/>
                <a:gd name="T41" fmla="*/ 68 h 873"/>
                <a:gd name="T42" fmla="*/ 167 w 402"/>
                <a:gd name="T43" fmla="*/ 168 h 873"/>
                <a:gd name="T44" fmla="*/ 167 w 402"/>
                <a:gd name="T45" fmla="*/ 201 h 873"/>
                <a:gd name="T46" fmla="*/ 201 w 402"/>
                <a:gd name="T47" fmla="*/ 201 h 873"/>
                <a:gd name="T48" fmla="*/ 235 w 402"/>
                <a:gd name="T49" fmla="*/ 168 h 873"/>
                <a:gd name="T50" fmla="*/ 268 w 402"/>
                <a:gd name="T51" fmla="*/ 235 h 873"/>
                <a:gd name="T52" fmla="*/ 268 w 402"/>
                <a:gd name="T53" fmla="*/ 336 h 873"/>
                <a:gd name="T54" fmla="*/ 301 w 402"/>
                <a:gd name="T55" fmla="*/ 369 h 873"/>
                <a:gd name="T56" fmla="*/ 335 w 402"/>
                <a:gd name="T57" fmla="*/ 403 h 873"/>
                <a:gd name="T58" fmla="*/ 335 w 402"/>
                <a:gd name="T59" fmla="*/ 436 h 873"/>
                <a:gd name="T60" fmla="*/ 369 w 402"/>
                <a:gd name="T61" fmla="*/ 436 h 873"/>
                <a:gd name="T62" fmla="*/ 402 w 402"/>
                <a:gd name="T63" fmla="*/ 470 h 873"/>
                <a:gd name="T64" fmla="*/ 402 w 402"/>
                <a:gd name="T65" fmla="*/ 537 h 873"/>
                <a:gd name="T66" fmla="*/ 335 w 402"/>
                <a:gd name="T67" fmla="*/ 537 h 873"/>
                <a:gd name="T68" fmla="*/ 335 w 402"/>
                <a:gd name="T69" fmla="*/ 604 h 873"/>
                <a:gd name="T70" fmla="*/ 268 w 402"/>
                <a:gd name="T71" fmla="*/ 705 h 873"/>
                <a:gd name="T72" fmla="*/ 235 w 402"/>
                <a:gd name="T73" fmla="*/ 739 h 873"/>
                <a:gd name="T74" fmla="*/ 201 w 402"/>
                <a:gd name="T75" fmla="*/ 772 h 873"/>
                <a:gd name="T76" fmla="*/ 201 w 402"/>
                <a:gd name="T77" fmla="*/ 840 h 873"/>
                <a:gd name="T78" fmla="*/ 167 w 402"/>
                <a:gd name="T79" fmla="*/ 873 h 873"/>
                <a:gd name="T80" fmla="*/ 134 w 402"/>
                <a:gd name="T81" fmla="*/ 806 h 873"/>
                <a:gd name="T82" fmla="*/ 134 w 402"/>
                <a:gd name="T83" fmla="*/ 7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2" h="873">
                  <a:moveTo>
                    <a:pt x="134" y="772"/>
                  </a:moveTo>
                  <a:lnTo>
                    <a:pt x="134" y="739"/>
                  </a:lnTo>
                  <a:lnTo>
                    <a:pt x="167" y="705"/>
                  </a:lnTo>
                  <a:lnTo>
                    <a:pt x="100" y="671"/>
                  </a:lnTo>
                  <a:lnTo>
                    <a:pt x="100" y="604"/>
                  </a:lnTo>
                  <a:lnTo>
                    <a:pt x="67" y="571"/>
                  </a:lnTo>
                  <a:lnTo>
                    <a:pt x="34" y="504"/>
                  </a:lnTo>
                  <a:lnTo>
                    <a:pt x="34" y="336"/>
                  </a:lnTo>
                  <a:lnTo>
                    <a:pt x="67" y="269"/>
                  </a:lnTo>
                  <a:lnTo>
                    <a:pt x="100" y="168"/>
                  </a:lnTo>
                  <a:lnTo>
                    <a:pt x="34" y="168"/>
                  </a:lnTo>
                  <a:lnTo>
                    <a:pt x="0" y="201"/>
                  </a:lnTo>
                  <a:lnTo>
                    <a:pt x="0" y="168"/>
                  </a:lnTo>
                  <a:lnTo>
                    <a:pt x="0" y="134"/>
                  </a:lnTo>
                  <a:lnTo>
                    <a:pt x="34" y="101"/>
                  </a:lnTo>
                  <a:lnTo>
                    <a:pt x="67" y="68"/>
                  </a:lnTo>
                  <a:lnTo>
                    <a:pt x="34" y="34"/>
                  </a:lnTo>
                  <a:lnTo>
                    <a:pt x="100" y="0"/>
                  </a:lnTo>
                  <a:lnTo>
                    <a:pt x="100" y="34"/>
                  </a:lnTo>
                  <a:lnTo>
                    <a:pt x="201" y="0"/>
                  </a:lnTo>
                  <a:lnTo>
                    <a:pt x="235" y="68"/>
                  </a:lnTo>
                  <a:lnTo>
                    <a:pt x="167" y="168"/>
                  </a:lnTo>
                  <a:lnTo>
                    <a:pt x="167" y="201"/>
                  </a:lnTo>
                  <a:lnTo>
                    <a:pt x="201" y="201"/>
                  </a:lnTo>
                  <a:lnTo>
                    <a:pt x="235" y="168"/>
                  </a:lnTo>
                  <a:lnTo>
                    <a:pt x="268" y="235"/>
                  </a:lnTo>
                  <a:lnTo>
                    <a:pt x="268" y="336"/>
                  </a:lnTo>
                  <a:lnTo>
                    <a:pt x="301" y="369"/>
                  </a:lnTo>
                  <a:lnTo>
                    <a:pt x="335" y="403"/>
                  </a:lnTo>
                  <a:lnTo>
                    <a:pt x="335" y="436"/>
                  </a:lnTo>
                  <a:lnTo>
                    <a:pt x="369" y="436"/>
                  </a:lnTo>
                  <a:lnTo>
                    <a:pt x="402" y="470"/>
                  </a:lnTo>
                  <a:lnTo>
                    <a:pt x="402" y="537"/>
                  </a:lnTo>
                  <a:lnTo>
                    <a:pt x="335" y="537"/>
                  </a:lnTo>
                  <a:lnTo>
                    <a:pt x="335" y="604"/>
                  </a:lnTo>
                  <a:lnTo>
                    <a:pt x="268" y="705"/>
                  </a:lnTo>
                  <a:lnTo>
                    <a:pt x="235" y="739"/>
                  </a:lnTo>
                  <a:lnTo>
                    <a:pt x="201" y="772"/>
                  </a:lnTo>
                  <a:lnTo>
                    <a:pt x="201" y="840"/>
                  </a:lnTo>
                  <a:lnTo>
                    <a:pt x="167" y="873"/>
                  </a:lnTo>
                  <a:lnTo>
                    <a:pt x="134" y="806"/>
                  </a:lnTo>
                  <a:lnTo>
                    <a:pt x="134" y="7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7"/>
            <p:cNvSpPr>
              <a:spLocks/>
            </p:cNvSpPr>
            <p:nvPr/>
          </p:nvSpPr>
          <p:spPr bwMode="auto">
            <a:xfrm>
              <a:off x="5160" y="1144"/>
              <a:ext cx="402" cy="873"/>
            </a:xfrm>
            <a:custGeom>
              <a:avLst/>
              <a:gdLst>
                <a:gd name="T0" fmla="*/ 134 w 402"/>
                <a:gd name="T1" fmla="*/ 772 h 873"/>
                <a:gd name="T2" fmla="*/ 134 w 402"/>
                <a:gd name="T3" fmla="*/ 739 h 873"/>
                <a:gd name="T4" fmla="*/ 167 w 402"/>
                <a:gd name="T5" fmla="*/ 705 h 873"/>
                <a:gd name="T6" fmla="*/ 100 w 402"/>
                <a:gd name="T7" fmla="*/ 671 h 873"/>
                <a:gd name="T8" fmla="*/ 100 w 402"/>
                <a:gd name="T9" fmla="*/ 604 h 873"/>
                <a:gd name="T10" fmla="*/ 67 w 402"/>
                <a:gd name="T11" fmla="*/ 571 h 873"/>
                <a:gd name="T12" fmla="*/ 34 w 402"/>
                <a:gd name="T13" fmla="*/ 504 h 873"/>
                <a:gd name="T14" fmla="*/ 34 w 402"/>
                <a:gd name="T15" fmla="*/ 336 h 873"/>
                <a:gd name="T16" fmla="*/ 67 w 402"/>
                <a:gd name="T17" fmla="*/ 269 h 873"/>
                <a:gd name="T18" fmla="*/ 100 w 402"/>
                <a:gd name="T19" fmla="*/ 168 h 873"/>
                <a:gd name="T20" fmla="*/ 34 w 402"/>
                <a:gd name="T21" fmla="*/ 168 h 873"/>
                <a:gd name="T22" fmla="*/ 0 w 402"/>
                <a:gd name="T23" fmla="*/ 201 h 873"/>
                <a:gd name="T24" fmla="*/ 0 w 402"/>
                <a:gd name="T25" fmla="*/ 168 h 873"/>
                <a:gd name="T26" fmla="*/ 0 w 402"/>
                <a:gd name="T27" fmla="*/ 134 h 873"/>
                <a:gd name="T28" fmla="*/ 34 w 402"/>
                <a:gd name="T29" fmla="*/ 101 h 873"/>
                <a:gd name="T30" fmla="*/ 67 w 402"/>
                <a:gd name="T31" fmla="*/ 68 h 873"/>
                <a:gd name="T32" fmla="*/ 34 w 402"/>
                <a:gd name="T33" fmla="*/ 34 h 873"/>
                <a:gd name="T34" fmla="*/ 100 w 402"/>
                <a:gd name="T35" fmla="*/ 0 h 873"/>
                <a:gd name="T36" fmla="*/ 100 w 402"/>
                <a:gd name="T37" fmla="*/ 34 h 873"/>
                <a:gd name="T38" fmla="*/ 201 w 402"/>
                <a:gd name="T39" fmla="*/ 0 h 873"/>
                <a:gd name="T40" fmla="*/ 235 w 402"/>
                <a:gd name="T41" fmla="*/ 68 h 873"/>
                <a:gd name="T42" fmla="*/ 167 w 402"/>
                <a:gd name="T43" fmla="*/ 168 h 873"/>
                <a:gd name="T44" fmla="*/ 167 w 402"/>
                <a:gd name="T45" fmla="*/ 201 h 873"/>
                <a:gd name="T46" fmla="*/ 201 w 402"/>
                <a:gd name="T47" fmla="*/ 201 h 873"/>
                <a:gd name="T48" fmla="*/ 235 w 402"/>
                <a:gd name="T49" fmla="*/ 168 h 873"/>
                <a:gd name="T50" fmla="*/ 268 w 402"/>
                <a:gd name="T51" fmla="*/ 235 h 873"/>
                <a:gd name="T52" fmla="*/ 268 w 402"/>
                <a:gd name="T53" fmla="*/ 336 h 873"/>
                <a:gd name="T54" fmla="*/ 301 w 402"/>
                <a:gd name="T55" fmla="*/ 369 h 873"/>
                <a:gd name="T56" fmla="*/ 335 w 402"/>
                <a:gd name="T57" fmla="*/ 403 h 873"/>
                <a:gd name="T58" fmla="*/ 335 w 402"/>
                <a:gd name="T59" fmla="*/ 436 h 873"/>
                <a:gd name="T60" fmla="*/ 369 w 402"/>
                <a:gd name="T61" fmla="*/ 436 h 873"/>
                <a:gd name="T62" fmla="*/ 402 w 402"/>
                <a:gd name="T63" fmla="*/ 470 h 873"/>
                <a:gd name="T64" fmla="*/ 402 w 402"/>
                <a:gd name="T65" fmla="*/ 537 h 873"/>
                <a:gd name="T66" fmla="*/ 335 w 402"/>
                <a:gd name="T67" fmla="*/ 537 h 873"/>
                <a:gd name="T68" fmla="*/ 335 w 402"/>
                <a:gd name="T69" fmla="*/ 604 h 873"/>
                <a:gd name="T70" fmla="*/ 268 w 402"/>
                <a:gd name="T71" fmla="*/ 705 h 873"/>
                <a:gd name="T72" fmla="*/ 235 w 402"/>
                <a:gd name="T73" fmla="*/ 739 h 873"/>
                <a:gd name="T74" fmla="*/ 201 w 402"/>
                <a:gd name="T75" fmla="*/ 772 h 873"/>
                <a:gd name="T76" fmla="*/ 201 w 402"/>
                <a:gd name="T77" fmla="*/ 840 h 873"/>
                <a:gd name="T78" fmla="*/ 167 w 402"/>
                <a:gd name="T79" fmla="*/ 873 h 873"/>
                <a:gd name="T80" fmla="*/ 134 w 402"/>
                <a:gd name="T81" fmla="*/ 806 h 873"/>
                <a:gd name="T82" fmla="*/ 134 w 402"/>
                <a:gd name="T83" fmla="*/ 7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2" h="873">
                  <a:moveTo>
                    <a:pt x="134" y="772"/>
                  </a:moveTo>
                  <a:lnTo>
                    <a:pt x="134" y="739"/>
                  </a:lnTo>
                  <a:lnTo>
                    <a:pt x="167" y="705"/>
                  </a:lnTo>
                  <a:lnTo>
                    <a:pt x="100" y="671"/>
                  </a:lnTo>
                  <a:lnTo>
                    <a:pt x="100" y="604"/>
                  </a:lnTo>
                  <a:lnTo>
                    <a:pt x="67" y="571"/>
                  </a:lnTo>
                  <a:lnTo>
                    <a:pt x="34" y="504"/>
                  </a:lnTo>
                  <a:lnTo>
                    <a:pt x="34" y="336"/>
                  </a:lnTo>
                  <a:lnTo>
                    <a:pt x="67" y="269"/>
                  </a:lnTo>
                  <a:lnTo>
                    <a:pt x="100" y="168"/>
                  </a:lnTo>
                  <a:lnTo>
                    <a:pt x="34" y="168"/>
                  </a:lnTo>
                  <a:lnTo>
                    <a:pt x="0" y="201"/>
                  </a:lnTo>
                  <a:lnTo>
                    <a:pt x="0" y="168"/>
                  </a:lnTo>
                  <a:lnTo>
                    <a:pt x="0" y="134"/>
                  </a:lnTo>
                  <a:lnTo>
                    <a:pt x="34" y="101"/>
                  </a:lnTo>
                  <a:lnTo>
                    <a:pt x="67" y="68"/>
                  </a:lnTo>
                  <a:lnTo>
                    <a:pt x="34" y="34"/>
                  </a:lnTo>
                  <a:lnTo>
                    <a:pt x="100" y="0"/>
                  </a:lnTo>
                  <a:lnTo>
                    <a:pt x="100" y="34"/>
                  </a:lnTo>
                  <a:lnTo>
                    <a:pt x="201" y="0"/>
                  </a:lnTo>
                  <a:lnTo>
                    <a:pt x="235" y="68"/>
                  </a:lnTo>
                  <a:lnTo>
                    <a:pt x="167" y="168"/>
                  </a:lnTo>
                  <a:lnTo>
                    <a:pt x="167" y="201"/>
                  </a:lnTo>
                  <a:lnTo>
                    <a:pt x="201" y="201"/>
                  </a:lnTo>
                  <a:lnTo>
                    <a:pt x="235" y="168"/>
                  </a:lnTo>
                  <a:lnTo>
                    <a:pt x="268" y="235"/>
                  </a:lnTo>
                  <a:lnTo>
                    <a:pt x="268" y="336"/>
                  </a:lnTo>
                  <a:lnTo>
                    <a:pt x="301" y="369"/>
                  </a:lnTo>
                  <a:lnTo>
                    <a:pt x="335" y="403"/>
                  </a:lnTo>
                  <a:lnTo>
                    <a:pt x="335" y="436"/>
                  </a:lnTo>
                  <a:lnTo>
                    <a:pt x="369" y="436"/>
                  </a:lnTo>
                  <a:lnTo>
                    <a:pt x="402" y="470"/>
                  </a:lnTo>
                  <a:lnTo>
                    <a:pt x="402" y="537"/>
                  </a:lnTo>
                  <a:lnTo>
                    <a:pt x="335" y="537"/>
                  </a:lnTo>
                  <a:lnTo>
                    <a:pt x="335" y="604"/>
                  </a:lnTo>
                  <a:lnTo>
                    <a:pt x="268" y="705"/>
                  </a:lnTo>
                  <a:lnTo>
                    <a:pt x="235" y="739"/>
                  </a:lnTo>
                  <a:lnTo>
                    <a:pt x="201" y="772"/>
                  </a:lnTo>
                  <a:lnTo>
                    <a:pt x="201" y="840"/>
                  </a:lnTo>
                  <a:lnTo>
                    <a:pt x="167" y="873"/>
                  </a:lnTo>
                  <a:lnTo>
                    <a:pt x="134" y="806"/>
                  </a:lnTo>
                  <a:lnTo>
                    <a:pt x="134" y="772"/>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8"/>
            <p:cNvSpPr>
              <a:spLocks/>
            </p:cNvSpPr>
            <p:nvPr/>
          </p:nvSpPr>
          <p:spPr bwMode="auto">
            <a:xfrm>
              <a:off x="5392" y="1310"/>
              <a:ext cx="203" cy="304"/>
            </a:xfrm>
            <a:custGeom>
              <a:avLst/>
              <a:gdLst>
                <a:gd name="T0" fmla="*/ 0 w 203"/>
                <a:gd name="T1" fmla="*/ 0 h 304"/>
                <a:gd name="T2" fmla="*/ 68 w 203"/>
                <a:gd name="T3" fmla="*/ 34 h 304"/>
                <a:gd name="T4" fmla="*/ 102 w 203"/>
                <a:gd name="T5" fmla="*/ 68 h 304"/>
                <a:gd name="T6" fmla="*/ 102 w 203"/>
                <a:gd name="T7" fmla="*/ 135 h 304"/>
                <a:gd name="T8" fmla="*/ 136 w 203"/>
                <a:gd name="T9" fmla="*/ 135 h 304"/>
                <a:gd name="T10" fmla="*/ 169 w 203"/>
                <a:gd name="T11" fmla="*/ 169 h 304"/>
                <a:gd name="T12" fmla="*/ 203 w 203"/>
                <a:gd name="T13" fmla="*/ 169 h 304"/>
                <a:gd name="T14" fmla="*/ 203 w 203"/>
                <a:gd name="T15" fmla="*/ 237 h 304"/>
                <a:gd name="T16" fmla="*/ 169 w 203"/>
                <a:gd name="T17" fmla="*/ 304 h 304"/>
                <a:gd name="T18" fmla="*/ 136 w 203"/>
                <a:gd name="T19" fmla="*/ 270 h 304"/>
                <a:gd name="T20" fmla="*/ 102 w 203"/>
                <a:gd name="T21" fmla="*/ 270 h 304"/>
                <a:gd name="T22" fmla="*/ 102 w 203"/>
                <a:gd name="T23" fmla="*/ 237 h 304"/>
                <a:gd name="T24" fmla="*/ 34 w 203"/>
                <a:gd name="T25" fmla="*/ 169 h 304"/>
                <a:gd name="T26" fmla="*/ 34 w 203"/>
                <a:gd name="T27" fmla="*/ 68 h 304"/>
                <a:gd name="T28" fmla="*/ 0 w 203"/>
                <a:gd name="T2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304">
                  <a:moveTo>
                    <a:pt x="0" y="0"/>
                  </a:moveTo>
                  <a:lnTo>
                    <a:pt x="68" y="34"/>
                  </a:lnTo>
                  <a:lnTo>
                    <a:pt x="102" y="68"/>
                  </a:lnTo>
                  <a:lnTo>
                    <a:pt x="102" y="135"/>
                  </a:lnTo>
                  <a:lnTo>
                    <a:pt x="136" y="135"/>
                  </a:lnTo>
                  <a:lnTo>
                    <a:pt x="169" y="169"/>
                  </a:lnTo>
                  <a:lnTo>
                    <a:pt x="203" y="169"/>
                  </a:lnTo>
                  <a:lnTo>
                    <a:pt x="203" y="237"/>
                  </a:lnTo>
                  <a:lnTo>
                    <a:pt x="169" y="304"/>
                  </a:lnTo>
                  <a:lnTo>
                    <a:pt x="136" y="270"/>
                  </a:lnTo>
                  <a:lnTo>
                    <a:pt x="102" y="270"/>
                  </a:lnTo>
                  <a:lnTo>
                    <a:pt x="102" y="237"/>
                  </a:lnTo>
                  <a:lnTo>
                    <a:pt x="34" y="169"/>
                  </a:lnTo>
                  <a:lnTo>
                    <a:pt x="34" y="6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9"/>
            <p:cNvSpPr>
              <a:spLocks/>
            </p:cNvSpPr>
            <p:nvPr/>
          </p:nvSpPr>
          <p:spPr bwMode="auto">
            <a:xfrm>
              <a:off x="5392" y="1310"/>
              <a:ext cx="203" cy="304"/>
            </a:xfrm>
            <a:custGeom>
              <a:avLst/>
              <a:gdLst>
                <a:gd name="T0" fmla="*/ 0 w 203"/>
                <a:gd name="T1" fmla="*/ 0 h 304"/>
                <a:gd name="T2" fmla="*/ 68 w 203"/>
                <a:gd name="T3" fmla="*/ 34 h 304"/>
                <a:gd name="T4" fmla="*/ 102 w 203"/>
                <a:gd name="T5" fmla="*/ 68 h 304"/>
                <a:gd name="T6" fmla="*/ 102 w 203"/>
                <a:gd name="T7" fmla="*/ 135 h 304"/>
                <a:gd name="T8" fmla="*/ 136 w 203"/>
                <a:gd name="T9" fmla="*/ 135 h 304"/>
                <a:gd name="T10" fmla="*/ 169 w 203"/>
                <a:gd name="T11" fmla="*/ 169 h 304"/>
                <a:gd name="T12" fmla="*/ 203 w 203"/>
                <a:gd name="T13" fmla="*/ 169 h 304"/>
                <a:gd name="T14" fmla="*/ 203 w 203"/>
                <a:gd name="T15" fmla="*/ 237 h 304"/>
                <a:gd name="T16" fmla="*/ 169 w 203"/>
                <a:gd name="T17" fmla="*/ 304 h 304"/>
                <a:gd name="T18" fmla="*/ 136 w 203"/>
                <a:gd name="T19" fmla="*/ 270 h 304"/>
                <a:gd name="T20" fmla="*/ 102 w 203"/>
                <a:gd name="T21" fmla="*/ 270 h 304"/>
                <a:gd name="T22" fmla="*/ 102 w 203"/>
                <a:gd name="T23" fmla="*/ 237 h 304"/>
                <a:gd name="T24" fmla="*/ 34 w 203"/>
                <a:gd name="T25" fmla="*/ 169 h 304"/>
                <a:gd name="T26" fmla="*/ 34 w 203"/>
                <a:gd name="T27" fmla="*/ 68 h 304"/>
                <a:gd name="T28" fmla="*/ 0 w 203"/>
                <a:gd name="T2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304">
                  <a:moveTo>
                    <a:pt x="0" y="0"/>
                  </a:moveTo>
                  <a:lnTo>
                    <a:pt x="68" y="34"/>
                  </a:lnTo>
                  <a:lnTo>
                    <a:pt x="102" y="68"/>
                  </a:lnTo>
                  <a:lnTo>
                    <a:pt x="102" y="135"/>
                  </a:lnTo>
                  <a:lnTo>
                    <a:pt x="136" y="135"/>
                  </a:lnTo>
                  <a:lnTo>
                    <a:pt x="169" y="169"/>
                  </a:lnTo>
                  <a:lnTo>
                    <a:pt x="203" y="169"/>
                  </a:lnTo>
                  <a:lnTo>
                    <a:pt x="203" y="237"/>
                  </a:lnTo>
                  <a:lnTo>
                    <a:pt x="169" y="304"/>
                  </a:lnTo>
                  <a:lnTo>
                    <a:pt x="136" y="270"/>
                  </a:lnTo>
                  <a:lnTo>
                    <a:pt x="102" y="270"/>
                  </a:lnTo>
                  <a:lnTo>
                    <a:pt x="102" y="237"/>
                  </a:lnTo>
                  <a:lnTo>
                    <a:pt x="34" y="169"/>
                  </a:lnTo>
                  <a:lnTo>
                    <a:pt x="34" y="68"/>
                  </a:lnTo>
                  <a:lnTo>
                    <a:pt x="0"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30"/>
            <p:cNvSpPr>
              <a:spLocks/>
            </p:cNvSpPr>
            <p:nvPr/>
          </p:nvSpPr>
          <p:spPr bwMode="auto">
            <a:xfrm>
              <a:off x="5359" y="1547"/>
              <a:ext cx="468" cy="470"/>
            </a:xfrm>
            <a:custGeom>
              <a:avLst/>
              <a:gdLst>
                <a:gd name="T0" fmla="*/ 0 w 468"/>
                <a:gd name="T1" fmla="*/ 403 h 470"/>
                <a:gd name="T2" fmla="*/ 0 w 468"/>
                <a:gd name="T3" fmla="*/ 369 h 470"/>
                <a:gd name="T4" fmla="*/ 67 w 468"/>
                <a:gd name="T5" fmla="*/ 302 h 470"/>
                <a:gd name="T6" fmla="*/ 134 w 468"/>
                <a:gd name="T7" fmla="*/ 201 h 470"/>
                <a:gd name="T8" fmla="*/ 134 w 468"/>
                <a:gd name="T9" fmla="*/ 134 h 470"/>
                <a:gd name="T10" fmla="*/ 201 w 468"/>
                <a:gd name="T11" fmla="*/ 134 h 470"/>
                <a:gd name="T12" fmla="*/ 201 w 468"/>
                <a:gd name="T13" fmla="*/ 67 h 470"/>
                <a:gd name="T14" fmla="*/ 234 w 468"/>
                <a:gd name="T15" fmla="*/ 0 h 470"/>
                <a:gd name="T16" fmla="*/ 268 w 468"/>
                <a:gd name="T17" fmla="*/ 67 h 470"/>
                <a:gd name="T18" fmla="*/ 268 w 468"/>
                <a:gd name="T19" fmla="*/ 101 h 470"/>
                <a:gd name="T20" fmla="*/ 301 w 468"/>
                <a:gd name="T21" fmla="*/ 134 h 470"/>
                <a:gd name="T22" fmla="*/ 301 w 468"/>
                <a:gd name="T23" fmla="*/ 168 h 470"/>
                <a:gd name="T24" fmla="*/ 335 w 468"/>
                <a:gd name="T25" fmla="*/ 134 h 470"/>
                <a:gd name="T26" fmla="*/ 401 w 468"/>
                <a:gd name="T27" fmla="*/ 268 h 470"/>
                <a:gd name="T28" fmla="*/ 435 w 468"/>
                <a:gd name="T29" fmla="*/ 302 h 470"/>
                <a:gd name="T30" fmla="*/ 468 w 468"/>
                <a:gd name="T31" fmla="*/ 369 h 470"/>
                <a:gd name="T32" fmla="*/ 468 w 468"/>
                <a:gd name="T33" fmla="*/ 437 h 470"/>
                <a:gd name="T34" fmla="*/ 401 w 468"/>
                <a:gd name="T35" fmla="*/ 470 h 470"/>
                <a:gd name="T36" fmla="*/ 368 w 468"/>
                <a:gd name="T37" fmla="*/ 470 h 470"/>
                <a:gd name="T38" fmla="*/ 368 w 468"/>
                <a:gd name="T39" fmla="*/ 403 h 470"/>
                <a:gd name="T40" fmla="*/ 301 w 468"/>
                <a:gd name="T41" fmla="*/ 369 h 470"/>
                <a:gd name="T42" fmla="*/ 201 w 468"/>
                <a:gd name="T43" fmla="*/ 369 h 470"/>
                <a:gd name="T44" fmla="*/ 201 w 468"/>
                <a:gd name="T45" fmla="*/ 437 h 470"/>
                <a:gd name="T46" fmla="*/ 234 w 468"/>
                <a:gd name="T47" fmla="*/ 470 h 470"/>
                <a:gd name="T48" fmla="*/ 134 w 468"/>
                <a:gd name="T49" fmla="*/ 470 h 470"/>
                <a:gd name="T50" fmla="*/ 134 w 468"/>
                <a:gd name="T51" fmla="*/ 437 h 470"/>
                <a:gd name="T52" fmla="*/ 67 w 468"/>
                <a:gd name="T53" fmla="*/ 437 h 470"/>
                <a:gd name="T54" fmla="*/ 0 w 468"/>
                <a:gd name="T55" fmla="*/ 40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8" h="470">
                  <a:moveTo>
                    <a:pt x="0" y="403"/>
                  </a:moveTo>
                  <a:lnTo>
                    <a:pt x="0" y="369"/>
                  </a:lnTo>
                  <a:lnTo>
                    <a:pt x="67" y="302"/>
                  </a:lnTo>
                  <a:lnTo>
                    <a:pt x="134" y="201"/>
                  </a:lnTo>
                  <a:lnTo>
                    <a:pt x="134" y="134"/>
                  </a:lnTo>
                  <a:lnTo>
                    <a:pt x="201" y="134"/>
                  </a:lnTo>
                  <a:lnTo>
                    <a:pt x="201" y="67"/>
                  </a:lnTo>
                  <a:lnTo>
                    <a:pt x="234" y="0"/>
                  </a:lnTo>
                  <a:lnTo>
                    <a:pt x="268" y="67"/>
                  </a:lnTo>
                  <a:lnTo>
                    <a:pt x="268" y="101"/>
                  </a:lnTo>
                  <a:lnTo>
                    <a:pt x="301" y="134"/>
                  </a:lnTo>
                  <a:lnTo>
                    <a:pt x="301" y="168"/>
                  </a:lnTo>
                  <a:lnTo>
                    <a:pt x="335" y="134"/>
                  </a:lnTo>
                  <a:lnTo>
                    <a:pt x="401" y="268"/>
                  </a:lnTo>
                  <a:lnTo>
                    <a:pt x="435" y="302"/>
                  </a:lnTo>
                  <a:lnTo>
                    <a:pt x="468" y="369"/>
                  </a:lnTo>
                  <a:lnTo>
                    <a:pt x="468" y="437"/>
                  </a:lnTo>
                  <a:lnTo>
                    <a:pt x="401" y="470"/>
                  </a:lnTo>
                  <a:lnTo>
                    <a:pt x="368" y="470"/>
                  </a:lnTo>
                  <a:lnTo>
                    <a:pt x="368" y="403"/>
                  </a:lnTo>
                  <a:lnTo>
                    <a:pt x="301" y="369"/>
                  </a:lnTo>
                  <a:lnTo>
                    <a:pt x="201" y="369"/>
                  </a:lnTo>
                  <a:lnTo>
                    <a:pt x="201" y="437"/>
                  </a:lnTo>
                  <a:lnTo>
                    <a:pt x="234" y="470"/>
                  </a:lnTo>
                  <a:lnTo>
                    <a:pt x="134" y="470"/>
                  </a:lnTo>
                  <a:lnTo>
                    <a:pt x="134" y="437"/>
                  </a:lnTo>
                  <a:lnTo>
                    <a:pt x="67" y="437"/>
                  </a:lnTo>
                  <a:lnTo>
                    <a:pt x="0" y="40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31"/>
            <p:cNvSpPr>
              <a:spLocks/>
            </p:cNvSpPr>
            <p:nvPr/>
          </p:nvSpPr>
          <p:spPr bwMode="auto">
            <a:xfrm>
              <a:off x="5359" y="1547"/>
              <a:ext cx="468" cy="470"/>
            </a:xfrm>
            <a:custGeom>
              <a:avLst/>
              <a:gdLst>
                <a:gd name="T0" fmla="*/ 0 w 468"/>
                <a:gd name="T1" fmla="*/ 403 h 470"/>
                <a:gd name="T2" fmla="*/ 0 w 468"/>
                <a:gd name="T3" fmla="*/ 369 h 470"/>
                <a:gd name="T4" fmla="*/ 67 w 468"/>
                <a:gd name="T5" fmla="*/ 302 h 470"/>
                <a:gd name="T6" fmla="*/ 134 w 468"/>
                <a:gd name="T7" fmla="*/ 201 h 470"/>
                <a:gd name="T8" fmla="*/ 134 w 468"/>
                <a:gd name="T9" fmla="*/ 134 h 470"/>
                <a:gd name="T10" fmla="*/ 201 w 468"/>
                <a:gd name="T11" fmla="*/ 134 h 470"/>
                <a:gd name="T12" fmla="*/ 201 w 468"/>
                <a:gd name="T13" fmla="*/ 67 h 470"/>
                <a:gd name="T14" fmla="*/ 234 w 468"/>
                <a:gd name="T15" fmla="*/ 0 h 470"/>
                <a:gd name="T16" fmla="*/ 268 w 468"/>
                <a:gd name="T17" fmla="*/ 67 h 470"/>
                <a:gd name="T18" fmla="*/ 268 w 468"/>
                <a:gd name="T19" fmla="*/ 101 h 470"/>
                <a:gd name="T20" fmla="*/ 301 w 468"/>
                <a:gd name="T21" fmla="*/ 134 h 470"/>
                <a:gd name="T22" fmla="*/ 301 w 468"/>
                <a:gd name="T23" fmla="*/ 168 h 470"/>
                <a:gd name="T24" fmla="*/ 335 w 468"/>
                <a:gd name="T25" fmla="*/ 134 h 470"/>
                <a:gd name="T26" fmla="*/ 401 w 468"/>
                <a:gd name="T27" fmla="*/ 268 h 470"/>
                <a:gd name="T28" fmla="*/ 435 w 468"/>
                <a:gd name="T29" fmla="*/ 302 h 470"/>
                <a:gd name="T30" fmla="*/ 468 w 468"/>
                <a:gd name="T31" fmla="*/ 369 h 470"/>
                <a:gd name="T32" fmla="*/ 468 w 468"/>
                <a:gd name="T33" fmla="*/ 437 h 470"/>
                <a:gd name="T34" fmla="*/ 401 w 468"/>
                <a:gd name="T35" fmla="*/ 470 h 470"/>
                <a:gd name="T36" fmla="*/ 368 w 468"/>
                <a:gd name="T37" fmla="*/ 470 h 470"/>
                <a:gd name="T38" fmla="*/ 368 w 468"/>
                <a:gd name="T39" fmla="*/ 403 h 470"/>
                <a:gd name="T40" fmla="*/ 301 w 468"/>
                <a:gd name="T41" fmla="*/ 369 h 470"/>
                <a:gd name="T42" fmla="*/ 201 w 468"/>
                <a:gd name="T43" fmla="*/ 369 h 470"/>
                <a:gd name="T44" fmla="*/ 201 w 468"/>
                <a:gd name="T45" fmla="*/ 437 h 470"/>
                <a:gd name="T46" fmla="*/ 234 w 468"/>
                <a:gd name="T47" fmla="*/ 470 h 470"/>
                <a:gd name="T48" fmla="*/ 134 w 468"/>
                <a:gd name="T49" fmla="*/ 470 h 470"/>
                <a:gd name="T50" fmla="*/ 134 w 468"/>
                <a:gd name="T51" fmla="*/ 437 h 470"/>
                <a:gd name="T52" fmla="*/ 67 w 468"/>
                <a:gd name="T53" fmla="*/ 437 h 470"/>
                <a:gd name="T54" fmla="*/ 0 w 468"/>
                <a:gd name="T55" fmla="*/ 40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8" h="470">
                  <a:moveTo>
                    <a:pt x="0" y="403"/>
                  </a:moveTo>
                  <a:lnTo>
                    <a:pt x="0" y="369"/>
                  </a:lnTo>
                  <a:lnTo>
                    <a:pt x="67" y="302"/>
                  </a:lnTo>
                  <a:lnTo>
                    <a:pt x="134" y="201"/>
                  </a:lnTo>
                  <a:lnTo>
                    <a:pt x="134" y="134"/>
                  </a:lnTo>
                  <a:lnTo>
                    <a:pt x="201" y="134"/>
                  </a:lnTo>
                  <a:lnTo>
                    <a:pt x="201" y="67"/>
                  </a:lnTo>
                  <a:lnTo>
                    <a:pt x="234" y="0"/>
                  </a:lnTo>
                  <a:lnTo>
                    <a:pt x="268" y="67"/>
                  </a:lnTo>
                  <a:lnTo>
                    <a:pt x="268" y="101"/>
                  </a:lnTo>
                  <a:lnTo>
                    <a:pt x="301" y="134"/>
                  </a:lnTo>
                  <a:lnTo>
                    <a:pt x="301" y="168"/>
                  </a:lnTo>
                  <a:lnTo>
                    <a:pt x="335" y="134"/>
                  </a:lnTo>
                  <a:lnTo>
                    <a:pt x="401" y="268"/>
                  </a:lnTo>
                  <a:lnTo>
                    <a:pt x="435" y="302"/>
                  </a:lnTo>
                  <a:lnTo>
                    <a:pt x="468" y="369"/>
                  </a:lnTo>
                  <a:lnTo>
                    <a:pt x="468" y="437"/>
                  </a:lnTo>
                  <a:lnTo>
                    <a:pt x="401" y="470"/>
                  </a:lnTo>
                  <a:lnTo>
                    <a:pt x="368" y="470"/>
                  </a:lnTo>
                  <a:lnTo>
                    <a:pt x="368" y="403"/>
                  </a:lnTo>
                  <a:lnTo>
                    <a:pt x="301" y="369"/>
                  </a:lnTo>
                  <a:lnTo>
                    <a:pt x="201" y="369"/>
                  </a:lnTo>
                  <a:lnTo>
                    <a:pt x="201" y="437"/>
                  </a:lnTo>
                  <a:lnTo>
                    <a:pt x="234" y="470"/>
                  </a:lnTo>
                  <a:lnTo>
                    <a:pt x="134" y="470"/>
                  </a:lnTo>
                  <a:lnTo>
                    <a:pt x="134" y="437"/>
                  </a:lnTo>
                  <a:lnTo>
                    <a:pt x="67" y="437"/>
                  </a:lnTo>
                  <a:lnTo>
                    <a:pt x="0" y="403"/>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32"/>
            <p:cNvSpPr>
              <a:spLocks/>
            </p:cNvSpPr>
            <p:nvPr/>
          </p:nvSpPr>
          <p:spPr bwMode="auto">
            <a:xfrm>
              <a:off x="5529" y="1917"/>
              <a:ext cx="199" cy="266"/>
            </a:xfrm>
            <a:custGeom>
              <a:avLst/>
              <a:gdLst>
                <a:gd name="T0" fmla="*/ 0 w 199"/>
                <a:gd name="T1" fmla="*/ 100 h 266"/>
                <a:gd name="T2" fmla="*/ 0 w 199"/>
                <a:gd name="T3" fmla="*/ 233 h 266"/>
                <a:gd name="T4" fmla="*/ 66 w 199"/>
                <a:gd name="T5" fmla="*/ 233 h 266"/>
                <a:gd name="T6" fmla="*/ 99 w 199"/>
                <a:gd name="T7" fmla="*/ 266 h 266"/>
                <a:gd name="T8" fmla="*/ 166 w 199"/>
                <a:gd name="T9" fmla="*/ 233 h 266"/>
                <a:gd name="T10" fmla="*/ 166 w 199"/>
                <a:gd name="T11" fmla="*/ 133 h 266"/>
                <a:gd name="T12" fmla="*/ 199 w 199"/>
                <a:gd name="T13" fmla="*/ 100 h 266"/>
                <a:gd name="T14" fmla="*/ 199 w 199"/>
                <a:gd name="T15" fmla="*/ 33 h 266"/>
                <a:gd name="T16" fmla="*/ 132 w 199"/>
                <a:gd name="T17" fmla="*/ 0 h 266"/>
                <a:gd name="T18" fmla="*/ 33 w 199"/>
                <a:gd name="T19" fmla="*/ 0 h 266"/>
                <a:gd name="T20" fmla="*/ 33 w 199"/>
                <a:gd name="T21" fmla="*/ 67 h 266"/>
                <a:gd name="T22" fmla="*/ 66 w 199"/>
                <a:gd name="T23" fmla="*/ 100 h 266"/>
                <a:gd name="T24" fmla="*/ 0 w 199"/>
                <a:gd name="T25"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66">
                  <a:moveTo>
                    <a:pt x="0" y="100"/>
                  </a:moveTo>
                  <a:lnTo>
                    <a:pt x="0" y="233"/>
                  </a:lnTo>
                  <a:lnTo>
                    <a:pt x="66" y="233"/>
                  </a:lnTo>
                  <a:lnTo>
                    <a:pt x="99" y="266"/>
                  </a:lnTo>
                  <a:lnTo>
                    <a:pt x="166" y="233"/>
                  </a:lnTo>
                  <a:lnTo>
                    <a:pt x="166" y="133"/>
                  </a:lnTo>
                  <a:lnTo>
                    <a:pt x="199" y="100"/>
                  </a:lnTo>
                  <a:lnTo>
                    <a:pt x="199" y="33"/>
                  </a:lnTo>
                  <a:lnTo>
                    <a:pt x="132" y="0"/>
                  </a:lnTo>
                  <a:lnTo>
                    <a:pt x="33" y="0"/>
                  </a:lnTo>
                  <a:lnTo>
                    <a:pt x="33" y="67"/>
                  </a:lnTo>
                  <a:lnTo>
                    <a:pt x="66" y="100"/>
                  </a:ln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33"/>
            <p:cNvSpPr>
              <a:spLocks/>
            </p:cNvSpPr>
            <p:nvPr/>
          </p:nvSpPr>
          <p:spPr bwMode="auto">
            <a:xfrm>
              <a:off x="5529" y="1917"/>
              <a:ext cx="199" cy="266"/>
            </a:xfrm>
            <a:custGeom>
              <a:avLst/>
              <a:gdLst>
                <a:gd name="T0" fmla="*/ 0 w 199"/>
                <a:gd name="T1" fmla="*/ 100 h 266"/>
                <a:gd name="T2" fmla="*/ 0 w 199"/>
                <a:gd name="T3" fmla="*/ 233 h 266"/>
                <a:gd name="T4" fmla="*/ 66 w 199"/>
                <a:gd name="T5" fmla="*/ 233 h 266"/>
                <a:gd name="T6" fmla="*/ 99 w 199"/>
                <a:gd name="T7" fmla="*/ 266 h 266"/>
                <a:gd name="T8" fmla="*/ 166 w 199"/>
                <a:gd name="T9" fmla="*/ 233 h 266"/>
                <a:gd name="T10" fmla="*/ 166 w 199"/>
                <a:gd name="T11" fmla="*/ 133 h 266"/>
                <a:gd name="T12" fmla="*/ 199 w 199"/>
                <a:gd name="T13" fmla="*/ 100 h 266"/>
                <a:gd name="T14" fmla="*/ 199 w 199"/>
                <a:gd name="T15" fmla="*/ 33 h 266"/>
                <a:gd name="T16" fmla="*/ 132 w 199"/>
                <a:gd name="T17" fmla="*/ 0 h 266"/>
                <a:gd name="T18" fmla="*/ 33 w 199"/>
                <a:gd name="T19" fmla="*/ 0 h 266"/>
                <a:gd name="T20" fmla="*/ 33 w 199"/>
                <a:gd name="T21" fmla="*/ 67 h 266"/>
                <a:gd name="T22" fmla="*/ 66 w 199"/>
                <a:gd name="T23" fmla="*/ 100 h 266"/>
                <a:gd name="T24" fmla="*/ 0 w 199"/>
                <a:gd name="T25"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66">
                  <a:moveTo>
                    <a:pt x="0" y="100"/>
                  </a:moveTo>
                  <a:lnTo>
                    <a:pt x="0" y="233"/>
                  </a:lnTo>
                  <a:lnTo>
                    <a:pt x="66" y="233"/>
                  </a:lnTo>
                  <a:lnTo>
                    <a:pt x="99" y="266"/>
                  </a:lnTo>
                  <a:lnTo>
                    <a:pt x="166" y="233"/>
                  </a:lnTo>
                  <a:lnTo>
                    <a:pt x="166" y="133"/>
                  </a:lnTo>
                  <a:lnTo>
                    <a:pt x="199" y="100"/>
                  </a:lnTo>
                  <a:lnTo>
                    <a:pt x="199" y="33"/>
                  </a:lnTo>
                  <a:lnTo>
                    <a:pt x="132" y="0"/>
                  </a:lnTo>
                  <a:lnTo>
                    <a:pt x="33" y="0"/>
                  </a:lnTo>
                  <a:lnTo>
                    <a:pt x="33" y="67"/>
                  </a:lnTo>
                  <a:lnTo>
                    <a:pt x="66" y="100"/>
                  </a:lnTo>
                  <a:lnTo>
                    <a:pt x="0" y="10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34"/>
            <p:cNvSpPr>
              <a:spLocks/>
            </p:cNvSpPr>
            <p:nvPr/>
          </p:nvSpPr>
          <p:spPr bwMode="auto">
            <a:xfrm>
              <a:off x="5293" y="1950"/>
              <a:ext cx="236" cy="270"/>
            </a:xfrm>
            <a:custGeom>
              <a:avLst/>
              <a:gdLst>
                <a:gd name="T0" fmla="*/ 67 w 236"/>
                <a:gd name="T1" fmla="*/ 34 h 270"/>
                <a:gd name="T2" fmla="*/ 67 w 236"/>
                <a:gd name="T3" fmla="*/ 0 h 270"/>
                <a:gd name="T4" fmla="*/ 134 w 236"/>
                <a:gd name="T5" fmla="*/ 34 h 270"/>
                <a:gd name="T6" fmla="*/ 202 w 236"/>
                <a:gd name="T7" fmla="*/ 34 h 270"/>
                <a:gd name="T8" fmla="*/ 202 w 236"/>
                <a:gd name="T9" fmla="*/ 67 h 270"/>
                <a:gd name="T10" fmla="*/ 236 w 236"/>
                <a:gd name="T11" fmla="*/ 67 h 270"/>
                <a:gd name="T12" fmla="*/ 236 w 236"/>
                <a:gd name="T13" fmla="*/ 202 h 270"/>
                <a:gd name="T14" fmla="*/ 168 w 236"/>
                <a:gd name="T15" fmla="*/ 202 h 270"/>
                <a:gd name="T16" fmla="*/ 134 w 236"/>
                <a:gd name="T17" fmla="*/ 169 h 270"/>
                <a:gd name="T18" fmla="*/ 101 w 236"/>
                <a:gd name="T19" fmla="*/ 270 h 270"/>
                <a:gd name="T20" fmla="*/ 33 w 236"/>
                <a:gd name="T21" fmla="*/ 202 h 270"/>
                <a:gd name="T22" fmla="*/ 33 w 236"/>
                <a:gd name="T23" fmla="*/ 169 h 270"/>
                <a:gd name="T24" fmla="*/ 0 w 236"/>
                <a:gd name="T25" fmla="*/ 169 h 270"/>
                <a:gd name="T26" fmla="*/ 0 w 236"/>
                <a:gd name="T27" fmla="*/ 67 h 270"/>
                <a:gd name="T28" fmla="*/ 33 w 236"/>
                <a:gd name="T29" fmla="*/ 67 h 270"/>
                <a:gd name="T30" fmla="*/ 67 w 236"/>
                <a:gd name="T31" fmla="*/ 3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6" h="270">
                  <a:moveTo>
                    <a:pt x="67" y="34"/>
                  </a:moveTo>
                  <a:lnTo>
                    <a:pt x="67" y="0"/>
                  </a:lnTo>
                  <a:lnTo>
                    <a:pt x="134" y="34"/>
                  </a:lnTo>
                  <a:lnTo>
                    <a:pt x="202" y="34"/>
                  </a:lnTo>
                  <a:lnTo>
                    <a:pt x="202" y="67"/>
                  </a:lnTo>
                  <a:lnTo>
                    <a:pt x="236" y="67"/>
                  </a:lnTo>
                  <a:lnTo>
                    <a:pt x="236" y="202"/>
                  </a:lnTo>
                  <a:lnTo>
                    <a:pt x="168" y="202"/>
                  </a:lnTo>
                  <a:lnTo>
                    <a:pt x="134" y="169"/>
                  </a:lnTo>
                  <a:lnTo>
                    <a:pt x="101" y="270"/>
                  </a:lnTo>
                  <a:lnTo>
                    <a:pt x="33" y="202"/>
                  </a:lnTo>
                  <a:lnTo>
                    <a:pt x="33" y="169"/>
                  </a:lnTo>
                  <a:lnTo>
                    <a:pt x="0" y="169"/>
                  </a:lnTo>
                  <a:lnTo>
                    <a:pt x="0" y="67"/>
                  </a:lnTo>
                  <a:lnTo>
                    <a:pt x="33" y="67"/>
                  </a:lnTo>
                  <a:lnTo>
                    <a:pt x="67" y="3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35"/>
            <p:cNvSpPr>
              <a:spLocks/>
            </p:cNvSpPr>
            <p:nvPr/>
          </p:nvSpPr>
          <p:spPr bwMode="auto">
            <a:xfrm>
              <a:off x="5293" y="1950"/>
              <a:ext cx="236" cy="270"/>
            </a:xfrm>
            <a:custGeom>
              <a:avLst/>
              <a:gdLst>
                <a:gd name="T0" fmla="*/ 67 w 236"/>
                <a:gd name="T1" fmla="*/ 34 h 270"/>
                <a:gd name="T2" fmla="*/ 67 w 236"/>
                <a:gd name="T3" fmla="*/ 0 h 270"/>
                <a:gd name="T4" fmla="*/ 134 w 236"/>
                <a:gd name="T5" fmla="*/ 34 h 270"/>
                <a:gd name="T6" fmla="*/ 202 w 236"/>
                <a:gd name="T7" fmla="*/ 34 h 270"/>
                <a:gd name="T8" fmla="*/ 202 w 236"/>
                <a:gd name="T9" fmla="*/ 67 h 270"/>
                <a:gd name="T10" fmla="*/ 236 w 236"/>
                <a:gd name="T11" fmla="*/ 67 h 270"/>
                <a:gd name="T12" fmla="*/ 236 w 236"/>
                <a:gd name="T13" fmla="*/ 202 h 270"/>
                <a:gd name="T14" fmla="*/ 168 w 236"/>
                <a:gd name="T15" fmla="*/ 202 h 270"/>
                <a:gd name="T16" fmla="*/ 134 w 236"/>
                <a:gd name="T17" fmla="*/ 169 h 270"/>
                <a:gd name="T18" fmla="*/ 101 w 236"/>
                <a:gd name="T19" fmla="*/ 270 h 270"/>
                <a:gd name="T20" fmla="*/ 33 w 236"/>
                <a:gd name="T21" fmla="*/ 202 h 270"/>
                <a:gd name="T22" fmla="*/ 33 w 236"/>
                <a:gd name="T23" fmla="*/ 169 h 270"/>
                <a:gd name="T24" fmla="*/ 0 w 236"/>
                <a:gd name="T25" fmla="*/ 169 h 270"/>
                <a:gd name="T26" fmla="*/ 0 w 236"/>
                <a:gd name="T27" fmla="*/ 67 h 270"/>
                <a:gd name="T28" fmla="*/ 33 w 236"/>
                <a:gd name="T29" fmla="*/ 67 h 270"/>
                <a:gd name="T30" fmla="*/ 67 w 236"/>
                <a:gd name="T31" fmla="*/ 3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6" h="270">
                  <a:moveTo>
                    <a:pt x="67" y="34"/>
                  </a:moveTo>
                  <a:lnTo>
                    <a:pt x="67" y="0"/>
                  </a:lnTo>
                  <a:lnTo>
                    <a:pt x="134" y="34"/>
                  </a:lnTo>
                  <a:lnTo>
                    <a:pt x="202" y="34"/>
                  </a:lnTo>
                  <a:lnTo>
                    <a:pt x="202" y="67"/>
                  </a:lnTo>
                  <a:lnTo>
                    <a:pt x="236" y="67"/>
                  </a:lnTo>
                  <a:lnTo>
                    <a:pt x="236" y="202"/>
                  </a:lnTo>
                  <a:lnTo>
                    <a:pt x="168" y="202"/>
                  </a:lnTo>
                  <a:lnTo>
                    <a:pt x="134" y="169"/>
                  </a:lnTo>
                  <a:lnTo>
                    <a:pt x="101" y="270"/>
                  </a:lnTo>
                  <a:lnTo>
                    <a:pt x="33" y="202"/>
                  </a:lnTo>
                  <a:lnTo>
                    <a:pt x="33" y="169"/>
                  </a:lnTo>
                  <a:lnTo>
                    <a:pt x="0" y="169"/>
                  </a:lnTo>
                  <a:lnTo>
                    <a:pt x="0" y="67"/>
                  </a:lnTo>
                  <a:lnTo>
                    <a:pt x="33" y="67"/>
                  </a:lnTo>
                  <a:lnTo>
                    <a:pt x="67" y="34"/>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36"/>
            <p:cNvSpPr>
              <a:spLocks/>
            </p:cNvSpPr>
            <p:nvPr/>
          </p:nvSpPr>
          <p:spPr bwMode="auto">
            <a:xfrm>
              <a:off x="5090" y="1917"/>
              <a:ext cx="236" cy="199"/>
            </a:xfrm>
            <a:custGeom>
              <a:avLst/>
              <a:gdLst>
                <a:gd name="T0" fmla="*/ 34 w 236"/>
                <a:gd name="T1" fmla="*/ 133 h 199"/>
                <a:gd name="T2" fmla="*/ 0 w 236"/>
                <a:gd name="T3" fmla="*/ 67 h 199"/>
                <a:gd name="T4" fmla="*/ 34 w 236"/>
                <a:gd name="T5" fmla="*/ 33 h 199"/>
                <a:gd name="T6" fmla="*/ 102 w 236"/>
                <a:gd name="T7" fmla="*/ 33 h 199"/>
                <a:gd name="T8" fmla="*/ 68 w 236"/>
                <a:gd name="T9" fmla="*/ 67 h 199"/>
                <a:gd name="T10" fmla="*/ 102 w 236"/>
                <a:gd name="T11" fmla="*/ 99 h 199"/>
                <a:gd name="T12" fmla="*/ 203 w 236"/>
                <a:gd name="T13" fmla="*/ 0 h 199"/>
                <a:gd name="T14" fmla="*/ 203 w 236"/>
                <a:gd name="T15" fmla="*/ 33 h 199"/>
                <a:gd name="T16" fmla="*/ 236 w 236"/>
                <a:gd name="T17" fmla="*/ 99 h 199"/>
                <a:gd name="T18" fmla="*/ 203 w 236"/>
                <a:gd name="T19" fmla="*/ 99 h 199"/>
                <a:gd name="T20" fmla="*/ 203 w 236"/>
                <a:gd name="T21" fmla="*/ 166 h 199"/>
                <a:gd name="T22" fmla="*/ 169 w 236"/>
                <a:gd name="T23" fmla="*/ 133 h 199"/>
                <a:gd name="T24" fmla="*/ 135 w 236"/>
                <a:gd name="T25" fmla="*/ 199 h 199"/>
                <a:gd name="T26" fmla="*/ 34 w 236"/>
                <a:gd name="T27" fmla="*/ 166 h 199"/>
                <a:gd name="T28" fmla="*/ 34 w 236"/>
                <a:gd name="T29"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99">
                  <a:moveTo>
                    <a:pt x="34" y="133"/>
                  </a:moveTo>
                  <a:lnTo>
                    <a:pt x="0" y="67"/>
                  </a:lnTo>
                  <a:lnTo>
                    <a:pt x="34" y="33"/>
                  </a:lnTo>
                  <a:lnTo>
                    <a:pt x="102" y="33"/>
                  </a:lnTo>
                  <a:lnTo>
                    <a:pt x="68" y="67"/>
                  </a:lnTo>
                  <a:lnTo>
                    <a:pt x="102" y="99"/>
                  </a:lnTo>
                  <a:lnTo>
                    <a:pt x="203" y="0"/>
                  </a:lnTo>
                  <a:lnTo>
                    <a:pt x="203" y="33"/>
                  </a:lnTo>
                  <a:lnTo>
                    <a:pt x="236" y="99"/>
                  </a:lnTo>
                  <a:lnTo>
                    <a:pt x="203" y="99"/>
                  </a:lnTo>
                  <a:lnTo>
                    <a:pt x="203" y="166"/>
                  </a:lnTo>
                  <a:lnTo>
                    <a:pt x="169" y="133"/>
                  </a:lnTo>
                  <a:lnTo>
                    <a:pt x="135" y="199"/>
                  </a:lnTo>
                  <a:lnTo>
                    <a:pt x="34" y="166"/>
                  </a:lnTo>
                  <a:lnTo>
                    <a:pt x="3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37"/>
            <p:cNvSpPr>
              <a:spLocks/>
            </p:cNvSpPr>
            <p:nvPr/>
          </p:nvSpPr>
          <p:spPr bwMode="auto">
            <a:xfrm>
              <a:off x="5090" y="1917"/>
              <a:ext cx="236" cy="199"/>
            </a:xfrm>
            <a:custGeom>
              <a:avLst/>
              <a:gdLst>
                <a:gd name="T0" fmla="*/ 34 w 236"/>
                <a:gd name="T1" fmla="*/ 133 h 199"/>
                <a:gd name="T2" fmla="*/ 0 w 236"/>
                <a:gd name="T3" fmla="*/ 67 h 199"/>
                <a:gd name="T4" fmla="*/ 34 w 236"/>
                <a:gd name="T5" fmla="*/ 33 h 199"/>
                <a:gd name="T6" fmla="*/ 102 w 236"/>
                <a:gd name="T7" fmla="*/ 33 h 199"/>
                <a:gd name="T8" fmla="*/ 68 w 236"/>
                <a:gd name="T9" fmla="*/ 67 h 199"/>
                <a:gd name="T10" fmla="*/ 102 w 236"/>
                <a:gd name="T11" fmla="*/ 99 h 199"/>
                <a:gd name="T12" fmla="*/ 203 w 236"/>
                <a:gd name="T13" fmla="*/ 0 h 199"/>
                <a:gd name="T14" fmla="*/ 203 w 236"/>
                <a:gd name="T15" fmla="*/ 33 h 199"/>
                <a:gd name="T16" fmla="*/ 236 w 236"/>
                <a:gd name="T17" fmla="*/ 99 h 199"/>
                <a:gd name="T18" fmla="*/ 203 w 236"/>
                <a:gd name="T19" fmla="*/ 99 h 199"/>
                <a:gd name="T20" fmla="*/ 203 w 236"/>
                <a:gd name="T21" fmla="*/ 166 h 199"/>
                <a:gd name="T22" fmla="*/ 169 w 236"/>
                <a:gd name="T23" fmla="*/ 133 h 199"/>
                <a:gd name="T24" fmla="*/ 135 w 236"/>
                <a:gd name="T25" fmla="*/ 199 h 199"/>
                <a:gd name="T26" fmla="*/ 34 w 236"/>
                <a:gd name="T27" fmla="*/ 166 h 199"/>
                <a:gd name="T28" fmla="*/ 34 w 236"/>
                <a:gd name="T29"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99">
                  <a:moveTo>
                    <a:pt x="34" y="133"/>
                  </a:moveTo>
                  <a:lnTo>
                    <a:pt x="0" y="67"/>
                  </a:lnTo>
                  <a:lnTo>
                    <a:pt x="34" y="33"/>
                  </a:lnTo>
                  <a:lnTo>
                    <a:pt x="102" y="33"/>
                  </a:lnTo>
                  <a:lnTo>
                    <a:pt x="68" y="67"/>
                  </a:lnTo>
                  <a:lnTo>
                    <a:pt x="102" y="99"/>
                  </a:lnTo>
                  <a:lnTo>
                    <a:pt x="203" y="0"/>
                  </a:lnTo>
                  <a:lnTo>
                    <a:pt x="203" y="33"/>
                  </a:lnTo>
                  <a:lnTo>
                    <a:pt x="236" y="99"/>
                  </a:lnTo>
                  <a:lnTo>
                    <a:pt x="203" y="99"/>
                  </a:lnTo>
                  <a:lnTo>
                    <a:pt x="203" y="166"/>
                  </a:lnTo>
                  <a:lnTo>
                    <a:pt x="169" y="133"/>
                  </a:lnTo>
                  <a:lnTo>
                    <a:pt x="135" y="199"/>
                  </a:lnTo>
                  <a:lnTo>
                    <a:pt x="34" y="166"/>
                  </a:lnTo>
                  <a:lnTo>
                    <a:pt x="34" y="133"/>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8"/>
            <p:cNvSpPr>
              <a:spLocks/>
            </p:cNvSpPr>
            <p:nvPr/>
          </p:nvSpPr>
          <p:spPr bwMode="auto">
            <a:xfrm>
              <a:off x="5160" y="2050"/>
              <a:ext cx="166" cy="270"/>
            </a:xfrm>
            <a:custGeom>
              <a:avLst/>
              <a:gdLst>
                <a:gd name="T0" fmla="*/ 100 w 166"/>
                <a:gd name="T1" fmla="*/ 0 h 270"/>
                <a:gd name="T2" fmla="*/ 66 w 166"/>
                <a:gd name="T3" fmla="*/ 68 h 270"/>
                <a:gd name="T4" fmla="*/ 0 w 166"/>
                <a:gd name="T5" fmla="*/ 68 h 270"/>
                <a:gd name="T6" fmla="*/ 0 w 166"/>
                <a:gd name="T7" fmla="*/ 101 h 270"/>
                <a:gd name="T8" fmla="*/ 0 w 166"/>
                <a:gd name="T9" fmla="*/ 169 h 270"/>
                <a:gd name="T10" fmla="*/ 0 w 166"/>
                <a:gd name="T11" fmla="*/ 202 h 270"/>
                <a:gd name="T12" fmla="*/ 33 w 166"/>
                <a:gd name="T13" fmla="*/ 270 h 270"/>
                <a:gd name="T14" fmla="*/ 100 w 166"/>
                <a:gd name="T15" fmla="*/ 202 h 270"/>
                <a:gd name="T16" fmla="*/ 66 w 166"/>
                <a:gd name="T17" fmla="*/ 135 h 270"/>
                <a:gd name="T18" fmla="*/ 100 w 166"/>
                <a:gd name="T19" fmla="*/ 101 h 270"/>
                <a:gd name="T20" fmla="*/ 166 w 166"/>
                <a:gd name="T21" fmla="*/ 101 h 270"/>
                <a:gd name="T22" fmla="*/ 166 w 166"/>
                <a:gd name="T23" fmla="*/ 68 h 270"/>
                <a:gd name="T24" fmla="*/ 133 w 166"/>
                <a:gd name="T25" fmla="*/ 68 h 270"/>
                <a:gd name="T26" fmla="*/ 133 w 166"/>
                <a:gd name="T27" fmla="*/ 34 h 270"/>
                <a:gd name="T28" fmla="*/ 100 w 166"/>
                <a:gd name="T2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270">
                  <a:moveTo>
                    <a:pt x="100" y="0"/>
                  </a:moveTo>
                  <a:lnTo>
                    <a:pt x="66" y="68"/>
                  </a:lnTo>
                  <a:lnTo>
                    <a:pt x="0" y="68"/>
                  </a:lnTo>
                  <a:lnTo>
                    <a:pt x="0" y="101"/>
                  </a:lnTo>
                  <a:lnTo>
                    <a:pt x="0" y="169"/>
                  </a:lnTo>
                  <a:lnTo>
                    <a:pt x="0" y="202"/>
                  </a:lnTo>
                  <a:lnTo>
                    <a:pt x="33" y="270"/>
                  </a:lnTo>
                  <a:lnTo>
                    <a:pt x="100" y="202"/>
                  </a:lnTo>
                  <a:lnTo>
                    <a:pt x="66" y="135"/>
                  </a:lnTo>
                  <a:lnTo>
                    <a:pt x="100" y="101"/>
                  </a:lnTo>
                  <a:lnTo>
                    <a:pt x="166" y="101"/>
                  </a:lnTo>
                  <a:lnTo>
                    <a:pt x="166" y="68"/>
                  </a:lnTo>
                  <a:lnTo>
                    <a:pt x="133" y="68"/>
                  </a:lnTo>
                  <a:lnTo>
                    <a:pt x="133" y="34"/>
                  </a:lnTo>
                  <a:lnTo>
                    <a:pt x="100"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9"/>
            <p:cNvSpPr>
              <a:spLocks/>
            </p:cNvSpPr>
            <p:nvPr/>
          </p:nvSpPr>
          <p:spPr bwMode="auto">
            <a:xfrm>
              <a:off x="5160" y="2050"/>
              <a:ext cx="166" cy="270"/>
            </a:xfrm>
            <a:custGeom>
              <a:avLst/>
              <a:gdLst>
                <a:gd name="T0" fmla="*/ 100 w 166"/>
                <a:gd name="T1" fmla="*/ 0 h 270"/>
                <a:gd name="T2" fmla="*/ 66 w 166"/>
                <a:gd name="T3" fmla="*/ 68 h 270"/>
                <a:gd name="T4" fmla="*/ 0 w 166"/>
                <a:gd name="T5" fmla="*/ 68 h 270"/>
                <a:gd name="T6" fmla="*/ 0 w 166"/>
                <a:gd name="T7" fmla="*/ 101 h 270"/>
                <a:gd name="T8" fmla="*/ 0 w 166"/>
                <a:gd name="T9" fmla="*/ 169 h 270"/>
                <a:gd name="T10" fmla="*/ 0 w 166"/>
                <a:gd name="T11" fmla="*/ 202 h 270"/>
                <a:gd name="T12" fmla="*/ 33 w 166"/>
                <a:gd name="T13" fmla="*/ 270 h 270"/>
                <a:gd name="T14" fmla="*/ 100 w 166"/>
                <a:gd name="T15" fmla="*/ 202 h 270"/>
                <a:gd name="T16" fmla="*/ 66 w 166"/>
                <a:gd name="T17" fmla="*/ 135 h 270"/>
                <a:gd name="T18" fmla="*/ 100 w 166"/>
                <a:gd name="T19" fmla="*/ 101 h 270"/>
                <a:gd name="T20" fmla="*/ 166 w 166"/>
                <a:gd name="T21" fmla="*/ 101 h 270"/>
                <a:gd name="T22" fmla="*/ 166 w 166"/>
                <a:gd name="T23" fmla="*/ 68 h 270"/>
                <a:gd name="T24" fmla="*/ 133 w 166"/>
                <a:gd name="T25" fmla="*/ 68 h 270"/>
                <a:gd name="T26" fmla="*/ 133 w 166"/>
                <a:gd name="T27" fmla="*/ 34 h 270"/>
                <a:gd name="T28" fmla="*/ 100 w 166"/>
                <a:gd name="T2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270">
                  <a:moveTo>
                    <a:pt x="100" y="0"/>
                  </a:moveTo>
                  <a:lnTo>
                    <a:pt x="66" y="68"/>
                  </a:lnTo>
                  <a:lnTo>
                    <a:pt x="0" y="68"/>
                  </a:lnTo>
                  <a:lnTo>
                    <a:pt x="0" y="101"/>
                  </a:lnTo>
                  <a:lnTo>
                    <a:pt x="0" y="169"/>
                  </a:lnTo>
                  <a:lnTo>
                    <a:pt x="0" y="202"/>
                  </a:lnTo>
                  <a:lnTo>
                    <a:pt x="33" y="270"/>
                  </a:lnTo>
                  <a:lnTo>
                    <a:pt x="100" y="202"/>
                  </a:lnTo>
                  <a:lnTo>
                    <a:pt x="66" y="135"/>
                  </a:lnTo>
                  <a:lnTo>
                    <a:pt x="100" y="101"/>
                  </a:lnTo>
                  <a:lnTo>
                    <a:pt x="166" y="101"/>
                  </a:lnTo>
                  <a:lnTo>
                    <a:pt x="166" y="68"/>
                  </a:lnTo>
                  <a:lnTo>
                    <a:pt x="133" y="68"/>
                  </a:lnTo>
                  <a:lnTo>
                    <a:pt x="133" y="34"/>
                  </a:lnTo>
                  <a:lnTo>
                    <a:pt x="100"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40"/>
            <p:cNvSpPr>
              <a:spLocks/>
            </p:cNvSpPr>
            <p:nvPr/>
          </p:nvSpPr>
          <p:spPr bwMode="auto">
            <a:xfrm>
              <a:off x="5226" y="2150"/>
              <a:ext cx="166" cy="170"/>
            </a:xfrm>
            <a:custGeom>
              <a:avLst/>
              <a:gdLst>
                <a:gd name="T0" fmla="*/ 100 w 166"/>
                <a:gd name="T1" fmla="*/ 0 h 170"/>
                <a:gd name="T2" fmla="*/ 34 w 166"/>
                <a:gd name="T3" fmla="*/ 0 h 170"/>
                <a:gd name="T4" fmla="*/ 0 w 166"/>
                <a:gd name="T5" fmla="*/ 34 h 170"/>
                <a:gd name="T6" fmla="*/ 34 w 166"/>
                <a:gd name="T7" fmla="*/ 102 h 170"/>
                <a:gd name="T8" fmla="*/ 34 w 166"/>
                <a:gd name="T9" fmla="*/ 170 h 170"/>
                <a:gd name="T10" fmla="*/ 100 w 166"/>
                <a:gd name="T11" fmla="*/ 136 h 170"/>
                <a:gd name="T12" fmla="*/ 166 w 166"/>
                <a:gd name="T13" fmla="*/ 136 h 170"/>
                <a:gd name="T14" fmla="*/ 166 w 166"/>
                <a:gd name="T15" fmla="*/ 68 h 170"/>
                <a:gd name="T16" fmla="*/ 100 w 166"/>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70">
                  <a:moveTo>
                    <a:pt x="100" y="0"/>
                  </a:moveTo>
                  <a:lnTo>
                    <a:pt x="34" y="0"/>
                  </a:lnTo>
                  <a:lnTo>
                    <a:pt x="0" y="34"/>
                  </a:lnTo>
                  <a:lnTo>
                    <a:pt x="34" y="102"/>
                  </a:lnTo>
                  <a:lnTo>
                    <a:pt x="34" y="170"/>
                  </a:lnTo>
                  <a:lnTo>
                    <a:pt x="100" y="136"/>
                  </a:lnTo>
                  <a:lnTo>
                    <a:pt x="166" y="136"/>
                  </a:lnTo>
                  <a:lnTo>
                    <a:pt x="166" y="68"/>
                  </a:lnTo>
                  <a:lnTo>
                    <a:pt x="100"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41"/>
            <p:cNvSpPr>
              <a:spLocks/>
            </p:cNvSpPr>
            <p:nvPr/>
          </p:nvSpPr>
          <p:spPr bwMode="auto">
            <a:xfrm>
              <a:off x="5226" y="2150"/>
              <a:ext cx="166" cy="170"/>
            </a:xfrm>
            <a:custGeom>
              <a:avLst/>
              <a:gdLst>
                <a:gd name="T0" fmla="*/ 100 w 166"/>
                <a:gd name="T1" fmla="*/ 0 h 170"/>
                <a:gd name="T2" fmla="*/ 34 w 166"/>
                <a:gd name="T3" fmla="*/ 0 h 170"/>
                <a:gd name="T4" fmla="*/ 0 w 166"/>
                <a:gd name="T5" fmla="*/ 34 h 170"/>
                <a:gd name="T6" fmla="*/ 34 w 166"/>
                <a:gd name="T7" fmla="*/ 102 h 170"/>
                <a:gd name="T8" fmla="*/ 34 w 166"/>
                <a:gd name="T9" fmla="*/ 170 h 170"/>
                <a:gd name="T10" fmla="*/ 100 w 166"/>
                <a:gd name="T11" fmla="*/ 136 h 170"/>
                <a:gd name="T12" fmla="*/ 166 w 166"/>
                <a:gd name="T13" fmla="*/ 136 h 170"/>
                <a:gd name="T14" fmla="*/ 166 w 166"/>
                <a:gd name="T15" fmla="*/ 68 h 170"/>
                <a:gd name="T16" fmla="*/ 100 w 166"/>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70">
                  <a:moveTo>
                    <a:pt x="100" y="0"/>
                  </a:moveTo>
                  <a:lnTo>
                    <a:pt x="34" y="0"/>
                  </a:lnTo>
                  <a:lnTo>
                    <a:pt x="0" y="34"/>
                  </a:lnTo>
                  <a:lnTo>
                    <a:pt x="34" y="102"/>
                  </a:lnTo>
                  <a:lnTo>
                    <a:pt x="34" y="170"/>
                  </a:lnTo>
                  <a:lnTo>
                    <a:pt x="100" y="136"/>
                  </a:lnTo>
                  <a:lnTo>
                    <a:pt x="166" y="136"/>
                  </a:lnTo>
                  <a:lnTo>
                    <a:pt x="166" y="68"/>
                  </a:lnTo>
                  <a:lnTo>
                    <a:pt x="100"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42"/>
            <p:cNvSpPr>
              <a:spLocks/>
            </p:cNvSpPr>
            <p:nvPr/>
          </p:nvSpPr>
          <p:spPr bwMode="auto">
            <a:xfrm>
              <a:off x="5392" y="2116"/>
              <a:ext cx="303" cy="237"/>
            </a:xfrm>
            <a:custGeom>
              <a:avLst/>
              <a:gdLst>
                <a:gd name="T0" fmla="*/ 202 w 303"/>
                <a:gd name="T1" fmla="*/ 34 h 237"/>
                <a:gd name="T2" fmla="*/ 67 w 303"/>
                <a:gd name="T3" fmla="*/ 34 h 237"/>
                <a:gd name="T4" fmla="*/ 34 w 303"/>
                <a:gd name="T5" fmla="*/ 0 h 237"/>
                <a:gd name="T6" fmla="*/ 0 w 303"/>
                <a:gd name="T7" fmla="*/ 102 h 237"/>
                <a:gd name="T8" fmla="*/ 135 w 303"/>
                <a:gd name="T9" fmla="*/ 136 h 237"/>
                <a:gd name="T10" fmla="*/ 202 w 303"/>
                <a:gd name="T11" fmla="*/ 237 h 237"/>
                <a:gd name="T12" fmla="*/ 303 w 303"/>
                <a:gd name="T13" fmla="*/ 136 h 237"/>
                <a:gd name="T14" fmla="*/ 303 w 303"/>
                <a:gd name="T15" fmla="*/ 102 h 237"/>
                <a:gd name="T16" fmla="*/ 236 w 303"/>
                <a:gd name="T17" fmla="*/ 68 h 237"/>
                <a:gd name="T18" fmla="*/ 202 w 303"/>
                <a:gd name="T19" fmla="*/ 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237">
                  <a:moveTo>
                    <a:pt x="202" y="34"/>
                  </a:moveTo>
                  <a:lnTo>
                    <a:pt x="67" y="34"/>
                  </a:lnTo>
                  <a:lnTo>
                    <a:pt x="34" y="0"/>
                  </a:lnTo>
                  <a:lnTo>
                    <a:pt x="0" y="102"/>
                  </a:lnTo>
                  <a:lnTo>
                    <a:pt x="135" y="136"/>
                  </a:lnTo>
                  <a:lnTo>
                    <a:pt x="202" y="237"/>
                  </a:lnTo>
                  <a:lnTo>
                    <a:pt x="303" y="136"/>
                  </a:lnTo>
                  <a:lnTo>
                    <a:pt x="303" y="102"/>
                  </a:lnTo>
                  <a:lnTo>
                    <a:pt x="236" y="68"/>
                  </a:lnTo>
                  <a:lnTo>
                    <a:pt x="202" y="34"/>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43"/>
            <p:cNvSpPr>
              <a:spLocks/>
            </p:cNvSpPr>
            <p:nvPr/>
          </p:nvSpPr>
          <p:spPr bwMode="auto">
            <a:xfrm>
              <a:off x="5392" y="2116"/>
              <a:ext cx="303" cy="237"/>
            </a:xfrm>
            <a:custGeom>
              <a:avLst/>
              <a:gdLst>
                <a:gd name="T0" fmla="*/ 202 w 303"/>
                <a:gd name="T1" fmla="*/ 34 h 237"/>
                <a:gd name="T2" fmla="*/ 67 w 303"/>
                <a:gd name="T3" fmla="*/ 34 h 237"/>
                <a:gd name="T4" fmla="*/ 34 w 303"/>
                <a:gd name="T5" fmla="*/ 0 h 237"/>
                <a:gd name="T6" fmla="*/ 0 w 303"/>
                <a:gd name="T7" fmla="*/ 102 h 237"/>
                <a:gd name="T8" fmla="*/ 135 w 303"/>
                <a:gd name="T9" fmla="*/ 136 h 237"/>
                <a:gd name="T10" fmla="*/ 202 w 303"/>
                <a:gd name="T11" fmla="*/ 237 h 237"/>
                <a:gd name="T12" fmla="*/ 303 w 303"/>
                <a:gd name="T13" fmla="*/ 136 h 237"/>
                <a:gd name="T14" fmla="*/ 303 w 303"/>
                <a:gd name="T15" fmla="*/ 102 h 237"/>
                <a:gd name="T16" fmla="*/ 236 w 303"/>
                <a:gd name="T17" fmla="*/ 68 h 237"/>
                <a:gd name="T18" fmla="*/ 202 w 303"/>
                <a:gd name="T19" fmla="*/ 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237">
                  <a:moveTo>
                    <a:pt x="202" y="34"/>
                  </a:moveTo>
                  <a:lnTo>
                    <a:pt x="67" y="34"/>
                  </a:lnTo>
                  <a:lnTo>
                    <a:pt x="34" y="0"/>
                  </a:lnTo>
                  <a:lnTo>
                    <a:pt x="0" y="102"/>
                  </a:lnTo>
                  <a:lnTo>
                    <a:pt x="135" y="136"/>
                  </a:lnTo>
                  <a:lnTo>
                    <a:pt x="202" y="237"/>
                  </a:lnTo>
                  <a:lnTo>
                    <a:pt x="303" y="136"/>
                  </a:lnTo>
                  <a:lnTo>
                    <a:pt x="303" y="102"/>
                  </a:lnTo>
                  <a:lnTo>
                    <a:pt x="236" y="68"/>
                  </a:lnTo>
                  <a:lnTo>
                    <a:pt x="202" y="34"/>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44"/>
            <p:cNvSpPr>
              <a:spLocks/>
            </p:cNvSpPr>
            <p:nvPr/>
          </p:nvSpPr>
          <p:spPr bwMode="auto">
            <a:xfrm>
              <a:off x="5259" y="2220"/>
              <a:ext cx="336" cy="166"/>
            </a:xfrm>
            <a:custGeom>
              <a:avLst/>
              <a:gdLst>
                <a:gd name="T0" fmla="*/ 135 w 336"/>
                <a:gd name="T1" fmla="*/ 0 h 166"/>
                <a:gd name="T2" fmla="*/ 135 w 336"/>
                <a:gd name="T3" fmla="*/ 66 h 166"/>
                <a:gd name="T4" fmla="*/ 67 w 336"/>
                <a:gd name="T5" fmla="*/ 66 h 166"/>
                <a:gd name="T6" fmla="*/ 0 w 336"/>
                <a:gd name="T7" fmla="*/ 100 h 166"/>
                <a:gd name="T8" fmla="*/ 34 w 336"/>
                <a:gd name="T9" fmla="*/ 133 h 166"/>
                <a:gd name="T10" fmla="*/ 67 w 336"/>
                <a:gd name="T11" fmla="*/ 133 h 166"/>
                <a:gd name="T12" fmla="*/ 135 w 336"/>
                <a:gd name="T13" fmla="*/ 166 h 166"/>
                <a:gd name="T14" fmla="*/ 101 w 336"/>
                <a:gd name="T15" fmla="*/ 133 h 166"/>
                <a:gd name="T16" fmla="*/ 336 w 336"/>
                <a:gd name="T17" fmla="*/ 133 h 166"/>
                <a:gd name="T18" fmla="*/ 269 w 336"/>
                <a:gd name="T19" fmla="*/ 33 h 166"/>
                <a:gd name="T20" fmla="*/ 135 w 336"/>
                <a:gd name="T2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166">
                  <a:moveTo>
                    <a:pt x="135" y="0"/>
                  </a:moveTo>
                  <a:lnTo>
                    <a:pt x="135" y="66"/>
                  </a:lnTo>
                  <a:lnTo>
                    <a:pt x="67" y="66"/>
                  </a:lnTo>
                  <a:lnTo>
                    <a:pt x="0" y="100"/>
                  </a:lnTo>
                  <a:lnTo>
                    <a:pt x="34" y="133"/>
                  </a:lnTo>
                  <a:lnTo>
                    <a:pt x="67" y="133"/>
                  </a:lnTo>
                  <a:lnTo>
                    <a:pt x="135" y="166"/>
                  </a:lnTo>
                  <a:lnTo>
                    <a:pt x="101" y="133"/>
                  </a:lnTo>
                  <a:lnTo>
                    <a:pt x="336" y="133"/>
                  </a:lnTo>
                  <a:lnTo>
                    <a:pt x="269" y="33"/>
                  </a:lnTo>
                  <a:lnTo>
                    <a:pt x="135"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45"/>
            <p:cNvSpPr>
              <a:spLocks/>
            </p:cNvSpPr>
            <p:nvPr/>
          </p:nvSpPr>
          <p:spPr bwMode="auto">
            <a:xfrm>
              <a:off x="5259" y="2220"/>
              <a:ext cx="336" cy="166"/>
            </a:xfrm>
            <a:custGeom>
              <a:avLst/>
              <a:gdLst>
                <a:gd name="T0" fmla="*/ 135 w 336"/>
                <a:gd name="T1" fmla="*/ 0 h 166"/>
                <a:gd name="T2" fmla="*/ 135 w 336"/>
                <a:gd name="T3" fmla="*/ 66 h 166"/>
                <a:gd name="T4" fmla="*/ 67 w 336"/>
                <a:gd name="T5" fmla="*/ 66 h 166"/>
                <a:gd name="T6" fmla="*/ 0 w 336"/>
                <a:gd name="T7" fmla="*/ 100 h 166"/>
                <a:gd name="T8" fmla="*/ 34 w 336"/>
                <a:gd name="T9" fmla="*/ 133 h 166"/>
                <a:gd name="T10" fmla="*/ 67 w 336"/>
                <a:gd name="T11" fmla="*/ 133 h 166"/>
                <a:gd name="T12" fmla="*/ 135 w 336"/>
                <a:gd name="T13" fmla="*/ 166 h 166"/>
                <a:gd name="T14" fmla="*/ 101 w 336"/>
                <a:gd name="T15" fmla="*/ 133 h 166"/>
                <a:gd name="T16" fmla="*/ 336 w 336"/>
                <a:gd name="T17" fmla="*/ 133 h 166"/>
                <a:gd name="T18" fmla="*/ 269 w 336"/>
                <a:gd name="T19" fmla="*/ 33 h 166"/>
                <a:gd name="T20" fmla="*/ 135 w 336"/>
                <a:gd name="T2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166">
                  <a:moveTo>
                    <a:pt x="135" y="0"/>
                  </a:moveTo>
                  <a:lnTo>
                    <a:pt x="135" y="66"/>
                  </a:lnTo>
                  <a:lnTo>
                    <a:pt x="67" y="66"/>
                  </a:lnTo>
                  <a:lnTo>
                    <a:pt x="0" y="100"/>
                  </a:lnTo>
                  <a:lnTo>
                    <a:pt x="34" y="133"/>
                  </a:lnTo>
                  <a:lnTo>
                    <a:pt x="67" y="133"/>
                  </a:lnTo>
                  <a:lnTo>
                    <a:pt x="135" y="166"/>
                  </a:lnTo>
                  <a:lnTo>
                    <a:pt x="101" y="133"/>
                  </a:lnTo>
                  <a:lnTo>
                    <a:pt x="336" y="133"/>
                  </a:lnTo>
                  <a:lnTo>
                    <a:pt x="269" y="33"/>
                  </a:lnTo>
                  <a:lnTo>
                    <a:pt x="135"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46"/>
            <p:cNvSpPr>
              <a:spLocks/>
            </p:cNvSpPr>
            <p:nvPr/>
          </p:nvSpPr>
          <p:spPr bwMode="auto">
            <a:xfrm>
              <a:off x="5160" y="2320"/>
              <a:ext cx="435" cy="336"/>
            </a:xfrm>
            <a:custGeom>
              <a:avLst/>
              <a:gdLst>
                <a:gd name="T0" fmla="*/ 435 w 435"/>
                <a:gd name="T1" fmla="*/ 33 h 336"/>
                <a:gd name="T2" fmla="*/ 201 w 435"/>
                <a:gd name="T3" fmla="*/ 33 h 336"/>
                <a:gd name="T4" fmla="*/ 234 w 435"/>
                <a:gd name="T5" fmla="*/ 67 h 336"/>
                <a:gd name="T6" fmla="*/ 167 w 435"/>
                <a:gd name="T7" fmla="*/ 33 h 336"/>
                <a:gd name="T8" fmla="*/ 134 w 435"/>
                <a:gd name="T9" fmla="*/ 33 h 336"/>
                <a:gd name="T10" fmla="*/ 100 w 435"/>
                <a:gd name="T11" fmla="*/ 0 h 336"/>
                <a:gd name="T12" fmla="*/ 100 w 435"/>
                <a:gd name="T13" fmla="*/ 33 h 336"/>
                <a:gd name="T14" fmla="*/ 67 w 435"/>
                <a:gd name="T15" fmla="*/ 67 h 336"/>
                <a:gd name="T16" fmla="*/ 67 w 435"/>
                <a:gd name="T17" fmla="*/ 101 h 336"/>
                <a:gd name="T18" fmla="*/ 34 w 435"/>
                <a:gd name="T19" fmla="*/ 101 h 336"/>
                <a:gd name="T20" fmla="*/ 0 w 435"/>
                <a:gd name="T21" fmla="*/ 202 h 336"/>
                <a:gd name="T22" fmla="*/ 0 w 435"/>
                <a:gd name="T23" fmla="*/ 302 h 336"/>
                <a:gd name="T24" fmla="*/ 67 w 435"/>
                <a:gd name="T25" fmla="*/ 336 h 336"/>
                <a:gd name="T26" fmla="*/ 100 w 435"/>
                <a:gd name="T27" fmla="*/ 336 h 336"/>
                <a:gd name="T28" fmla="*/ 67 w 435"/>
                <a:gd name="T29" fmla="*/ 302 h 336"/>
                <a:gd name="T30" fmla="*/ 134 w 435"/>
                <a:gd name="T31" fmla="*/ 302 h 336"/>
                <a:gd name="T32" fmla="*/ 134 w 435"/>
                <a:gd name="T33" fmla="*/ 269 h 336"/>
                <a:gd name="T34" fmla="*/ 234 w 435"/>
                <a:gd name="T35" fmla="*/ 269 h 336"/>
                <a:gd name="T36" fmla="*/ 267 w 435"/>
                <a:gd name="T37" fmla="*/ 302 h 336"/>
                <a:gd name="T38" fmla="*/ 301 w 435"/>
                <a:gd name="T39" fmla="*/ 269 h 336"/>
                <a:gd name="T40" fmla="*/ 401 w 435"/>
                <a:gd name="T41" fmla="*/ 302 h 336"/>
                <a:gd name="T42" fmla="*/ 435 w 435"/>
                <a:gd name="T43" fmla="*/ 134 h 336"/>
                <a:gd name="T44" fmla="*/ 435 w 435"/>
                <a:gd name="T45" fmla="*/ 3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5" h="336">
                  <a:moveTo>
                    <a:pt x="435" y="33"/>
                  </a:moveTo>
                  <a:lnTo>
                    <a:pt x="201" y="33"/>
                  </a:lnTo>
                  <a:lnTo>
                    <a:pt x="234" y="67"/>
                  </a:lnTo>
                  <a:lnTo>
                    <a:pt x="167" y="33"/>
                  </a:lnTo>
                  <a:lnTo>
                    <a:pt x="134" y="33"/>
                  </a:lnTo>
                  <a:lnTo>
                    <a:pt x="100" y="0"/>
                  </a:lnTo>
                  <a:lnTo>
                    <a:pt x="100" y="33"/>
                  </a:lnTo>
                  <a:lnTo>
                    <a:pt x="67" y="67"/>
                  </a:lnTo>
                  <a:lnTo>
                    <a:pt x="67" y="101"/>
                  </a:lnTo>
                  <a:lnTo>
                    <a:pt x="34" y="101"/>
                  </a:lnTo>
                  <a:lnTo>
                    <a:pt x="0" y="202"/>
                  </a:lnTo>
                  <a:lnTo>
                    <a:pt x="0" y="302"/>
                  </a:lnTo>
                  <a:lnTo>
                    <a:pt x="67" y="336"/>
                  </a:lnTo>
                  <a:lnTo>
                    <a:pt x="100" y="336"/>
                  </a:lnTo>
                  <a:lnTo>
                    <a:pt x="67" y="302"/>
                  </a:lnTo>
                  <a:lnTo>
                    <a:pt x="134" y="302"/>
                  </a:lnTo>
                  <a:lnTo>
                    <a:pt x="134" y="269"/>
                  </a:lnTo>
                  <a:lnTo>
                    <a:pt x="234" y="269"/>
                  </a:lnTo>
                  <a:lnTo>
                    <a:pt x="267" y="302"/>
                  </a:lnTo>
                  <a:lnTo>
                    <a:pt x="301" y="269"/>
                  </a:lnTo>
                  <a:lnTo>
                    <a:pt x="401" y="302"/>
                  </a:lnTo>
                  <a:lnTo>
                    <a:pt x="435" y="134"/>
                  </a:lnTo>
                  <a:lnTo>
                    <a:pt x="4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47"/>
            <p:cNvSpPr>
              <a:spLocks/>
            </p:cNvSpPr>
            <p:nvPr/>
          </p:nvSpPr>
          <p:spPr bwMode="auto">
            <a:xfrm>
              <a:off x="5160" y="2320"/>
              <a:ext cx="435" cy="336"/>
            </a:xfrm>
            <a:custGeom>
              <a:avLst/>
              <a:gdLst>
                <a:gd name="T0" fmla="*/ 435 w 435"/>
                <a:gd name="T1" fmla="*/ 33 h 336"/>
                <a:gd name="T2" fmla="*/ 201 w 435"/>
                <a:gd name="T3" fmla="*/ 33 h 336"/>
                <a:gd name="T4" fmla="*/ 234 w 435"/>
                <a:gd name="T5" fmla="*/ 67 h 336"/>
                <a:gd name="T6" fmla="*/ 167 w 435"/>
                <a:gd name="T7" fmla="*/ 33 h 336"/>
                <a:gd name="T8" fmla="*/ 134 w 435"/>
                <a:gd name="T9" fmla="*/ 33 h 336"/>
                <a:gd name="T10" fmla="*/ 100 w 435"/>
                <a:gd name="T11" fmla="*/ 0 h 336"/>
                <a:gd name="T12" fmla="*/ 100 w 435"/>
                <a:gd name="T13" fmla="*/ 33 h 336"/>
                <a:gd name="T14" fmla="*/ 67 w 435"/>
                <a:gd name="T15" fmla="*/ 67 h 336"/>
                <a:gd name="T16" fmla="*/ 67 w 435"/>
                <a:gd name="T17" fmla="*/ 101 h 336"/>
                <a:gd name="T18" fmla="*/ 34 w 435"/>
                <a:gd name="T19" fmla="*/ 101 h 336"/>
                <a:gd name="T20" fmla="*/ 0 w 435"/>
                <a:gd name="T21" fmla="*/ 202 h 336"/>
                <a:gd name="T22" fmla="*/ 0 w 435"/>
                <a:gd name="T23" fmla="*/ 302 h 336"/>
                <a:gd name="T24" fmla="*/ 67 w 435"/>
                <a:gd name="T25" fmla="*/ 336 h 336"/>
                <a:gd name="T26" fmla="*/ 100 w 435"/>
                <a:gd name="T27" fmla="*/ 336 h 336"/>
                <a:gd name="T28" fmla="*/ 67 w 435"/>
                <a:gd name="T29" fmla="*/ 302 h 336"/>
                <a:gd name="T30" fmla="*/ 134 w 435"/>
                <a:gd name="T31" fmla="*/ 302 h 336"/>
                <a:gd name="T32" fmla="*/ 134 w 435"/>
                <a:gd name="T33" fmla="*/ 269 h 336"/>
                <a:gd name="T34" fmla="*/ 234 w 435"/>
                <a:gd name="T35" fmla="*/ 269 h 336"/>
                <a:gd name="T36" fmla="*/ 267 w 435"/>
                <a:gd name="T37" fmla="*/ 302 h 336"/>
                <a:gd name="T38" fmla="*/ 301 w 435"/>
                <a:gd name="T39" fmla="*/ 269 h 336"/>
                <a:gd name="T40" fmla="*/ 401 w 435"/>
                <a:gd name="T41" fmla="*/ 302 h 336"/>
                <a:gd name="T42" fmla="*/ 435 w 435"/>
                <a:gd name="T43" fmla="*/ 134 h 336"/>
                <a:gd name="T44" fmla="*/ 435 w 435"/>
                <a:gd name="T45" fmla="*/ 3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5" h="336">
                  <a:moveTo>
                    <a:pt x="435" y="33"/>
                  </a:moveTo>
                  <a:lnTo>
                    <a:pt x="201" y="33"/>
                  </a:lnTo>
                  <a:lnTo>
                    <a:pt x="234" y="67"/>
                  </a:lnTo>
                  <a:lnTo>
                    <a:pt x="167" y="33"/>
                  </a:lnTo>
                  <a:lnTo>
                    <a:pt x="134" y="33"/>
                  </a:lnTo>
                  <a:lnTo>
                    <a:pt x="100" y="0"/>
                  </a:lnTo>
                  <a:lnTo>
                    <a:pt x="100" y="33"/>
                  </a:lnTo>
                  <a:lnTo>
                    <a:pt x="67" y="67"/>
                  </a:lnTo>
                  <a:lnTo>
                    <a:pt x="67" y="101"/>
                  </a:lnTo>
                  <a:lnTo>
                    <a:pt x="34" y="101"/>
                  </a:lnTo>
                  <a:lnTo>
                    <a:pt x="0" y="202"/>
                  </a:lnTo>
                  <a:lnTo>
                    <a:pt x="0" y="302"/>
                  </a:lnTo>
                  <a:lnTo>
                    <a:pt x="67" y="336"/>
                  </a:lnTo>
                  <a:lnTo>
                    <a:pt x="100" y="336"/>
                  </a:lnTo>
                  <a:lnTo>
                    <a:pt x="67" y="302"/>
                  </a:lnTo>
                  <a:lnTo>
                    <a:pt x="134" y="302"/>
                  </a:lnTo>
                  <a:lnTo>
                    <a:pt x="134" y="269"/>
                  </a:lnTo>
                  <a:lnTo>
                    <a:pt x="234" y="269"/>
                  </a:lnTo>
                  <a:lnTo>
                    <a:pt x="267" y="302"/>
                  </a:lnTo>
                  <a:lnTo>
                    <a:pt x="301" y="269"/>
                  </a:lnTo>
                  <a:lnTo>
                    <a:pt x="401" y="302"/>
                  </a:lnTo>
                  <a:lnTo>
                    <a:pt x="435" y="134"/>
                  </a:lnTo>
                  <a:lnTo>
                    <a:pt x="435" y="33"/>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8"/>
            <p:cNvSpPr>
              <a:spLocks/>
            </p:cNvSpPr>
            <p:nvPr/>
          </p:nvSpPr>
          <p:spPr bwMode="auto">
            <a:xfrm>
              <a:off x="5160" y="2586"/>
              <a:ext cx="402" cy="303"/>
            </a:xfrm>
            <a:custGeom>
              <a:avLst/>
              <a:gdLst>
                <a:gd name="T0" fmla="*/ 402 w 402"/>
                <a:gd name="T1" fmla="*/ 34 h 303"/>
                <a:gd name="T2" fmla="*/ 301 w 402"/>
                <a:gd name="T3" fmla="*/ 0 h 303"/>
                <a:gd name="T4" fmla="*/ 268 w 402"/>
                <a:gd name="T5" fmla="*/ 34 h 303"/>
                <a:gd name="T6" fmla="*/ 235 w 402"/>
                <a:gd name="T7" fmla="*/ 0 h 303"/>
                <a:gd name="T8" fmla="*/ 134 w 402"/>
                <a:gd name="T9" fmla="*/ 0 h 303"/>
                <a:gd name="T10" fmla="*/ 134 w 402"/>
                <a:gd name="T11" fmla="*/ 34 h 303"/>
                <a:gd name="T12" fmla="*/ 67 w 402"/>
                <a:gd name="T13" fmla="*/ 34 h 303"/>
                <a:gd name="T14" fmla="*/ 100 w 402"/>
                <a:gd name="T15" fmla="*/ 68 h 303"/>
                <a:gd name="T16" fmla="*/ 67 w 402"/>
                <a:gd name="T17" fmla="*/ 68 h 303"/>
                <a:gd name="T18" fmla="*/ 67 w 402"/>
                <a:gd name="T19" fmla="*/ 102 h 303"/>
                <a:gd name="T20" fmla="*/ 0 w 402"/>
                <a:gd name="T21" fmla="*/ 102 h 303"/>
                <a:gd name="T22" fmla="*/ 0 w 402"/>
                <a:gd name="T23" fmla="*/ 135 h 303"/>
                <a:gd name="T24" fmla="*/ 67 w 402"/>
                <a:gd name="T25" fmla="*/ 169 h 303"/>
                <a:gd name="T26" fmla="*/ 100 w 402"/>
                <a:gd name="T27" fmla="*/ 202 h 303"/>
                <a:gd name="T28" fmla="*/ 67 w 402"/>
                <a:gd name="T29" fmla="*/ 236 h 303"/>
                <a:gd name="T30" fmla="*/ 100 w 402"/>
                <a:gd name="T31" fmla="*/ 269 h 303"/>
                <a:gd name="T32" fmla="*/ 167 w 402"/>
                <a:gd name="T33" fmla="*/ 303 h 303"/>
                <a:gd name="T34" fmla="*/ 201 w 402"/>
                <a:gd name="T35" fmla="*/ 269 h 303"/>
                <a:gd name="T36" fmla="*/ 201 w 402"/>
                <a:gd name="T37" fmla="*/ 236 h 303"/>
                <a:gd name="T38" fmla="*/ 268 w 402"/>
                <a:gd name="T39" fmla="*/ 236 h 303"/>
                <a:gd name="T40" fmla="*/ 335 w 402"/>
                <a:gd name="T41" fmla="*/ 202 h 303"/>
                <a:gd name="T42" fmla="*/ 369 w 402"/>
                <a:gd name="T43" fmla="*/ 102 h 303"/>
                <a:gd name="T44" fmla="*/ 369 w 402"/>
                <a:gd name="T45" fmla="*/ 68 h 303"/>
                <a:gd name="T46" fmla="*/ 402 w 402"/>
                <a:gd name="T47" fmla="*/ 3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303">
                  <a:moveTo>
                    <a:pt x="402" y="34"/>
                  </a:moveTo>
                  <a:lnTo>
                    <a:pt x="301" y="0"/>
                  </a:lnTo>
                  <a:lnTo>
                    <a:pt x="268" y="34"/>
                  </a:lnTo>
                  <a:lnTo>
                    <a:pt x="235" y="0"/>
                  </a:lnTo>
                  <a:lnTo>
                    <a:pt x="134" y="0"/>
                  </a:lnTo>
                  <a:lnTo>
                    <a:pt x="134" y="34"/>
                  </a:lnTo>
                  <a:lnTo>
                    <a:pt x="67" y="34"/>
                  </a:lnTo>
                  <a:lnTo>
                    <a:pt x="100" y="68"/>
                  </a:lnTo>
                  <a:lnTo>
                    <a:pt x="67" y="68"/>
                  </a:lnTo>
                  <a:lnTo>
                    <a:pt x="67" y="102"/>
                  </a:lnTo>
                  <a:lnTo>
                    <a:pt x="0" y="102"/>
                  </a:lnTo>
                  <a:lnTo>
                    <a:pt x="0" y="135"/>
                  </a:lnTo>
                  <a:lnTo>
                    <a:pt x="67" y="169"/>
                  </a:lnTo>
                  <a:lnTo>
                    <a:pt x="100" y="202"/>
                  </a:lnTo>
                  <a:lnTo>
                    <a:pt x="67" y="236"/>
                  </a:lnTo>
                  <a:lnTo>
                    <a:pt x="100" y="269"/>
                  </a:lnTo>
                  <a:lnTo>
                    <a:pt x="167" y="303"/>
                  </a:lnTo>
                  <a:lnTo>
                    <a:pt x="201" y="269"/>
                  </a:lnTo>
                  <a:lnTo>
                    <a:pt x="201" y="236"/>
                  </a:lnTo>
                  <a:lnTo>
                    <a:pt x="268" y="236"/>
                  </a:lnTo>
                  <a:lnTo>
                    <a:pt x="335" y="202"/>
                  </a:lnTo>
                  <a:lnTo>
                    <a:pt x="369" y="102"/>
                  </a:lnTo>
                  <a:lnTo>
                    <a:pt x="369" y="68"/>
                  </a:lnTo>
                  <a:lnTo>
                    <a:pt x="40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9"/>
            <p:cNvSpPr>
              <a:spLocks/>
            </p:cNvSpPr>
            <p:nvPr/>
          </p:nvSpPr>
          <p:spPr bwMode="auto">
            <a:xfrm>
              <a:off x="5160" y="2586"/>
              <a:ext cx="402" cy="303"/>
            </a:xfrm>
            <a:custGeom>
              <a:avLst/>
              <a:gdLst>
                <a:gd name="T0" fmla="*/ 402 w 402"/>
                <a:gd name="T1" fmla="*/ 34 h 303"/>
                <a:gd name="T2" fmla="*/ 301 w 402"/>
                <a:gd name="T3" fmla="*/ 0 h 303"/>
                <a:gd name="T4" fmla="*/ 268 w 402"/>
                <a:gd name="T5" fmla="*/ 34 h 303"/>
                <a:gd name="T6" fmla="*/ 235 w 402"/>
                <a:gd name="T7" fmla="*/ 0 h 303"/>
                <a:gd name="T8" fmla="*/ 134 w 402"/>
                <a:gd name="T9" fmla="*/ 0 h 303"/>
                <a:gd name="T10" fmla="*/ 134 w 402"/>
                <a:gd name="T11" fmla="*/ 34 h 303"/>
                <a:gd name="T12" fmla="*/ 67 w 402"/>
                <a:gd name="T13" fmla="*/ 34 h 303"/>
                <a:gd name="T14" fmla="*/ 100 w 402"/>
                <a:gd name="T15" fmla="*/ 68 h 303"/>
                <a:gd name="T16" fmla="*/ 67 w 402"/>
                <a:gd name="T17" fmla="*/ 68 h 303"/>
                <a:gd name="T18" fmla="*/ 67 w 402"/>
                <a:gd name="T19" fmla="*/ 102 h 303"/>
                <a:gd name="T20" fmla="*/ 0 w 402"/>
                <a:gd name="T21" fmla="*/ 102 h 303"/>
                <a:gd name="T22" fmla="*/ 0 w 402"/>
                <a:gd name="T23" fmla="*/ 135 h 303"/>
                <a:gd name="T24" fmla="*/ 67 w 402"/>
                <a:gd name="T25" fmla="*/ 169 h 303"/>
                <a:gd name="T26" fmla="*/ 100 w 402"/>
                <a:gd name="T27" fmla="*/ 202 h 303"/>
                <a:gd name="T28" fmla="*/ 67 w 402"/>
                <a:gd name="T29" fmla="*/ 236 h 303"/>
                <a:gd name="T30" fmla="*/ 100 w 402"/>
                <a:gd name="T31" fmla="*/ 269 h 303"/>
                <a:gd name="T32" fmla="*/ 167 w 402"/>
                <a:gd name="T33" fmla="*/ 303 h 303"/>
                <a:gd name="T34" fmla="*/ 201 w 402"/>
                <a:gd name="T35" fmla="*/ 269 h 303"/>
                <a:gd name="T36" fmla="*/ 201 w 402"/>
                <a:gd name="T37" fmla="*/ 236 h 303"/>
                <a:gd name="T38" fmla="*/ 268 w 402"/>
                <a:gd name="T39" fmla="*/ 236 h 303"/>
                <a:gd name="T40" fmla="*/ 335 w 402"/>
                <a:gd name="T41" fmla="*/ 202 h 303"/>
                <a:gd name="T42" fmla="*/ 369 w 402"/>
                <a:gd name="T43" fmla="*/ 102 h 303"/>
                <a:gd name="T44" fmla="*/ 369 w 402"/>
                <a:gd name="T45" fmla="*/ 68 h 303"/>
                <a:gd name="T46" fmla="*/ 402 w 402"/>
                <a:gd name="T47" fmla="*/ 3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303">
                  <a:moveTo>
                    <a:pt x="402" y="34"/>
                  </a:moveTo>
                  <a:lnTo>
                    <a:pt x="301" y="0"/>
                  </a:lnTo>
                  <a:lnTo>
                    <a:pt x="268" y="34"/>
                  </a:lnTo>
                  <a:lnTo>
                    <a:pt x="235" y="0"/>
                  </a:lnTo>
                  <a:lnTo>
                    <a:pt x="134" y="0"/>
                  </a:lnTo>
                  <a:lnTo>
                    <a:pt x="134" y="34"/>
                  </a:lnTo>
                  <a:lnTo>
                    <a:pt x="67" y="34"/>
                  </a:lnTo>
                  <a:lnTo>
                    <a:pt x="100" y="68"/>
                  </a:lnTo>
                  <a:lnTo>
                    <a:pt x="67" y="68"/>
                  </a:lnTo>
                  <a:lnTo>
                    <a:pt x="67" y="102"/>
                  </a:lnTo>
                  <a:lnTo>
                    <a:pt x="0" y="102"/>
                  </a:lnTo>
                  <a:lnTo>
                    <a:pt x="0" y="135"/>
                  </a:lnTo>
                  <a:lnTo>
                    <a:pt x="67" y="169"/>
                  </a:lnTo>
                  <a:lnTo>
                    <a:pt x="100" y="202"/>
                  </a:lnTo>
                  <a:lnTo>
                    <a:pt x="67" y="236"/>
                  </a:lnTo>
                  <a:lnTo>
                    <a:pt x="100" y="269"/>
                  </a:lnTo>
                  <a:lnTo>
                    <a:pt x="167" y="303"/>
                  </a:lnTo>
                  <a:lnTo>
                    <a:pt x="201" y="269"/>
                  </a:lnTo>
                  <a:lnTo>
                    <a:pt x="201" y="236"/>
                  </a:lnTo>
                  <a:lnTo>
                    <a:pt x="268" y="236"/>
                  </a:lnTo>
                  <a:lnTo>
                    <a:pt x="335" y="202"/>
                  </a:lnTo>
                  <a:lnTo>
                    <a:pt x="369" y="102"/>
                  </a:lnTo>
                  <a:lnTo>
                    <a:pt x="369" y="68"/>
                  </a:lnTo>
                  <a:lnTo>
                    <a:pt x="402" y="34"/>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50"/>
            <p:cNvSpPr>
              <a:spLocks/>
            </p:cNvSpPr>
            <p:nvPr/>
          </p:nvSpPr>
          <p:spPr bwMode="auto">
            <a:xfrm>
              <a:off x="5259" y="2856"/>
              <a:ext cx="166" cy="170"/>
            </a:xfrm>
            <a:custGeom>
              <a:avLst/>
              <a:gdLst>
                <a:gd name="T0" fmla="*/ 100 w 166"/>
                <a:gd name="T1" fmla="*/ 0 h 170"/>
                <a:gd name="T2" fmla="*/ 134 w 166"/>
                <a:gd name="T3" fmla="*/ 34 h 170"/>
                <a:gd name="T4" fmla="*/ 166 w 166"/>
                <a:gd name="T5" fmla="*/ 68 h 170"/>
                <a:gd name="T6" fmla="*/ 134 w 166"/>
                <a:gd name="T7" fmla="*/ 102 h 170"/>
                <a:gd name="T8" fmla="*/ 67 w 166"/>
                <a:gd name="T9" fmla="*/ 102 h 170"/>
                <a:gd name="T10" fmla="*/ 34 w 166"/>
                <a:gd name="T11" fmla="*/ 170 h 170"/>
                <a:gd name="T12" fmla="*/ 34 w 166"/>
                <a:gd name="T13" fmla="*/ 102 h 170"/>
                <a:gd name="T14" fmla="*/ 0 w 166"/>
                <a:gd name="T15" fmla="*/ 68 h 170"/>
                <a:gd name="T16" fmla="*/ 0 w 166"/>
                <a:gd name="T17" fmla="*/ 34 h 170"/>
                <a:gd name="T18" fmla="*/ 0 w 166"/>
                <a:gd name="T19" fmla="*/ 0 h 170"/>
                <a:gd name="T20" fmla="*/ 67 w 166"/>
                <a:gd name="T21" fmla="*/ 34 h 170"/>
                <a:gd name="T22" fmla="*/ 100 w 166"/>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70">
                  <a:moveTo>
                    <a:pt x="100" y="0"/>
                  </a:moveTo>
                  <a:lnTo>
                    <a:pt x="134" y="34"/>
                  </a:lnTo>
                  <a:lnTo>
                    <a:pt x="166" y="68"/>
                  </a:lnTo>
                  <a:lnTo>
                    <a:pt x="134" y="102"/>
                  </a:lnTo>
                  <a:lnTo>
                    <a:pt x="67" y="102"/>
                  </a:lnTo>
                  <a:lnTo>
                    <a:pt x="34" y="170"/>
                  </a:lnTo>
                  <a:lnTo>
                    <a:pt x="34" y="102"/>
                  </a:lnTo>
                  <a:lnTo>
                    <a:pt x="0" y="68"/>
                  </a:lnTo>
                  <a:lnTo>
                    <a:pt x="0" y="34"/>
                  </a:lnTo>
                  <a:lnTo>
                    <a:pt x="0" y="0"/>
                  </a:lnTo>
                  <a:lnTo>
                    <a:pt x="67" y="34"/>
                  </a:lnTo>
                  <a:lnTo>
                    <a:pt x="10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51"/>
            <p:cNvSpPr>
              <a:spLocks/>
            </p:cNvSpPr>
            <p:nvPr/>
          </p:nvSpPr>
          <p:spPr bwMode="auto">
            <a:xfrm>
              <a:off x="5259" y="2856"/>
              <a:ext cx="166" cy="170"/>
            </a:xfrm>
            <a:custGeom>
              <a:avLst/>
              <a:gdLst>
                <a:gd name="T0" fmla="*/ 100 w 166"/>
                <a:gd name="T1" fmla="*/ 0 h 170"/>
                <a:gd name="T2" fmla="*/ 134 w 166"/>
                <a:gd name="T3" fmla="*/ 34 h 170"/>
                <a:gd name="T4" fmla="*/ 166 w 166"/>
                <a:gd name="T5" fmla="*/ 68 h 170"/>
                <a:gd name="T6" fmla="*/ 134 w 166"/>
                <a:gd name="T7" fmla="*/ 102 h 170"/>
                <a:gd name="T8" fmla="*/ 67 w 166"/>
                <a:gd name="T9" fmla="*/ 102 h 170"/>
                <a:gd name="T10" fmla="*/ 34 w 166"/>
                <a:gd name="T11" fmla="*/ 170 h 170"/>
                <a:gd name="T12" fmla="*/ 34 w 166"/>
                <a:gd name="T13" fmla="*/ 102 h 170"/>
                <a:gd name="T14" fmla="*/ 0 w 166"/>
                <a:gd name="T15" fmla="*/ 68 h 170"/>
                <a:gd name="T16" fmla="*/ 0 w 166"/>
                <a:gd name="T17" fmla="*/ 34 h 170"/>
                <a:gd name="T18" fmla="*/ 0 w 166"/>
                <a:gd name="T19" fmla="*/ 0 h 170"/>
                <a:gd name="T20" fmla="*/ 67 w 166"/>
                <a:gd name="T21" fmla="*/ 34 h 170"/>
                <a:gd name="T22" fmla="*/ 100 w 166"/>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70">
                  <a:moveTo>
                    <a:pt x="100" y="0"/>
                  </a:moveTo>
                  <a:lnTo>
                    <a:pt x="134" y="34"/>
                  </a:lnTo>
                  <a:lnTo>
                    <a:pt x="166" y="68"/>
                  </a:lnTo>
                  <a:lnTo>
                    <a:pt x="134" y="102"/>
                  </a:lnTo>
                  <a:lnTo>
                    <a:pt x="67" y="102"/>
                  </a:lnTo>
                  <a:lnTo>
                    <a:pt x="34" y="170"/>
                  </a:lnTo>
                  <a:lnTo>
                    <a:pt x="34" y="102"/>
                  </a:lnTo>
                  <a:lnTo>
                    <a:pt x="0" y="68"/>
                  </a:lnTo>
                  <a:lnTo>
                    <a:pt x="0" y="34"/>
                  </a:lnTo>
                  <a:lnTo>
                    <a:pt x="0" y="0"/>
                  </a:lnTo>
                  <a:lnTo>
                    <a:pt x="67" y="34"/>
                  </a:lnTo>
                  <a:lnTo>
                    <a:pt x="100"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52"/>
            <p:cNvSpPr>
              <a:spLocks/>
            </p:cNvSpPr>
            <p:nvPr/>
          </p:nvSpPr>
          <p:spPr bwMode="auto">
            <a:xfrm>
              <a:off x="5359" y="2789"/>
              <a:ext cx="236" cy="270"/>
            </a:xfrm>
            <a:custGeom>
              <a:avLst/>
              <a:gdLst>
                <a:gd name="T0" fmla="*/ 135 w 236"/>
                <a:gd name="T1" fmla="*/ 0 h 270"/>
                <a:gd name="T2" fmla="*/ 67 w 236"/>
                <a:gd name="T3" fmla="*/ 34 h 270"/>
                <a:gd name="T4" fmla="*/ 0 w 236"/>
                <a:gd name="T5" fmla="*/ 34 h 270"/>
                <a:gd name="T6" fmla="*/ 0 w 236"/>
                <a:gd name="T7" fmla="*/ 68 h 270"/>
                <a:gd name="T8" fmla="*/ 67 w 236"/>
                <a:gd name="T9" fmla="*/ 135 h 270"/>
                <a:gd name="T10" fmla="*/ 34 w 236"/>
                <a:gd name="T11" fmla="*/ 169 h 270"/>
                <a:gd name="T12" fmla="*/ 34 w 236"/>
                <a:gd name="T13" fmla="*/ 237 h 270"/>
                <a:gd name="T14" fmla="*/ 67 w 236"/>
                <a:gd name="T15" fmla="*/ 203 h 270"/>
                <a:gd name="T16" fmla="*/ 135 w 236"/>
                <a:gd name="T17" fmla="*/ 270 h 270"/>
                <a:gd name="T18" fmla="*/ 169 w 236"/>
                <a:gd name="T19" fmla="*/ 203 h 270"/>
                <a:gd name="T20" fmla="*/ 169 w 236"/>
                <a:gd name="T21" fmla="*/ 169 h 270"/>
                <a:gd name="T22" fmla="*/ 202 w 236"/>
                <a:gd name="T23" fmla="*/ 169 h 270"/>
                <a:gd name="T24" fmla="*/ 236 w 236"/>
                <a:gd name="T25" fmla="*/ 102 h 270"/>
                <a:gd name="T26" fmla="*/ 236 w 236"/>
                <a:gd name="T27" fmla="*/ 34 h 270"/>
                <a:gd name="T28" fmla="*/ 202 w 236"/>
                <a:gd name="T29" fmla="*/ 0 h 270"/>
                <a:gd name="T30" fmla="*/ 169 w 236"/>
                <a:gd name="T31" fmla="*/ 0 h 270"/>
                <a:gd name="T32" fmla="*/ 135 w 236"/>
                <a:gd name="T3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70">
                  <a:moveTo>
                    <a:pt x="135" y="0"/>
                  </a:moveTo>
                  <a:lnTo>
                    <a:pt x="67" y="34"/>
                  </a:lnTo>
                  <a:lnTo>
                    <a:pt x="0" y="34"/>
                  </a:lnTo>
                  <a:lnTo>
                    <a:pt x="0" y="68"/>
                  </a:lnTo>
                  <a:lnTo>
                    <a:pt x="67" y="135"/>
                  </a:lnTo>
                  <a:lnTo>
                    <a:pt x="34" y="169"/>
                  </a:lnTo>
                  <a:lnTo>
                    <a:pt x="34" y="237"/>
                  </a:lnTo>
                  <a:lnTo>
                    <a:pt x="67" y="203"/>
                  </a:lnTo>
                  <a:lnTo>
                    <a:pt x="135" y="270"/>
                  </a:lnTo>
                  <a:lnTo>
                    <a:pt x="169" y="203"/>
                  </a:lnTo>
                  <a:lnTo>
                    <a:pt x="169" y="169"/>
                  </a:lnTo>
                  <a:lnTo>
                    <a:pt x="202" y="169"/>
                  </a:lnTo>
                  <a:lnTo>
                    <a:pt x="236" y="102"/>
                  </a:lnTo>
                  <a:lnTo>
                    <a:pt x="236" y="34"/>
                  </a:lnTo>
                  <a:lnTo>
                    <a:pt x="202" y="0"/>
                  </a:lnTo>
                  <a:lnTo>
                    <a:pt x="169" y="0"/>
                  </a:lnTo>
                  <a:lnTo>
                    <a:pt x="135"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53"/>
            <p:cNvSpPr>
              <a:spLocks/>
            </p:cNvSpPr>
            <p:nvPr/>
          </p:nvSpPr>
          <p:spPr bwMode="auto">
            <a:xfrm>
              <a:off x="5359" y="2789"/>
              <a:ext cx="236" cy="270"/>
            </a:xfrm>
            <a:custGeom>
              <a:avLst/>
              <a:gdLst>
                <a:gd name="T0" fmla="*/ 135 w 236"/>
                <a:gd name="T1" fmla="*/ 0 h 270"/>
                <a:gd name="T2" fmla="*/ 67 w 236"/>
                <a:gd name="T3" fmla="*/ 34 h 270"/>
                <a:gd name="T4" fmla="*/ 0 w 236"/>
                <a:gd name="T5" fmla="*/ 34 h 270"/>
                <a:gd name="T6" fmla="*/ 0 w 236"/>
                <a:gd name="T7" fmla="*/ 68 h 270"/>
                <a:gd name="T8" fmla="*/ 67 w 236"/>
                <a:gd name="T9" fmla="*/ 135 h 270"/>
                <a:gd name="T10" fmla="*/ 34 w 236"/>
                <a:gd name="T11" fmla="*/ 169 h 270"/>
                <a:gd name="T12" fmla="*/ 34 w 236"/>
                <a:gd name="T13" fmla="*/ 237 h 270"/>
                <a:gd name="T14" fmla="*/ 67 w 236"/>
                <a:gd name="T15" fmla="*/ 203 h 270"/>
                <a:gd name="T16" fmla="*/ 135 w 236"/>
                <a:gd name="T17" fmla="*/ 270 h 270"/>
                <a:gd name="T18" fmla="*/ 169 w 236"/>
                <a:gd name="T19" fmla="*/ 203 h 270"/>
                <a:gd name="T20" fmla="*/ 169 w 236"/>
                <a:gd name="T21" fmla="*/ 169 h 270"/>
                <a:gd name="T22" fmla="*/ 202 w 236"/>
                <a:gd name="T23" fmla="*/ 169 h 270"/>
                <a:gd name="T24" fmla="*/ 236 w 236"/>
                <a:gd name="T25" fmla="*/ 102 h 270"/>
                <a:gd name="T26" fmla="*/ 236 w 236"/>
                <a:gd name="T27" fmla="*/ 34 h 270"/>
                <a:gd name="T28" fmla="*/ 202 w 236"/>
                <a:gd name="T29" fmla="*/ 0 h 270"/>
                <a:gd name="T30" fmla="*/ 169 w 236"/>
                <a:gd name="T31" fmla="*/ 0 h 270"/>
                <a:gd name="T32" fmla="*/ 135 w 236"/>
                <a:gd name="T3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70">
                  <a:moveTo>
                    <a:pt x="135" y="0"/>
                  </a:moveTo>
                  <a:lnTo>
                    <a:pt x="67" y="34"/>
                  </a:lnTo>
                  <a:lnTo>
                    <a:pt x="0" y="34"/>
                  </a:lnTo>
                  <a:lnTo>
                    <a:pt x="0" y="68"/>
                  </a:lnTo>
                  <a:lnTo>
                    <a:pt x="67" y="135"/>
                  </a:lnTo>
                  <a:lnTo>
                    <a:pt x="34" y="169"/>
                  </a:lnTo>
                  <a:lnTo>
                    <a:pt x="34" y="237"/>
                  </a:lnTo>
                  <a:lnTo>
                    <a:pt x="67" y="203"/>
                  </a:lnTo>
                  <a:lnTo>
                    <a:pt x="135" y="270"/>
                  </a:lnTo>
                  <a:lnTo>
                    <a:pt x="169" y="203"/>
                  </a:lnTo>
                  <a:lnTo>
                    <a:pt x="169" y="169"/>
                  </a:lnTo>
                  <a:lnTo>
                    <a:pt x="202" y="169"/>
                  </a:lnTo>
                  <a:lnTo>
                    <a:pt x="236" y="102"/>
                  </a:lnTo>
                  <a:lnTo>
                    <a:pt x="236" y="34"/>
                  </a:lnTo>
                  <a:lnTo>
                    <a:pt x="202" y="0"/>
                  </a:lnTo>
                  <a:lnTo>
                    <a:pt x="169" y="0"/>
                  </a:lnTo>
                  <a:lnTo>
                    <a:pt x="135" y="0"/>
                  </a:lnTo>
                  <a:close/>
                </a:path>
              </a:pathLst>
            </a:custGeom>
            <a:solidFill>
              <a:srgbClr val="92D050"/>
            </a:solidFill>
            <a:ln w="17463"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54"/>
            <p:cNvSpPr>
              <a:spLocks/>
            </p:cNvSpPr>
            <p:nvPr/>
          </p:nvSpPr>
          <p:spPr bwMode="auto">
            <a:xfrm>
              <a:off x="5193" y="2856"/>
              <a:ext cx="336" cy="303"/>
            </a:xfrm>
            <a:custGeom>
              <a:avLst/>
              <a:gdLst>
                <a:gd name="T0" fmla="*/ 67 w 336"/>
                <a:gd name="T1" fmla="*/ 0 h 303"/>
                <a:gd name="T2" fmla="*/ 0 w 336"/>
                <a:gd name="T3" fmla="*/ 67 h 303"/>
                <a:gd name="T4" fmla="*/ 0 w 336"/>
                <a:gd name="T5" fmla="*/ 135 h 303"/>
                <a:gd name="T6" fmla="*/ 33 w 336"/>
                <a:gd name="T7" fmla="*/ 202 h 303"/>
                <a:gd name="T8" fmla="*/ 101 w 336"/>
                <a:gd name="T9" fmla="*/ 270 h 303"/>
                <a:gd name="T10" fmla="*/ 168 w 336"/>
                <a:gd name="T11" fmla="*/ 270 h 303"/>
                <a:gd name="T12" fmla="*/ 201 w 336"/>
                <a:gd name="T13" fmla="*/ 303 h 303"/>
                <a:gd name="T14" fmla="*/ 336 w 336"/>
                <a:gd name="T15" fmla="*/ 202 h 303"/>
                <a:gd name="T16" fmla="*/ 302 w 336"/>
                <a:gd name="T17" fmla="*/ 202 h 303"/>
                <a:gd name="T18" fmla="*/ 234 w 336"/>
                <a:gd name="T19" fmla="*/ 135 h 303"/>
                <a:gd name="T20" fmla="*/ 201 w 336"/>
                <a:gd name="T21" fmla="*/ 169 h 303"/>
                <a:gd name="T22" fmla="*/ 201 w 336"/>
                <a:gd name="T23" fmla="*/ 101 h 303"/>
                <a:gd name="T24" fmla="*/ 134 w 336"/>
                <a:gd name="T25" fmla="*/ 101 h 303"/>
                <a:gd name="T26" fmla="*/ 101 w 336"/>
                <a:gd name="T27" fmla="*/ 169 h 303"/>
                <a:gd name="T28" fmla="*/ 101 w 336"/>
                <a:gd name="T29" fmla="*/ 101 h 303"/>
                <a:gd name="T30" fmla="*/ 67 w 336"/>
                <a:gd name="T31" fmla="*/ 67 h 303"/>
                <a:gd name="T32" fmla="*/ 67 w 336"/>
                <a:gd name="T3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6" h="303">
                  <a:moveTo>
                    <a:pt x="67" y="0"/>
                  </a:moveTo>
                  <a:lnTo>
                    <a:pt x="0" y="67"/>
                  </a:lnTo>
                  <a:lnTo>
                    <a:pt x="0" y="135"/>
                  </a:lnTo>
                  <a:lnTo>
                    <a:pt x="33" y="202"/>
                  </a:lnTo>
                  <a:lnTo>
                    <a:pt x="101" y="270"/>
                  </a:lnTo>
                  <a:lnTo>
                    <a:pt x="168" y="270"/>
                  </a:lnTo>
                  <a:lnTo>
                    <a:pt x="201" y="303"/>
                  </a:lnTo>
                  <a:lnTo>
                    <a:pt x="336" y="202"/>
                  </a:lnTo>
                  <a:lnTo>
                    <a:pt x="302" y="202"/>
                  </a:lnTo>
                  <a:lnTo>
                    <a:pt x="234" y="135"/>
                  </a:lnTo>
                  <a:lnTo>
                    <a:pt x="201" y="169"/>
                  </a:lnTo>
                  <a:lnTo>
                    <a:pt x="201" y="101"/>
                  </a:lnTo>
                  <a:lnTo>
                    <a:pt x="134" y="101"/>
                  </a:lnTo>
                  <a:lnTo>
                    <a:pt x="101" y="169"/>
                  </a:lnTo>
                  <a:lnTo>
                    <a:pt x="101" y="101"/>
                  </a:lnTo>
                  <a:lnTo>
                    <a:pt x="67" y="67"/>
                  </a:lnTo>
                  <a:lnTo>
                    <a:pt x="67"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55"/>
            <p:cNvSpPr>
              <a:spLocks/>
            </p:cNvSpPr>
            <p:nvPr/>
          </p:nvSpPr>
          <p:spPr bwMode="auto">
            <a:xfrm>
              <a:off x="5193" y="2856"/>
              <a:ext cx="336" cy="303"/>
            </a:xfrm>
            <a:custGeom>
              <a:avLst/>
              <a:gdLst>
                <a:gd name="T0" fmla="*/ 67 w 336"/>
                <a:gd name="T1" fmla="*/ 0 h 303"/>
                <a:gd name="T2" fmla="*/ 0 w 336"/>
                <a:gd name="T3" fmla="*/ 67 h 303"/>
                <a:gd name="T4" fmla="*/ 0 w 336"/>
                <a:gd name="T5" fmla="*/ 135 h 303"/>
                <a:gd name="T6" fmla="*/ 33 w 336"/>
                <a:gd name="T7" fmla="*/ 202 h 303"/>
                <a:gd name="T8" fmla="*/ 101 w 336"/>
                <a:gd name="T9" fmla="*/ 270 h 303"/>
                <a:gd name="T10" fmla="*/ 168 w 336"/>
                <a:gd name="T11" fmla="*/ 270 h 303"/>
                <a:gd name="T12" fmla="*/ 201 w 336"/>
                <a:gd name="T13" fmla="*/ 303 h 303"/>
                <a:gd name="T14" fmla="*/ 336 w 336"/>
                <a:gd name="T15" fmla="*/ 202 h 303"/>
                <a:gd name="T16" fmla="*/ 302 w 336"/>
                <a:gd name="T17" fmla="*/ 202 h 303"/>
                <a:gd name="T18" fmla="*/ 234 w 336"/>
                <a:gd name="T19" fmla="*/ 135 h 303"/>
                <a:gd name="T20" fmla="*/ 201 w 336"/>
                <a:gd name="T21" fmla="*/ 169 h 303"/>
                <a:gd name="T22" fmla="*/ 201 w 336"/>
                <a:gd name="T23" fmla="*/ 101 h 303"/>
                <a:gd name="T24" fmla="*/ 134 w 336"/>
                <a:gd name="T25" fmla="*/ 101 h 303"/>
                <a:gd name="T26" fmla="*/ 101 w 336"/>
                <a:gd name="T27" fmla="*/ 169 h 303"/>
                <a:gd name="T28" fmla="*/ 101 w 336"/>
                <a:gd name="T29" fmla="*/ 101 h 303"/>
                <a:gd name="T30" fmla="*/ 67 w 336"/>
                <a:gd name="T31" fmla="*/ 67 h 303"/>
                <a:gd name="T32" fmla="*/ 67 w 336"/>
                <a:gd name="T3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6" h="303">
                  <a:moveTo>
                    <a:pt x="67" y="0"/>
                  </a:moveTo>
                  <a:lnTo>
                    <a:pt x="0" y="67"/>
                  </a:lnTo>
                  <a:lnTo>
                    <a:pt x="0" y="135"/>
                  </a:lnTo>
                  <a:lnTo>
                    <a:pt x="33" y="202"/>
                  </a:lnTo>
                  <a:lnTo>
                    <a:pt x="101" y="270"/>
                  </a:lnTo>
                  <a:lnTo>
                    <a:pt x="168" y="270"/>
                  </a:lnTo>
                  <a:lnTo>
                    <a:pt x="201" y="303"/>
                  </a:lnTo>
                  <a:lnTo>
                    <a:pt x="336" y="202"/>
                  </a:lnTo>
                  <a:lnTo>
                    <a:pt x="302" y="202"/>
                  </a:lnTo>
                  <a:lnTo>
                    <a:pt x="234" y="135"/>
                  </a:lnTo>
                  <a:lnTo>
                    <a:pt x="201" y="169"/>
                  </a:lnTo>
                  <a:lnTo>
                    <a:pt x="201" y="101"/>
                  </a:lnTo>
                  <a:lnTo>
                    <a:pt x="134" y="101"/>
                  </a:lnTo>
                  <a:lnTo>
                    <a:pt x="101" y="169"/>
                  </a:lnTo>
                  <a:lnTo>
                    <a:pt x="101" y="101"/>
                  </a:lnTo>
                  <a:lnTo>
                    <a:pt x="67" y="67"/>
                  </a:lnTo>
                  <a:lnTo>
                    <a:pt x="67" y="0"/>
                  </a:lnTo>
                  <a:close/>
                </a:path>
              </a:pathLst>
            </a:custGeom>
            <a:solidFill>
              <a:srgbClr val="92D050"/>
            </a:solidFill>
            <a:ln w="17463"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56"/>
            <p:cNvSpPr>
              <a:spLocks/>
            </p:cNvSpPr>
            <p:nvPr/>
          </p:nvSpPr>
          <p:spPr bwMode="auto">
            <a:xfrm>
              <a:off x="5392" y="3059"/>
              <a:ext cx="203" cy="200"/>
            </a:xfrm>
            <a:custGeom>
              <a:avLst/>
              <a:gdLst>
                <a:gd name="T0" fmla="*/ 136 w 203"/>
                <a:gd name="T1" fmla="*/ 0 h 200"/>
                <a:gd name="T2" fmla="*/ 136 w 203"/>
                <a:gd name="T3" fmla="*/ 67 h 200"/>
                <a:gd name="T4" fmla="*/ 203 w 203"/>
                <a:gd name="T5" fmla="*/ 67 h 200"/>
                <a:gd name="T6" fmla="*/ 203 w 203"/>
                <a:gd name="T7" fmla="*/ 167 h 200"/>
                <a:gd name="T8" fmla="*/ 136 w 203"/>
                <a:gd name="T9" fmla="*/ 200 h 200"/>
                <a:gd name="T10" fmla="*/ 0 w 203"/>
                <a:gd name="T11" fmla="*/ 134 h 200"/>
                <a:gd name="T12" fmla="*/ 0 w 203"/>
                <a:gd name="T13" fmla="*/ 100 h 200"/>
                <a:gd name="T14" fmla="*/ 136 w 203"/>
                <a:gd name="T15" fmla="*/ 0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00">
                  <a:moveTo>
                    <a:pt x="136" y="0"/>
                  </a:moveTo>
                  <a:lnTo>
                    <a:pt x="136" y="67"/>
                  </a:lnTo>
                  <a:lnTo>
                    <a:pt x="203" y="67"/>
                  </a:lnTo>
                  <a:lnTo>
                    <a:pt x="203" y="167"/>
                  </a:lnTo>
                  <a:lnTo>
                    <a:pt x="136" y="200"/>
                  </a:lnTo>
                  <a:lnTo>
                    <a:pt x="0" y="134"/>
                  </a:lnTo>
                  <a:lnTo>
                    <a:pt x="0" y="100"/>
                  </a:lnTo>
                  <a:lnTo>
                    <a:pt x="136"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57"/>
            <p:cNvSpPr>
              <a:spLocks/>
            </p:cNvSpPr>
            <p:nvPr/>
          </p:nvSpPr>
          <p:spPr bwMode="auto">
            <a:xfrm>
              <a:off x="5392" y="3059"/>
              <a:ext cx="203" cy="200"/>
            </a:xfrm>
            <a:custGeom>
              <a:avLst/>
              <a:gdLst>
                <a:gd name="T0" fmla="*/ 136 w 203"/>
                <a:gd name="T1" fmla="*/ 0 h 200"/>
                <a:gd name="T2" fmla="*/ 136 w 203"/>
                <a:gd name="T3" fmla="*/ 67 h 200"/>
                <a:gd name="T4" fmla="*/ 203 w 203"/>
                <a:gd name="T5" fmla="*/ 67 h 200"/>
                <a:gd name="T6" fmla="*/ 203 w 203"/>
                <a:gd name="T7" fmla="*/ 167 h 200"/>
                <a:gd name="T8" fmla="*/ 136 w 203"/>
                <a:gd name="T9" fmla="*/ 200 h 200"/>
                <a:gd name="T10" fmla="*/ 0 w 203"/>
                <a:gd name="T11" fmla="*/ 134 h 200"/>
                <a:gd name="T12" fmla="*/ 0 w 203"/>
                <a:gd name="T13" fmla="*/ 100 h 200"/>
                <a:gd name="T14" fmla="*/ 136 w 203"/>
                <a:gd name="T15" fmla="*/ 0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00">
                  <a:moveTo>
                    <a:pt x="136" y="0"/>
                  </a:moveTo>
                  <a:lnTo>
                    <a:pt x="136" y="67"/>
                  </a:lnTo>
                  <a:lnTo>
                    <a:pt x="203" y="67"/>
                  </a:lnTo>
                  <a:lnTo>
                    <a:pt x="203" y="167"/>
                  </a:lnTo>
                  <a:lnTo>
                    <a:pt x="136" y="200"/>
                  </a:lnTo>
                  <a:lnTo>
                    <a:pt x="0" y="134"/>
                  </a:lnTo>
                  <a:lnTo>
                    <a:pt x="0" y="100"/>
                  </a:lnTo>
                  <a:lnTo>
                    <a:pt x="136"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8"/>
            <p:cNvSpPr>
              <a:spLocks/>
            </p:cNvSpPr>
            <p:nvPr/>
          </p:nvSpPr>
          <p:spPr bwMode="auto">
            <a:xfrm>
              <a:off x="5359" y="3192"/>
              <a:ext cx="269" cy="270"/>
            </a:xfrm>
            <a:custGeom>
              <a:avLst/>
              <a:gdLst>
                <a:gd name="T0" fmla="*/ 235 w 269"/>
                <a:gd name="T1" fmla="*/ 34 h 270"/>
                <a:gd name="T2" fmla="*/ 168 w 269"/>
                <a:gd name="T3" fmla="*/ 68 h 270"/>
                <a:gd name="T4" fmla="*/ 34 w 269"/>
                <a:gd name="T5" fmla="*/ 0 h 270"/>
                <a:gd name="T6" fmla="*/ 34 w 269"/>
                <a:gd name="T7" fmla="*/ 68 h 270"/>
                <a:gd name="T8" fmla="*/ 67 w 269"/>
                <a:gd name="T9" fmla="*/ 102 h 270"/>
                <a:gd name="T10" fmla="*/ 0 w 269"/>
                <a:gd name="T11" fmla="*/ 102 h 270"/>
                <a:gd name="T12" fmla="*/ 0 w 269"/>
                <a:gd name="T13" fmla="*/ 169 h 270"/>
                <a:gd name="T14" fmla="*/ 34 w 269"/>
                <a:gd name="T15" fmla="*/ 169 h 270"/>
                <a:gd name="T16" fmla="*/ 67 w 269"/>
                <a:gd name="T17" fmla="*/ 202 h 270"/>
                <a:gd name="T18" fmla="*/ 168 w 269"/>
                <a:gd name="T19" fmla="*/ 270 h 270"/>
                <a:gd name="T20" fmla="*/ 168 w 269"/>
                <a:gd name="T21" fmla="*/ 202 h 270"/>
                <a:gd name="T22" fmla="*/ 235 w 269"/>
                <a:gd name="T23" fmla="*/ 202 h 270"/>
                <a:gd name="T24" fmla="*/ 269 w 269"/>
                <a:gd name="T25" fmla="*/ 135 h 270"/>
                <a:gd name="T26" fmla="*/ 235 w 269"/>
                <a:gd name="T27" fmla="*/ 3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270">
                  <a:moveTo>
                    <a:pt x="235" y="34"/>
                  </a:moveTo>
                  <a:lnTo>
                    <a:pt x="168" y="68"/>
                  </a:lnTo>
                  <a:lnTo>
                    <a:pt x="34" y="0"/>
                  </a:lnTo>
                  <a:lnTo>
                    <a:pt x="34" y="68"/>
                  </a:lnTo>
                  <a:lnTo>
                    <a:pt x="67" y="102"/>
                  </a:lnTo>
                  <a:lnTo>
                    <a:pt x="0" y="102"/>
                  </a:lnTo>
                  <a:lnTo>
                    <a:pt x="0" y="169"/>
                  </a:lnTo>
                  <a:lnTo>
                    <a:pt x="34" y="169"/>
                  </a:lnTo>
                  <a:lnTo>
                    <a:pt x="67" y="202"/>
                  </a:lnTo>
                  <a:lnTo>
                    <a:pt x="168" y="270"/>
                  </a:lnTo>
                  <a:lnTo>
                    <a:pt x="168" y="202"/>
                  </a:lnTo>
                  <a:lnTo>
                    <a:pt x="235" y="202"/>
                  </a:lnTo>
                  <a:lnTo>
                    <a:pt x="269" y="135"/>
                  </a:lnTo>
                  <a:lnTo>
                    <a:pt x="235" y="34"/>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9"/>
            <p:cNvSpPr>
              <a:spLocks/>
            </p:cNvSpPr>
            <p:nvPr/>
          </p:nvSpPr>
          <p:spPr bwMode="auto">
            <a:xfrm>
              <a:off x="5359" y="3192"/>
              <a:ext cx="269" cy="270"/>
            </a:xfrm>
            <a:custGeom>
              <a:avLst/>
              <a:gdLst>
                <a:gd name="T0" fmla="*/ 235 w 269"/>
                <a:gd name="T1" fmla="*/ 34 h 270"/>
                <a:gd name="T2" fmla="*/ 168 w 269"/>
                <a:gd name="T3" fmla="*/ 68 h 270"/>
                <a:gd name="T4" fmla="*/ 34 w 269"/>
                <a:gd name="T5" fmla="*/ 0 h 270"/>
                <a:gd name="T6" fmla="*/ 34 w 269"/>
                <a:gd name="T7" fmla="*/ 68 h 270"/>
                <a:gd name="T8" fmla="*/ 67 w 269"/>
                <a:gd name="T9" fmla="*/ 102 h 270"/>
                <a:gd name="T10" fmla="*/ 0 w 269"/>
                <a:gd name="T11" fmla="*/ 102 h 270"/>
                <a:gd name="T12" fmla="*/ 0 w 269"/>
                <a:gd name="T13" fmla="*/ 169 h 270"/>
                <a:gd name="T14" fmla="*/ 34 w 269"/>
                <a:gd name="T15" fmla="*/ 169 h 270"/>
                <a:gd name="T16" fmla="*/ 67 w 269"/>
                <a:gd name="T17" fmla="*/ 202 h 270"/>
                <a:gd name="T18" fmla="*/ 168 w 269"/>
                <a:gd name="T19" fmla="*/ 270 h 270"/>
                <a:gd name="T20" fmla="*/ 168 w 269"/>
                <a:gd name="T21" fmla="*/ 202 h 270"/>
                <a:gd name="T22" fmla="*/ 235 w 269"/>
                <a:gd name="T23" fmla="*/ 202 h 270"/>
                <a:gd name="T24" fmla="*/ 269 w 269"/>
                <a:gd name="T25" fmla="*/ 135 h 270"/>
                <a:gd name="T26" fmla="*/ 235 w 269"/>
                <a:gd name="T27" fmla="*/ 3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270">
                  <a:moveTo>
                    <a:pt x="235" y="34"/>
                  </a:moveTo>
                  <a:lnTo>
                    <a:pt x="168" y="68"/>
                  </a:lnTo>
                  <a:lnTo>
                    <a:pt x="34" y="0"/>
                  </a:lnTo>
                  <a:lnTo>
                    <a:pt x="34" y="68"/>
                  </a:lnTo>
                  <a:lnTo>
                    <a:pt x="67" y="102"/>
                  </a:lnTo>
                  <a:lnTo>
                    <a:pt x="0" y="102"/>
                  </a:lnTo>
                  <a:lnTo>
                    <a:pt x="0" y="169"/>
                  </a:lnTo>
                  <a:lnTo>
                    <a:pt x="34" y="169"/>
                  </a:lnTo>
                  <a:lnTo>
                    <a:pt x="67" y="202"/>
                  </a:lnTo>
                  <a:lnTo>
                    <a:pt x="168" y="270"/>
                  </a:lnTo>
                  <a:lnTo>
                    <a:pt x="168" y="202"/>
                  </a:lnTo>
                  <a:lnTo>
                    <a:pt x="235" y="202"/>
                  </a:lnTo>
                  <a:lnTo>
                    <a:pt x="269" y="135"/>
                  </a:lnTo>
                  <a:lnTo>
                    <a:pt x="235" y="34"/>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60"/>
            <p:cNvSpPr>
              <a:spLocks/>
            </p:cNvSpPr>
            <p:nvPr/>
          </p:nvSpPr>
          <p:spPr bwMode="auto">
            <a:xfrm>
              <a:off x="5326" y="3362"/>
              <a:ext cx="302" cy="370"/>
            </a:xfrm>
            <a:custGeom>
              <a:avLst/>
              <a:gdLst>
                <a:gd name="T0" fmla="*/ 268 w 302"/>
                <a:gd name="T1" fmla="*/ 34 h 370"/>
                <a:gd name="T2" fmla="*/ 202 w 302"/>
                <a:gd name="T3" fmla="*/ 34 h 370"/>
                <a:gd name="T4" fmla="*/ 202 w 302"/>
                <a:gd name="T5" fmla="*/ 101 h 370"/>
                <a:gd name="T6" fmla="*/ 101 w 302"/>
                <a:gd name="T7" fmla="*/ 34 h 370"/>
                <a:gd name="T8" fmla="*/ 67 w 302"/>
                <a:gd name="T9" fmla="*/ 0 h 370"/>
                <a:gd name="T10" fmla="*/ 34 w 302"/>
                <a:gd name="T11" fmla="*/ 0 h 370"/>
                <a:gd name="T12" fmla="*/ 34 w 302"/>
                <a:gd name="T13" fmla="*/ 135 h 370"/>
                <a:gd name="T14" fmla="*/ 0 w 302"/>
                <a:gd name="T15" fmla="*/ 168 h 370"/>
                <a:gd name="T16" fmla="*/ 34 w 302"/>
                <a:gd name="T17" fmla="*/ 202 h 370"/>
                <a:gd name="T18" fmla="*/ 67 w 302"/>
                <a:gd name="T19" fmla="*/ 235 h 370"/>
                <a:gd name="T20" fmla="*/ 101 w 302"/>
                <a:gd name="T21" fmla="*/ 269 h 370"/>
                <a:gd name="T22" fmla="*/ 168 w 302"/>
                <a:gd name="T23" fmla="*/ 303 h 370"/>
                <a:gd name="T24" fmla="*/ 202 w 302"/>
                <a:gd name="T25" fmla="*/ 370 h 370"/>
                <a:gd name="T26" fmla="*/ 268 w 302"/>
                <a:gd name="T27" fmla="*/ 337 h 370"/>
                <a:gd name="T28" fmla="*/ 302 w 302"/>
                <a:gd name="T29" fmla="*/ 303 h 370"/>
                <a:gd name="T30" fmla="*/ 268 w 302"/>
                <a:gd name="T31" fmla="*/ 269 h 370"/>
                <a:gd name="T32" fmla="*/ 235 w 302"/>
                <a:gd name="T33" fmla="*/ 269 h 370"/>
                <a:gd name="T34" fmla="*/ 235 w 302"/>
                <a:gd name="T35" fmla="*/ 202 h 370"/>
                <a:gd name="T36" fmla="*/ 302 w 302"/>
                <a:gd name="T37" fmla="*/ 168 h 370"/>
                <a:gd name="T38" fmla="*/ 268 w 302"/>
                <a:gd name="T39" fmla="*/ 101 h 370"/>
                <a:gd name="T40" fmla="*/ 268 w 302"/>
                <a:gd name="T41"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 h="370">
                  <a:moveTo>
                    <a:pt x="268" y="34"/>
                  </a:moveTo>
                  <a:lnTo>
                    <a:pt x="202" y="34"/>
                  </a:lnTo>
                  <a:lnTo>
                    <a:pt x="202" y="101"/>
                  </a:lnTo>
                  <a:lnTo>
                    <a:pt x="101" y="34"/>
                  </a:lnTo>
                  <a:lnTo>
                    <a:pt x="67" y="0"/>
                  </a:lnTo>
                  <a:lnTo>
                    <a:pt x="34" y="0"/>
                  </a:lnTo>
                  <a:lnTo>
                    <a:pt x="34" y="135"/>
                  </a:lnTo>
                  <a:lnTo>
                    <a:pt x="0" y="168"/>
                  </a:lnTo>
                  <a:lnTo>
                    <a:pt x="34" y="202"/>
                  </a:lnTo>
                  <a:lnTo>
                    <a:pt x="67" y="235"/>
                  </a:lnTo>
                  <a:lnTo>
                    <a:pt x="101" y="269"/>
                  </a:lnTo>
                  <a:lnTo>
                    <a:pt x="168" y="303"/>
                  </a:lnTo>
                  <a:lnTo>
                    <a:pt x="202" y="370"/>
                  </a:lnTo>
                  <a:lnTo>
                    <a:pt x="268" y="337"/>
                  </a:lnTo>
                  <a:lnTo>
                    <a:pt x="302" y="303"/>
                  </a:lnTo>
                  <a:lnTo>
                    <a:pt x="268" y="269"/>
                  </a:lnTo>
                  <a:lnTo>
                    <a:pt x="235" y="269"/>
                  </a:lnTo>
                  <a:lnTo>
                    <a:pt x="235" y="202"/>
                  </a:lnTo>
                  <a:lnTo>
                    <a:pt x="302" y="168"/>
                  </a:lnTo>
                  <a:lnTo>
                    <a:pt x="268" y="101"/>
                  </a:lnTo>
                  <a:lnTo>
                    <a:pt x="268" y="34"/>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61"/>
            <p:cNvSpPr>
              <a:spLocks/>
            </p:cNvSpPr>
            <p:nvPr/>
          </p:nvSpPr>
          <p:spPr bwMode="auto">
            <a:xfrm>
              <a:off x="5326" y="3362"/>
              <a:ext cx="302" cy="370"/>
            </a:xfrm>
            <a:custGeom>
              <a:avLst/>
              <a:gdLst>
                <a:gd name="T0" fmla="*/ 268 w 302"/>
                <a:gd name="T1" fmla="*/ 34 h 370"/>
                <a:gd name="T2" fmla="*/ 202 w 302"/>
                <a:gd name="T3" fmla="*/ 34 h 370"/>
                <a:gd name="T4" fmla="*/ 202 w 302"/>
                <a:gd name="T5" fmla="*/ 101 h 370"/>
                <a:gd name="T6" fmla="*/ 101 w 302"/>
                <a:gd name="T7" fmla="*/ 34 h 370"/>
                <a:gd name="T8" fmla="*/ 67 w 302"/>
                <a:gd name="T9" fmla="*/ 0 h 370"/>
                <a:gd name="T10" fmla="*/ 34 w 302"/>
                <a:gd name="T11" fmla="*/ 0 h 370"/>
                <a:gd name="T12" fmla="*/ 34 w 302"/>
                <a:gd name="T13" fmla="*/ 135 h 370"/>
                <a:gd name="T14" fmla="*/ 0 w 302"/>
                <a:gd name="T15" fmla="*/ 168 h 370"/>
                <a:gd name="T16" fmla="*/ 34 w 302"/>
                <a:gd name="T17" fmla="*/ 202 h 370"/>
                <a:gd name="T18" fmla="*/ 67 w 302"/>
                <a:gd name="T19" fmla="*/ 235 h 370"/>
                <a:gd name="T20" fmla="*/ 101 w 302"/>
                <a:gd name="T21" fmla="*/ 269 h 370"/>
                <a:gd name="T22" fmla="*/ 168 w 302"/>
                <a:gd name="T23" fmla="*/ 303 h 370"/>
                <a:gd name="T24" fmla="*/ 202 w 302"/>
                <a:gd name="T25" fmla="*/ 370 h 370"/>
                <a:gd name="T26" fmla="*/ 268 w 302"/>
                <a:gd name="T27" fmla="*/ 337 h 370"/>
                <a:gd name="T28" fmla="*/ 302 w 302"/>
                <a:gd name="T29" fmla="*/ 303 h 370"/>
                <a:gd name="T30" fmla="*/ 268 w 302"/>
                <a:gd name="T31" fmla="*/ 269 h 370"/>
                <a:gd name="T32" fmla="*/ 235 w 302"/>
                <a:gd name="T33" fmla="*/ 269 h 370"/>
                <a:gd name="T34" fmla="*/ 235 w 302"/>
                <a:gd name="T35" fmla="*/ 202 h 370"/>
                <a:gd name="T36" fmla="*/ 302 w 302"/>
                <a:gd name="T37" fmla="*/ 168 h 370"/>
                <a:gd name="T38" fmla="*/ 268 w 302"/>
                <a:gd name="T39" fmla="*/ 101 h 370"/>
                <a:gd name="T40" fmla="*/ 268 w 302"/>
                <a:gd name="T41"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 h="370">
                  <a:moveTo>
                    <a:pt x="268" y="34"/>
                  </a:moveTo>
                  <a:lnTo>
                    <a:pt x="202" y="34"/>
                  </a:lnTo>
                  <a:lnTo>
                    <a:pt x="202" y="101"/>
                  </a:lnTo>
                  <a:lnTo>
                    <a:pt x="101" y="34"/>
                  </a:lnTo>
                  <a:lnTo>
                    <a:pt x="67" y="0"/>
                  </a:lnTo>
                  <a:lnTo>
                    <a:pt x="34" y="0"/>
                  </a:lnTo>
                  <a:lnTo>
                    <a:pt x="34" y="135"/>
                  </a:lnTo>
                  <a:lnTo>
                    <a:pt x="0" y="168"/>
                  </a:lnTo>
                  <a:lnTo>
                    <a:pt x="34" y="202"/>
                  </a:lnTo>
                  <a:lnTo>
                    <a:pt x="67" y="235"/>
                  </a:lnTo>
                  <a:lnTo>
                    <a:pt x="101" y="269"/>
                  </a:lnTo>
                  <a:lnTo>
                    <a:pt x="168" y="303"/>
                  </a:lnTo>
                  <a:lnTo>
                    <a:pt x="202" y="370"/>
                  </a:lnTo>
                  <a:lnTo>
                    <a:pt x="268" y="337"/>
                  </a:lnTo>
                  <a:lnTo>
                    <a:pt x="302" y="303"/>
                  </a:lnTo>
                  <a:lnTo>
                    <a:pt x="268" y="269"/>
                  </a:lnTo>
                  <a:lnTo>
                    <a:pt x="235" y="269"/>
                  </a:lnTo>
                  <a:lnTo>
                    <a:pt x="235" y="202"/>
                  </a:lnTo>
                  <a:lnTo>
                    <a:pt x="302" y="168"/>
                  </a:lnTo>
                  <a:lnTo>
                    <a:pt x="268" y="101"/>
                  </a:lnTo>
                  <a:lnTo>
                    <a:pt x="268" y="34"/>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62"/>
            <p:cNvSpPr>
              <a:spLocks/>
            </p:cNvSpPr>
            <p:nvPr/>
          </p:nvSpPr>
          <p:spPr bwMode="auto">
            <a:xfrm>
              <a:off x="4891" y="3362"/>
              <a:ext cx="638" cy="603"/>
            </a:xfrm>
            <a:custGeom>
              <a:avLst/>
              <a:gdLst>
                <a:gd name="T0" fmla="*/ 436 w 638"/>
                <a:gd name="T1" fmla="*/ 168 h 603"/>
                <a:gd name="T2" fmla="*/ 369 w 638"/>
                <a:gd name="T3" fmla="*/ 134 h 603"/>
                <a:gd name="T4" fmla="*/ 335 w 638"/>
                <a:gd name="T5" fmla="*/ 101 h 603"/>
                <a:gd name="T6" fmla="*/ 335 w 638"/>
                <a:gd name="T7" fmla="*/ 0 h 603"/>
                <a:gd name="T8" fmla="*/ 268 w 638"/>
                <a:gd name="T9" fmla="*/ 0 h 603"/>
                <a:gd name="T10" fmla="*/ 201 w 638"/>
                <a:gd name="T11" fmla="*/ 34 h 603"/>
                <a:gd name="T12" fmla="*/ 201 w 638"/>
                <a:gd name="T13" fmla="*/ 67 h 603"/>
                <a:gd name="T14" fmla="*/ 134 w 638"/>
                <a:gd name="T15" fmla="*/ 168 h 603"/>
                <a:gd name="T16" fmla="*/ 134 w 638"/>
                <a:gd name="T17" fmla="*/ 402 h 603"/>
                <a:gd name="T18" fmla="*/ 0 w 638"/>
                <a:gd name="T19" fmla="*/ 469 h 603"/>
                <a:gd name="T20" fmla="*/ 0 w 638"/>
                <a:gd name="T21" fmla="*/ 503 h 603"/>
                <a:gd name="T22" fmla="*/ 67 w 638"/>
                <a:gd name="T23" fmla="*/ 570 h 603"/>
                <a:gd name="T24" fmla="*/ 100 w 638"/>
                <a:gd name="T25" fmla="*/ 603 h 603"/>
                <a:gd name="T26" fmla="*/ 201 w 638"/>
                <a:gd name="T27" fmla="*/ 536 h 603"/>
                <a:gd name="T28" fmla="*/ 302 w 638"/>
                <a:gd name="T29" fmla="*/ 469 h 603"/>
                <a:gd name="T30" fmla="*/ 369 w 638"/>
                <a:gd name="T31" fmla="*/ 436 h 603"/>
                <a:gd name="T32" fmla="*/ 470 w 638"/>
                <a:gd name="T33" fmla="*/ 436 h 603"/>
                <a:gd name="T34" fmla="*/ 503 w 638"/>
                <a:gd name="T35" fmla="*/ 402 h 603"/>
                <a:gd name="T36" fmla="*/ 570 w 638"/>
                <a:gd name="T37" fmla="*/ 436 h 603"/>
                <a:gd name="T38" fmla="*/ 638 w 638"/>
                <a:gd name="T39" fmla="*/ 368 h 603"/>
                <a:gd name="T40" fmla="*/ 604 w 638"/>
                <a:gd name="T41" fmla="*/ 302 h 603"/>
                <a:gd name="T42" fmla="*/ 536 w 638"/>
                <a:gd name="T43" fmla="*/ 268 h 603"/>
                <a:gd name="T44" fmla="*/ 436 w 638"/>
                <a:gd name="T45" fmla="*/ 168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8" h="603">
                  <a:moveTo>
                    <a:pt x="436" y="168"/>
                  </a:moveTo>
                  <a:lnTo>
                    <a:pt x="369" y="134"/>
                  </a:lnTo>
                  <a:lnTo>
                    <a:pt x="335" y="101"/>
                  </a:lnTo>
                  <a:lnTo>
                    <a:pt x="335" y="0"/>
                  </a:lnTo>
                  <a:lnTo>
                    <a:pt x="268" y="0"/>
                  </a:lnTo>
                  <a:lnTo>
                    <a:pt x="201" y="34"/>
                  </a:lnTo>
                  <a:lnTo>
                    <a:pt x="201" y="67"/>
                  </a:lnTo>
                  <a:lnTo>
                    <a:pt x="134" y="168"/>
                  </a:lnTo>
                  <a:lnTo>
                    <a:pt x="134" y="402"/>
                  </a:lnTo>
                  <a:lnTo>
                    <a:pt x="0" y="469"/>
                  </a:lnTo>
                  <a:lnTo>
                    <a:pt x="0" y="503"/>
                  </a:lnTo>
                  <a:lnTo>
                    <a:pt x="67" y="570"/>
                  </a:lnTo>
                  <a:lnTo>
                    <a:pt x="100" y="603"/>
                  </a:lnTo>
                  <a:lnTo>
                    <a:pt x="201" y="536"/>
                  </a:lnTo>
                  <a:lnTo>
                    <a:pt x="302" y="469"/>
                  </a:lnTo>
                  <a:lnTo>
                    <a:pt x="369" y="436"/>
                  </a:lnTo>
                  <a:lnTo>
                    <a:pt x="470" y="436"/>
                  </a:lnTo>
                  <a:lnTo>
                    <a:pt x="503" y="402"/>
                  </a:lnTo>
                  <a:lnTo>
                    <a:pt x="570" y="436"/>
                  </a:lnTo>
                  <a:lnTo>
                    <a:pt x="638" y="368"/>
                  </a:lnTo>
                  <a:lnTo>
                    <a:pt x="604" y="302"/>
                  </a:lnTo>
                  <a:lnTo>
                    <a:pt x="536" y="268"/>
                  </a:lnTo>
                  <a:lnTo>
                    <a:pt x="436" y="168"/>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63"/>
            <p:cNvSpPr>
              <a:spLocks/>
            </p:cNvSpPr>
            <p:nvPr/>
          </p:nvSpPr>
          <p:spPr bwMode="auto">
            <a:xfrm>
              <a:off x="4891" y="3362"/>
              <a:ext cx="638" cy="603"/>
            </a:xfrm>
            <a:custGeom>
              <a:avLst/>
              <a:gdLst>
                <a:gd name="T0" fmla="*/ 436 w 638"/>
                <a:gd name="T1" fmla="*/ 168 h 603"/>
                <a:gd name="T2" fmla="*/ 369 w 638"/>
                <a:gd name="T3" fmla="*/ 134 h 603"/>
                <a:gd name="T4" fmla="*/ 335 w 638"/>
                <a:gd name="T5" fmla="*/ 101 h 603"/>
                <a:gd name="T6" fmla="*/ 335 w 638"/>
                <a:gd name="T7" fmla="*/ 0 h 603"/>
                <a:gd name="T8" fmla="*/ 268 w 638"/>
                <a:gd name="T9" fmla="*/ 0 h 603"/>
                <a:gd name="T10" fmla="*/ 201 w 638"/>
                <a:gd name="T11" fmla="*/ 34 h 603"/>
                <a:gd name="T12" fmla="*/ 201 w 638"/>
                <a:gd name="T13" fmla="*/ 67 h 603"/>
                <a:gd name="T14" fmla="*/ 134 w 638"/>
                <a:gd name="T15" fmla="*/ 168 h 603"/>
                <a:gd name="T16" fmla="*/ 134 w 638"/>
                <a:gd name="T17" fmla="*/ 402 h 603"/>
                <a:gd name="T18" fmla="*/ 0 w 638"/>
                <a:gd name="T19" fmla="*/ 469 h 603"/>
                <a:gd name="T20" fmla="*/ 0 w 638"/>
                <a:gd name="T21" fmla="*/ 503 h 603"/>
                <a:gd name="T22" fmla="*/ 67 w 638"/>
                <a:gd name="T23" fmla="*/ 570 h 603"/>
                <a:gd name="T24" fmla="*/ 100 w 638"/>
                <a:gd name="T25" fmla="*/ 603 h 603"/>
                <a:gd name="T26" fmla="*/ 201 w 638"/>
                <a:gd name="T27" fmla="*/ 536 h 603"/>
                <a:gd name="T28" fmla="*/ 302 w 638"/>
                <a:gd name="T29" fmla="*/ 469 h 603"/>
                <a:gd name="T30" fmla="*/ 369 w 638"/>
                <a:gd name="T31" fmla="*/ 436 h 603"/>
                <a:gd name="T32" fmla="*/ 470 w 638"/>
                <a:gd name="T33" fmla="*/ 436 h 603"/>
                <a:gd name="T34" fmla="*/ 503 w 638"/>
                <a:gd name="T35" fmla="*/ 402 h 603"/>
                <a:gd name="T36" fmla="*/ 570 w 638"/>
                <a:gd name="T37" fmla="*/ 436 h 603"/>
                <a:gd name="T38" fmla="*/ 638 w 638"/>
                <a:gd name="T39" fmla="*/ 368 h 603"/>
                <a:gd name="T40" fmla="*/ 604 w 638"/>
                <a:gd name="T41" fmla="*/ 302 h 603"/>
                <a:gd name="T42" fmla="*/ 536 w 638"/>
                <a:gd name="T43" fmla="*/ 268 h 603"/>
                <a:gd name="T44" fmla="*/ 436 w 638"/>
                <a:gd name="T45" fmla="*/ 168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8" h="603">
                  <a:moveTo>
                    <a:pt x="436" y="168"/>
                  </a:moveTo>
                  <a:lnTo>
                    <a:pt x="369" y="134"/>
                  </a:lnTo>
                  <a:lnTo>
                    <a:pt x="335" y="101"/>
                  </a:lnTo>
                  <a:lnTo>
                    <a:pt x="335" y="0"/>
                  </a:lnTo>
                  <a:lnTo>
                    <a:pt x="268" y="0"/>
                  </a:lnTo>
                  <a:lnTo>
                    <a:pt x="201" y="34"/>
                  </a:lnTo>
                  <a:lnTo>
                    <a:pt x="201" y="67"/>
                  </a:lnTo>
                  <a:lnTo>
                    <a:pt x="134" y="168"/>
                  </a:lnTo>
                  <a:lnTo>
                    <a:pt x="134" y="402"/>
                  </a:lnTo>
                  <a:lnTo>
                    <a:pt x="0" y="469"/>
                  </a:lnTo>
                  <a:lnTo>
                    <a:pt x="0" y="503"/>
                  </a:lnTo>
                  <a:lnTo>
                    <a:pt x="67" y="570"/>
                  </a:lnTo>
                  <a:lnTo>
                    <a:pt x="100" y="603"/>
                  </a:lnTo>
                  <a:lnTo>
                    <a:pt x="201" y="536"/>
                  </a:lnTo>
                  <a:lnTo>
                    <a:pt x="302" y="469"/>
                  </a:lnTo>
                  <a:lnTo>
                    <a:pt x="369" y="436"/>
                  </a:lnTo>
                  <a:lnTo>
                    <a:pt x="470" y="436"/>
                  </a:lnTo>
                  <a:lnTo>
                    <a:pt x="503" y="402"/>
                  </a:lnTo>
                  <a:lnTo>
                    <a:pt x="570" y="436"/>
                  </a:lnTo>
                  <a:lnTo>
                    <a:pt x="638" y="368"/>
                  </a:lnTo>
                  <a:lnTo>
                    <a:pt x="604" y="302"/>
                  </a:lnTo>
                  <a:lnTo>
                    <a:pt x="536" y="268"/>
                  </a:lnTo>
                  <a:lnTo>
                    <a:pt x="436" y="168"/>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64"/>
            <p:cNvSpPr>
              <a:spLocks/>
            </p:cNvSpPr>
            <p:nvPr/>
          </p:nvSpPr>
          <p:spPr bwMode="auto">
            <a:xfrm>
              <a:off x="5160" y="3092"/>
              <a:ext cx="265" cy="437"/>
            </a:xfrm>
            <a:custGeom>
              <a:avLst/>
              <a:gdLst>
                <a:gd name="T0" fmla="*/ 0 w 265"/>
                <a:gd name="T1" fmla="*/ 269 h 437"/>
                <a:gd name="T2" fmla="*/ 0 w 265"/>
                <a:gd name="T3" fmla="*/ 135 h 437"/>
                <a:gd name="T4" fmla="*/ 33 w 265"/>
                <a:gd name="T5" fmla="*/ 101 h 437"/>
                <a:gd name="T6" fmla="*/ 100 w 265"/>
                <a:gd name="T7" fmla="*/ 101 h 437"/>
                <a:gd name="T8" fmla="*/ 100 w 265"/>
                <a:gd name="T9" fmla="*/ 0 h 437"/>
                <a:gd name="T10" fmla="*/ 133 w 265"/>
                <a:gd name="T11" fmla="*/ 34 h 437"/>
                <a:gd name="T12" fmla="*/ 199 w 265"/>
                <a:gd name="T13" fmla="*/ 34 h 437"/>
                <a:gd name="T14" fmla="*/ 233 w 265"/>
                <a:gd name="T15" fmla="*/ 67 h 437"/>
                <a:gd name="T16" fmla="*/ 233 w 265"/>
                <a:gd name="T17" fmla="*/ 168 h 437"/>
                <a:gd name="T18" fmla="*/ 265 w 265"/>
                <a:gd name="T19" fmla="*/ 202 h 437"/>
                <a:gd name="T20" fmla="*/ 199 w 265"/>
                <a:gd name="T21" fmla="*/ 202 h 437"/>
                <a:gd name="T22" fmla="*/ 199 w 265"/>
                <a:gd name="T23" fmla="*/ 403 h 437"/>
                <a:gd name="T24" fmla="*/ 166 w 265"/>
                <a:gd name="T25" fmla="*/ 437 h 437"/>
                <a:gd name="T26" fmla="*/ 100 w 265"/>
                <a:gd name="T27" fmla="*/ 403 h 437"/>
                <a:gd name="T28" fmla="*/ 66 w 265"/>
                <a:gd name="T29" fmla="*/ 370 h 437"/>
                <a:gd name="T30" fmla="*/ 66 w 265"/>
                <a:gd name="T31" fmla="*/ 269 h 437"/>
                <a:gd name="T32" fmla="*/ 0 w 265"/>
                <a:gd name="T33" fmla="*/ 26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437">
                  <a:moveTo>
                    <a:pt x="0" y="269"/>
                  </a:moveTo>
                  <a:lnTo>
                    <a:pt x="0" y="135"/>
                  </a:lnTo>
                  <a:lnTo>
                    <a:pt x="33" y="101"/>
                  </a:lnTo>
                  <a:lnTo>
                    <a:pt x="100" y="101"/>
                  </a:lnTo>
                  <a:lnTo>
                    <a:pt x="100" y="0"/>
                  </a:lnTo>
                  <a:lnTo>
                    <a:pt x="133" y="34"/>
                  </a:lnTo>
                  <a:lnTo>
                    <a:pt x="199" y="34"/>
                  </a:lnTo>
                  <a:lnTo>
                    <a:pt x="233" y="67"/>
                  </a:lnTo>
                  <a:lnTo>
                    <a:pt x="233" y="168"/>
                  </a:lnTo>
                  <a:lnTo>
                    <a:pt x="265" y="202"/>
                  </a:lnTo>
                  <a:lnTo>
                    <a:pt x="199" y="202"/>
                  </a:lnTo>
                  <a:lnTo>
                    <a:pt x="199" y="403"/>
                  </a:lnTo>
                  <a:lnTo>
                    <a:pt x="166" y="437"/>
                  </a:lnTo>
                  <a:lnTo>
                    <a:pt x="100" y="403"/>
                  </a:lnTo>
                  <a:lnTo>
                    <a:pt x="66" y="370"/>
                  </a:lnTo>
                  <a:lnTo>
                    <a:pt x="66" y="269"/>
                  </a:lnTo>
                  <a:lnTo>
                    <a:pt x="0" y="269"/>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highlight>
                  <a:srgbClr val="00FF00"/>
                </a:highlight>
              </a:endParaRPr>
            </a:p>
          </p:txBody>
        </p:sp>
        <p:sp>
          <p:nvSpPr>
            <p:cNvPr id="69" name="Freeform 65"/>
            <p:cNvSpPr>
              <a:spLocks/>
            </p:cNvSpPr>
            <p:nvPr/>
          </p:nvSpPr>
          <p:spPr bwMode="auto">
            <a:xfrm>
              <a:off x="5160" y="3092"/>
              <a:ext cx="265" cy="437"/>
            </a:xfrm>
            <a:custGeom>
              <a:avLst/>
              <a:gdLst>
                <a:gd name="T0" fmla="*/ 0 w 265"/>
                <a:gd name="T1" fmla="*/ 269 h 437"/>
                <a:gd name="T2" fmla="*/ 0 w 265"/>
                <a:gd name="T3" fmla="*/ 135 h 437"/>
                <a:gd name="T4" fmla="*/ 33 w 265"/>
                <a:gd name="T5" fmla="*/ 101 h 437"/>
                <a:gd name="T6" fmla="*/ 100 w 265"/>
                <a:gd name="T7" fmla="*/ 101 h 437"/>
                <a:gd name="T8" fmla="*/ 100 w 265"/>
                <a:gd name="T9" fmla="*/ 0 h 437"/>
                <a:gd name="T10" fmla="*/ 133 w 265"/>
                <a:gd name="T11" fmla="*/ 34 h 437"/>
                <a:gd name="T12" fmla="*/ 199 w 265"/>
                <a:gd name="T13" fmla="*/ 34 h 437"/>
                <a:gd name="T14" fmla="*/ 233 w 265"/>
                <a:gd name="T15" fmla="*/ 67 h 437"/>
                <a:gd name="T16" fmla="*/ 233 w 265"/>
                <a:gd name="T17" fmla="*/ 168 h 437"/>
                <a:gd name="T18" fmla="*/ 265 w 265"/>
                <a:gd name="T19" fmla="*/ 202 h 437"/>
                <a:gd name="T20" fmla="*/ 199 w 265"/>
                <a:gd name="T21" fmla="*/ 202 h 437"/>
                <a:gd name="T22" fmla="*/ 199 w 265"/>
                <a:gd name="T23" fmla="*/ 403 h 437"/>
                <a:gd name="T24" fmla="*/ 166 w 265"/>
                <a:gd name="T25" fmla="*/ 437 h 437"/>
                <a:gd name="T26" fmla="*/ 100 w 265"/>
                <a:gd name="T27" fmla="*/ 403 h 437"/>
                <a:gd name="T28" fmla="*/ 66 w 265"/>
                <a:gd name="T29" fmla="*/ 370 h 437"/>
                <a:gd name="T30" fmla="*/ 66 w 265"/>
                <a:gd name="T31" fmla="*/ 269 h 437"/>
                <a:gd name="T32" fmla="*/ 0 w 265"/>
                <a:gd name="T33" fmla="*/ 26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437">
                  <a:moveTo>
                    <a:pt x="0" y="269"/>
                  </a:moveTo>
                  <a:lnTo>
                    <a:pt x="0" y="135"/>
                  </a:lnTo>
                  <a:lnTo>
                    <a:pt x="33" y="101"/>
                  </a:lnTo>
                  <a:lnTo>
                    <a:pt x="100" y="101"/>
                  </a:lnTo>
                  <a:lnTo>
                    <a:pt x="100" y="0"/>
                  </a:lnTo>
                  <a:lnTo>
                    <a:pt x="133" y="34"/>
                  </a:lnTo>
                  <a:lnTo>
                    <a:pt x="199" y="34"/>
                  </a:lnTo>
                  <a:lnTo>
                    <a:pt x="233" y="67"/>
                  </a:lnTo>
                  <a:lnTo>
                    <a:pt x="233" y="168"/>
                  </a:lnTo>
                  <a:lnTo>
                    <a:pt x="265" y="202"/>
                  </a:lnTo>
                  <a:lnTo>
                    <a:pt x="199" y="202"/>
                  </a:lnTo>
                  <a:lnTo>
                    <a:pt x="199" y="403"/>
                  </a:lnTo>
                  <a:lnTo>
                    <a:pt x="166" y="437"/>
                  </a:lnTo>
                  <a:lnTo>
                    <a:pt x="100" y="403"/>
                  </a:lnTo>
                  <a:lnTo>
                    <a:pt x="66" y="370"/>
                  </a:lnTo>
                  <a:lnTo>
                    <a:pt x="66" y="269"/>
                  </a:lnTo>
                  <a:lnTo>
                    <a:pt x="0" y="269"/>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66"/>
            <p:cNvSpPr>
              <a:spLocks/>
            </p:cNvSpPr>
            <p:nvPr/>
          </p:nvSpPr>
          <p:spPr bwMode="auto">
            <a:xfrm>
              <a:off x="5057" y="3126"/>
              <a:ext cx="136" cy="270"/>
            </a:xfrm>
            <a:custGeom>
              <a:avLst/>
              <a:gdLst>
                <a:gd name="T0" fmla="*/ 136 w 136"/>
                <a:gd name="T1" fmla="*/ 67 h 270"/>
                <a:gd name="T2" fmla="*/ 102 w 136"/>
                <a:gd name="T3" fmla="*/ 0 h 270"/>
                <a:gd name="T4" fmla="*/ 68 w 136"/>
                <a:gd name="T5" fmla="*/ 33 h 270"/>
                <a:gd name="T6" fmla="*/ 34 w 136"/>
                <a:gd name="T7" fmla="*/ 67 h 270"/>
                <a:gd name="T8" fmla="*/ 0 w 136"/>
                <a:gd name="T9" fmla="*/ 67 h 270"/>
                <a:gd name="T10" fmla="*/ 0 w 136"/>
                <a:gd name="T11" fmla="*/ 101 h 270"/>
                <a:gd name="T12" fmla="*/ 34 w 136"/>
                <a:gd name="T13" fmla="*/ 134 h 270"/>
                <a:gd name="T14" fmla="*/ 0 w 136"/>
                <a:gd name="T15" fmla="*/ 168 h 270"/>
                <a:gd name="T16" fmla="*/ 0 w 136"/>
                <a:gd name="T17" fmla="*/ 236 h 270"/>
                <a:gd name="T18" fmla="*/ 34 w 136"/>
                <a:gd name="T19" fmla="*/ 270 h 270"/>
                <a:gd name="T20" fmla="*/ 102 w 136"/>
                <a:gd name="T21" fmla="*/ 236 h 270"/>
                <a:gd name="T22" fmla="*/ 102 w 136"/>
                <a:gd name="T23" fmla="*/ 101 h 270"/>
                <a:gd name="T24" fmla="*/ 136 w 136"/>
                <a:gd name="T25" fmla="*/ 6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70">
                  <a:moveTo>
                    <a:pt x="136" y="67"/>
                  </a:moveTo>
                  <a:lnTo>
                    <a:pt x="102" y="0"/>
                  </a:lnTo>
                  <a:lnTo>
                    <a:pt x="68" y="33"/>
                  </a:lnTo>
                  <a:lnTo>
                    <a:pt x="34" y="67"/>
                  </a:lnTo>
                  <a:lnTo>
                    <a:pt x="0" y="67"/>
                  </a:lnTo>
                  <a:lnTo>
                    <a:pt x="0" y="101"/>
                  </a:lnTo>
                  <a:lnTo>
                    <a:pt x="34" y="134"/>
                  </a:lnTo>
                  <a:lnTo>
                    <a:pt x="0" y="168"/>
                  </a:lnTo>
                  <a:lnTo>
                    <a:pt x="0" y="236"/>
                  </a:lnTo>
                  <a:lnTo>
                    <a:pt x="34" y="270"/>
                  </a:lnTo>
                  <a:lnTo>
                    <a:pt x="102" y="236"/>
                  </a:lnTo>
                  <a:lnTo>
                    <a:pt x="102" y="101"/>
                  </a:lnTo>
                  <a:lnTo>
                    <a:pt x="136" y="67"/>
                  </a:lnTo>
                  <a:close/>
                </a:path>
              </a:pathLst>
            </a:custGeom>
            <a:solidFill>
              <a:srgbClr val="8EB4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67"/>
            <p:cNvSpPr>
              <a:spLocks/>
            </p:cNvSpPr>
            <p:nvPr/>
          </p:nvSpPr>
          <p:spPr bwMode="auto">
            <a:xfrm>
              <a:off x="5057" y="3126"/>
              <a:ext cx="136" cy="270"/>
            </a:xfrm>
            <a:custGeom>
              <a:avLst/>
              <a:gdLst>
                <a:gd name="T0" fmla="*/ 136 w 136"/>
                <a:gd name="T1" fmla="*/ 67 h 270"/>
                <a:gd name="T2" fmla="*/ 102 w 136"/>
                <a:gd name="T3" fmla="*/ 0 h 270"/>
                <a:gd name="T4" fmla="*/ 68 w 136"/>
                <a:gd name="T5" fmla="*/ 33 h 270"/>
                <a:gd name="T6" fmla="*/ 34 w 136"/>
                <a:gd name="T7" fmla="*/ 67 h 270"/>
                <a:gd name="T8" fmla="*/ 0 w 136"/>
                <a:gd name="T9" fmla="*/ 67 h 270"/>
                <a:gd name="T10" fmla="*/ 0 w 136"/>
                <a:gd name="T11" fmla="*/ 101 h 270"/>
                <a:gd name="T12" fmla="*/ 34 w 136"/>
                <a:gd name="T13" fmla="*/ 134 h 270"/>
                <a:gd name="T14" fmla="*/ 0 w 136"/>
                <a:gd name="T15" fmla="*/ 168 h 270"/>
                <a:gd name="T16" fmla="*/ 0 w 136"/>
                <a:gd name="T17" fmla="*/ 236 h 270"/>
                <a:gd name="T18" fmla="*/ 34 w 136"/>
                <a:gd name="T19" fmla="*/ 270 h 270"/>
                <a:gd name="T20" fmla="*/ 102 w 136"/>
                <a:gd name="T21" fmla="*/ 236 h 270"/>
                <a:gd name="T22" fmla="*/ 102 w 136"/>
                <a:gd name="T23" fmla="*/ 101 h 270"/>
                <a:gd name="T24" fmla="*/ 136 w 136"/>
                <a:gd name="T25" fmla="*/ 6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70">
                  <a:moveTo>
                    <a:pt x="136" y="67"/>
                  </a:moveTo>
                  <a:lnTo>
                    <a:pt x="102" y="0"/>
                  </a:lnTo>
                  <a:lnTo>
                    <a:pt x="68" y="33"/>
                  </a:lnTo>
                  <a:lnTo>
                    <a:pt x="34" y="67"/>
                  </a:lnTo>
                  <a:lnTo>
                    <a:pt x="0" y="67"/>
                  </a:lnTo>
                  <a:lnTo>
                    <a:pt x="0" y="101"/>
                  </a:lnTo>
                  <a:lnTo>
                    <a:pt x="34" y="134"/>
                  </a:lnTo>
                  <a:lnTo>
                    <a:pt x="0" y="168"/>
                  </a:lnTo>
                  <a:lnTo>
                    <a:pt x="0" y="236"/>
                  </a:lnTo>
                  <a:lnTo>
                    <a:pt x="34" y="270"/>
                  </a:lnTo>
                  <a:lnTo>
                    <a:pt x="102" y="236"/>
                  </a:lnTo>
                  <a:lnTo>
                    <a:pt x="102" y="101"/>
                  </a:lnTo>
                  <a:lnTo>
                    <a:pt x="136" y="67"/>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8"/>
            <p:cNvSpPr>
              <a:spLocks/>
            </p:cNvSpPr>
            <p:nvPr/>
          </p:nvSpPr>
          <p:spPr bwMode="auto">
            <a:xfrm>
              <a:off x="5057" y="2823"/>
              <a:ext cx="202" cy="203"/>
            </a:xfrm>
            <a:custGeom>
              <a:avLst/>
              <a:gdLst>
                <a:gd name="T0" fmla="*/ 169 w 202"/>
                <a:gd name="T1" fmla="*/ 0 h 203"/>
                <a:gd name="T2" fmla="*/ 0 w 202"/>
                <a:gd name="T3" fmla="*/ 0 h 203"/>
                <a:gd name="T4" fmla="*/ 0 w 202"/>
                <a:gd name="T5" fmla="*/ 101 h 203"/>
                <a:gd name="T6" fmla="*/ 33 w 202"/>
                <a:gd name="T7" fmla="*/ 135 h 203"/>
                <a:gd name="T8" fmla="*/ 67 w 202"/>
                <a:gd name="T9" fmla="*/ 135 h 203"/>
                <a:gd name="T10" fmla="*/ 67 w 202"/>
                <a:gd name="T11" fmla="*/ 169 h 203"/>
                <a:gd name="T12" fmla="*/ 101 w 202"/>
                <a:gd name="T13" fmla="*/ 203 h 203"/>
                <a:gd name="T14" fmla="*/ 135 w 202"/>
                <a:gd name="T15" fmla="*/ 169 h 203"/>
                <a:gd name="T16" fmla="*/ 135 w 202"/>
                <a:gd name="T17" fmla="*/ 101 h 203"/>
                <a:gd name="T18" fmla="*/ 202 w 202"/>
                <a:gd name="T19" fmla="*/ 34 h 203"/>
                <a:gd name="T20" fmla="*/ 169 w 202"/>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3">
                  <a:moveTo>
                    <a:pt x="169" y="0"/>
                  </a:moveTo>
                  <a:lnTo>
                    <a:pt x="0" y="0"/>
                  </a:lnTo>
                  <a:lnTo>
                    <a:pt x="0" y="101"/>
                  </a:lnTo>
                  <a:lnTo>
                    <a:pt x="33" y="135"/>
                  </a:lnTo>
                  <a:lnTo>
                    <a:pt x="67" y="135"/>
                  </a:lnTo>
                  <a:lnTo>
                    <a:pt x="67" y="169"/>
                  </a:lnTo>
                  <a:lnTo>
                    <a:pt x="101" y="203"/>
                  </a:lnTo>
                  <a:lnTo>
                    <a:pt x="135" y="169"/>
                  </a:lnTo>
                  <a:lnTo>
                    <a:pt x="135" y="101"/>
                  </a:lnTo>
                  <a:lnTo>
                    <a:pt x="202" y="34"/>
                  </a:lnTo>
                  <a:lnTo>
                    <a:pt x="1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9"/>
            <p:cNvSpPr>
              <a:spLocks/>
            </p:cNvSpPr>
            <p:nvPr/>
          </p:nvSpPr>
          <p:spPr bwMode="auto">
            <a:xfrm>
              <a:off x="5057" y="2823"/>
              <a:ext cx="202" cy="203"/>
            </a:xfrm>
            <a:custGeom>
              <a:avLst/>
              <a:gdLst>
                <a:gd name="T0" fmla="*/ 169 w 202"/>
                <a:gd name="T1" fmla="*/ 0 h 203"/>
                <a:gd name="T2" fmla="*/ 0 w 202"/>
                <a:gd name="T3" fmla="*/ 0 h 203"/>
                <a:gd name="T4" fmla="*/ 0 w 202"/>
                <a:gd name="T5" fmla="*/ 101 h 203"/>
                <a:gd name="T6" fmla="*/ 33 w 202"/>
                <a:gd name="T7" fmla="*/ 135 h 203"/>
                <a:gd name="T8" fmla="*/ 67 w 202"/>
                <a:gd name="T9" fmla="*/ 135 h 203"/>
                <a:gd name="T10" fmla="*/ 67 w 202"/>
                <a:gd name="T11" fmla="*/ 169 h 203"/>
                <a:gd name="T12" fmla="*/ 101 w 202"/>
                <a:gd name="T13" fmla="*/ 203 h 203"/>
                <a:gd name="T14" fmla="*/ 135 w 202"/>
                <a:gd name="T15" fmla="*/ 169 h 203"/>
                <a:gd name="T16" fmla="*/ 135 w 202"/>
                <a:gd name="T17" fmla="*/ 101 h 203"/>
                <a:gd name="T18" fmla="*/ 202 w 202"/>
                <a:gd name="T19" fmla="*/ 34 h 203"/>
                <a:gd name="T20" fmla="*/ 169 w 202"/>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3">
                  <a:moveTo>
                    <a:pt x="169" y="0"/>
                  </a:moveTo>
                  <a:lnTo>
                    <a:pt x="0" y="0"/>
                  </a:lnTo>
                  <a:lnTo>
                    <a:pt x="0" y="101"/>
                  </a:lnTo>
                  <a:lnTo>
                    <a:pt x="33" y="135"/>
                  </a:lnTo>
                  <a:lnTo>
                    <a:pt x="67" y="135"/>
                  </a:lnTo>
                  <a:lnTo>
                    <a:pt x="67" y="169"/>
                  </a:lnTo>
                  <a:lnTo>
                    <a:pt x="101" y="203"/>
                  </a:lnTo>
                  <a:lnTo>
                    <a:pt x="135" y="169"/>
                  </a:lnTo>
                  <a:lnTo>
                    <a:pt x="135" y="101"/>
                  </a:lnTo>
                  <a:lnTo>
                    <a:pt x="202" y="34"/>
                  </a:lnTo>
                  <a:lnTo>
                    <a:pt x="169"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70"/>
            <p:cNvSpPr>
              <a:spLocks/>
            </p:cNvSpPr>
            <p:nvPr/>
          </p:nvSpPr>
          <p:spPr bwMode="auto">
            <a:xfrm>
              <a:off x="4489" y="2050"/>
              <a:ext cx="770" cy="806"/>
            </a:xfrm>
            <a:custGeom>
              <a:avLst/>
              <a:gdLst>
                <a:gd name="T0" fmla="*/ 369 w 770"/>
                <a:gd name="T1" fmla="*/ 168 h 806"/>
                <a:gd name="T2" fmla="*/ 435 w 770"/>
                <a:gd name="T3" fmla="*/ 68 h 806"/>
                <a:gd name="T4" fmla="*/ 536 w 770"/>
                <a:gd name="T5" fmla="*/ 101 h 806"/>
                <a:gd name="T6" fmla="*/ 570 w 770"/>
                <a:gd name="T7" fmla="*/ 68 h 806"/>
                <a:gd name="T8" fmla="*/ 636 w 770"/>
                <a:gd name="T9" fmla="*/ 34 h 806"/>
                <a:gd name="T10" fmla="*/ 670 w 770"/>
                <a:gd name="T11" fmla="*/ 68 h 806"/>
                <a:gd name="T12" fmla="*/ 704 w 770"/>
                <a:gd name="T13" fmla="*/ 269 h 806"/>
                <a:gd name="T14" fmla="*/ 770 w 770"/>
                <a:gd name="T15" fmla="*/ 302 h 806"/>
                <a:gd name="T16" fmla="*/ 737 w 770"/>
                <a:gd name="T17" fmla="*/ 370 h 806"/>
                <a:gd name="T18" fmla="*/ 670 w 770"/>
                <a:gd name="T19" fmla="*/ 470 h 806"/>
                <a:gd name="T20" fmla="*/ 737 w 770"/>
                <a:gd name="T21" fmla="*/ 605 h 806"/>
                <a:gd name="T22" fmla="*/ 670 w 770"/>
                <a:gd name="T23" fmla="*/ 638 h 806"/>
                <a:gd name="T24" fmla="*/ 737 w 770"/>
                <a:gd name="T25" fmla="*/ 705 h 806"/>
                <a:gd name="T26" fmla="*/ 737 w 770"/>
                <a:gd name="T27" fmla="*/ 772 h 806"/>
                <a:gd name="T28" fmla="*/ 469 w 770"/>
                <a:gd name="T29" fmla="*/ 806 h 806"/>
                <a:gd name="T30" fmla="*/ 301 w 770"/>
                <a:gd name="T31" fmla="*/ 739 h 806"/>
                <a:gd name="T32" fmla="*/ 100 w 770"/>
                <a:gd name="T33" fmla="*/ 705 h 806"/>
                <a:gd name="T34" fmla="*/ 201 w 770"/>
                <a:gd name="T35" fmla="*/ 672 h 806"/>
                <a:gd name="T36" fmla="*/ 134 w 770"/>
                <a:gd name="T37" fmla="*/ 605 h 806"/>
                <a:gd name="T38" fmla="*/ 67 w 770"/>
                <a:gd name="T39" fmla="*/ 571 h 806"/>
                <a:gd name="T40" fmla="*/ 0 w 770"/>
                <a:gd name="T41" fmla="*/ 537 h 806"/>
                <a:gd name="T42" fmla="*/ 67 w 770"/>
                <a:gd name="T43" fmla="*/ 504 h 806"/>
                <a:gd name="T44" fmla="*/ 100 w 770"/>
                <a:gd name="T45" fmla="*/ 436 h 806"/>
                <a:gd name="T46" fmla="*/ 134 w 770"/>
                <a:gd name="T47" fmla="*/ 504 h 806"/>
                <a:gd name="T48" fmla="*/ 100 w 770"/>
                <a:gd name="T49" fmla="*/ 537 h 806"/>
                <a:gd name="T50" fmla="*/ 134 w 770"/>
                <a:gd name="T51" fmla="*/ 571 h 806"/>
                <a:gd name="T52" fmla="*/ 167 w 770"/>
                <a:gd name="T53" fmla="*/ 537 h 806"/>
                <a:gd name="T54" fmla="*/ 201 w 770"/>
                <a:gd name="T55" fmla="*/ 436 h 806"/>
                <a:gd name="T56" fmla="*/ 134 w 770"/>
                <a:gd name="T57" fmla="*/ 403 h 806"/>
                <a:gd name="T58" fmla="*/ 268 w 770"/>
                <a:gd name="T59" fmla="*/ 336 h 806"/>
                <a:gd name="T60" fmla="*/ 201 w 770"/>
                <a:gd name="T61" fmla="*/ 336 h 806"/>
                <a:gd name="T62" fmla="*/ 134 w 770"/>
                <a:gd name="T63" fmla="*/ 336 h 806"/>
                <a:gd name="T64" fmla="*/ 268 w 770"/>
                <a:gd name="T65" fmla="*/ 235 h 806"/>
                <a:gd name="T66" fmla="*/ 301 w 770"/>
                <a:gd name="T67" fmla="*/ 16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0" h="806">
                  <a:moveTo>
                    <a:pt x="301" y="168"/>
                  </a:moveTo>
                  <a:lnTo>
                    <a:pt x="369" y="168"/>
                  </a:lnTo>
                  <a:lnTo>
                    <a:pt x="402" y="101"/>
                  </a:lnTo>
                  <a:lnTo>
                    <a:pt x="435" y="68"/>
                  </a:lnTo>
                  <a:lnTo>
                    <a:pt x="469" y="134"/>
                  </a:lnTo>
                  <a:lnTo>
                    <a:pt x="536" y="101"/>
                  </a:lnTo>
                  <a:lnTo>
                    <a:pt x="570" y="101"/>
                  </a:lnTo>
                  <a:lnTo>
                    <a:pt x="570" y="68"/>
                  </a:lnTo>
                  <a:lnTo>
                    <a:pt x="636" y="0"/>
                  </a:lnTo>
                  <a:lnTo>
                    <a:pt x="636" y="34"/>
                  </a:lnTo>
                  <a:lnTo>
                    <a:pt x="737" y="68"/>
                  </a:lnTo>
                  <a:lnTo>
                    <a:pt x="670" y="68"/>
                  </a:lnTo>
                  <a:lnTo>
                    <a:pt x="670" y="201"/>
                  </a:lnTo>
                  <a:lnTo>
                    <a:pt x="704" y="269"/>
                  </a:lnTo>
                  <a:lnTo>
                    <a:pt x="770" y="201"/>
                  </a:lnTo>
                  <a:lnTo>
                    <a:pt x="770" y="302"/>
                  </a:lnTo>
                  <a:lnTo>
                    <a:pt x="737" y="336"/>
                  </a:lnTo>
                  <a:lnTo>
                    <a:pt x="737" y="370"/>
                  </a:lnTo>
                  <a:lnTo>
                    <a:pt x="704" y="370"/>
                  </a:lnTo>
                  <a:lnTo>
                    <a:pt x="670" y="470"/>
                  </a:lnTo>
                  <a:lnTo>
                    <a:pt x="670" y="571"/>
                  </a:lnTo>
                  <a:lnTo>
                    <a:pt x="737" y="605"/>
                  </a:lnTo>
                  <a:lnTo>
                    <a:pt x="737" y="638"/>
                  </a:lnTo>
                  <a:lnTo>
                    <a:pt x="670" y="638"/>
                  </a:lnTo>
                  <a:lnTo>
                    <a:pt x="670" y="672"/>
                  </a:lnTo>
                  <a:lnTo>
                    <a:pt x="737" y="705"/>
                  </a:lnTo>
                  <a:lnTo>
                    <a:pt x="770" y="739"/>
                  </a:lnTo>
                  <a:lnTo>
                    <a:pt x="737" y="772"/>
                  </a:lnTo>
                  <a:lnTo>
                    <a:pt x="570" y="772"/>
                  </a:lnTo>
                  <a:lnTo>
                    <a:pt x="469" y="806"/>
                  </a:lnTo>
                  <a:lnTo>
                    <a:pt x="402" y="772"/>
                  </a:lnTo>
                  <a:lnTo>
                    <a:pt x="301" y="739"/>
                  </a:lnTo>
                  <a:lnTo>
                    <a:pt x="235" y="705"/>
                  </a:lnTo>
                  <a:lnTo>
                    <a:pt x="100" y="705"/>
                  </a:lnTo>
                  <a:lnTo>
                    <a:pt x="100" y="672"/>
                  </a:lnTo>
                  <a:lnTo>
                    <a:pt x="201" y="672"/>
                  </a:lnTo>
                  <a:lnTo>
                    <a:pt x="134" y="638"/>
                  </a:lnTo>
                  <a:lnTo>
                    <a:pt x="134" y="605"/>
                  </a:lnTo>
                  <a:lnTo>
                    <a:pt x="100" y="605"/>
                  </a:lnTo>
                  <a:lnTo>
                    <a:pt x="67" y="571"/>
                  </a:lnTo>
                  <a:lnTo>
                    <a:pt x="33" y="571"/>
                  </a:lnTo>
                  <a:lnTo>
                    <a:pt x="0" y="537"/>
                  </a:lnTo>
                  <a:lnTo>
                    <a:pt x="0" y="504"/>
                  </a:lnTo>
                  <a:lnTo>
                    <a:pt x="67" y="504"/>
                  </a:lnTo>
                  <a:lnTo>
                    <a:pt x="33" y="470"/>
                  </a:lnTo>
                  <a:lnTo>
                    <a:pt x="100" y="436"/>
                  </a:lnTo>
                  <a:lnTo>
                    <a:pt x="134" y="470"/>
                  </a:lnTo>
                  <a:lnTo>
                    <a:pt x="134" y="504"/>
                  </a:lnTo>
                  <a:lnTo>
                    <a:pt x="100" y="504"/>
                  </a:lnTo>
                  <a:lnTo>
                    <a:pt x="100" y="537"/>
                  </a:lnTo>
                  <a:lnTo>
                    <a:pt x="67" y="571"/>
                  </a:lnTo>
                  <a:lnTo>
                    <a:pt x="134" y="571"/>
                  </a:lnTo>
                  <a:lnTo>
                    <a:pt x="201" y="537"/>
                  </a:lnTo>
                  <a:lnTo>
                    <a:pt x="167" y="537"/>
                  </a:lnTo>
                  <a:lnTo>
                    <a:pt x="167" y="436"/>
                  </a:lnTo>
                  <a:lnTo>
                    <a:pt x="201" y="436"/>
                  </a:lnTo>
                  <a:lnTo>
                    <a:pt x="134" y="436"/>
                  </a:lnTo>
                  <a:lnTo>
                    <a:pt x="134" y="403"/>
                  </a:lnTo>
                  <a:lnTo>
                    <a:pt x="268" y="370"/>
                  </a:lnTo>
                  <a:lnTo>
                    <a:pt x="268" y="336"/>
                  </a:lnTo>
                  <a:lnTo>
                    <a:pt x="167" y="370"/>
                  </a:lnTo>
                  <a:lnTo>
                    <a:pt x="201" y="336"/>
                  </a:lnTo>
                  <a:lnTo>
                    <a:pt x="134" y="370"/>
                  </a:lnTo>
                  <a:lnTo>
                    <a:pt x="134" y="336"/>
                  </a:lnTo>
                  <a:lnTo>
                    <a:pt x="201" y="269"/>
                  </a:lnTo>
                  <a:lnTo>
                    <a:pt x="268" y="235"/>
                  </a:lnTo>
                  <a:lnTo>
                    <a:pt x="268" y="201"/>
                  </a:lnTo>
                  <a:lnTo>
                    <a:pt x="301"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71"/>
            <p:cNvSpPr>
              <a:spLocks/>
            </p:cNvSpPr>
            <p:nvPr/>
          </p:nvSpPr>
          <p:spPr bwMode="auto">
            <a:xfrm>
              <a:off x="4489" y="2050"/>
              <a:ext cx="770" cy="806"/>
            </a:xfrm>
            <a:custGeom>
              <a:avLst/>
              <a:gdLst>
                <a:gd name="T0" fmla="*/ 369 w 770"/>
                <a:gd name="T1" fmla="*/ 168 h 806"/>
                <a:gd name="T2" fmla="*/ 435 w 770"/>
                <a:gd name="T3" fmla="*/ 68 h 806"/>
                <a:gd name="T4" fmla="*/ 536 w 770"/>
                <a:gd name="T5" fmla="*/ 101 h 806"/>
                <a:gd name="T6" fmla="*/ 570 w 770"/>
                <a:gd name="T7" fmla="*/ 68 h 806"/>
                <a:gd name="T8" fmla="*/ 636 w 770"/>
                <a:gd name="T9" fmla="*/ 34 h 806"/>
                <a:gd name="T10" fmla="*/ 670 w 770"/>
                <a:gd name="T11" fmla="*/ 68 h 806"/>
                <a:gd name="T12" fmla="*/ 704 w 770"/>
                <a:gd name="T13" fmla="*/ 269 h 806"/>
                <a:gd name="T14" fmla="*/ 770 w 770"/>
                <a:gd name="T15" fmla="*/ 302 h 806"/>
                <a:gd name="T16" fmla="*/ 737 w 770"/>
                <a:gd name="T17" fmla="*/ 370 h 806"/>
                <a:gd name="T18" fmla="*/ 670 w 770"/>
                <a:gd name="T19" fmla="*/ 470 h 806"/>
                <a:gd name="T20" fmla="*/ 737 w 770"/>
                <a:gd name="T21" fmla="*/ 605 h 806"/>
                <a:gd name="T22" fmla="*/ 670 w 770"/>
                <a:gd name="T23" fmla="*/ 638 h 806"/>
                <a:gd name="T24" fmla="*/ 737 w 770"/>
                <a:gd name="T25" fmla="*/ 705 h 806"/>
                <a:gd name="T26" fmla="*/ 737 w 770"/>
                <a:gd name="T27" fmla="*/ 772 h 806"/>
                <a:gd name="T28" fmla="*/ 469 w 770"/>
                <a:gd name="T29" fmla="*/ 806 h 806"/>
                <a:gd name="T30" fmla="*/ 301 w 770"/>
                <a:gd name="T31" fmla="*/ 739 h 806"/>
                <a:gd name="T32" fmla="*/ 100 w 770"/>
                <a:gd name="T33" fmla="*/ 705 h 806"/>
                <a:gd name="T34" fmla="*/ 201 w 770"/>
                <a:gd name="T35" fmla="*/ 672 h 806"/>
                <a:gd name="T36" fmla="*/ 134 w 770"/>
                <a:gd name="T37" fmla="*/ 605 h 806"/>
                <a:gd name="T38" fmla="*/ 67 w 770"/>
                <a:gd name="T39" fmla="*/ 571 h 806"/>
                <a:gd name="T40" fmla="*/ 0 w 770"/>
                <a:gd name="T41" fmla="*/ 537 h 806"/>
                <a:gd name="T42" fmla="*/ 67 w 770"/>
                <a:gd name="T43" fmla="*/ 504 h 806"/>
                <a:gd name="T44" fmla="*/ 100 w 770"/>
                <a:gd name="T45" fmla="*/ 436 h 806"/>
                <a:gd name="T46" fmla="*/ 134 w 770"/>
                <a:gd name="T47" fmla="*/ 504 h 806"/>
                <a:gd name="T48" fmla="*/ 100 w 770"/>
                <a:gd name="T49" fmla="*/ 537 h 806"/>
                <a:gd name="T50" fmla="*/ 134 w 770"/>
                <a:gd name="T51" fmla="*/ 571 h 806"/>
                <a:gd name="T52" fmla="*/ 167 w 770"/>
                <a:gd name="T53" fmla="*/ 537 h 806"/>
                <a:gd name="T54" fmla="*/ 201 w 770"/>
                <a:gd name="T55" fmla="*/ 436 h 806"/>
                <a:gd name="T56" fmla="*/ 134 w 770"/>
                <a:gd name="T57" fmla="*/ 403 h 806"/>
                <a:gd name="T58" fmla="*/ 268 w 770"/>
                <a:gd name="T59" fmla="*/ 336 h 806"/>
                <a:gd name="T60" fmla="*/ 201 w 770"/>
                <a:gd name="T61" fmla="*/ 336 h 806"/>
                <a:gd name="T62" fmla="*/ 134 w 770"/>
                <a:gd name="T63" fmla="*/ 336 h 806"/>
                <a:gd name="T64" fmla="*/ 268 w 770"/>
                <a:gd name="T65" fmla="*/ 235 h 806"/>
                <a:gd name="T66" fmla="*/ 301 w 770"/>
                <a:gd name="T67" fmla="*/ 16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0" h="806">
                  <a:moveTo>
                    <a:pt x="301" y="168"/>
                  </a:moveTo>
                  <a:lnTo>
                    <a:pt x="369" y="168"/>
                  </a:lnTo>
                  <a:lnTo>
                    <a:pt x="402" y="101"/>
                  </a:lnTo>
                  <a:lnTo>
                    <a:pt x="435" y="68"/>
                  </a:lnTo>
                  <a:lnTo>
                    <a:pt x="469" y="134"/>
                  </a:lnTo>
                  <a:lnTo>
                    <a:pt x="536" y="101"/>
                  </a:lnTo>
                  <a:lnTo>
                    <a:pt x="570" y="101"/>
                  </a:lnTo>
                  <a:lnTo>
                    <a:pt x="570" y="68"/>
                  </a:lnTo>
                  <a:lnTo>
                    <a:pt x="636" y="0"/>
                  </a:lnTo>
                  <a:lnTo>
                    <a:pt x="636" y="34"/>
                  </a:lnTo>
                  <a:lnTo>
                    <a:pt x="737" y="68"/>
                  </a:lnTo>
                  <a:lnTo>
                    <a:pt x="670" y="68"/>
                  </a:lnTo>
                  <a:lnTo>
                    <a:pt x="670" y="201"/>
                  </a:lnTo>
                  <a:lnTo>
                    <a:pt x="704" y="269"/>
                  </a:lnTo>
                  <a:lnTo>
                    <a:pt x="770" y="201"/>
                  </a:lnTo>
                  <a:lnTo>
                    <a:pt x="770" y="302"/>
                  </a:lnTo>
                  <a:lnTo>
                    <a:pt x="737" y="336"/>
                  </a:lnTo>
                  <a:lnTo>
                    <a:pt x="737" y="370"/>
                  </a:lnTo>
                  <a:lnTo>
                    <a:pt x="704" y="370"/>
                  </a:lnTo>
                  <a:lnTo>
                    <a:pt x="670" y="470"/>
                  </a:lnTo>
                  <a:lnTo>
                    <a:pt x="670" y="571"/>
                  </a:lnTo>
                  <a:lnTo>
                    <a:pt x="737" y="605"/>
                  </a:lnTo>
                  <a:lnTo>
                    <a:pt x="737" y="638"/>
                  </a:lnTo>
                  <a:lnTo>
                    <a:pt x="670" y="638"/>
                  </a:lnTo>
                  <a:lnTo>
                    <a:pt x="670" y="672"/>
                  </a:lnTo>
                  <a:lnTo>
                    <a:pt x="737" y="705"/>
                  </a:lnTo>
                  <a:lnTo>
                    <a:pt x="770" y="739"/>
                  </a:lnTo>
                  <a:lnTo>
                    <a:pt x="737" y="772"/>
                  </a:lnTo>
                  <a:lnTo>
                    <a:pt x="570" y="772"/>
                  </a:lnTo>
                  <a:lnTo>
                    <a:pt x="469" y="806"/>
                  </a:lnTo>
                  <a:lnTo>
                    <a:pt x="402" y="772"/>
                  </a:lnTo>
                  <a:lnTo>
                    <a:pt x="301" y="739"/>
                  </a:lnTo>
                  <a:lnTo>
                    <a:pt x="235" y="705"/>
                  </a:lnTo>
                  <a:lnTo>
                    <a:pt x="100" y="705"/>
                  </a:lnTo>
                  <a:lnTo>
                    <a:pt x="100" y="672"/>
                  </a:lnTo>
                  <a:lnTo>
                    <a:pt x="201" y="672"/>
                  </a:lnTo>
                  <a:lnTo>
                    <a:pt x="134" y="638"/>
                  </a:lnTo>
                  <a:lnTo>
                    <a:pt x="134" y="605"/>
                  </a:lnTo>
                  <a:lnTo>
                    <a:pt x="100" y="605"/>
                  </a:lnTo>
                  <a:lnTo>
                    <a:pt x="67" y="571"/>
                  </a:lnTo>
                  <a:lnTo>
                    <a:pt x="33" y="571"/>
                  </a:lnTo>
                  <a:lnTo>
                    <a:pt x="0" y="537"/>
                  </a:lnTo>
                  <a:lnTo>
                    <a:pt x="0" y="504"/>
                  </a:lnTo>
                  <a:lnTo>
                    <a:pt x="67" y="504"/>
                  </a:lnTo>
                  <a:lnTo>
                    <a:pt x="33" y="470"/>
                  </a:lnTo>
                  <a:lnTo>
                    <a:pt x="100" y="436"/>
                  </a:lnTo>
                  <a:lnTo>
                    <a:pt x="134" y="470"/>
                  </a:lnTo>
                  <a:lnTo>
                    <a:pt x="134" y="504"/>
                  </a:lnTo>
                  <a:lnTo>
                    <a:pt x="100" y="504"/>
                  </a:lnTo>
                  <a:lnTo>
                    <a:pt x="100" y="537"/>
                  </a:lnTo>
                  <a:lnTo>
                    <a:pt x="67" y="571"/>
                  </a:lnTo>
                  <a:lnTo>
                    <a:pt x="134" y="571"/>
                  </a:lnTo>
                  <a:lnTo>
                    <a:pt x="201" y="537"/>
                  </a:lnTo>
                  <a:lnTo>
                    <a:pt x="167" y="537"/>
                  </a:lnTo>
                  <a:lnTo>
                    <a:pt x="167" y="436"/>
                  </a:lnTo>
                  <a:lnTo>
                    <a:pt x="201" y="436"/>
                  </a:lnTo>
                  <a:lnTo>
                    <a:pt x="134" y="436"/>
                  </a:lnTo>
                  <a:lnTo>
                    <a:pt x="134" y="403"/>
                  </a:lnTo>
                  <a:lnTo>
                    <a:pt x="268" y="370"/>
                  </a:lnTo>
                  <a:lnTo>
                    <a:pt x="268" y="336"/>
                  </a:lnTo>
                  <a:lnTo>
                    <a:pt x="167" y="370"/>
                  </a:lnTo>
                  <a:lnTo>
                    <a:pt x="201" y="336"/>
                  </a:lnTo>
                  <a:lnTo>
                    <a:pt x="134" y="370"/>
                  </a:lnTo>
                  <a:lnTo>
                    <a:pt x="134" y="336"/>
                  </a:lnTo>
                  <a:lnTo>
                    <a:pt x="201" y="269"/>
                  </a:lnTo>
                  <a:lnTo>
                    <a:pt x="268" y="235"/>
                  </a:lnTo>
                  <a:lnTo>
                    <a:pt x="268" y="201"/>
                  </a:lnTo>
                  <a:lnTo>
                    <a:pt x="301" y="168"/>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72"/>
            <p:cNvSpPr>
              <a:spLocks/>
            </p:cNvSpPr>
            <p:nvPr/>
          </p:nvSpPr>
          <p:spPr bwMode="auto">
            <a:xfrm>
              <a:off x="3851" y="3462"/>
              <a:ext cx="236" cy="167"/>
            </a:xfrm>
            <a:custGeom>
              <a:avLst/>
              <a:gdLst>
                <a:gd name="T0" fmla="*/ 169 w 236"/>
                <a:gd name="T1" fmla="*/ 0 h 167"/>
                <a:gd name="T2" fmla="*/ 0 w 236"/>
                <a:gd name="T3" fmla="*/ 100 h 167"/>
                <a:gd name="T4" fmla="*/ 0 w 236"/>
                <a:gd name="T5" fmla="*/ 133 h 167"/>
                <a:gd name="T6" fmla="*/ 68 w 236"/>
                <a:gd name="T7" fmla="*/ 100 h 167"/>
                <a:gd name="T8" fmla="*/ 102 w 236"/>
                <a:gd name="T9" fmla="*/ 100 h 167"/>
                <a:gd name="T10" fmla="*/ 68 w 236"/>
                <a:gd name="T11" fmla="*/ 133 h 167"/>
                <a:gd name="T12" fmla="*/ 102 w 236"/>
                <a:gd name="T13" fmla="*/ 167 h 167"/>
                <a:gd name="T14" fmla="*/ 236 w 236"/>
                <a:gd name="T15" fmla="*/ 67 h 167"/>
                <a:gd name="T16" fmla="*/ 169 w 23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167">
                  <a:moveTo>
                    <a:pt x="169" y="0"/>
                  </a:moveTo>
                  <a:lnTo>
                    <a:pt x="0" y="100"/>
                  </a:lnTo>
                  <a:lnTo>
                    <a:pt x="0" y="133"/>
                  </a:lnTo>
                  <a:lnTo>
                    <a:pt x="68" y="100"/>
                  </a:lnTo>
                  <a:lnTo>
                    <a:pt x="102" y="100"/>
                  </a:lnTo>
                  <a:lnTo>
                    <a:pt x="68" y="133"/>
                  </a:lnTo>
                  <a:lnTo>
                    <a:pt x="102" y="167"/>
                  </a:lnTo>
                  <a:lnTo>
                    <a:pt x="236" y="67"/>
                  </a:lnTo>
                  <a:lnTo>
                    <a:pt x="16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73"/>
            <p:cNvSpPr>
              <a:spLocks/>
            </p:cNvSpPr>
            <p:nvPr/>
          </p:nvSpPr>
          <p:spPr bwMode="auto">
            <a:xfrm>
              <a:off x="3851" y="3462"/>
              <a:ext cx="236" cy="167"/>
            </a:xfrm>
            <a:custGeom>
              <a:avLst/>
              <a:gdLst>
                <a:gd name="T0" fmla="*/ 169 w 236"/>
                <a:gd name="T1" fmla="*/ 0 h 167"/>
                <a:gd name="T2" fmla="*/ 0 w 236"/>
                <a:gd name="T3" fmla="*/ 100 h 167"/>
                <a:gd name="T4" fmla="*/ 0 w 236"/>
                <a:gd name="T5" fmla="*/ 133 h 167"/>
                <a:gd name="T6" fmla="*/ 68 w 236"/>
                <a:gd name="T7" fmla="*/ 100 h 167"/>
                <a:gd name="T8" fmla="*/ 102 w 236"/>
                <a:gd name="T9" fmla="*/ 100 h 167"/>
                <a:gd name="T10" fmla="*/ 68 w 236"/>
                <a:gd name="T11" fmla="*/ 133 h 167"/>
                <a:gd name="T12" fmla="*/ 102 w 236"/>
                <a:gd name="T13" fmla="*/ 167 h 167"/>
                <a:gd name="T14" fmla="*/ 236 w 236"/>
                <a:gd name="T15" fmla="*/ 67 h 167"/>
                <a:gd name="T16" fmla="*/ 169 w 23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167">
                  <a:moveTo>
                    <a:pt x="169" y="0"/>
                  </a:moveTo>
                  <a:lnTo>
                    <a:pt x="0" y="100"/>
                  </a:lnTo>
                  <a:lnTo>
                    <a:pt x="0" y="133"/>
                  </a:lnTo>
                  <a:lnTo>
                    <a:pt x="68" y="100"/>
                  </a:lnTo>
                  <a:lnTo>
                    <a:pt x="102" y="100"/>
                  </a:lnTo>
                  <a:lnTo>
                    <a:pt x="68" y="133"/>
                  </a:lnTo>
                  <a:lnTo>
                    <a:pt x="102" y="167"/>
                  </a:lnTo>
                  <a:lnTo>
                    <a:pt x="236" y="67"/>
                  </a:lnTo>
                  <a:lnTo>
                    <a:pt x="169"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74"/>
            <p:cNvSpPr>
              <a:spLocks/>
            </p:cNvSpPr>
            <p:nvPr/>
          </p:nvSpPr>
          <p:spPr bwMode="auto">
            <a:xfrm>
              <a:off x="4153" y="3529"/>
              <a:ext cx="469" cy="469"/>
            </a:xfrm>
            <a:custGeom>
              <a:avLst/>
              <a:gdLst>
                <a:gd name="T0" fmla="*/ 167 w 469"/>
                <a:gd name="T1" fmla="*/ 0 h 469"/>
                <a:gd name="T2" fmla="*/ 234 w 469"/>
                <a:gd name="T3" fmla="*/ 67 h 469"/>
                <a:gd name="T4" fmla="*/ 268 w 469"/>
                <a:gd name="T5" fmla="*/ 101 h 469"/>
                <a:gd name="T6" fmla="*/ 268 w 469"/>
                <a:gd name="T7" fmla="*/ 134 h 469"/>
                <a:gd name="T8" fmla="*/ 201 w 469"/>
                <a:gd name="T9" fmla="*/ 134 h 469"/>
                <a:gd name="T10" fmla="*/ 201 w 469"/>
                <a:gd name="T11" fmla="*/ 201 h 469"/>
                <a:gd name="T12" fmla="*/ 268 w 469"/>
                <a:gd name="T13" fmla="*/ 268 h 469"/>
                <a:gd name="T14" fmla="*/ 268 w 469"/>
                <a:gd name="T15" fmla="*/ 302 h 469"/>
                <a:gd name="T16" fmla="*/ 335 w 469"/>
                <a:gd name="T17" fmla="*/ 335 h 469"/>
                <a:gd name="T18" fmla="*/ 368 w 469"/>
                <a:gd name="T19" fmla="*/ 369 h 469"/>
                <a:gd name="T20" fmla="*/ 401 w 469"/>
                <a:gd name="T21" fmla="*/ 369 h 469"/>
                <a:gd name="T22" fmla="*/ 435 w 469"/>
                <a:gd name="T23" fmla="*/ 402 h 469"/>
                <a:gd name="T24" fmla="*/ 469 w 469"/>
                <a:gd name="T25" fmla="*/ 436 h 469"/>
                <a:gd name="T26" fmla="*/ 401 w 469"/>
                <a:gd name="T27" fmla="*/ 469 h 469"/>
                <a:gd name="T28" fmla="*/ 268 w 469"/>
                <a:gd name="T29" fmla="*/ 469 h 469"/>
                <a:gd name="T30" fmla="*/ 201 w 469"/>
                <a:gd name="T31" fmla="*/ 469 h 469"/>
                <a:gd name="T32" fmla="*/ 201 w 469"/>
                <a:gd name="T33" fmla="*/ 436 h 469"/>
                <a:gd name="T34" fmla="*/ 167 w 469"/>
                <a:gd name="T35" fmla="*/ 436 h 469"/>
                <a:gd name="T36" fmla="*/ 167 w 469"/>
                <a:gd name="T37" fmla="*/ 402 h 469"/>
                <a:gd name="T38" fmla="*/ 134 w 469"/>
                <a:gd name="T39" fmla="*/ 369 h 469"/>
                <a:gd name="T40" fmla="*/ 134 w 469"/>
                <a:gd name="T41" fmla="*/ 335 h 469"/>
                <a:gd name="T42" fmla="*/ 101 w 469"/>
                <a:gd name="T43" fmla="*/ 235 h 469"/>
                <a:gd name="T44" fmla="*/ 33 w 469"/>
                <a:gd name="T45" fmla="*/ 268 h 469"/>
                <a:gd name="T46" fmla="*/ 67 w 469"/>
                <a:gd name="T47" fmla="*/ 201 h 469"/>
                <a:gd name="T48" fmla="*/ 33 w 469"/>
                <a:gd name="T49" fmla="*/ 168 h 469"/>
                <a:gd name="T50" fmla="*/ 0 w 469"/>
                <a:gd name="T51" fmla="*/ 168 h 469"/>
                <a:gd name="T52" fmla="*/ 33 w 469"/>
                <a:gd name="T53" fmla="*/ 134 h 469"/>
                <a:gd name="T54" fmla="*/ 33 w 469"/>
                <a:gd name="T55" fmla="*/ 101 h 469"/>
                <a:gd name="T56" fmla="*/ 134 w 469"/>
                <a:gd name="T57" fmla="*/ 67 h 469"/>
                <a:gd name="T58" fmla="*/ 134 w 469"/>
                <a:gd name="T59" fmla="*/ 33 h 469"/>
                <a:gd name="T60" fmla="*/ 167 w 469"/>
                <a:gd name="T61"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9" h="469">
                  <a:moveTo>
                    <a:pt x="167" y="0"/>
                  </a:moveTo>
                  <a:lnTo>
                    <a:pt x="234" y="67"/>
                  </a:lnTo>
                  <a:lnTo>
                    <a:pt x="268" y="101"/>
                  </a:lnTo>
                  <a:lnTo>
                    <a:pt x="268" y="134"/>
                  </a:lnTo>
                  <a:lnTo>
                    <a:pt x="201" y="134"/>
                  </a:lnTo>
                  <a:lnTo>
                    <a:pt x="201" y="201"/>
                  </a:lnTo>
                  <a:lnTo>
                    <a:pt x="268" y="268"/>
                  </a:lnTo>
                  <a:lnTo>
                    <a:pt x="268" y="302"/>
                  </a:lnTo>
                  <a:lnTo>
                    <a:pt x="335" y="335"/>
                  </a:lnTo>
                  <a:lnTo>
                    <a:pt x="368" y="369"/>
                  </a:lnTo>
                  <a:lnTo>
                    <a:pt x="401" y="369"/>
                  </a:lnTo>
                  <a:lnTo>
                    <a:pt x="435" y="402"/>
                  </a:lnTo>
                  <a:lnTo>
                    <a:pt x="469" y="436"/>
                  </a:lnTo>
                  <a:lnTo>
                    <a:pt x="401" y="469"/>
                  </a:lnTo>
                  <a:lnTo>
                    <a:pt x="268" y="469"/>
                  </a:lnTo>
                  <a:lnTo>
                    <a:pt x="201" y="469"/>
                  </a:lnTo>
                  <a:lnTo>
                    <a:pt x="201" y="436"/>
                  </a:lnTo>
                  <a:lnTo>
                    <a:pt x="167" y="436"/>
                  </a:lnTo>
                  <a:lnTo>
                    <a:pt x="167" y="402"/>
                  </a:lnTo>
                  <a:lnTo>
                    <a:pt x="134" y="369"/>
                  </a:lnTo>
                  <a:lnTo>
                    <a:pt x="134" y="335"/>
                  </a:lnTo>
                  <a:lnTo>
                    <a:pt x="101" y="235"/>
                  </a:lnTo>
                  <a:lnTo>
                    <a:pt x="33" y="268"/>
                  </a:lnTo>
                  <a:lnTo>
                    <a:pt x="67" y="201"/>
                  </a:lnTo>
                  <a:lnTo>
                    <a:pt x="33" y="168"/>
                  </a:lnTo>
                  <a:lnTo>
                    <a:pt x="0" y="168"/>
                  </a:lnTo>
                  <a:lnTo>
                    <a:pt x="33" y="134"/>
                  </a:lnTo>
                  <a:lnTo>
                    <a:pt x="33" y="101"/>
                  </a:lnTo>
                  <a:lnTo>
                    <a:pt x="134" y="67"/>
                  </a:lnTo>
                  <a:lnTo>
                    <a:pt x="134" y="33"/>
                  </a:lnTo>
                  <a:lnTo>
                    <a:pt x="16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75"/>
            <p:cNvSpPr>
              <a:spLocks/>
            </p:cNvSpPr>
            <p:nvPr/>
          </p:nvSpPr>
          <p:spPr bwMode="auto">
            <a:xfrm>
              <a:off x="4153" y="3529"/>
              <a:ext cx="469" cy="469"/>
            </a:xfrm>
            <a:custGeom>
              <a:avLst/>
              <a:gdLst>
                <a:gd name="T0" fmla="*/ 167 w 469"/>
                <a:gd name="T1" fmla="*/ 0 h 469"/>
                <a:gd name="T2" fmla="*/ 234 w 469"/>
                <a:gd name="T3" fmla="*/ 67 h 469"/>
                <a:gd name="T4" fmla="*/ 268 w 469"/>
                <a:gd name="T5" fmla="*/ 101 h 469"/>
                <a:gd name="T6" fmla="*/ 268 w 469"/>
                <a:gd name="T7" fmla="*/ 134 h 469"/>
                <a:gd name="T8" fmla="*/ 201 w 469"/>
                <a:gd name="T9" fmla="*/ 134 h 469"/>
                <a:gd name="T10" fmla="*/ 201 w 469"/>
                <a:gd name="T11" fmla="*/ 201 h 469"/>
                <a:gd name="T12" fmla="*/ 268 w 469"/>
                <a:gd name="T13" fmla="*/ 268 h 469"/>
                <a:gd name="T14" fmla="*/ 268 w 469"/>
                <a:gd name="T15" fmla="*/ 302 h 469"/>
                <a:gd name="T16" fmla="*/ 335 w 469"/>
                <a:gd name="T17" fmla="*/ 335 h 469"/>
                <a:gd name="T18" fmla="*/ 368 w 469"/>
                <a:gd name="T19" fmla="*/ 369 h 469"/>
                <a:gd name="T20" fmla="*/ 401 w 469"/>
                <a:gd name="T21" fmla="*/ 369 h 469"/>
                <a:gd name="T22" fmla="*/ 435 w 469"/>
                <a:gd name="T23" fmla="*/ 402 h 469"/>
                <a:gd name="T24" fmla="*/ 469 w 469"/>
                <a:gd name="T25" fmla="*/ 436 h 469"/>
                <a:gd name="T26" fmla="*/ 401 w 469"/>
                <a:gd name="T27" fmla="*/ 469 h 469"/>
                <a:gd name="T28" fmla="*/ 268 w 469"/>
                <a:gd name="T29" fmla="*/ 469 h 469"/>
                <a:gd name="T30" fmla="*/ 201 w 469"/>
                <a:gd name="T31" fmla="*/ 469 h 469"/>
                <a:gd name="T32" fmla="*/ 201 w 469"/>
                <a:gd name="T33" fmla="*/ 436 h 469"/>
                <a:gd name="T34" fmla="*/ 167 w 469"/>
                <a:gd name="T35" fmla="*/ 436 h 469"/>
                <a:gd name="T36" fmla="*/ 167 w 469"/>
                <a:gd name="T37" fmla="*/ 402 h 469"/>
                <a:gd name="T38" fmla="*/ 134 w 469"/>
                <a:gd name="T39" fmla="*/ 369 h 469"/>
                <a:gd name="T40" fmla="*/ 134 w 469"/>
                <a:gd name="T41" fmla="*/ 335 h 469"/>
                <a:gd name="T42" fmla="*/ 101 w 469"/>
                <a:gd name="T43" fmla="*/ 235 h 469"/>
                <a:gd name="T44" fmla="*/ 33 w 469"/>
                <a:gd name="T45" fmla="*/ 268 h 469"/>
                <a:gd name="T46" fmla="*/ 67 w 469"/>
                <a:gd name="T47" fmla="*/ 201 h 469"/>
                <a:gd name="T48" fmla="*/ 33 w 469"/>
                <a:gd name="T49" fmla="*/ 168 h 469"/>
                <a:gd name="T50" fmla="*/ 0 w 469"/>
                <a:gd name="T51" fmla="*/ 168 h 469"/>
                <a:gd name="T52" fmla="*/ 33 w 469"/>
                <a:gd name="T53" fmla="*/ 134 h 469"/>
                <a:gd name="T54" fmla="*/ 33 w 469"/>
                <a:gd name="T55" fmla="*/ 101 h 469"/>
                <a:gd name="T56" fmla="*/ 134 w 469"/>
                <a:gd name="T57" fmla="*/ 67 h 469"/>
                <a:gd name="T58" fmla="*/ 134 w 469"/>
                <a:gd name="T59" fmla="*/ 33 h 469"/>
                <a:gd name="T60" fmla="*/ 167 w 469"/>
                <a:gd name="T61"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9" h="469">
                  <a:moveTo>
                    <a:pt x="167" y="0"/>
                  </a:moveTo>
                  <a:lnTo>
                    <a:pt x="234" y="67"/>
                  </a:lnTo>
                  <a:lnTo>
                    <a:pt x="268" y="101"/>
                  </a:lnTo>
                  <a:lnTo>
                    <a:pt x="268" y="134"/>
                  </a:lnTo>
                  <a:lnTo>
                    <a:pt x="201" y="134"/>
                  </a:lnTo>
                  <a:lnTo>
                    <a:pt x="201" y="201"/>
                  </a:lnTo>
                  <a:lnTo>
                    <a:pt x="268" y="268"/>
                  </a:lnTo>
                  <a:lnTo>
                    <a:pt x="268" y="302"/>
                  </a:lnTo>
                  <a:lnTo>
                    <a:pt x="335" y="335"/>
                  </a:lnTo>
                  <a:lnTo>
                    <a:pt x="368" y="369"/>
                  </a:lnTo>
                  <a:lnTo>
                    <a:pt x="401" y="369"/>
                  </a:lnTo>
                  <a:lnTo>
                    <a:pt x="435" y="402"/>
                  </a:lnTo>
                  <a:lnTo>
                    <a:pt x="469" y="436"/>
                  </a:lnTo>
                  <a:lnTo>
                    <a:pt x="401" y="469"/>
                  </a:lnTo>
                  <a:lnTo>
                    <a:pt x="268" y="469"/>
                  </a:lnTo>
                  <a:lnTo>
                    <a:pt x="201" y="469"/>
                  </a:lnTo>
                  <a:lnTo>
                    <a:pt x="201" y="436"/>
                  </a:lnTo>
                  <a:lnTo>
                    <a:pt x="167" y="436"/>
                  </a:lnTo>
                  <a:lnTo>
                    <a:pt x="167" y="402"/>
                  </a:lnTo>
                  <a:lnTo>
                    <a:pt x="134" y="369"/>
                  </a:lnTo>
                  <a:lnTo>
                    <a:pt x="134" y="335"/>
                  </a:lnTo>
                  <a:lnTo>
                    <a:pt x="101" y="235"/>
                  </a:lnTo>
                  <a:lnTo>
                    <a:pt x="33" y="268"/>
                  </a:lnTo>
                  <a:lnTo>
                    <a:pt x="67" y="201"/>
                  </a:lnTo>
                  <a:lnTo>
                    <a:pt x="33" y="168"/>
                  </a:lnTo>
                  <a:lnTo>
                    <a:pt x="0" y="168"/>
                  </a:lnTo>
                  <a:lnTo>
                    <a:pt x="33" y="134"/>
                  </a:lnTo>
                  <a:lnTo>
                    <a:pt x="33" y="101"/>
                  </a:lnTo>
                  <a:lnTo>
                    <a:pt x="134" y="67"/>
                  </a:lnTo>
                  <a:lnTo>
                    <a:pt x="134" y="33"/>
                  </a:lnTo>
                  <a:lnTo>
                    <a:pt x="167"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76"/>
            <p:cNvSpPr>
              <a:spLocks/>
            </p:cNvSpPr>
            <p:nvPr/>
          </p:nvSpPr>
          <p:spPr bwMode="auto">
            <a:xfrm>
              <a:off x="4319" y="3396"/>
              <a:ext cx="402" cy="569"/>
            </a:xfrm>
            <a:custGeom>
              <a:avLst/>
              <a:gdLst>
                <a:gd name="T0" fmla="*/ 0 w 402"/>
                <a:gd name="T1" fmla="*/ 134 h 569"/>
                <a:gd name="T2" fmla="*/ 34 w 402"/>
                <a:gd name="T3" fmla="*/ 100 h 569"/>
                <a:gd name="T4" fmla="*/ 0 w 402"/>
                <a:gd name="T5" fmla="*/ 100 h 569"/>
                <a:gd name="T6" fmla="*/ 34 w 402"/>
                <a:gd name="T7" fmla="*/ 0 h 569"/>
                <a:gd name="T8" fmla="*/ 67 w 402"/>
                <a:gd name="T9" fmla="*/ 33 h 569"/>
                <a:gd name="T10" fmla="*/ 67 w 402"/>
                <a:gd name="T11" fmla="*/ 67 h 569"/>
                <a:gd name="T12" fmla="*/ 101 w 402"/>
                <a:gd name="T13" fmla="*/ 67 h 569"/>
                <a:gd name="T14" fmla="*/ 101 w 402"/>
                <a:gd name="T15" fmla="*/ 33 h 569"/>
                <a:gd name="T16" fmla="*/ 201 w 402"/>
                <a:gd name="T17" fmla="*/ 100 h 569"/>
                <a:gd name="T18" fmla="*/ 201 w 402"/>
                <a:gd name="T19" fmla="*/ 167 h 569"/>
                <a:gd name="T20" fmla="*/ 235 w 402"/>
                <a:gd name="T21" fmla="*/ 234 h 569"/>
                <a:gd name="T22" fmla="*/ 302 w 402"/>
                <a:gd name="T23" fmla="*/ 234 h 569"/>
                <a:gd name="T24" fmla="*/ 268 w 402"/>
                <a:gd name="T25" fmla="*/ 302 h 569"/>
                <a:gd name="T26" fmla="*/ 302 w 402"/>
                <a:gd name="T27" fmla="*/ 335 h 569"/>
                <a:gd name="T28" fmla="*/ 368 w 402"/>
                <a:gd name="T29" fmla="*/ 402 h 569"/>
                <a:gd name="T30" fmla="*/ 402 w 402"/>
                <a:gd name="T31" fmla="*/ 536 h 569"/>
                <a:gd name="T32" fmla="*/ 335 w 402"/>
                <a:gd name="T33" fmla="*/ 569 h 569"/>
                <a:gd name="T34" fmla="*/ 302 w 402"/>
                <a:gd name="T35" fmla="*/ 569 h 569"/>
                <a:gd name="T36" fmla="*/ 235 w 402"/>
                <a:gd name="T37" fmla="*/ 502 h 569"/>
                <a:gd name="T38" fmla="*/ 201 w 402"/>
                <a:gd name="T39" fmla="*/ 502 h 569"/>
                <a:gd name="T40" fmla="*/ 201 w 402"/>
                <a:gd name="T41" fmla="*/ 368 h 569"/>
                <a:gd name="T42" fmla="*/ 168 w 402"/>
                <a:gd name="T43" fmla="*/ 268 h 569"/>
                <a:gd name="T44" fmla="*/ 101 w 402"/>
                <a:gd name="T45" fmla="*/ 234 h 569"/>
                <a:gd name="T46" fmla="*/ 0 w 402"/>
                <a:gd name="T47" fmla="*/ 13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569">
                  <a:moveTo>
                    <a:pt x="0" y="134"/>
                  </a:moveTo>
                  <a:lnTo>
                    <a:pt x="34" y="100"/>
                  </a:lnTo>
                  <a:lnTo>
                    <a:pt x="0" y="100"/>
                  </a:lnTo>
                  <a:lnTo>
                    <a:pt x="34" y="0"/>
                  </a:lnTo>
                  <a:lnTo>
                    <a:pt x="67" y="33"/>
                  </a:lnTo>
                  <a:lnTo>
                    <a:pt x="67" y="67"/>
                  </a:lnTo>
                  <a:lnTo>
                    <a:pt x="101" y="67"/>
                  </a:lnTo>
                  <a:lnTo>
                    <a:pt x="101" y="33"/>
                  </a:lnTo>
                  <a:lnTo>
                    <a:pt x="201" y="100"/>
                  </a:lnTo>
                  <a:lnTo>
                    <a:pt x="201" y="167"/>
                  </a:lnTo>
                  <a:lnTo>
                    <a:pt x="235" y="234"/>
                  </a:lnTo>
                  <a:lnTo>
                    <a:pt x="302" y="234"/>
                  </a:lnTo>
                  <a:lnTo>
                    <a:pt x="268" y="302"/>
                  </a:lnTo>
                  <a:lnTo>
                    <a:pt x="302" y="335"/>
                  </a:lnTo>
                  <a:lnTo>
                    <a:pt x="368" y="402"/>
                  </a:lnTo>
                  <a:lnTo>
                    <a:pt x="402" y="536"/>
                  </a:lnTo>
                  <a:lnTo>
                    <a:pt x="335" y="569"/>
                  </a:lnTo>
                  <a:lnTo>
                    <a:pt x="302" y="569"/>
                  </a:lnTo>
                  <a:lnTo>
                    <a:pt x="235" y="502"/>
                  </a:lnTo>
                  <a:lnTo>
                    <a:pt x="201" y="502"/>
                  </a:lnTo>
                  <a:lnTo>
                    <a:pt x="201" y="368"/>
                  </a:lnTo>
                  <a:lnTo>
                    <a:pt x="168" y="268"/>
                  </a:lnTo>
                  <a:lnTo>
                    <a:pt x="101" y="234"/>
                  </a:lnTo>
                  <a:lnTo>
                    <a:pt x="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77"/>
            <p:cNvSpPr>
              <a:spLocks/>
            </p:cNvSpPr>
            <p:nvPr/>
          </p:nvSpPr>
          <p:spPr bwMode="auto">
            <a:xfrm>
              <a:off x="4319" y="3396"/>
              <a:ext cx="402" cy="569"/>
            </a:xfrm>
            <a:custGeom>
              <a:avLst/>
              <a:gdLst>
                <a:gd name="T0" fmla="*/ 0 w 402"/>
                <a:gd name="T1" fmla="*/ 134 h 569"/>
                <a:gd name="T2" fmla="*/ 34 w 402"/>
                <a:gd name="T3" fmla="*/ 100 h 569"/>
                <a:gd name="T4" fmla="*/ 0 w 402"/>
                <a:gd name="T5" fmla="*/ 100 h 569"/>
                <a:gd name="T6" fmla="*/ 34 w 402"/>
                <a:gd name="T7" fmla="*/ 0 h 569"/>
                <a:gd name="T8" fmla="*/ 67 w 402"/>
                <a:gd name="T9" fmla="*/ 33 h 569"/>
                <a:gd name="T10" fmla="*/ 67 w 402"/>
                <a:gd name="T11" fmla="*/ 67 h 569"/>
                <a:gd name="T12" fmla="*/ 101 w 402"/>
                <a:gd name="T13" fmla="*/ 67 h 569"/>
                <a:gd name="T14" fmla="*/ 101 w 402"/>
                <a:gd name="T15" fmla="*/ 33 h 569"/>
                <a:gd name="T16" fmla="*/ 201 w 402"/>
                <a:gd name="T17" fmla="*/ 100 h 569"/>
                <a:gd name="T18" fmla="*/ 201 w 402"/>
                <a:gd name="T19" fmla="*/ 167 h 569"/>
                <a:gd name="T20" fmla="*/ 235 w 402"/>
                <a:gd name="T21" fmla="*/ 234 h 569"/>
                <a:gd name="T22" fmla="*/ 302 w 402"/>
                <a:gd name="T23" fmla="*/ 234 h 569"/>
                <a:gd name="T24" fmla="*/ 268 w 402"/>
                <a:gd name="T25" fmla="*/ 302 h 569"/>
                <a:gd name="T26" fmla="*/ 302 w 402"/>
                <a:gd name="T27" fmla="*/ 335 h 569"/>
                <a:gd name="T28" fmla="*/ 368 w 402"/>
                <a:gd name="T29" fmla="*/ 402 h 569"/>
                <a:gd name="T30" fmla="*/ 402 w 402"/>
                <a:gd name="T31" fmla="*/ 536 h 569"/>
                <a:gd name="T32" fmla="*/ 335 w 402"/>
                <a:gd name="T33" fmla="*/ 569 h 569"/>
                <a:gd name="T34" fmla="*/ 302 w 402"/>
                <a:gd name="T35" fmla="*/ 569 h 569"/>
                <a:gd name="T36" fmla="*/ 235 w 402"/>
                <a:gd name="T37" fmla="*/ 502 h 569"/>
                <a:gd name="T38" fmla="*/ 201 w 402"/>
                <a:gd name="T39" fmla="*/ 502 h 569"/>
                <a:gd name="T40" fmla="*/ 201 w 402"/>
                <a:gd name="T41" fmla="*/ 368 h 569"/>
                <a:gd name="T42" fmla="*/ 168 w 402"/>
                <a:gd name="T43" fmla="*/ 268 h 569"/>
                <a:gd name="T44" fmla="*/ 101 w 402"/>
                <a:gd name="T45" fmla="*/ 234 h 569"/>
                <a:gd name="T46" fmla="*/ 0 w 402"/>
                <a:gd name="T47" fmla="*/ 13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569">
                  <a:moveTo>
                    <a:pt x="0" y="134"/>
                  </a:moveTo>
                  <a:lnTo>
                    <a:pt x="34" y="100"/>
                  </a:lnTo>
                  <a:lnTo>
                    <a:pt x="0" y="100"/>
                  </a:lnTo>
                  <a:lnTo>
                    <a:pt x="34" y="0"/>
                  </a:lnTo>
                  <a:lnTo>
                    <a:pt x="67" y="33"/>
                  </a:lnTo>
                  <a:lnTo>
                    <a:pt x="67" y="67"/>
                  </a:lnTo>
                  <a:lnTo>
                    <a:pt x="101" y="67"/>
                  </a:lnTo>
                  <a:lnTo>
                    <a:pt x="101" y="33"/>
                  </a:lnTo>
                  <a:lnTo>
                    <a:pt x="201" y="100"/>
                  </a:lnTo>
                  <a:lnTo>
                    <a:pt x="201" y="167"/>
                  </a:lnTo>
                  <a:lnTo>
                    <a:pt x="235" y="234"/>
                  </a:lnTo>
                  <a:lnTo>
                    <a:pt x="302" y="234"/>
                  </a:lnTo>
                  <a:lnTo>
                    <a:pt x="268" y="302"/>
                  </a:lnTo>
                  <a:lnTo>
                    <a:pt x="302" y="335"/>
                  </a:lnTo>
                  <a:lnTo>
                    <a:pt x="368" y="402"/>
                  </a:lnTo>
                  <a:lnTo>
                    <a:pt x="402" y="536"/>
                  </a:lnTo>
                  <a:lnTo>
                    <a:pt x="335" y="569"/>
                  </a:lnTo>
                  <a:lnTo>
                    <a:pt x="302" y="569"/>
                  </a:lnTo>
                  <a:lnTo>
                    <a:pt x="235" y="502"/>
                  </a:lnTo>
                  <a:lnTo>
                    <a:pt x="201" y="502"/>
                  </a:lnTo>
                  <a:lnTo>
                    <a:pt x="201" y="368"/>
                  </a:lnTo>
                  <a:lnTo>
                    <a:pt x="168" y="268"/>
                  </a:lnTo>
                  <a:lnTo>
                    <a:pt x="101" y="234"/>
                  </a:lnTo>
                  <a:lnTo>
                    <a:pt x="0" y="134"/>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8"/>
            <p:cNvSpPr>
              <a:spLocks/>
            </p:cNvSpPr>
            <p:nvPr/>
          </p:nvSpPr>
          <p:spPr bwMode="auto">
            <a:xfrm>
              <a:off x="4389" y="3259"/>
              <a:ext cx="435" cy="673"/>
            </a:xfrm>
            <a:custGeom>
              <a:avLst/>
              <a:gdLst>
                <a:gd name="T0" fmla="*/ 335 w 435"/>
                <a:gd name="T1" fmla="*/ 673 h 673"/>
                <a:gd name="T2" fmla="*/ 402 w 435"/>
                <a:gd name="T3" fmla="*/ 673 h 673"/>
                <a:gd name="T4" fmla="*/ 402 w 435"/>
                <a:gd name="T5" fmla="*/ 572 h 673"/>
                <a:gd name="T6" fmla="*/ 435 w 435"/>
                <a:gd name="T7" fmla="*/ 539 h 673"/>
                <a:gd name="T8" fmla="*/ 368 w 435"/>
                <a:gd name="T9" fmla="*/ 471 h 673"/>
                <a:gd name="T10" fmla="*/ 402 w 435"/>
                <a:gd name="T11" fmla="*/ 404 h 673"/>
                <a:gd name="T12" fmla="*/ 368 w 435"/>
                <a:gd name="T13" fmla="*/ 336 h 673"/>
                <a:gd name="T14" fmla="*/ 335 w 435"/>
                <a:gd name="T15" fmla="*/ 236 h 673"/>
                <a:gd name="T16" fmla="*/ 335 w 435"/>
                <a:gd name="T17" fmla="*/ 169 h 673"/>
                <a:gd name="T18" fmla="*/ 301 w 435"/>
                <a:gd name="T19" fmla="*/ 135 h 673"/>
                <a:gd name="T20" fmla="*/ 167 w 435"/>
                <a:gd name="T21" fmla="*/ 68 h 673"/>
                <a:gd name="T22" fmla="*/ 101 w 435"/>
                <a:gd name="T23" fmla="*/ 0 h 673"/>
                <a:gd name="T24" fmla="*/ 101 w 435"/>
                <a:gd name="T25" fmla="*/ 68 h 673"/>
                <a:gd name="T26" fmla="*/ 101 w 435"/>
                <a:gd name="T27" fmla="*/ 102 h 673"/>
                <a:gd name="T28" fmla="*/ 67 w 435"/>
                <a:gd name="T29" fmla="*/ 102 h 673"/>
                <a:gd name="T30" fmla="*/ 0 w 435"/>
                <a:gd name="T31" fmla="*/ 102 h 673"/>
                <a:gd name="T32" fmla="*/ 33 w 435"/>
                <a:gd name="T33" fmla="*/ 169 h 673"/>
                <a:gd name="T34" fmla="*/ 134 w 435"/>
                <a:gd name="T35" fmla="*/ 236 h 673"/>
                <a:gd name="T36" fmla="*/ 134 w 435"/>
                <a:gd name="T37" fmla="*/ 303 h 673"/>
                <a:gd name="T38" fmla="*/ 167 w 435"/>
                <a:gd name="T39" fmla="*/ 370 h 673"/>
                <a:gd name="T40" fmla="*/ 235 w 435"/>
                <a:gd name="T41" fmla="*/ 370 h 673"/>
                <a:gd name="T42" fmla="*/ 201 w 435"/>
                <a:gd name="T43" fmla="*/ 438 h 673"/>
                <a:gd name="T44" fmla="*/ 301 w 435"/>
                <a:gd name="T45" fmla="*/ 539 h 673"/>
                <a:gd name="T46" fmla="*/ 335 w 435"/>
                <a:gd name="T47"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5" h="673">
                  <a:moveTo>
                    <a:pt x="335" y="673"/>
                  </a:moveTo>
                  <a:lnTo>
                    <a:pt x="402" y="673"/>
                  </a:lnTo>
                  <a:lnTo>
                    <a:pt x="402" y="572"/>
                  </a:lnTo>
                  <a:lnTo>
                    <a:pt x="435" y="539"/>
                  </a:lnTo>
                  <a:lnTo>
                    <a:pt x="368" y="471"/>
                  </a:lnTo>
                  <a:lnTo>
                    <a:pt x="402" y="404"/>
                  </a:lnTo>
                  <a:lnTo>
                    <a:pt x="368" y="336"/>
                  </a:lnTo>
                  <a:lnTo>
                    <a:pt x="335" y="236"/>
                  </a:lnTo>
                  <a:lnTo>
                    <a:pt x="335" y="169"/>
                  </a:lnTo>
                  <a:lnTo>
                    <a:pt x="301" y="135"/>
                  </a:lnTo>
                  <a:lnTo>
                    <a:pt x="167" y="68"/>
                  </a:lnTo>
                  <a:lnTo>
                    <a:pt x="101" y="0"/>
                  </a:lnTo>
                  <a:lnTo>
                    <a:pt x="101" y="68"/>
                  </a:lnTo>
                  <a:lnTo>
                    <a:pt x="101" y="102"/>
                  </a:lnTo>
                  <a:lnTo>
                    <a:pt x="67" y="102"/>
                  </a:lnTo>
                  <a:lnTo>
                    <a:pt x="0" y="102"/>
                  </a:lnTo>
                  <a:lnTo>
                    <a:pt x="33" y="169"/>
                  </a:lnTo>
                  <a:lnTo>
                    <a:pt x="134" y="236"/>
                  </a:lnTo>
                  <a:lnTo>
                    <a:pt x="134" y="303"/>
                  </a:lnTo>
                  <a:lnTo>
                    <a:pt x="167" y="370"/>
                  </a:lnTo>
                  <a:lnTo>
                    <a:pt x="235" y="370"/>
                  </a:lnTo>
                  <a:lnTo>
                    <a:pt x="201" y="438"/>
                  </a:lnTo>
                  <a:lnTo>
                    <a:pt x="301" y="539"/>
                  </a:lnTo>
                  <a:lnTo>
                    <a:pt x="335" y="6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9"/>
            <p:cNvSpPr>
              <a:spLocks/>
            </p:cNvSpPr>
            <p:nvPr/>
          </p:nvSpPr>
          <p:spPr bwMode="auto">
            <a:xfrm>
              <a:off x="4389" y="3259"/>
              <a:ext cx="435" cy="673"/>
            </a:xfrm>
            <a:custGeom>
              <a:avLst/>
              <a:gdLst>
                <a:gd name="T0" fmla="*/ 335 w 435"/>
                <a:gd name="T1" fmla="*/ 673 h 673"/>
                <a:gd name="T2" fmla="*/ 402 w 435"/>
                <a:gd name="T3" fmla="*/ 673 h 673"/>
                <a:gd name="T4" fmla="*/ 402 w 435"/>
                <a:gd name="T5" fmla="*/ 572 h 673"/>
                <a:gd name="T6" fmla="*/ 435 w 435"/>
                <a:gd name="T7" fmla="*/ 539 h 673"/>
                <a:gd name="T8" fmla="*/ 368 w 435"/>
                <a:gd name="T9" fmla="*/ 471 h 673"/>
                <a:gd name="T10" fmla="*/ 402 w 435"/>
                <a:gd name="T11" fmla="*/ 404 h 673"/>
                <a:gd name="T12" fmla="*/ 368 w 435"/>
                <a:gd name="T13" fmla="*/ 336 h 673"/>
                <a:gd name="T14" fmla="*/ 335 w 435"/>
                <a:gd name="T15" fmla="*/ 236 h 673"/>
                <a:gd name="T16" fmla="*/ 335 w 435"/>
                <a:gd name="T17" fmla="*/ 169 h 673"/>
                <a:gd name="T18" fmla="*/ 301 w 435"/>
                <a:gd name="T19" fmla="*/ 135 h 673"/>
                <a:gd name="T20" fmla="*/ 167 w 435"/>
                <a:gd name="T21" fmla="*/ 68 h 673"/>
                <a:gd name="T22" fmla="*/ 101 w 435"/>
                <a:gd name="T23" fmla="*/ 0 h 673"/>
                <a:gd name="T24" fmla="*/ 101 w 435"/>
                <a:gd name="T25" fmla="*/ 68 h 673"/>
                <a:gd name="T26" fmla="*/ 101 w 435"/>
                <a:gd name="T27" fmla="*/ 102 h 673"/>
                <a:gd name="T28" fmla="*/ 67 w 435"/>
                <a:gd name="T29" fmla="*/ 102 h 673"/>
                <a:gd name="T30" fmla="*/ 0 w 435"/>
                <a:gd name="T31" fmla="*/ 102 h 673"/>
                <a:gd name="T32" fmla="*/ 33 w 435"/>
                <a:gd name="T33" fmla="*/ 169 h 673"/>
                <a:gd name="T34" fmla="*/ 134 w 435"/>
                <a:gd name="T35" fmla="*/ 236 h 673"/>
                <a:gd name="T36" fmla="*/ 134 w 435"/>
                <a:gd name="T37" fmla="*/ 303 h 673"/>
                <a:gd name="T38" fmla="*/ 167 w 435"/>
                <a:gd name="T39" fmla="*/ 370 h 673"/>
                <a:gd name="T40" fmla="*/ 235 w 435"/>
                <a:gd name="T41" fmla="*/ 370 h 673"/>
                <a:gd name="T42" fmla="*/ 201 w 435"/>
                <a:gd name="T43" fmla="*/ 438 h 673"/>
                <a:gd name="T44" fmla="*/ 301 w 435"/>
                <a:gd name="T45" fmla="*/ 539 h 673"/>
                <a:gd name="T46" fmla="*/ 335 w 435"/>
                <a:gd name="T47"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5" h="673">
                  <a:moveTo>
                    <a:pt x="335" y="673"/>
                  </a:moveTo>
                  <a:lnTo>
                    <a:pt x="402" y="673"/>
                  </a:lnTo>
                  <a:lnTo>
                    <a:pt x="402" y="572"/>
                  </a:lnTo>
                  <a:lnTo>
                    <a:pt x="435" y="539"/>
                  </a:lnTo>
                  <a:lnTo>
                    <a:pt x="368" y="471"/>
                  </a:lnTo>
                  <a:lnTo>
                    <a:pt x="402" y="404"/>
                  </a:lnTo>
                  <a:lnTo>
                    <a:pt x="368" y="336"/>
                  </a:lnTo>
                  <a:lnTo>
                    <a:pt x="335" y="236"/>
                  </a:lnTo>
                  <a:lnTo>
                    <a:pt x="335" y="169"/>
                  </a:lnTo>
                  <a:lnTo>
                    <a:pt x="301" y="135"/>
                  </a:lnTo>
                  <a:lnTo>
                    <a:pt x="167" y="68"/>
                  </a:lnTo>
                  <a:lnTo>
                    <a:pt x="101" y="0"/>
                  </a:lnTo>
                  <a:lnTo>
                    <a:pt x="101" y="68"/>
                  </a:lnTo>
                  <a:lnTo>
                    <a:pt x="101" y="102"/>
                  </a:lnTo>
                  <a:lnTo>
                    <a:pt x="67" y="102"/>
                  </a:lnTo>
                  <a:lnTo>
                    <a:pt x="0" y="102"/>
                  </a:lnTo>
                  <a:lnTo>
                    <a:pt x="33" y="169"/>
                  </a:lnTo>
                  <a:lnTo>
                    <a:pt x="134" y="236"/>
                  </a:lnTo>
                  <a:lnTo>
                    <a:pt x="134" y="303"/>
                  </a:lnTo>
                  <a:lnTo>
                    <a:pt x="167" y="370"/>
                  </a:lnTo>
                  <a:lnTo>
                    <a:pt x="235" y="370"/>
                  </a:lnTo>
                  <a:lnTo>
                    <a:pt x="201" y="438"/>
                  </a:lnTo>
                  <a:lnTo>
                    <a:pt x="301" y="539"/>
                  </a:lnTo>
                  <a:lnTo>
                    <a:pt x="335" y="673"/>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80"/>
            <p:cNvSpPr>
              <a:spLocks/>
            </p:cNvSpPr>
            <p:nvPr/>
          </p:nvSpPr>
          <p:spPr bwMode="auto">
            <a:xfrm>
              <a:off x="4489" y="3226"/>
              <a:ext cx="166" cy="136"/>
            </a:xfrm>
            <a:custGeom>
              <a:avLst/>
              <a:gdLst>
                <a:gd name="T0" fmla="*/ 0 w 166"/>
                <a:gd name="T1" fmla="*/ 34 h 136"/>
                <a:gd name="T2" fmla="*/ 0 w 166"/>
                <a:gd name="T3" fmla="*/ 0 h 136"/>
                <a:gd name="T4" fmla="*/ 104 w 166"/>
                <a:gd name="T5" fmla="*/ 66 h 136"/>
                <a:gd name="T6" fmla="*/ 166 w 166"/>
                <a:gd name="T7" fmla="*/ 102 h 136"/>
                <a:gd name="T8" fmla="*/ 133 w 166"/>
                <a:gd name="T9" fmla="*/ 136 h 136"/>
                <a:gd name="T10" fmla="*/ 66 w 166"/>
                <a:gd name="T11" fmla="*/ 102 h 136"/>
                <a:gd name="T12" fmla="*/ 0 w 166"/>
                <a:gd name="T13" fmla="*/ 34 h 136"/>
              </a:gdLst>
              <a:ahLst/>
              <a:cxnLst>
                <a:cxn ang="0">
                  <a:pos x="T0" y="T1"/>
                </a:cxn>
                <a:cxn ang="0">
                  <a:pos x="T2" y="T3"/>
                </a:cxn>
                <a:cxn ang="0">
                  <a:pos x="T4" y="T5"/>
                </a:cxn>
                <a:cxn ang="0">
                  <a:pos x="T6" y="T7"/>
                </a:cxn>
                <a:cxn ang="0">
                  <a:pos x="T8" y="T9"/>
                </a:cxn>
                <a:cxn ang="0">
                  <a:pos x="T10" y="T11"/>
                </a:cxn>
                <a:cxn ang="0">
                  <a:pos x="T12" y="T13"/>
                </a:cxn>
              </a:cxnLst>
              <a:rect l="0" t="0" r="r" b="b"/>
              <a:pathLst>
                <a:path w="166" h="136">
                  <a:moveTo>
                    <a:pt x="0" y="34"/>
                  </a:moveTo>
                  <a:lnTo>
                    <a:pt x="0" y="0"/>
                  </a:lnTo>
                  <a:lnTo>
                    <a:pt x="104" y="66"/>
                  </a:lnTo>
                  <a:lnTo>
                    <a:pt x="166" y="102"/>
                  </a:lnTo>
                  <a:lnTo>
                    <a:pt x="133" y="136"/>
                  </a:lnTo>
                  <a:lnTo>
                    <a:pt x="66" y="102"/>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81"/>
            <p:cNvSpPr>
              <a:spLocks/>
            </p:cNvSpPr>
            <p:nvPr/>
          </p:nvSpPr>
          <p:spPr bwMode="auto">
            <a:xfrm>
              <a:off x="4489" y="3226"/>
              <a:ext cx="166" cy="136"/>
            </a:xfrm>
            <a:custGeom>
              <a:avLst/>
              <a:gdLst>
                <a:gd name="T0" fmla="*/ 0 w 166"/>
                <a:gd name="T1" fmla="*/ 34 h 136"/>
                <a:gd name="T2" fmla="*/ 0 w 166"/>
                <a:gd name="T3" fmla="*/ 0 h 136"/>
                <a:gd name="T4" fmla="*/ 104 w 166"/>
                <a:gd name="T5" fmla="*/ 66 h 136"/>
                <a:gd name="T6" fmla="*/ 166 w 166"/>
                <a:gd name="T7" fmla="*/ 102 h 136"/>
                <a:gd name="T8" fmla="*/ 133 w 166"/>
                <a:gd name="T9" fmla="*/ 136 h 136"/>
                <a:gd name="T10" fmla="*/ 66 w 166"/>
                <a:gd name="T11" fmla="*/ 102 h 136"/>
                <a:gd name="T12" fmla="*/ 0 w 166"/>
                <a:gd name="T13" fmla="*/ 34 h 136"/>
              </a:gdLst>
              <a:ahLst/>
              <a:cxnLst>
                <a:cxn ang="0">
                  <a:pos x="T0" y="T1"/>
                </a:cxn>
                <a:cxn ang="0">
                  <a:pos x="T2" y="T3"/>
                </a:cxn>
                <a:cxn ang="0">
                  <a:pos x="T4" y="T5"/>
                </a:cxn>
                <a:cxn ang="0">
                  <a:pos x="T6" y="T7"/>
                </a:cxn>
                <a:cxn ang="0">
                  <a:pos x="T8" y="T9"/>
                </a:cxn>
                <a:cxn ang="0">
                  <a:pos x="T10" y="T11"/>
                </a:cxn>
                <a:cxn ang="0">
                  <a:pos x="T12" y="T13"/>
                </a:cxn>
              </a:cxnLst>
              <a:rect l="0" t="0" r="r" b="b"/>
              <a:pathLst>
                <a:path w="166" h="136">
                  <a:moveTo>
                    <a:pt x="0" y="34"/>
                  </a:moveTo>
                  <a:lnTo>
                    <a:pt x="0" y="0"/>
                  </a:lnTo>
                  <a:lnTo>
                    <a:pt x="104" y="66"/>
                  </a:lnTo>
                  <a:lnTo>
                    <a:pt x="166" y="102"/>
                  </a:lnTo>
                  <a:lnTo>
                    <a:pt x="133" y="136"/>
                  </a:lnTo>
                  <a:lnTo>
                    <a:pt x="66" y="102"/>
                  </a:lnTo>
                  <a:lnTo>
                    <a:pt x="0" y="34"/>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82"/>
            <p:cNvSpPr>
              <a:spLocks/>
            </p:cNvSpPr>
            <p:nvPr/>
          </p:nvSpPr>
          <p:spPr bwMode="auto">
            <a:xfrm>
              <a:off x="4622" y="3192"/>
              <a:ext cx="401" cy="740"/>
            </a:xfrm>
            <a:custGeom>
              <a:avLst/>
              <a:gdLst>
                <a:gd name="T0" fmla="*/ 167 w 401"/>
                <a:gd name="T1" fmla="*/ 740 h 740"/>
                <a:gd name="T2" fmla="*/ 234 w 401"/>
                <a:gd name="T3" fmla="*/ 707 h 740"/>
                <a:gd name="T4" fmla="*/ 267 w 401"/>
                <a:gd name="T5" fmla="*/ 673 h 740"/>
                <a:gd name="T6" fmla="*/ 267 w 401"/>
                <a:gd name="T7" fmla="*/ 639 h 740"/>
                <a:gd name="T8" fmla="*/ 401 w 401"/>
                <a:gd name="T9" fmla="*/ 572 h 740"/>
                <a:gd name="T10" fmla="*/ 401 w 401"/>
                <a:gd name="T11" fmla="*/ 370 h 740"/>
                <a:gd name="T12" fmla="*/ 301 w 401"/>
                <a:gd name="T13" fmla="*/ 337 h 740"/>
                <a:gd name="T14" fmla="*/ 301 w 401"/>
                <a:gd name="T15" fmla="*/ 270 h 740"/>
                <a:gd name="T16" fmla="*/ 234 w 401"/>
                <a:gd name="T17" fmla="*/ 202 h 740"/>
                <a:gd name="T18" fmla="*/ 200 w 401"/>
                <a:gd name="T19" fmla="*/ 135 h 740"/>
                <a:gd name="T20" fmla="*/ 200 w 401"/>
                <a:gd name="T21" fmla="*/ 67 h 740"/>
                <a:gd name="T22" fmla="*/ 167 w 401"/>
                <a:gd name="T23" fmla="*/ 0 h 740"/>
                <a:gd name="T24" fmla="*/ 133 w 401"/>
                <a:gd name="T25" fmla="*/ 0 h 740"/>
                <a:gd name="T26" fmla="*/ 66 w 401"/>
                <a:gd name="T27" fmla="*/ 34 h 740"/>
                <a:gd name="T28" fmla="*/ 33 w 401"/>
                <a:gd name="T29" fmla="*/ 67 h 740"/>
                <a:gd name="T30" fmla="*/ 66 w 401"/>
                <a:gd name="T31" fmla="*/ 101 h 740"/>
                <a:gd name="T32" fmla="*/ 33 w 401"/>
                <a:gd name="T33" fmla="*/ 135 h 740"/>
                <a:gd name="T34" fmla="*/ 0 w 401"/>
                <a:gd name="T35" fmla="*/ 169 h 740"/>
                <a:gd name="T36" fmla="*/ 66 w 401"/>
                <a:gd name="T37" fmla="*/ 202 h 740"/>
                <a:gd name="T38" fmla="*/ 100 w 401"/>
                <a:gd name="T39" fmla="*/ 236 h 740"/>
                <a:gd name="T40" fmla="*/ 100 w 401"/>
                <a:gd name="T41" fmla="*/ 303 h 740"/>
                <a:gd name="T42" fmla="*/ 134 w 401"/>
                <a:gd name="T43" fmla="*/ 405 h 740"/>
                <a:gd name="T44" fmla="*/ 167 w 401"/>
                <a:gd name="T45" fmla="*/ 471 h 740"/>
                <a:gd name="T46" fmla="*/ 133 w 401"/>
                <a:gd name="T47" fmla="*/ 538 h 740"/>
                <a:gd name="T48" fmla="*/ 200 w 401"/>
                <a:gd name="T49" fmla="*/ 606 h 740"/>
                <a:gd name="T50" fmla="*/ 167 w 401"/>
                <a:gd name="T51" fmla="*/ 639 h 740"/>
                <a:gd name="T52" fmla="*/ 167 w 401"/>
                <a:gd name="T53"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1" h="740">
                  <a:moveTo>
                    <a:pt x="167" y="740"/>
                  </a:moveTo>
                  <a:lnTo>
                    <a:pt x="234" y="707"/>
                  </a:lnTo>
                  <a:lnTo>
                    <a:pt x="267" y="673"/>
                  </a:lnTo>
                  <a:lnTo>
                    <a:pt x="267" y="639"/>
                  </a:lnTo>
                  <a:lnTo>
                    <a:pt x="401" y="572"/>
                  </a:lnTo>
                  <a:lnTo>
                    <a:pt x="401" y="370"/>
                  </a:lnTo>
                  <a:lnTo>
                    <a:pt x="301" y="337"/>
                  </a:lnTo>
                  <a:lnTo>
                    <a:pt x="301" y="270"/>
                  </a:lnTo>
                  <a:lnTo>
                    <a:pt x="234" y="202"/>
                  </a:lnTo>
                  <a:lnTo>
                    <a:pt x="200" y="135"/>
                  </a:lnTo>
                  <a:lnTo>
                    <a:pt x="200" y="67"/>
                  </a:lnTo>
                  <a:lnTo>
                    <a:pt x="167" y="0"/>
                  </a:lnTo>
                  <a:lnTo>
                    <a:pt x="133" y="0"/>
                  </a:lnTo>
                  <a:lnTo>
                    <a:pt x="66" y="34"/>
                  </a:lnTo>
                  <a:lnTo>
                    <a:pt x="33" y="67"/>
                  </a:lnTo>
                  <a:lnTo>
                    <a:pt x="66" y="101"/>
                  </a:lnTo>
                  <a:lnTo>
                    <a:pt x="33" y="135"/>
                  </a:lnTo>
                  <a:lnTo>
                    <a:pt x="0" y="169"/>
                  </a:lnTo>
                  <a:lnTo>
                    <a:pt x="66" y="202"/>
                  </a:lnTo>
                  <a:lnTo>
                    <a:pt x="100" y="236"/>
                  </a:lnTo>
                  <a:lnTo>
                    <a:pt x="100" y="303"/>
                  </a:lnTo>
                  <a:lnTo>
                    <a:pt x="134" y="405"/>
                  </a:lnTo>
                  <a:lnTo>
                    <a:pt x="167" y="471"/>
                  </a:lnTo>
                  <a:lnTo>
                    <a:pt x="133" y="538"/>
                  </a:lnTo>
                  <a:lnTo>
                    <a:pt x="200" y="606"/>
                  </a:lnTo>
                  <a:lnTo>
                    <a:pt x="167" y="639"/>
                  </a:lnTo>
                  <a:lnTo>
                    <a:pt x="167" y="7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83"/>
            <p:cNvSpPr>
              <a:spLocks/>
            </p:cNvSpPr>
            <p:nvPr/>
          </p:nvSpPr>
          <p:spPr bwMode="auto">
            <a:xfrm>
              <a:off x="4622" y="3192"/>
              <a:ext cx="401" cy="740"/>
            </a:xfrm>
            <a:custGeom>
              <a:avLst/>
              <a:gdLst>
                <a:gd name="T0" fmla="*/ 167 w 401"/>
                <a:gd name="T1" fmla="*/ 740 h 740"/>
                <a:gd name="T2" fmla="*/ 234 w 401"/>
                <a:gd name="T3" fmla="*/ 707 h 740"/>
                <a:gd name="T4" fmla="*/ 267 w 401"/>
                <a:gd name="T5" fmla="*/ 673 h 740"/>
                <a:gd name="T6" fmla="*/ 267 w 401"/>
                <a:gd name="T7" fmla="*/ 639 h 740"/>
                <a:gd name="T8" fmla="*/ 401 w 401"/>
                <a:gd name="T9" fmla="*/ 572 h 740"/>
                <a:gd name="T10" fmla="*/ 401 w 401"/>
                <a:gd name="T11" fmla="*/ 370 h 740"/>
                <a:gd name="T12" fmla="*/ 301 w 401"/>
                <a:gd name="T13" fmla="*/ 337 h 740"/>
                <a:gd name="T14" fmla="*/ 301 w 401"/>
                <a:gd name="T15" fmla="*/ 270 h 740"/>
                <a:gd name="T16" fmla="*/ 234 w 401"/>
                <a:gd name="T17" fmla="*/ 202 h 740"/>
                <a:gd name="T18" fmla="*/ 200 w 401"/>
                <a:gd name="T19" fmla="*/ 135 h 740"/>
                <a:gd name="T20" fmla="*/ 200 w 401"/>
                <a:gd name="T21" fmla="*/ 67 h 740"/>
                <a:gd name="T22" fmla="*/ 167 w 401"/>
                <a:gd name="T23" fmla="*/ 0 h 740"/>
                <a:gd name="T24" fmla="*/ 133 w 401"/>
                <a:gd name="T25" fmla="*/ 0 h 740"/>
                <a:gd name="T26" fmla="*/ 66 w 401"/>
                <a:gd name="T27" fmla="*/ 34 h 740"/>
                <a:gd name="T28" fmla="*/ 33 w 401"/>
                <a:gd name="T29" fmla="*/ 67 h 740"/>
                <a:gd name="T30" fmla="*/ 66 w 401"/>
                <a:gd name="T31" fmla="*/ 101 h 740"/>
                <a:gd name="T32" fmla="*/ 33 w 401"/>
                <a:gd name="T33" fmla="*/ 135 h 740"/>
                <a:gd name="T34" fmla="*/ 0 w 401"/>
                <a:gd name="T35" fmla="*/ 169 h 740"/>
                <a:gd name="T36" fmla="*/ 66 w 401"/>
                <a:gd name="T37" fmla="*/ 202 h 740"/>
                <a:gd name="T38" fmla="*/ 100 w 401"/>
                <a:gd name="T39" fmla="*/ 236 h 740"/>
                <a:gd name="T40" fmla="*/ 100 w 401"/>
                <a:gd name="T41" fmla="*/ 303 h 740"/>
                <a:gd name="T42" fmla="*/ 134 w 401"/>
                <a:gd name="T43" fmla="*/ 405 h 740"/>
                <a:gd name="T44" fmla="*/ 167 w 401"/>
                <a:gd name="T45" fmla="*/ 471 h 740"/>
                <a:gd name="T46" fmla="*/ 133 w 401"/>
                <a:gd name="T47" fmla="*/ 538 h 740"/>
                <a:gd name="T48" fmla="*/ 200 w 401"/>
                <a:gd name="T49" fmla="*/ 606 h 740"/>
                <a:gd name="T50" fmla="*/ 167 w 401"/>
                <a:gd name="T51" fmla="*/ 639 h 740"/>
                <a:gd name="T52" fmla="*/ 167 w 401"/>
                <a:gd name="T53"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1" h="740">
                  <a:moveTo>
                    <a:pt x="167" y="740"/>
                  </a:moveTo>
                  <a:lnTo>
                    <a:pt x="234" y="707"/>
                  </a:lnTo>
                  <a:lnTo>
                    <a:pt x="267" y="673"/>
                  </a:lnTo>
                  <a:lnTo>
                    <a:pt x="267" y="639"/>
                  </a:lnTo>
                  <a:lnTo>
                    <a:pt x="401" y="572"/>
                  </a:lnTo>
                  <a:lnTo>
                    <a:pt x="401" y="370"/>
                  </a:lnTo>
                  <a:lnTo>
                    <a:pt x="301" y="337"/>
                  </a:lnTo>
                  <a:lnTo>
                    <a:pt x="301" y="270"/>
                  </a:lnTo>
                  <a:lnTo>
                    <a:pt x="234" y="202"/>
                  </a:lnTo>
                  <a:lnTo>
                    <a:pt x="200" y="135"/>
                  </a:lnTo>
                  <a:lnTo>
                    <a:pt x="200" y="67"/>
                  </a:lnTo>
                  <a:lnTo>
                    <a:pt x="167" y="0"/>
                  </a:lnTo>
                  <a:lnTo>
                    <a:pt x="133" y="0"/>
                  </a:lnTo>
                  <a:lnTo>
                    <a:pt x="66" y="34"/>
                  </a:lnTo>
                  <a:lnTo>
                    <a:pt x="33" y="67"/>
                  </a:lnTo>
                  <a:lnTo>
                    <a:pt x="66" y="101"/>
                  </a:lnTo>
                  <a:lnTo>
                    <a:pt x="33" y="135"/>
                  </a:lnTo>
                  <a:lnTo>
                    <a:pt x="0" y="169"/>
                  </a:lnTo>
                  <a:lnTo>
                    <a:pt x="66" y="202"/>
                  </a:lnTo>
                  <a:lnTo>
                    <a:pt x="100" y="236"/>
                  </a:lnTo>
                  <a:lnTo>
                    <a:pt x="100" y="303"/>
                  </a:lnTo>
                  <a:lnTo>
                    <a:pt x="134" y="405"/>
                  </a:lnTo>
                  <a:lnTo>
                    <a:pt x="167" y="471"/>
                  </a:lnTo>
                  <a:lnTo>
                    <a:pt x="133" y="538"/>
                  </a:lnTo>
                  <a:lnTo>
                    <a:pt x="200" y="606"/>
                  </a:lnTo>
                  <a:lnTo>
                    <a:pt x="167" y="639"/>
                  </a:lnTo>
                  <a:lnTo>
                    <a:pt x="167" y="74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84"/>
            <p:cNvSpPr>
              <a:spLocks/>
            </p:cNvSpPr>
            <p:nvPr/>
          </p:nvSpPr>
          <p:spPr bwMode="auto">
            <a:xfrm>
              <a:off x="4456" y="3126"/>
              <a:ext cx="298" cy="203"/>
            </a:xfrm>
            <a:custGeom>
              <a:avLst/>
              <a:gdLst>
                <a:gd name="T0" fmla="*/ 66 w 298"/>
                <a:gd name="T1" fmla="*/ 0 h 203"/>
                <a:gd name="T2" fmla="*/ 0 w 298"/>
                <a:gd name="T3" fmla="*/ 67 h 203"/>
                <a:gd name="T4" fmla="*/ 66 w 298"/>
                <a:gd name="T5" fmla="*/ 101 h 203"/>
                <a:gd name="T6" fmla="*/ 33 w 298"/>
                <a:gd name="T7" fmla="*/ 101 h 203"/>
                <a:gd name="T8" fmla="*/ 199 w 298"/>
                <a:gd name="T9" fmla="*/ 203 h 203"/>
                <a:gd name="T10" fmla="*/ 232 w 298"/>
                <a:gd name="T11" fmla="*/ 169 h 203"/>
                <a:gd name="T12" fmla="*/ 199 w 298"/>
                <a:gd name="T13" fmla="*/ 135 h 203"/>
                <a:gd name="T14" fmla="*/ 232 w 298"/>
                <a:gd name="T15" fmla="*/ 101 h 203"/>
                <a:gd name="T16" fmla="*/ 298 w 298"/>
                <a:gd name="T17" fmla="*/ 67 h 203"/>
                <a:gd name="T18" fmla="*/ 166 w 298"/>
                <a:gd name="T19" fmla="*/ 33 h 203"/>
                <a:gd name="T20" fmla="*/ 166 w 298"/>
                <a:gd name="T21" fmla="*/ 67 h 203"/>
                <a:gd name="T22" fmla="*/ 66 w 298"/>
                <a:gd name="T23" fmla="*/ 67 h 203"/>
                <a:gd name="T24" fmla="*/ 66 w 298"/>
                <a:gd name="T2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03">
                  <a:moveTo>
                    <a:pt x="66" y="0"/>
                  </a:moveTo>
                  <a:lnTo>
                    <a:pt x="0" y="67"/>
                  </a:lnTo>
                  <a:lnTo>
                    <a:pt x="66" y="101"/>
                  </a:lnTo>
                  <a:lnTo>
                    <a:pt x="33" y="101"/>
                  </a:lnTo>
                  <a:lnTo>
                    <a:pt x="199" y="203"/>
                  </a:lnTo>
                  <a:lnTo>
                    <a:pt x="232" y="169"/>
                  </a:lnTo>
                  <a:lnTo>
                    <a:pt x="199" y="135"/>
                  </a:lnTo>
                  <a:lnTo>
                    <a:pt x="232" y="101"/>
                  </a:lnTo>
                  <a:lnTo>
                    <a:pt x="298" y="67"/>
                  </a:lnTo>
                  <a:lnTo>
                    <a:pt x="166" y="33"/>
                  </a:lnTo>
                  <a:lnTo>
                    <a:pt x="166" y="67"/>
                  </a:lnTo>
                  <a:lnTo>
                    <a:pt x="66" y="67"/>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85"/>
            <p:cNvSpPr>
              <a:spLocks/>
            </p:cNvSpPr>
            <p:nvPr/>
          </p:nvSpPr>
          <p:spPr bwMode="auto">
            <a:xfrm>
              <a:off x="4456" y="3126"/>
              <a:ext cx="298" cy="203"/>
            </a:xfrm>
            <a:custGeom>
              <a:avLst/>
              <a:gdLst>
                <a:gd name="T0" fmla="*/ 66 w 298"/>
                <a:gd name="T1" fmla="*/ 0 h 203"/>
                <a:gd name="T2" fmla="*/ 0 w 298"/>
                <a:gd name="T3" fmla="*/ 67 h 203"/>
                <a:gd name="T4" fmla="*/ 66 w 298"/>
                <a:gd name="T5" fmla="*/ 101 h 203"/>
                <a:gd name="T6" fmla="*/ 33 w 298"/>
                <a:gd name="T7" fmla="*/ 101 h 203"/>
                <a:gd name="T8" fmla="*/ 199 w 298"/>
                <a:gd name="T9" fmla="*/ 203 h 203"/>
                <a:gd name="T10" fmla="*/ 232 w 298"/>
                <a:gd name="T11" fmla="*/ 169 h 203"/>
                <a:gd name="T12" fmla="*/ 199 w 298"/>
                <a:gd name="T13" fmla="*/ 135 h 203"/>
                <a:gd name="T14" fmla="*/ 232 w 298"/>
                <a:gd name="T15" fmla="*/ 101 h 203"/>
                <a:gd name="T16" fmla="*/ 298 w 298"/>
                <a:gd name="T17" fmla="*/ 67 h 203"/>
                <a:gd name="T18" fmla="*/ 166 w 298"/>
                <a:gd name="T19" fmla="*/ 33 h 203"/>
                <a:gd name="T20" fmla="*/ 166 w 298"/>
                <a:gd name="T21" fmla="*/ 67 h 203"/>
                <a:gd name="T22" fmla="*/ 66 w 298"/>
                <a:gd name="T23" fmla="*/ 67 h 203"/>
                <a:gd name="T24" fmla="*/ 66 w 298"/>
                <a:gd name="T2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03">
                  <a:moveTo>
                    <a:pt x="66" y="0"/>
                  </a:moveTo>
                  <a:lnTo>
                    <a:pt x="0" y="67"/>
                  </a:lnTo>
                  <a:lnTo>
                    <a:pt x="66" y="101"/>
                  </a:lnTo>
                  <a:lnTo>
                    <a:pt x="33" y="101"/>
                  </a:lnTo>
                  <a:lnTo>
                    <a:pt x="199" y="203"/>
                  </a:lnTo>
                  <a:lnTo>
                    <a:pt x="232" y="169"/>
                  </a:lnTo>
                  <a:lnTo>
                    <a:pt x="199" y="135"/>
                  </a:lnTo>
                  <a:lnTo>
                    <a:pt x="232" y="101"/>
                  </a:lnTo>
                  <a:lnTo>
                    <a:pt x="298" y="67"/>
                  </a:lnTo>
                  <a:lnTo>
                    <a:pt x="166" y="33"/>
                  </a:lnTo>
                  <a:lnTo>
                    <a:pt x="166" y="67"/>
                  </a:lnTo>
                  <a:lnTo>
                    <a:pt x="66" y="67"/>
                  </a:lnTo>
                  <a:lnTo>
                    <a:pt x="66"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86"/>
            <p:cNvSpPr>
              <a:spLocks noChangeArrowheads="1"/>
            </p:cNvSpPr>
            <p:nvPr/>
          </p:nvSpPr>
          <p:spPr bwMode="auto">
            <a:xfrm>
              <a:off x="4555" y="3126"/>
              <a:ext cx="33" cy="3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p:cNvSpPr>
              <a:spLocks noChangeArrowheads="1"/>
            </p:cNvSpPr>
            <p:nvPr/>
          </p:nvSpPr>
          <p:spPr bwMode="auto">
            <a:xfrm>
              <a:off x="4555" y="3126"/>
              <a:ext cx="33" cy="33"/>
            </a:xfrm>
            <a:prstGeom prst="rect">
              <a:avLst/>
            </a:pr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8"/>
            <p:cNvSpPr>
              <a:spLocks/>
            </p:cNvSpPr>
            <p:nvPr/>
          </p:nvSpPr>
          <p:spPr bwMode="auto">
            <a:xfrm>
              <a:off x="4588" y="3026"/>
              <a:ext cx="203" cy="166"/>
            </a:xfrm>
            <a:custGeom>
              <a:avLst/>
              <a:gdLst>
                <a:gd name="T0" fmla="*/ 34 w 203"/>
                <a:gd name="T1" fmla="*/ 0 h 166"/>
                <a:gd name="T2" fmla="*/ 0 w 203"/>
                <a:gd name="T3" fmla="*/ 66 h 166"/>
                <a:gd name="T4" fmla="*/ 34 w 203"/>
                <a:gd name="T5" fmla="*/ 133 h 166"/>
                <a:gd name="T6" fmla="*/ 169 w 203"/>
                <a:gd name="T7" fmla="*/ 166 h 166"/>
                <a:gd name="T8" fmla="*/ 203 w 203"/>
                <a:gd name="T9" fmla="*/ 166 h 166"/>
                <a:gd name="T10" fmla="*/ 203 w 203"/>
                <a:gd name="T11" fmla="*/ 133 h 166"/>
                <a:gd name="T12" fmla="*/ 169 w 203"/>
                <a:gd name="T13" fmla="*/ 100 h 166"/>
                <a:gd name="T14" fmla="*/ 169 w 203"/>
                <a:gd name="T15" fmla="*/ 66 h 166"/>
                <a:gd name="T16" fmla="*/ 102 w 203"/>
                <a:gd name="T17" fmla="*/ 33 h 166"/>
                <a:gd name="T18" fmla="*/ 68 w 203"/>
                <a:gd name="T19" fmla="*/ 66 h 166"/>
                <a:gd name="T20" fmla="*/ 68 w 203"/>
                <a:gd name="T21" fmla="*/ 33 h 166"/>
                <a:gd name="T22" fmla="*/ 34 w 203"/>
                <a:gd name="T2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166">
                  <a:moveTo>
                    <a:pt x="34" y="0"/>
                  </a:moveTo>
                  <a:lnTo>
                    <a:pt x="0" y="66"/>
                  </a:lnTo>
                  <a:lnTo>
                    <a:pt x="34" y="133"/>
                  </a:lnTo>
                  <a:lnTo>
                    <a:pt x="169" y="166"/>
                  </a:lnTo>
                  <a:lnTo>
                    <a:pt x="203" y="166"/>
                  </a:lnTo>
                  <a:lnTo>
                    <a:pt x="203" y="133"/>
                  </a:lnTo>
                  <a:lnTo>
                    <a:pt x="169" y="100"/>
                  </a:lnTo>
                  <a:lnTo>
                    <a:pt x="169" y="66"/>
                  </a:lnTo>
                  <a:lnTo>
                    <a:pt x="102" y="33"/>
                  </a:lnTo>
                  <a:lnTo>
                    <a:pt x="68" y="66"/>
                  </a:lnTo>
                  <a:lnTo>
                    <a:pt x="68" y="33"/>
                  </a:lnTo>
                  <a:lnTo>
                    <a:pt x="34" y="0"/>
                  </a:lnTo>
                  <a:close/>
                </a:path>
              </a:pathLst>
            </a:custGeom>
            <a:solidFill>
              <a:srgbClr val="8EB4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9"/>
            <p:cNvSpPr>
              <a:spLocks/>
            </p:cNvSpPr>
            <p:nvPr/>
          </p:nvSpPr>
          <p:spPr bwMode="auto">
            <a:xfrm>
              <a:off x="4588" y="3026"/>
              <a:ext cx="203" cy="166"/>
            </a:xfrm>
            <a:custGeom>
              <a:avLst/>
              <a:gdLst>
                <a:gd name="T0" fmla="*/ 34 w 203"/>
                <a:gd name="T1" fmla="*/ 0 h 166"/>
                <a:gd name="T2" fmla="*/ 0 w 203"/>
                <a:gd name="T3" fmla="*/ 66 h 166"/>
                <a:gd name="T4" fmla="*/ 34 w 203"/>
                <a:gd name="T5" fmla="*/ 133 h 166"/>
                <a:gd name="T6" fmla="*/ 169 w 203"/>
                <a:gd name="T7" fmla="*/ 166 h 166"/>
                <a:gd name="T8" fmla="*/ 203 w 203"/>
                <a:gd name="T9" fmla="*/ 166 h 166"/>
                <a:gd name="T10" fmla="*/ 203 w 203"/>
                <a:gd name="T11" fmla="*/ 133 h 166"/>
                <a:gd name="T12" fmla="*/ 169 w 203"/>
                <a:gd name="T13" fmla="*/ 100 h 166"/>
                <a:gd name="T14" fmla="*/ 169 w 203"/>
                <a:gd name="T15" fmla="*/ 66 h 166"/>
                <a:gd name="T16" fmla="*/ 102 w 203"/>
                <a:gd name="T17" fmla="*/ 33 h 166"/>
                <a:gd name="T18" fmla="*/ 68 w 203"/>
                <a:gd name="T19" fmla="*/ 66 h 166"/>
                <a:gd name="T20" fmla="*/ 68 w 203"/>
                <a:gd name="T21" fmla="*/ 33 h 166"/>
                <a:gd name="T22" fmla="*/ 34 w 203"/>
                <a:gd name="T2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166">
                  <a:moveTo>
                    <a:pt x="34" y="0"/>
                  </a:moveTo>
                  <a:lnTo>
                    <a:pt x="0" y="66"/>
                  </a:lnTo>
                  <a:lnTo>
                    <a:pt x="34" y="133"/>
                  </a:lnTo>
                  <a:lnTo>
                    <a:pt x="169" y="166"/>
                  </a:lnTo>
                  <a:lnTo>
                    <a:pt x="203" y="166"/>
                  </a:lnTo>
                  <a:lnTo>
                    <a:pt x="203" y="133"/>
                  </a:lnTo>
                  <a:lnTo>
                    <a:pt x="169" y="100"/>
                  </a:lnTo>
                  <a:lnTo>
                    <a:pt x="169" y="66"/>
                  </a:lnTo>
                  <a:lnTo>
                    <a:pt x="102" y="33"/>
                  </a:lnTo>
                  <a:lnTo>
                    <a:pt x="68" y="66"/>
                  </a:lnTo>
                  <a:lnTo>
                    <a:pt x="68" y="33"/>
                  </a:lnTo>
                  <a:lnTo>
                    <a:pt x="34"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0"/>
            <p:cNvSpPr>
              <a:spLocks/>
            </p:cNvSpPr>
            <p:nvPr/>
          </p:nvSpPr>
          <p:spPr bwMode="auto">
            <a:xfrm>
              <a:off x="4588" y="2789"/>
              <a:ext cx="671" cy="773"/>
            </a:xfrm>
            <a:custGeom>
              <a:avLst/>
              <a:gdLst>
                <a:gd name="T0" fmla="*/ 202 w 671"/>
                <a:gd name="T1" fmla="*/ 0 h 773"/>
                <a:gd name="T2" fmla="*/ 135 w 671"/>
                <a:gd name="T3" fmla="*/ 0 h 773"/>
                <a:gd name="T4" fmla="*/ 168 w 671"/>
                <a:gd name="T5" fmla="*/ 34 h 773"/>
                <a:gd name="T6" fmla="*/ 67 w 671"/>
                <a:gd name="T7" fmla="*/ 0 h 773"/>
                <a:gd name="T8" fmla="*/ 101 w 671"/>
                <a:gd name="T9" fmla="*/ 67 h 773"/>
                <a:gd name="T10" fmla="*/ 235 w 671"/>
                <a:gd name="T11" fmla="*/ 67 h 773"/>
                <a:gd name="T12" fmla="*/ 168 w 671"/>
                <a:gd name="T13" fmla="*/ 101 h 773"/>
                <a:gd name="T14" fmla="*/ 168 w 671"/>
                <a:gd name="T15" fmla="*/ 168 h 773"/>
                <a:gd name="T16" fmla="*/ 135 w 671"/>
                <a:gd name="T17" fmla="*/ 101 h 773"/>
                <a:gd name="T18" fmla="*/ 101 w 671"/>
                <a:gd name="T19" fmla="*/ 101 h 773"/>
                <a:gd name="T20" fmla="*/ 101 w 671"/>
                <a:gd name="T21" fmla="*/ 134 h 773"/>
                <a:gd name="T22" fmla="*/ 67 w 671"/>
                <a:gd name="T23" fmla="*/ 134 h 773"/>
                <a:gd name="T24" fmla="*/ 34 w 671"/>
                <a:gd name="T25" fmla="*/ 34 h 773"/>
                <a:gd name="T26" fmla="*/ 0 w 671"/>
                <a:gd name="T27" fmla="*/ 34 h 773"/>
                <a:gd name="T28" fmla="*/ 34 w 671"/>
                <a:gd name="T29" fmla="*/ 202 h 773"/>
                <a:gd name="T30" fmla="*/ 135 w 671"/>
                <a:gd name="T31" fmla="*/ 202 h 773"/>
                <a:gd name="T32" fmla="*/ 101 w 671"/>
                <a:gd name="T33" fmla="*/ 236 h 773"/>
                <a:gd name="T34" fmla="*/ 67 w 671"/>
                <a:gd name="T35" fmla="*/ 303 h 773"/>
                <a:gd name="T36" fmla="*/ 101 w 671"/>
                <a:gd name="T37" fmla="*/ 269 h 773"/>
                <a:gd name="T38" fmla="*/ 168 w 671"/>
                <a:gd name="T39" fmla="*/ 303 h 773"/>
                <a:gd name="T40" fmla="*/ 168 w 671"/>
                <a:gd name="T41" fmla="*/ 336 h 773"/>
                <a:gd name="T42" fmla="*/ 202 w 671"/>
                <a:gd name="T43" fmla="*/ 370 h 773"/>
                <a:gd name="T44" fmla="*/ 202 w 671"/>
                <a:gd name="T45" fmla="*/ 403 h 773"/>
                <a:gd name="T46" fmla="*/ 235 w 671"/>
                <a:gd name="T47" fmla="*/ 470 h 773"/>
                <a:gd name="T48" fmla="*/ 235 w 671"/>
                <a:gd name="T49" fmla="*/ 538 h 773"/>
                <a:gd name="T50" fmla="*/ 269 w 671"/>
                <a:gd name="T51" fmla="*/ 605 h 773"/>
                <a:gd name="T52" fmla="*/ 336 w 671"/>
                <a:gd name="T53" fmla="*/ 673 h 773"/>
                <a:gd name="T54" fmla="*/ 336 w 671"/>
                <a:gd name="T55" fmla="*/ 739 h 773"/>
                <a:gd name="T56" fmla="*/ 437 w 671"/>
                <a:gd name="T57" fmla="*/ 773 h 773"/>
                <a:gd name="T58" fmla="*/ 437 w 671"/>
                <a:gd name="T59" fmla="*/ 739 h 773"/>
                <a:gd name="T60" fmla="*/ 503 w 671"/>
                <a:gd name="T61" fmla="*/ 639 h 773"/>
                <a:gd name="T62" fmla="*/ 503 w 671"/>
                <a:gd name="T63" fmla="*/ 605 h 773"/>
                <a:gd name="T64" fmla="*/ 470 w 671"/>
                <a:gd name="T65" fmla="*/ 572 h 773"/>
                <a:gd name="T66" fmla="*/ 470 w 671"/>
                <a:gd name="T67" fmla="*/ 504 h 773"/>
                <a:gd name="T68" fmla="*/ 503 w 671"/>
                <a:gd name="T69" fmla="*/ 470 h 773"/>
                <a:gd name="T70" fmla="*/ 470 w 671"/>
                <a:gd name="T71" fmla="*/ 437 h 773"/>
                <a:gd name="T72" fmla="*/ 470 w 671"/>
                <a:gd name="T73" fmla="*/ 403 h 773"/>
                <a:gd name="T74" fmla="*/ 503 w 671"/>
                <a:gd name="T75" fmla="*/ 403 h 773"/>
                <a:gd name="T76" fmla="*/ 571 w 671"/>
                <a:gd name="T77" fmla="*/ 336 h 773"/>
                <a:gd name="T78" fmla="*/ 605 w 671"/>
                <a:gd name="T79" fmla="*/ 403 h 773"/>
                <a:gd name="T80" fmla="*/ 671 w 671"/>
                <a:gd name="T81" fmla="*/ 403 h 773"/>
                <a:gd name="T82" fmla="*/ 671 w 671"/>
                <a:gd name="T83" fmla="*/ 303 h 773"/>
                <a:gd name="T84" fmla="*/ 605 w 671"/>
                <a:gd name="T85" fmla="*/ 202 h 773"/>
                <a:gd name="T86" fmla="*/ 571 w 671"/>
                <a:gd name="T87" fmla="*/ 236 h 773"/>
                <a:gd name="T88" fmla="*/ 537 w 671"/>
                <a:gd name="T89" fmla="*/ 202 h 773"/>
                <a:gd name="T90" fmla="*/ 537 w 671"/>
                <a:gd name="T91" fmla="*/ 168 h 773"/>
                <a:gd name="T92" fmla="*/ 503 w 671"/>
                <a:gd name="T93" fmla="*/ 168 h 773"/>
                <a:gd name="T94" fmla="*/ 470 w 671"/>
                <a:gd name="T95" fmla="*/ 134 h 773"/>
                <a:gd name="T96" fmla="*/ 470 w 671"/>
                <a:gd name="T97" fmla="*/ 34 h 773"/>
                <a:gd name="T98" fmla="*/ 370 w 671"/>
                <a:gd name="T99" fmla="*/ 67 h 773"/>
                <a:gd name="T100" fmla="*/ 306 w 671"/>
                <a:gd name="T101" fmla="*/ 34 h 773"/>
                <a:gd name="T102" fmla="*/ 202 w 671"/>
                <a:gd name="T10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1" h="773">
                  <a:moveTo>
                    <a:pt x="202" y="0"/>
                  </a:moveTo>
                  <a:lnTo>
                    <a:pt x="135" y="0"/>
                  </a:lnTo>
                  <a:lnTo>
                    <a:pt x="168" y="34"/>
                  </a:lnTo>
                  <a:lnTo>
                    <a:pt x="67" y="0"/>
                  </a:lnTo>
                  <a:lnTo>
                    <a:pt x="101" y="67"/>
                  </a:lnTo>
                  <a:lnTo>
                    <a:pt x="235" y="67"/>
                  </a:lnTo>
                  <a:lnTo>
                    <a:pt x="168" y="101"/>
                  </a:lnTo>
                  <a:lnTo>
                    <a:pt x="168" y="168"/>
                  </a:lnTo>
                  <a:lnTo>
                    <a:pt x="135" y="101"/>
                  </a:lnTo>
                  <a:lnTo>
                    <a:pt x="101" y="101"/>
                  </a:lnTo>
                  <a:lnTo>
                    <a:pt x="101" y="134"/>
                  </a:lnTo>
                  <a:lnTo>
                    <a:pt x="67" y="134"/>
                  </a:lnTo>
                  <a:lnTo>
                    <a:pt x="34" y="34"/>
                  </a:lnTo>
                  <a:lnTo>
                    <a:pt x="0" y="34"/>
                  </a:lnTo>
                  <a:lnTo>
                    <a:pt x="34" y="202"/>
                  </a:lnTo>
                  <a:lnTo>
                    <a:pt x="135" y="202"/>
                  </a:lnTo>
                  <a:lnTo>
                    <a:pt x="101" y="236"/>
                  </a:lnTo>
                  <a:lnTo>
                    <a:pt x="67" y="303"/>
                  </a:lnTo>
                  <a:lnTo>
                    <a:pt x="101" y="269"/>
                  </a:lnTo>
                  <a:lnTo>
                    <a:pt x="168" y="303"/>
                  </a:lnTo>
                  <a:lnTo>
                    <a:pt x="168" y="336"/>
                  </a:lnTo>
                  <a:lnTo>
                    <a:pt x="202" y="370"/>
                  </a:lnTo>
                  <a:lnTo>
                    <a:pt x="202" y="403"/>
                  </a:lnTo>
                  <a:lnTo>
                    <a:pt x="235" y="470"/>
                  </a:lnTo>
                  <a:lnTo>
                    <a:pt x="235" y="538"/>
                  </a:lnTo>
                  <a:lnTo>
                    <a:pt x="269" y="605"/>
                  </a:lnTo>
                  <a:lnTo>
                    <a:pt x="336" y="673"/>
                  </a:lnTo>
                  <a:lnTo>
                    <a:pt x="336" y="739"/>
                  </a:lnTo>
                  <a:lnTo>
                    <a:pt x="437" y="773"/>
                  </a:lnTo>
                  <a:lnTo>
                    <a:pt x="437" y="739"/>
                  </a:lnTo>
                  <a:lnTo>
                    <a:pt x="503" y="639"/>
                  </a:lnTo>
                  <a:lnTo>
                    <a:pt x="503" y="605"/>
                  </a:lnTo>
                  <a:lnTo>
                    <a:pt x="470" y="572"/>
                  </a:lnTo>
                  <a:lnTo>
                    <a:pt x="470" y="504"/>
                  </a:lnTo>
                  <a:lnTo>
                    <a:pt x="503" y="470"/>
                  </a:lnTo>
                  <a:lnTo>
                    <a:pt x="470" y="437"/>
                  </a:lnTo>
                  <a:lnTo>
                    <a:pt x="470" y="403"/>
                  </a:lnTo>
                  <a:lnTo>
                    <a:pt x="503" y="403"/>
                  </a:lnTo>
                  <a:lnTo>
                    <a:pt x="571" y="336"/>
                  </a:lnTo>
                  <a:lnTo>
                    <a:pt x="605" y="403"/>
                  </a:lnTo>
                  <a:lnTo>
                    <a:pt x="671" y="403"/>
                  </a:lnTo>
                  <a:lnTo>
                    <a:pt x="671" y="303"/>
                  </a:lnTo>
                  <a:lnTo>
                    <a:pt x="605" y="202"/>
                  </a:lnTo>
                  <a:lnTo>
                    <a:pt x="571" y="236"/>
                  </a:lnTo>
                  <a:lnTo>
                    <a:pt x="537" y="202"/>
                  </a:lnTo>
                  <a:lnTo>
                    <a:pt x="537" y="168"/>
                  </a:lnTo>
                  <a:lnTo>
                    <a:pt x="503" y="168"/>
                  </a:lnTo>
                  <a:lnTo>
                    <a:pt x="470" y="134"/>
                  </a:lnTo>
                  <a:lnTo>
                    <a:pt x="470" y="34"/>
                  </a:lnTo>
                  <a:lnTo>
                    <a:pt x="370" y="67"/>
                  </a:lnTo>
                  <a:lnTo>
                    <a:pt x="306" y="34"/>
                  </a:lnTo>
                  <a:lnTo>
                    <a:pt x="202" y="0"/>
                  </a:lnTo>
                  <a:close/>
                </a:path>
              </a:pathLst>
            </a:custGeom>
            <a:solidFill>
              <a:srgbClr val="8EB4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91"/>
            <p:cNvSpPr>
              <a:spLocks/>
            </p:cNvSpPr>
            <p:nvPr/>
          </p:nvSpPr>
          <p:spPr bwMode="auto">
            <a:xfrm>
              <a:off x="4588" y="2789"/>
              <a:ext cx="671" cy="773"/>
            </a:xfrm>
            <a:custGeom>
              <a:avLst/>
              <a:gdLst>
                <a:gd name="T0" fmla="*/ 202 w 671"/>
                <a:gd name="T1" fmla="*/ 0 h 773"/>
                <a:gd name="T2" fmla="*/ 135 w 671"/>
                <a:gd name="T3" fmla="*/ 0 h 773"/>
                <a:gd name="T4" fmla="*/ 168 w 671"/>
                <a:gd name="T5" fmla="*/ 34 h 773"/>
                <a:gd name="T6" fmla="*/ 67 w 671"/>
                <a:gd name="T7" fmla="*/ 0 h 773"/>
                <a:gd name="T8" fmla="*/ 101 w 671"/>
                <a:gd name="T9" fmla="*/ 67 h 773"/>
                <a:gd name="T10" fmla="*/ 235 w 671"/>
                <a:gd name="T11" fmla="*/ 67 h 773"/>
                <a:gd name="T12" fmla="*/ 168 w 671"/>
                <a:gd name="T13" fmla="*/ 101 h 773"/>
                <a:gd name="T14" fmla="*/ 168 w 671"/>
                <a:gd name="T15" fmla="*/ 168 h 773"/>
                <a:gd name="T16" fmla="*/ 135 w 671"/>
                <a:gd name="T17" fmla="*/ 101 h 773"/>
                <a:gd name="T18" fmla="*/ 101 w 671"/>
                <a:gd name="T19" fmla="*/ 101 h 773"/>
                <a:gd name="T20" fmla="*/ 101 w 671"/>
                <a:gd name="T21" fmla="*/ 134 h 773"/>
                <a:gd name="T22" fmla="*/ 67 w 671"/>
                <a:gd name="T23" fmla="*/ 134 h 773"/>
                <a:gd name="T24" fmla="*/ 34 w 671"/>
                <a:gd name="T25" fmla="*/ 34 h 773"/>
                <a:gd name="T26" fmla="*/ 0 w 671"/>
                <a:gd name="T27" fmla="*/ 34 h 773"/>
                <a:gd name="T28" fmla="*/ 34 w 671"/>
                <a:gd name="T29" fmla="*/ 202 h 773"/>
                <a:gd name="T30" fmla="*/ 135 w 671"/>
                <a:gd name="T31" fmla="*/ 202 h 773"/>
                <a:gd name="T32" fmla="*/ 101 w 671"/>
                <a:gd name="T33" fmla="*/ 236 h 773"/>
                <a:gd name="T34" fmla="*/ 67 w 671"/>
                <a:gd name="T35" fmla="*/ 303 h 773"/>
                <a:gd name="T36" fmla="*/ 101 w 671"/>
                <a:gd name="T37" fmla="*/ 269 h 773"/>
                <a:gd name="T38" fmla="*/ 168 w 671"/>
                <a:gd name="T39" fmla="*/ 303 h 773"/>
                <a:gd name="T40" fmla="*/ 168 w 671"/>
                <a:gd name="T41" fmla="*/ 336 h 773"/>
                <a:gd name="T42" fmla="*/ 202 w 671"/>
                <a:gd name="T43" fmla="*/ 370 h 773"/>
                <a:gd name="T44" fmla="*/ 202 w 671"/>
                <a:gd name="T45" fmla="*/ 403 h 773"/>
                <a:gd name="T46" fmla="*/ 235 w 671"/>
                <a:gd name="T47" fmla="*/ 470 h 773"/>
                <a:gd name="T48" fmla="*/ 235 w 671"/>
                <a:gd name="T49" fmla="*/ 538 h 773"/>
                <a:gd name="T50" fmla="*/ 269 w 671"/>
                <a:gd name="T51" fmla="*/ 605 h 773"/>
                <a:gd name="T52" fmla="*/ 336 w 671"/>
                <a:gd name="T53" fmla="*/ 673 h 773"/>
                <a:gd name="T54" fmla="*/ 336 w 671"/>
                <a:gd name="T55" fmla="*/ 739 h 773"/>
                <a:gd name="T56" fmla="*/ 437 w 671"/>
                <a:gd name="T57" fmla="*/ 773 h 773"/>
                <a:gd name="T58" fmla="*/ 437 w 671"/>
                <a:gd name="T59" fmla="*/ 739 h 773"/>
                <a:gd name="T60" fmla="*/ 503 w 671"/>
                <a:gd name="T61" fmla="*/ 639 h 773"/>
                <a:gd name="T62" fmla="*/ 503 w 671"/>
                <a:gd name="T63" fmla="*/ 605 h 773"/>
                <a:gd name="T64" fmla="*/ 470 w 671"/>
                <a:gd name="T65" fmla="*/ 572 h 773"/>
                <a:gd name="T66" fmla="*/ 470 w 671"/>
                <a:gd name="T67" fmla="*/ 504 h 773"/>
                <a:gd name="T68" fmla="*/ 503 w 671"/>
                <a:gd name="T69" fmla="*/ 470 h 773"/>
                <a:gd name="T70" fmla="*/ 470 w 671"/>
                <a:gd name="T71" fmla="*/ 437 h 773"/>
                <a:gd name="T72" fmla="*/ 470 w 671"/>
                <a:gd name="T73" fmla="*/ 403 h 773"/>
                <a:gd name="T74" fmla="*/ 503 w 671"/>
                <a:gd name="T75" fmla="*/ 403 h 773"/>
                <a:gd name="T76" fmla="*/ 571 w 671"/>
                <a:gd name="T77" fmla="*/ 336 h 773"/>
                <a:gd name="T78" fmla="*/ 605 w 671"/>
                <a:gd name="T79" fmla="*/ 403 h 773"/>
                <a:gd name="T80" fmla="*/ 671 w 671"/>
                <a:gd name="T81" fmla="*/ 403 h 773"/>
                <a:gd name="T82" fmla="*/ 671 w 671"/>
                <a:gd name="T83" fmla="*/ 303 h 773"/>
                <a:gd name="T84" fmla="*/ 605 w 671"/>
                <a:gd name="T85" fmla="*/ 202 h 773"/>
                <a:gd name="T86" fmla="*/ 571 w 671"/>
                <a:gd name="T87" fmla="*/ 236 h 773"/>
                <a:gd name="T88" fmla="*/ 537 w 671"/>
                <a:gd name="T89" fmla="*/ 202 h 773"/>
                <a:gd name="T90" fmla="*/ 537 w 671"/>
                <a:gd name="T91" fmla="*/ 168 h 773"/>
                <a:gd name="T92" fmla="*/ 503 w 671"/>
                <a:gd name="T93" fmla="*/ 168 h 773"/>
                <a:gd name="T94" fmla="*/ 470 w 671"/>
                <a:gd name="T95" fmla="*/ 134 h 773"/>
                <a:gd name="T96" fmla="*/ 470 w 671"/>
                <a:gd name="T97" fmla="*/ 34 h 773"/>
                <a:gd name="T98" fmla="*/ 370 w 671"/>
                <a:gd name="T99" fmla="*/ 67 h 773"/>
                <a:gd name="T100" fmla="*/ 306 w 671"/>
                <a:gd name="T101" fmla="*/ 34 h 773"/>
                <a:gd name="T102" fmla="*/ 202 w 671"/>
                <a:gd name="T10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1" h="773">
                  <a:moveTo>
                    <a:pt x="202" y="0"/>
                  </a:moveTo>
                  <a:lnTo>
                    <a:pt x="135" y="0"/>
                  </a:lnTo>
                  <a:lnTo>
                    <a:pt x="168" y="34"/>
                  </a:lnTo>
                  <a:lnTo>
                    <a:pt x="67" y="0"/>
                  </a:lnTo>
                  <a:lnTo>
                    <a:pt x="101" y="67"/>
                  </a:lnTo>
                  <a:lnTo>
                    <a:pt x="235" y="67"/>
                  </a:lnTo>
                  <a:lnTo>
                    <a:pt x="168" y="101"/>
                  </a:lnTo>
                  <a:lnTo>
                    <a:pt x="168" y="168"/>
                  </a:lnTo>
                  <a:lnTo>
                    <a:pt x="135" y="101"/>
                  </a:lnTo>
                  <a:lnTo>
                    <a:pt x="101" y="101"/>
                  </a:lnTo>
                  <a:lnTo>
                    <a:pt x="101" y="134"/>
                  </a:lnTo>
                  <a:lnTo>
                    <a:pt x="67" y="134"/>
                  </a:lnTo>
                  <a:lnTo>
                    <a:pt x="34" y="34"/>
                  </a:lnTo>
                  <a:lnTo>
                    <a:pt x="0" y="34"/>
                  </a:lnTo>
                  <a:lnTo>
                    <a:pt x="34" y="202"/>
                  </a:lnTo>
                  <a:lnTo>
                    <a:pt x="135" y="202"/>
                  </a:lnTo>
                  <a:lnTo>
                    <a:pt x="101" y="236"/>
                  </a:lnTo>
                  <a:lnTo>
                    <a:pt x="67" y="303"/>
                  </a:lnTo>
                  <a:lnTo>
                    <a:pt x="101" y="269"/>
                  </a:lnTo>
                  <a:lnTo>
                    <a:pt x="168" y="303"/>
                  </a:lnTo>
                  <a:lnTo>
                    <a:pt x="168" y="336"/>
                  </a:lnTo>
                  <a:lnTo>
                    <a:pt x="202" y="370"/>
                  </a:lnTo>
                  <a:lnTo>
                    <a:pt x="202" y="403"/>
                  </a:lnTo>
                  <a:lnTo>
                    <a:pt x="235" y="470"/>
                  </a:lnTo>
                  <a:lnTo>
                    <a:pt x="235" y="538"/>
                  </a:lnTo>
                  <a:lnTo>
                    <a:pt x="269" y="605"/>
                  </a:lnTo>
                  <a:lnTo>
                    <a:pt x="336" y="673"/>
                  </a:lnTo>
                  <a:lnTo>
                    <a:pt x="336" y="739"/>
                  </a:lnTo>
                  <a:lnTo>
                    <a:pt x="437" y="773"/>
                  </a:lnTo>
                  <a:lnTo>
                    <a:pt x="437" y="739"/>
                  </a:lnTo>
                  <a:lnTo>
                    <a:pt x="503" y="639"/>
                  </a:lnTo>
                  <a:lnTo>
                    <a:pt x="503" y="605"/>
                  </a:lnTo>
                  <a:lnTo>
                    <a:pt x="470" y="572"/>
                  </a:lnTo>
                  <a:lnTo>
                    <a:pt x="470" y="504"/>
                  </a:lnTo>
                  <a:lnTo>
                    <a:pt x="503" y="470"/>
                  </a:lnTo>
                  <a:lnTo>
                    <a:pt x="470" y="437"/>
                  </a:lnTo>
                  <a:lnTo>
                    <a:pt x="470" y="403"/>
                  </a:lnTo>
                  <a:lnTo>
                    <a:pt x="503" y="403"/>
                  </a:lnTo>
                  <a:lnTo>
                    <a:pt x="571" y="336"/>
                  </a:lnTo>
                  <a:lnTo>
                    <a:pt x="605" y="403"/>
                  </a:lnTo>
                  <a:lnTo>
                    <a:pt x="671" y="403"/>
                  </a:lnTo>
                  <a:lnTo>
                    <a:pt x="671" y="303"/>
                  </a:lnTo>
                  <a:lnTo>
                    <a:pt x="605" y="202"/>
                  </a:lnTo>
                  <a:lnTo>
                    <a:pt x="571" y="236"/>
                  </a:lnTo>
                  <a:lnTo>
                    <a:pt x="537" y="202"/>
                  </a:lnTo>
                  <a:lnTo>
                    <a:pt x="537" y="168"/>
                  </a:lnTo>
                  <a:lnTo>
                    <a:pt x="503" y="168"/>
                  </a:lnTo>
                  <a:lnTo>
                    <a:pt x="470" y="134"/>
                  </a:lnTo>
                  <a:lnTo>
                    <a:pt x="470" y="34"/>
                  </a:lnTo>
                  <a:lnTo>
                    <a:pt x="370" y="67"/>
                  </a:lnTo>
                  <a:lnTo>
                    <a:pt x="306" y="34"/>
                  </a:lnTo>
                  <a:lnTo>
                    <a:pt x="202"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92"/>
            <p:cNvSpPr>
              <a:spLocks/>
            </p:cNvSpPr>
            <p:nvPr/>
          </p:nvSpPr>
          <p:spPr bwMode="auto">
            <a:xfrm>
              <a:off x="4120" y="3699"/>
              <a:ext cx="100" cy="100"/>
            </a:xfrm>
            <a:custGeom>
              <a:avLst/>
              <a:gdLst>
                <a:gd name="T0" fmla="*/ 34 w 100"/>
                <a:gd name="T1" fmla="*/ 0 h 100"/>
                <a:gd name="T2" fmla="*/ 0 w 100"/>
                <a:gd name="T3" fmla="*/ 33 h 100"/>
                <a:gd name="T4" fmla="*/ 0 w 100"/>
                <a:gd name="T5" fmla="*/ 66 h 100"/>
                <a:gd name="T6" fmla="*/ 34 w 100"/>
                <a:gd name="T7" fmla="*/ 100 h 100"/>
                <a:gd name="T8" fmla="*/ 66 w 100"/>
                <a:gd name="T9" fmla="*/ 100 h 100"/>
                <a:gd name="T10" fmla="*/ 100 w 100"/>
                <a:gd name="T11" fmla="*/ 33 h 100"/>
                <a:gd name="T12" fmla="*/ 66 w 100"/>
                <a:gd name="T13" fmla="*/ 0 h 100"/>
                <a:gd name="T14" fmla="*/ 34 w 100"/>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00">
                  <a:moveTo>
                    <a:pt x="34" y="0"/>
                  </a:moveTo>
                  <a:lnTo>
                    <a:pt x="0" y="33"/>
                  </a:lnTo>
                  <a:lnTo>
                    <a:pt x="0" y="66"/>
                  </a:lnTo>
                  <a:lnTo>
                    <a:pt x="34" y="100"/>
                  </a:lnTo>
                  <a:lnTo>
                    <a:pt x="66" y="100"/>
                  </a:lnTo>
                  <a:lnTo>
                    <a:pt x="100" y="33"/>
                  </a:lnTo>
                  <a:lnTo>
                    <a:pt x="66" y="0"/>
                  </a:lnTo>
                  <a:lnTo>
                    <a:pt x="3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93"/>
            <p:cNvSpPr>
              <a:spLocks/>
            </p:cNvSpPr>
            <p:nvPr/>
          </p:nvSpPr>
          <p:spPr bwMode="auto">
            <a:xfrm>
              <a:off x="4120" y="3699"/>
              <a:ext cx="100" cy="100"/>
            </a:xfrm>
            <a:custGeom>
              <a:avLst/>
              <a:gdLst>
                <a:gd name="T0" fmla="*/ 34 w 100"/>
                <a:gd name="T1" fmla="*/ 0 h 100"/>
                <a:gd name="T2" fmla="*/ 0 w 100"/>
                <a:gd name="T3" fmla="*/ 33 h 100"/>
                <a:gd name="T4" fmla="*/ 0 w 100"/>
                <a:gd name="T5" fmla="*/ 66 h 100"/>
                <a:gd name="T6" fmla="*/ 34 w 100"/>
                <a:gd name="T7" fmla="*/ 100 h 100"/>
                <a:gd name="T8" fmla="*/ 66 w 100"/>
                <a:gd name="T9" fmla="*/ 100 h 100"/>
                <a:gd name="T10" fmla="*/ 100 w 100"/>
                <a:gd name="T11" fmla="*/ 33 h 100"/>
                <a:gd name="T12" fmla="*/ 66 w 100"/>
                <a:gd name="T13" fmla="*/ 0 h 100"/>
                <a:gd name="T14" fmla="*/ 34 w 100"/>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00">
                  <a:moveTo>
                    <a:pt x="34" y="0"/>
                  </a:moveTo>
                  <a:lnTo>
                    <a:pt x="0" y="33"/>
                  </a:lnTo>
                  <a:lnTo>
                    <a:pt x="0" y="66"/>
                  </a:lnTo>
                  <a:lnTo>
                    <a:pt x="34" y="100"/>
                  </a:lnTo>
                  <a:lnTo>
                    <a:pt x="66" y="100"/>
                  </a:lnTo>
                  <a:lnTo>
                    <a:pt x="100" y="33"/>
                  </a:lnTo>
                  <a:lnTo>
                    <a:pt x="66" y="0"/>
                  </a:lnTo>
                  <a:lnTo>
                    <a:pt x="34"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94"/>
            <p:cNvSpPr>
              <a:spLocks/>
            </p:cNvSpPr>
            <p:nvPr/>
          </p:nvSpPr>
          <p:spPr bwMode="auto">
            <a:xfrm>
              <a:off x="4021" y="3732"/>
              <a:ext cx="331" cy="403"/>
            </a:xfrm>
            <a:custGeom>
              <a:avLst/>
              <a:gdLst>
                <a:gd name="T0" fmla="*/ 99 w 331"/>
                <a:gd name="T1" fmla="*/ 0 h 403"/>
                <a:gd name="T2" fmla="*/ 0 w 331"/>
                <a:gd name="T3" fmla="*/ 68 h 403"/>
                <a:gd name="T4" fmla="*/ 33 w 331"/>
                <a:gd name="T5" fmla="*/ 101 h 403"/>
                <a:gd name="T6" fmla="*/ 33 w 331"/>
                <a:gd name="T7" fmla="*/ 135 h 403"/>
                <a:gd name="T8" fmla="*/ 133 w 331"/>
                <a:gd name="T9" fmla="*/ 336 h 403"/>
                <a:gd name="T10" fmla="*/ 133 w 331"/>
                <a:gd name="T11" fmla="*/ 369 h 403"/>
                <a:gd name="T12" fmla="*/ 165 w 331"/>
                <a:gd name="T13" fmla="*/ 403 h 403"/>
                <a:gd name="T14" fmla="*/ 199 w 331"/>
                <a:gd name="T15" fmla="*/ 369 h 403"/>
                <a:gd name="T16" fmla="*/ 265 w 331"/>
                <a:gd name="T17" fmla="*/ 336 h 403"/>
                <a:gd name="T18" fmla="*/ 298 w 331"/>
                <a:gd name="T19" fmla="*/ 336 h 403"/>
                <a:gd name="T20" fmla="*/ 298 w 331"/>
                <a:gd name="T21" fmla="*/ 303 h 403"/>
                <a:gd name="T22" fmla="*/ 331 w 331"/>
                <a:gd name="T23" fmla="*/ 269 h 403"/>
                <a:gd name="T24" fmla="*/ 331 w 331"/>
                <a:gd name="T25" fmla="*/ 235 h 403"/>
                <a:gd name="T26" fmla="*/ 298 w 331"/>
                <a:gd name="T27" fmla="*/ 235 h 403"/>
                <a:gd name="T28" fmla="*/ 298 w 331"/>
                <a:gd name="T29" fmla="*/ 201 h 403"/>
                <a:gd name="T30" fmla="*/ 265 w 331"/>
                <a:gd name="T31" fmla="*/ 168 h 403"/>
                <a:gd name="T32" fmla="*/ 265 w 331"/>
                <a:gd name="T33" fmla="*/ 135 h 403"/>
                <a:gd name="T34" fmla="*/ 232 w 331"/>
                <a:gd name="T35" fmla="*/ 34 h 403"/>
                <a:gd name="T36" fmla="*/ 165 w 331"/>
                <a:gd name="T37" fmla="*/ 68 h 403"/>
                <a:gd name="T38" fmla="*/ 133 w 331"/>
                <a:gd name="T39" fmla="*/ 68 h 403"/>
                <a:gd name="T40" fmla="*/ 99 w 331"/>
                <a:gd name="T41" fmla="*/ 34 h 403"/>
                <a:gd name="T42" fmla="*/ 99 w 331"/>
                <a:gd name="T4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1" h="403">
                  <a:moveTo>
                    <a:pt x="99" y="0"/>
                  </a:moveTo>
                  <a:lnTo>
                    <a:pt x="0" y="68"/>
                  </a:lnTo>
                  <a:lnTo>
                    <a:pt x="33" y="101"/>
                  </a:lnTo>
                  <a:lnTo>
                    <a:pt x="33" y="135"/>
                  </a:lnTo>
                  <a:lnTo>
                    <a:pt x="133" y="336"/>
                  </a:lnTo>
                  <a:lnTo>
                    <a:pt x="133" y="369"/>
                  </a:lnTo>
                  <a:lnTo>
                    <a:pt x="165" y="403"/>
                  </a:lnTo>
                  <a:lnTo>
                    <a:pt x="199" y="369"/>
                  </a:lnTo>
                  <a:lnTo>
                    <a:pt x="265" y="336"/>
                  </a:lnTo>
                  <a:lnTo>
                    <a:pt x="298" y="336"/>
                  </a:lnTo>
                  <a:lnTo>
                    <a:pt x="298" y="303"/>
                  </a:lnTo>
                  <a:lnTo>
                    <a:pt x="331" y="269"/>
                  </a:lnTo>
                  <a:lnTo>
                    <a:pt x="331" y="235"/>
                  </a:lnTo>
                  <a:lnTo>
                    <a:pt x="298" y="235"/>
                  </a:lnTo>
                  <a:lnTo>
                    <a:pt x="298" y="201"/>
                  </a:lnTo>
                  <a:lnTo>
                    <a:pt x="265" y="168"/>
                  </a:lnTo>
                  <a:lnTo>
                    <a:pt x="265" y="135"/>
                  </a:lnTo>
                  <a:lnTo>
                    <a:pt x="232" y="34"/>
                  </a:lnTo>
                  <a:lnTo>
                    <a:pt x="165" y="68"/>
                  </a:lnTo>
                  <a:lnTo>
                    <a:pt x="133" y="68"/>
                  </a:lnTo>
                  <a:lnTo>
                    <a:pt x="99" y="34"/>
                  </a:lnTo>
                  <a:lnTo>
                    <a:pt x="9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95"/>
            <p:cNvSpPr>
              <a:spLocks/>
            </p:cNvSpPr>
            <p:nvPr/>
          </p:nvSpPr>
          <p:spPr bwMode="auto">
            <a:xfrm>
              <a:off x="4021" y="3732"/>
              <a:ext cx="331" cy="403"/>
            </a:xfrm>
            <a:custGeom>
              <a:avLst/>
              <a:gdLst>
                <a:gd name="T0" fmla="*/ 99 w 331"/>
                <a:gd name="T1" fmla="*/ 0 h 403"/>
                <a:gd name="T2" fmla="*/ 0 w 331"/>
                <a:gd name="T3" fmla="*/ 68 h 403"/>
                <a:gd name="T4" fmla="*/ 33 w 331"/>
                <a:gd name="T5" fmla="*/ 101 h 403"/>
                <a:gd name="T6" fmla="*/ 33 w 331"/>
                <a:gd name="T7" fmla="*/ 135 h 403"/>
                <a:gd name="T8" fmla="*/ 133 w 331"/>
                <a:gd name="T9" fmla="*/ 336 h 403"/>
                <a:gd name="T10" fmla="*/ 133 w 331"/>
                <a:gd name="T11" fmla="*/ 369 h 403"/>
                <a:gd name="T12" fmla="*/ 165 w 331"/>
                <a:gd name="T13" fmla="*/ 403 h 403"/>
                <a:gd name="T14" fmla="*/ 199 w 331"/>
                <a:gd name="T15" fmla="*/ 369 h 403"/>
                <a:gd name="T16" fmla="*/ 265 w 331"/>
                <a:gd name="T17" fmla="*/ 336 h 403"/>
                <a:gd name="T18" fmla="*/ 298 w 331"/>
                <a:gd name="T19" fmla="*/ 336 h 403"/>
                <a:gd name="T20" fmla="*/ 298 w 331"/>
                <a:gd name="T21" fmla="*/ 303 h 403"/>
                <a:gd name="T22" fmla="*/ 331 w 331"/>
                <a:gd name="T23" fmla="*/ 269 h 403"/>
                <a:gd name="T24" fmla="*/ 331 w 331"/>
                <a:gd name="T25" fmla="*/ 235 h 403"/>
                <a:gd name="T26" fmla="*/ 298 w 331"/>
                <a:gd name="T27" fmla="*/ 235 h 403"/>
                <a:gd name="T28" fmla="*/ 298 w 331"/>
                <a:gd name="T29" fmla="*/ 201 h 403"/>
                <a:gd name="T30" fmla="*/ 265 w 331"/>
                <a:gd name="T31" fmla="*/ 168 h 403"/>
                <a:gd name="T32" fmla="*/ 265 w 331"/>
                <a:gd name="T33" fmla="*/ 135 h 403"/>
                <a:gd name="T34" fmla="*/ 232 w 331"/>
                <a:gd name="T35" fmla="*/ 34 h 403"/>
                <a:gd name="T36" fmla="*/ 165 w 331"/>
                <a:gd name="T37" fmla="*/ 68 h 403"/>
                <a:gd name="T38" fmla="*/ 133 w 331"/>
                <a:gd name="T39" fmla="*/ 68 h 403"/>
                <a:gd name="T40" fmla="*/ 99 w 331"/>
                <a:gd name="T41" fmla="*/ 34 h 403"/>
                <a:gd name="T42" fmla="*/ 99 w 331"/>
                <a:gd name="T4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1" h="403">
                  <a:moveTo>
                    <a:pt x="99" y="0"/>
                  </a:moveTo>
                  <a:lnTo>
                    <a:pt x="0" y="68"/>
                  </a:lnTo>
                  <a:lnTo>
                    <a:pt x="33" y="101"/>
                  </a:lnTo>
                  <a:lnTo>
                    <a:pt x="33" y="135"/>
                  </a:lnTo>
                  <a:lnTo>
                    <a:pt x="133" y="336"/>
                  </a:lnTo>
                  <a:lnTo>
                    <a:pt x="133" y="369"/>
                  </a:lnTo>
                  <a:lnTo>
                    <a:pt x="165" y="403"/>
                  </a:lnTo>
                  <a:lnTo>
                    <a:pt x="199" y="369"/>
                  </a:lnTo>
                  <a:lnTo>
                    <a:pt x="265" y="336"/>
                  </a:lnTo>
                  <a:lnTo>
                    <a:pt x="298" y="336"/>
                  </a:lnTo>
                  <a:lnTo>
                    <a:pt x="298" y="303"/>
                  </a:lnTo>
                  <a:lnTo>
                    <a:pt x="331" y="269"/>
                  </a:lnTo>
                  <a:lnTo>
                    <a:pt x="331" y="235"/>
                  </a:lnTo>
                  <a:lnTo>
                    <a:pt x="298" y="235"/>
                  </a:lnTo>
                  <a:lnTo>
                    <a:pt x="298" y="201"/>
                  </a:lnTo>
                  <a:lnTo>
                    <a:pt x="265" y="168"/>
                  </a:lnTo>
                  <a:lnTo>
                    <a:pt x="265" y="135"/>
                  </a:lnTo>
                  <a:lnTo>
                    <a:pt x="232" y="34"/>
                  </a:lnTo>
                  <a:lnTo>
                    <a:pt x="165" y="68"/>
                  </a:lnTo>
                  <a:lnTo>
                    <a:pt x="133" y="68"/>
                  </a:lnTo>
                  <a:lnTo>
                    <a:pt x="99" y="34"/>
                  </a:lnTo>
                  <a:lnTo>
                    <a:pt x="99" y="0"/>
                  </a:lnTo>
                  <a:close/>
                </a:path>
              </a:pathLst>
            </a:custGeom>
            <a:noFill/>
            <a:ln w="174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Rectangle 96"/>
            <p:cNvSpPr>
              <a:spLocks noChangeArrowheads="1"/>
            </p:cNvSpPr>
            <p:nvPr/>
          </p:nvSpPr>
          <p:spPr bwMode="auto">
            <a:xfrm>
              <a:off x="5467" y="1478"/>
              <a:ext cx="12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島本町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1" name="Rectangle 97"/>
            <p:cNvSpPr>
              <a:spLocks noChangeArrowheads="1"/>
            </p:cNvSpPr>
            <p:nvPr/>
          </p:nvSpPr>
          <p:spPr bwMode="auto">
            <a:xfrm>
              <a:off x="5313" y="1565"/>
              <a:ext cx="12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高槻市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2" name="Rectangle 98"/>
            <p:cNvSpPr>
              <a:spLocks noChangeArrowheads="1"/>
            </p:cNvSpPr>
            <p:nvPr/>
          </p:nvSpPr>
          <p:spPr bwMode="auto">
            <a:xfrm>
              <a:off x="5110" y="1993"/>
              <a:ext cx="12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摂津市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3" name="Rectangle 99"/>
            <p:cNvSpPr>
              <a:spLocks noChangeArrowheads="1"/>
            </p:cNvSpPr>
            <p:nvPr/>
          </p:nvSpPr>
          <p:spPr bwMode="auto">
            <a:xfrm>
              <a:off x="4883" y="3053"/>
              <a:ext cx="92"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堺市</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4" name="Rectangle 100"/>
            <p:cNvSpPr>
              <a:spLocks noChangeArrowheads="1"/>
            </p:cNvSpPr>
            <p:nvPr/>
          </p:nvSpPr>
          <p:spPr bwMode="auto">
            <a:xfrm>
              <a:off x="4571" y="3555"/>
              <a:ext cx="14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岸和田市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5" name="Rectangle 101"/>
            <p:cNvSpPr>
              <a:spLocks noChangeArrowheads="1"/>
            </p:cNvSpPr>
            <p:nvPr/>
          </p:nvSpPr>
          <p:spPr bwMode="auto">
            <a:xfrm>
              <a:off x="4788" y="1940"/>
              <a:ext cx="14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豊中市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6" name="Rectangle 102"/>
            <p:cNvSpPr>
              <a:spLocks noChangeArrowheads="1"/>
            </p:cNvSpPr>
            <p:nvPr/>
          </p:nvSpPr>
          <p:spPr bwMode="auto">
            <a:xfrm>
              <a:off x="4611" y="1720"/>
              <a:ext cx="14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池田市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7" name="Rectangle 103"/>
            <p:cNvSpPr>
              <a:spLocks noChangeArrowheads="1"/>
            </p:cNvSpPr>
            <p:nvPr/>
          </p:nvSpPr>
          <p:spPr bwMode="auto">
            <a:xfrm>
              <a:off x="4977" y="1872"/>
              <a:ext cx="12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吹田市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8" name="Rectangle 104"/>
            <p:cNvSpPr>
              <a:spLocks noChangeArrowheads="1"/>
            </p:cNvSpPr>
            <p:nvPr/>
          </p:nvSpPr>
          <p:spPr bwMode="auto">
            <a:xfrm>
              <a:off x="4490" y="3174"/>
              <a:ext cx="14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泉大津市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 name="Rectangle 105"/>
            <p:cNvSpPr>
              <a:spLocks noChangeArrowheads="1"/>
            </p:cNvSpPr>
            <p:nvPr/>
          </p:nvSpPr>
          <p:spPr bwMode="auto">
            <a:xfrm>
              <a:off x="4384" y="3510"/>
              <a:ext cx="121"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5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貝塚市</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0" name="Rectangle 106"/>
            <p:cNvSpPr>
              <a:spLocks noChangeArrowheads="1"/>
            </p:cNvSpPr>
            <p:nvPr/>
          </p:nvSpPr>
          <p:spPr bwMode="auto">
            <a:xfrm>
              <a:off x="4361" y="3246"/>
              <a:ext cx="14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忠岡町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 name="Rectangle 107"/>
            <p:cNvSpPr>
              <a:spLocks noChangeArrowheads="1"/>
            </p:cNvSpPr>
            <p:nvPr/>
          </p:nvSpPr>
          <p:spPr bwMode="auto">
            <a:xfrm>
              <a:off x="5554" y="2038"/>
              <a:ext cx="12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交野市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Rectangle 108"/>
            <p:cNvSpPr>
              <a:spLocks noChangeArrowheads="1"/>
            </p:cNvSpPr>
            <p:nvPr/>
          </p:nvSpPr>
          <p:spPr bwMode="auto">
            <a:xfrm>
              <a:off x="5302" y="2459"/>
              <a:ext cx="14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東大阪市</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3" name="Rectangle 109"/>
            <p:cNvSpPr>
              <a:spLocks noChangeArrowheads="1"/>
            </p:cNvSpPr>
            <p:nvPr/>
          </p:nvSpPr>
          <p:spPr bwMode="auto">
            <a:xfrm>
              <a:off x="5069" y="1426"/>
              <a:ext cx="12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茨木市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 name="Rectangle 110"/>
            <p:cNvSpPr>
              <a:spLocks noChangeArrowheads="1"/>
            </p:cNvSpPr>
            <p:nvPr/>
          </p:nvSpPr>
          <p:spPr bwMode="auto">
            <a:xfrm>
              <a:off x="5318" y="2684"/>
              <a:ext cx="12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八尾市</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7" name="Rectangle 113"/>
            <p:cNvSpPr>
              <a:spLocks noChangeArrowheads="1"/>
            </p:cNvSpPr>
            <p:nvPr/>
          </p:nvSpPr>
          <p:spPr bwMode="auto">
            <a:xfrm>
              <a:off x="5077" y="2846"/>
              <a:ext cx="14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松原市</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8" name="Rectangle 114"/>
            <p:cNvSpPr>
              <a:spLocks noChangeArrowheads="1"/>
            </p:cNvSpPr>
            <p:nvPr/>
          </p:nvSpPr>
          <p:spPr bwMode="auto">
            <a:xfrm>
              <a:off x="4744" y="3437"/>
              <a:ext cx="14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和泉市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 name="Rectangle 115"/>
            <p:cNvSpPr>
              <a:spLocks noChangeArrowheads="1"/>
            </p:cNvSpPr>
            <p:nvPr/>
          </p:nvSpPr>
          <p:spPr bwMode="auto">
            <a:xfrm>
              <a:off x="4832" y="1644"/>
              <a:ext cx="14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箕面市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0" name="Rectangle 116"/>
            <p:cNvSpPr>
              <a:spLocks noChangeArrowheads="1"/>
            </p:cNvSpPr>
            <p:nvPr/>
          </p:nvSpPr>
          <p:spPr bwMode="auto">
            <a:xfrm>
              <a:off x="4914" y="2466"/>
              <a:ext cx="92"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大阪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 name="Rectangle 117"/>
            <p:cNvSpPr>
              <a:spLocks noChangeArrowheads="1"/>
            </p:cNvSpPr>
            <p:nvPr/>
          </p:nvSpPr>
          <p:spPr bwMode="auto">
            <a:xfrm>
              <a:off x="4995" y="2466"/>
              <a:ext cx="93"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 name="Freeform 118"/>
            <p:cNvSpPr>
              <a:spLocks/>
            </p:cNvSpPr>
            <p:nvPr/>
          </p:nvSpPr>
          <p:spPr bwMode="auto">
            <a:xfrm>
              <a:off x="4596" y="1392"/>
              <a:ext cx="1091" cy="828"/>
            </a:xfrm>
            <a:custGeom>
              <a:avLst/>
              <a:gdLst>
                <a:gd name="T0" fmla="*/ 0 w 1091"/>
                <a:gd name="T1" fmla="*/ 826 h 828"/>
                <a:gd name="T2" fmla="*/ 263 w 1091"/>
                <a:gd name="T3" fmla="*/ 828 h 828"/>
                <a:gd name="T4" fmla="*/ 292 w 1091"/>
                <a:gd name="T5" fmla="*/ 761 h 828"/>
                <a:gd name="T6" fmla="*/ 324 w 1091"/>
                <a:gd name="T7" fmla="*/ 727 h 828"/>
                <a:gd name="T8" fmla="*/ 361 w 1091"/>
                <a:gd name="T9" fmla="*/ 796 h 828"/>
                <a:gd name="T10" fmla="*/ 427 w 1091"/>
                <a:gd name="T11" fmla="*/ 759 h 828"/>
                <a:gd name="T12" fmla="*/ 462 w 1091"/>
                <a:gd name="T13" fmla="*/ 761 h 828"/>
                <a:gd name="T14" fmla="*/ 459 w 1091"/>
                <a:gd name="T15" fmla="*/ 729 h 828"/>
                <a:gd name="T16" fmla="*/ 528 w 1091"/>
                <a:gd name="T17" fmla="*/ 657 h 828"/>
                <a:gd name="T18" fmla="*/ 528 w 1091"/>
                <a:gd name="T19" fmla="*/ 695 h 828"/>
                <a:gd name="T20" fmla="*/ 627 w 1091"/>
                <a:gd name="T21" fmla="*/ 724 h 828"/>
                <a:gd name="T22" fmla="*/ 659 w 1091"/>
                <a:gd name="T23" fmla="*/ 657 h 828"/>
                <a:gd name="T24" fmla="*/ 698 w 1091"/>
                <a:gd name="T25" fmla="*/ 699 h 828"/>
                <a:gd name="T26" fmla="*/ 693 w 1091"/>
                <a:gd name="T27" fmla="*/ 628 h 828"/>
                <a:gd name="T28" fmla="*/ 730 w 1091"/>
                <a:gd name="T29" fmla="*/ 625 h 828"/>
                <a:gd name="T30" fmla="*/ 759 w 1091"/>
                <a:gd name="T31" fmla="*/ 591 h 828"/>
                <a:gd name="T32" fmla="*/ 759 w 1091"/>
                <a:gd name="T33" fmla="*/ 524 h 828"/>
                <a:gd name="T34" fmla="*/ 831 w 1091"/>
                <a:gd name="T35" fmla="*/ 450 h 828"/>
                <a:gd name="T36" fmla="*/ 897 w 1091"/>
                <a:gd name="T37" fmla="*/ 351 h 828"/>
                <a:gd name="T38" fmla="*/ 897 w 1091"/>
                <a:gd name="T39" fmla="*/ 286 h 828"/>
                <a:gd name="T40" fmla="*/ 966 w 1091"/>
                <a:gd name="T41" fmla="*/ 284 h 828"/>
                <a:gd name="T42" fmla="*/ 963 w 1091"/>
                <a:gd name="T43" fmla="*/ 213 h 828"/>
                <a:gd name="T44" fmla="*/ 1091 w 1091"/>
                <a:gd name="T45"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1" h="828">
                  <a:moveTo>
                    <a:pt x="0" y="826"/>
                  </a:moveTo>
                  <a:lnTo>
                    <a:pt x="263" y="828"/>
                  </a:lnTo>
                  <a:lnTo>
                    <a:pt x="292" y="761"/>
                  </a:lnTo>
                  <a:lnTo>
                    <a:pt x="324" y="727"/>
                  </a:lnTo>
                  <a:lnTo>
                    <a:pt x="361" y="796"/>
                  </a:lnTo>
                  <a:lnTo>
                    <a:pt x="427" y="759"/>
                  </a:lnTo>
                  <a:lnTo>
                    <a:pt x="462" y="761"/>
                  </a:lnTo>
                  <a:lnTo>
                    <a:pt x="459" y="729"/>
                  </a:lnTo>
                  <a:lnTo>
                    <a:pt x="528" y="657"/>
                  </a:lnTo>
                  <a:lnTo>
                    <a:pt x="528" y="695"/>
                  </a:lnTo>
                  <a:lnTo>
                    <a:pt x="627" y="724"/>
                  </a:lnTo>
                  <a:lnTo>
                    <a:pt x="659" y="657"/>
                  </a:lnTo>
                  <a:lnTo>
                    <a:pt x="698" y="699"/>
                  </a:lnTo>
                  <a:lnTo>
                    <a:pt x="693" y="628"/>
                  </a:lnTo>
                  <a:lnTo>
                    <a:pt x="730" y="625"/>
                  </a:lnTo>
                  <a:lnTo>
                    <a:pt x="759" y="591"/>
                  </a:lnTo>
                  <a:lnTo>
                    <a:pt x="759" y="524"/>
                  </a:lnTo>
                  <a:lnTo>
                    <a:pt x="831" y="450"/>
                  </a:lnTo>
                  <a:lnTo>
                    <a:pt x="897" y="351"/>
                  </a:lnTo>
                  <a:lnTo>
                    <a:pt x="897" y="286"/>
                  </a:lnTo>
                  <a:lnTo>
                    <a:pt x="966" y="284"/>
                  </a:lnTo>
                  <a:lnTo>
                    <a:pt x="963" y="213"/>
                  </a:lnTo>
                  <a:lnTo>
                    <a:pt x="1091" y="0"/>
                  </a:lnTo>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119"/>
            <p:cNvSpPr>
              <a:spLocks/>
            </p:cNvSpPr>
            <p:nvPr/>
          </p:nvSpPr>
          <p:spPr bwMode="auto">
            <a:xfrm>
              <a:off x="4511" y="2693"/>
              <a:ext cx="1198" cy="200"/>
            </a:xfrm>
            <a:custGeom>
              <a:avLst/>
              <a:gdLst>
                <a:gd name="T0" fmla="*/ 0 w 1198"/>
                <a:gd name="T1" fmla="*/ 93 h 200"/>
                <a:gd name="T2" fmla="*/ 274 w 1198"/>
                <a:gd name="T3" fmla="*/ 93 h 200"/>
                <a:gd name="T4" fmla="*/ 388 w 1198"/>
                <a:gd name="T5" fmla="*/ 132 h 200"/>
                <a:gd name="T6" fmla="*/ 453 w 1198"/>
                <a:gd name="T7" fmla="*/ 169 h 200"/>
                <a:gd name="T8" fmla="*/ 555 w 1198"/>
                <a:gd name="T9" fmla="*/ 130 h 200"/>
                <a:gd name="T10" fmla="*/ 719 w 1198"/>
                <a:gd name="T11" fmla="*/ 128 h 200"/>
                <a:gd name="T12" fmla="*/ 751 w 1198"/>
                <a:gd name="T13" fmla="*/ 165 h 200"/>
                <a:gd name="T14" fmla="*/ 821 w 1198"/>
                <a:gd name="T15" fmla="*/ 200 h 200"/>
                <a:gd name="T16" fmla="*/ 851 w 1198"/>
                <a:gd name="T17" fmla="*/ 159 h 200"/>
                <a:gd name="T18" fmla="*/ 849 w 1198"/>
                <a:gd name="T19" fmla="*/ 130 h 200"/>
                <a:gd name="T20" fmla="*/ 915 w 1198"/>
                <a:gd name="T21" fmla="*/ 130 h 200"/>
                <a:gd name="T22" fmla="*/ 1198 w 1198"/>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8" h="200">
                  <a:moveTo>
                    <a:pt x="0" y="93"/>
                  </a:moveTo>
                  <a:lnTo>
                    <a:pt x="274" y="93"/>
                  </a:lnTo>
                  <a:lnTo>
                    <a:pt x="388" y="132"/>
                  </a:lnTo>
                  <a:lnTo>
                    <a:pt x="453" y="169"/>
                  </a:lnTo>
                  <a:lnTo>
                    <a:pt x="555" y="130"/>
                  </a:lnTo>
                  <a:lnTo>
                    <a:pt x="719" y="128"/>
                  </a:lnTo>
                  <a:lnTo>
                    <a:pt x="751" y="165"/>
                  </a:lnTo>
                  <a:lnTo>
                    <a:pt x="821" y="200"/>
                  </a:lnTo>
                  <a:lnTo>
                    <a:pt x="851" y="159"/>
                  </a:lnTo>
                  <a:lnTo>
                    <a:pt x="849" y="130"/>
                  </a:lnTo>
                  <a:lnTo>
                    <a:pt x="915" y="130"/>
                  </a:lnTo>
                  <a:lnTo>
                    <a:pt x="1198" y="0"/>
                  </a:lnTo>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120"/>
            <p:cNvSpPr>
              <a:spLocks/>
            </p:cNvSpPr>
            <p:nvPr/>
          </p:nvSpPr>
          <p:spPr bwMode="auto">
            <a:xfrm>
              <a:off x="5152" y="2116"/>
              <a:ext cx="111" cy="703"/>
            </a:xfrm>
            <a:custGeom>
              <a:avLst/>
              <a:gdLst>
                <a:gd name="T0" fmla="*/ 70 w 111"/>
                <a:gd name="T1" fmla="*/ 0 h 703"/>
                <a:gd name="T2" fmla="*/ 9 w 111"/>
                <a:gd name="T3" fmla="*/ 0 h 703"/>
                <a:gd name="T4" fmla="*/ 9 w 111"/>
                <a:gd name="T5" fmla="*/ 140 h 703"/>
                <a:gd name="T6" fmla="*/ 42 w 111"/>
                <a:gd name="T7" fmla="*/ 205 h 703"/>
                <a:gd name="T8" fmla="*/ 109 w 111"/>
                <a:gd name="T9" fmla="*/ 132 h 703"/>
                <a:gd name="T10" fmla="*/ 111 w 111"/>
                <a:gd name="T11" fmla="*/ 236 h 703"/>
                <a:gd name="T12" fmla="*/ 74 w 111"/>
                <a:gd name="T13" fmla="*/ 271 h 703"/>
                <a:gd name="T14" fmla="*/ 74 w 111"/>
                <a:gd name="T15" fmla="*/ 305 h 703"/>
                <a:gd name="T16" fmla="*/ 42 w 111"/>
                <a:gd name="T17" fmla="*/ 305 h 703"/>
                <a:gd name="T18" fmla="*/ 5 w 111"/>
                <a:gd name="T19" fmla="*/ 407 h 703"/>
                <a:gd name="T20" fmla="*/ 5 w 111"/>
                <a:gd name="T21" fmla="*/ 507 h 703"/>
                <a:gd name="T22" fmla="*/ 80 w 111"/>
                <a:gd name="T23" fmla="*/ 545 h 703"/>
                <a:gd name="T24" fmla="*/ 78 w 111"/>
                <a:gd name="T25" fmla="*/ 580 h 703"/>
                <a:gd name="T26" fmla="*/ 0 w 111"/>
                <a:gd name="T27" fmla="*/ 578 h 703"/>
                <a:gd name="T28" fmla="*/ 0 w 111"/>
                <a:gd name="T29" fmla="*/ 607 h 703"/>
                <a:gd name="T30" fmla="*/ 76 w 111"/>
                <a:gd name="T31" fmla="*/ 643 h 703"/>
                <a:gd name="T32" fmla="*/ 109 w 111"/>
                <a:gd name="T33" fmla="*/ 678 h 703"/>
                <a:gd name="T34" fmla="*/ 85 w 111"/>
                <a:gd name="T35" fmla="*/ 70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703">
                  <a:moveTo>
                    <a:pt x="70" y="0"/>
                  </a:moveTo>
                  <a:lnTo>
                    <a:pt x="9" y="0"/>
                  </a:lnTo>
                  <a:lnTo>
                    <a:pt x="9" y="140"/>
                  </a:lnTo>
                  <a:lnTo>
                    <a:pt x="42" y="205"/>
                  </a:lnTo>
                  <a:lnTo>
                    <a:pt x="109" y="132"/>
                  </a:lnTo>
                  <a:lnTo>
                    <a:pt x="111" y="236"/>
                  </a:lnTo>
                  <a:lnTo>
                    <a:pt x="74" y="271"/>
                  </a:lnTo>
                  <a:lnTo>
                    <a:pt x="74" y="305"/>
                  </a:lnTo>
                  <a:lnTo>
                    <a:pt x="42" y="305"/>
                  </a:lnTo>
                  <a:lnTo>
                    <a:pt x="5" y="407"/>
                  </a:lnTo>
                  <a:lnTo>
                    <a:pt x="5" y="507"/>
                  </a:lnTo>
                  <a:lnTo>
                    <a:pt x="80" y="545"/>
                  </a:lnTo>
                  <a:lnTo>
                    <a:pt x="78" y="580"/>
                  </a:lnTo>
                  <a:lnTo>
                    <a:pt x="0" y="578"/>
                  </a:lnTo>
                  <a:lnTo>
                    <a:pt x="0" y="607"/>
                  </a:lnTo>
                  <a:lnTo>
                    <a:pt x="76" y="643"/>
                  </a:lnTo>
                  <a:lnTo>
                    <a:pt x="109" y="678"/>
                  </a:lnTo>
                  <a:lnTo>
                    <a:pt x="85" y="703"/>
                  </a:lnTo>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121"/>
            <p:cNvSpPr>
              <a:spLocks/>
            </p:cNvSpPr>
            <p:nvPr/>
          </p:nvSpPr>
          <p:spPr bwMode="auto">
            <a:xfrm>
              <a:off x="4883" y="3569"/>
              <a:ext cx="137" cy="525"/>
            </a:xfrm>
            <a:custGeom>
              <a:avLst/>
              <a:gdLst>
                <a:gd name="T0" fmla="*/ 137 w 137"/>
                <a:gd name="T1" fmla="*/ 0 h 525"/>
                <a:gd name="T2" fmla="*/ 135 w 137"/>
                <a:gd name="T3" fmla="*/ 196 h 525"/>
                <a:gd name="T4" fmla="*/ 0 w 137"/>
                <a:gd name="T5" fmla="*/ 262 h 525"/>
                <a:gd name="T6" fmla="*/ 0 w 137"/>
                <a:gd name="T7" fmla="*/ 525 h 525"/>
              </a:gdLst>
              <a:ahLst/>
              <a:cxnLst>
                <a:cxn ang="0">
                  <a:pos x="T0" y="T1"/>
                </a:cxn>
                <a:cxn ang="0">
                  <a:pos x="T2" y="T3"/>
                </a:cxn>
                <a:cxn ang="0">
                  <a:pos x="T4" y="T5"/>
                </a:cxn>
                <a:cxn ang="0">
                  <a:pos x="T6" y="T7"/>
                </a:cxn>
              </a:cxnLst>
              <a:rect l="0" t="0" r="r" b="b"/>
              <a:pathLst>
                <a:path w="137" h="525">
                  <a:moveTo>
                    <a:pt x="137" y="0"/>
                  </a:moveTo>
                  <a:lnTo>
                    <a:pt x="135" y="196"/>
                  </a:lnTo>
                  <a:lnTo>
                    <a:pt x="0" y="262"/>
                  </a:lnTo>
                  <a:lnTo>
                    <a:pt x="0" y="525"/>
                  </a:lnTo>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122"/>
            <p:cNvSpPr>
              <a:spLocks/>
            </p:cNvSpPr>
            <p:nvPr/>
          </p:nvSpPr>
          <p:spPr bwMode="auto">
            <a:xfrm>
              <a:off x="4216" y="3418"/>
              <a:ext cx="512" cy="680"/>
            </a:xfrm>
            <a:custGeom>
              <a:avLst/>
              <a:gdLst>
                <a:gd name="T0" fmla="*/ 0 w 512"/>
                <a:gd name="T1" fmla="*/ 0 h 680"/>
                <a:gd name="T2" fmla="*/ 208 w 512"/>
                <a:gd name="T3" fmla="*/ 221 h 680"/>
                <a:gd name="T4" fmla="*/ 274 w 512"/>
                <a:gd name="T5" fmla="*/ 245 h 680"/>
                <a:gd name="T6" fmla="*/ 310 w 512"/>
                <a:gd name="T7" fmla="*/ 358 h 680"/>
                <a:gd name="T8" fmla="*/ 306 w 512"/>
                <a:gd name="T9" fmla="*/ 491 h 680"/>
                <a:gd name="T10" fmla="*/ 343 w 512"/>
                <a:gd name="T11" fmla="*/ 485 h 680"/>
                <a:gd name="T12" fmla="*/ 512 w 512"/>
                <a:gd name="T13" fmla="*/ 680 h 680"/>
              </a:gdLst>
              <a:ahLst/>
              <a:cxnLst>
                <a:cxn ang="0">
                  <a:pos x="T0" y="T1"/>
                </a:cxn>
                <a:cxn ang="0">
                  <a:pos x="T2" y="T3"/>
                </a:cxn>
                <a:cxn ang="0">
                  <a:pos x="T4" y="T5"/>
                </a:cxn>
                <a:cxn ang="0">
                  <a:pos x="T6" y="T7"/>
                </a:cxn>
                <a:cxn ang="0">
                  <a:pos x="T8" y="T9"/>
                </a:cxn>
                <a:cxn ang="0">
                  <a:pos x="T10" y="T11"/>
                </a:cxn>
                <a:cxn ang="0">
                  <a:pos x="T12" y="T13"/>
                </a:cxn>
              </a:cxnLst>
              <a:rect l="0" t="0" r="r" b="b"/>
              <a:pathLst>
                <a:path w="512" h="680">
                  <a:moveTo>
                    <a:pt x="0" y="0"/>
                  </a:moveTo>
                  <a:lnTo>
                    <a:pt x="208" y="221"/>
                  </a:lnTo>
                  <a:lnTo>
                    <a:pt x="274" y="245"/>
                  </a:lnTo>
                  <a:lnTo>
                    <a:pt x="310" y="358"/>
                  </a:lnTo>
                  <a:lnTo>
                    <a:pt x="306" y="491"/>
                  </a:lnTo>
                  <a:lnTo>
                    <a:pt x="343" y="485"/>
                  </a:lnTo>
                  <a:lnTo>
                    <a:pt x="512" y="680"/>
                  </a:lnTo>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123"/>
            <p:cNvSpPr>
              <a:spLocks/>
            </p:cNvSpPr>
            <p:nvPr/>
          </p:nvSpPr>
          <p:spPr bwMode="auto">
            <a:xfrm>
              <a:off x="5256" y="2930"/>
              <a:ext cx="420" cy="233"/>
            </a:xfrm>
            <a:custGeom>
              <a:avLst/>
              <a:gdLst>
                <a:gd name="T0" fmla="*/ 0 w 420"/>
                <a:gd name="T1" fmla="*/ 159 h 233"/>
                <a:gd name="T2" fmla="*/ 39 w 420"/>
                <a:gd name="T3" fmla="*/ 203 h 233"/>
                <a:gd name="T4" fmla="*/ 104 w 420"/>
                <a:gd name="T5" fmla="*/ 199 h 233"/>
                <a:gd name="T6" fmla="*/ 135 w 420"/>
                <a:gd name="T7" fmla="*/ 233 h 233"/>
                <a:gd name="T8" fmla="*/ 420 w 420"/>
                <a:gd name="T9" fmla="*/ 0 h 233"/>
              </a:gdLst>
              <a:ahLst/>
              <a:cxnLst>
                <a:cxn ang="0">
                  <a:pos x="T0" y="T1"/>
                </a:cxn>
                <a:cxn ang="0">
                  <a:pos x="T2" y="T3"/>
                </a:cxn>
                <a:cxn ang="0">
                  <a:pos x="T4" y="T5"/>
                </a:cxn>
                <a:cxn ang="0">
                  <a:pos x="T6" y="T7"/>
                </a:cxn>
                <a:cxn ang="0">
                  <a:pos x="T8" y="T9"/>
                </a:cxn>
              </a:cxnLst>
              <a:rect l="0" t="0" r="r" b="b"/>
              <a:pathLst>
                <a:path w="420" h="233">
                  <a:moveTo>
                    <a:pt x="0" y="159"/>
                  </a:moveTo>
                  <a:lnTo>
                    <a:pt x="39" y="203"/>
                  </a:lnTo>
                  <a:lnTo>
                    <a:pt x="104" y="199"/>
                  </a:lnTo>
                  <a:lnTo>
                    <a:pt x="135" y="233"/>
                  </a:lnTo>
                  <a:lnTo>
                    <a:pt x="420" y="0"/>
                  </a:lnTo>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124"/>
            <p:cNvSpPr>
              <a:spLocks/>
            </p:cNvSpPr>
            <p:nvPr/>
          </p:nvSpPr>
          <p:spPr bwMode="auto">
            <a:xfrm>
              <a:off x="4492" y="2823"/>
              <a:ext cx="767" cy="746"/>
            </a:xfrm>
            <a:custGeom>
              <a:avLst/>
              <a:gdLst>
                <a:gd name="T0" fmla="*/ 0 w 767"/>
                <a:gd name="T1" fmla="*/ 168 h 746"/>
                <a:gd name="T2" fmla="*/ 0 w 767"/>
                <a:gd name="T3" fmla="*/ 168 h 746"/>
                <a:gd name="T4" fmla="*/ 137 w 767"/>
                <a:gd name="T5" fmla="*/ 345 h 746"/>
                <a:gd name="T6" fmla="*/ 261 w 767"/>
                <a:gd name="T7" fmla="*/ 372 h 746"/>
                <a:gd name="T8" fmla="*/ 300 w 767"/>
                <a:gd name="T9" fmla="*/ 372 h 746"/>
                <a:gd name="T10" fmla="*/ 336 w 767"/>
                <a:gd name="T11" fmla="*/ 449 h 746"/>
                <a:gd name="T12" fmla="*/ 332 w 767"/>
                <a:gd name="T13" fmla="*/ 507 h 746"/>
                <a:gd name="T14" fmla="*/ 365 w 767"/>
                <a:gd name="T15" fmla="*/ 578 h 746"/>
                <a:gd name="T16" fmla="*/ 434 w 767"/>
                <a:gd name="T17" fmla="*/ 647 h 746"/>
                <a:gd name="T18" fmla="*/ 434 w 767"/>
                <a:gd name="T19" fmla="*/ 715 h 746"/>
                <a:gd name="T20" fmla="*/ 536 w 767"/>
                <a:gd name="T21" fmla="*/ 746 h 746"/>
                <a:gd name="T22" fmla="*/ 534 w 767"/>
                <a:gd name="T23" fmla="*/ 705 h 746"/>
                <a:gd name="T24" fmla="*/ 601 w 767"/>
                <a:gd name="T25" fmla="*/ 599 h 746"/>
                <a:gd name="T26" fmla="*/ 601 w 767"/>
                <a:gd name="T27" fmla="*/ 565 h 746"/>
                <a:gd name="T28" fmla="*/ 668 w 767"/>
                <a:gd name="T29" fmla="*/ 534 h 746"/>
                <a:gd name="T30" fmla="*/ 666 w 767"/>
                <a:gd name="T31" fmla="*/ 405 h 746"/>
                <a:gd name="T32" fmla="*/ 698 w 767"/>
                <a:gd name="T33" fmla="*/ 370 h 746"/>
                <a:gd name="T34" fmla="*/ 766 w 767"/>
                <a:gd name="T35" fmla="*/ 372 h 746"/>
                <a:gd name="T36" fmla="*/ 767 w 767"/>
                <a:gd name="T37" fmla="*/ 268 h 746"/>
                <a:gd name="T38" fmla="*/ 698 w 767"/>
                <a:gd name="T39" fmla="*/ 164 h 746"/>
                <a:gd name="T40" fmla="*/ 672 w 767"/>
                <a:gd name="T41" fmla="*/ 202 h 746"/>
                <a:gd name="T42" fmla="*/ 631 w 767"/>
                <a:gd name="T43" fmla="*/ 168 h 746"/>
                <a:gd name="T44" fmla="*/ 627 w 767"/>
                <a:gd name="T45" fmla="*/ 131 h 746"/>
                <a:gd name="T46" fmla="*/ 597 w 767"/>
                <a:gd name="T47" fmla="*/ 131 h 746"/>
                <a:gd name="T48" fmla="*/ 562 w 767"/>
                <a:gd name="T49" fmla="*/ 93 h 746"/>
                <a:gd name="T50" fmla="*/ 564 w 767"/>
                <a:gd name="T5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7" h="746">
                  <a:moveTo>
                    <a:pt x="0" y="168"/>
                  </a:moveTo>
                  <a:lnTo>
                    <a:pt x="0" y="168"/>
                  </a:lnTo>
                  <a:lnTo>
                    <a:pt x="137" y="345"/>
                  </a:lnTo>
                  <a:lnTo>
                    <a:pt x="261" y="372"/>
                  </a:lnTo>
                  <a:lnTo>
                    <a:pt x="300" y="372"/>
                  </a:lnTo>
                  <a:lnTo>
                    <a:pt x="336" y="449"/>
                  </a:lnTo>
                  <a:lnTo>
                    <a:pt x="332" y="507"/>
                  </a:lnTo>
                  <a:lnTo>
                    <a:pt x="365" y="578"/>
                  </a:lnTo>
                  <a:lnTo>
                    <a:pt x="434" y="647"/>
                  </a:lnTo>
                  <a:lnTo>
                    <a:pt x="434" y="715"/>
                  </a:lnTo>
                  <a:lnTo>
                    <a:pt x="536" y="746"/>
                  </a:lnTo>
                  <a:lnTo>
                    <a:pt x="534" y="705"/>
                  </a:lnTo>
                  <a:lnTo>
                    <a:pt x="601" y="599"/>
                  </a:lnTo>
                  <a:lnTo>
                    <a:pt x="601" y="565"/>
                  </a:lnTo>
                  <a:lnTo>
                    <a:pt x="668" y="534"/>
                  </a:lnTo>
                  <a:lnTo>
                    <a:pt x="666" y="405"/>
                  </a:lnTo>
                  <a:lnTo>
                    <a:pt x="698" y="370"/>
                  </a:lnTo>
                  <a:lnTo>
                    <a:pt x="766" y="372"/>
                  </a:lnTo>
                  <a:lnTo>
                    <a:pt x="767" y="268"/>
                  </a:lnTo>
                  <a:lnTo>
                    <a:pt x="698" y="164"/>
                  </a:lnTo>
                  <a:lnTo>
                    <a:pt x="672" y="202"/>
                  </a:lnTo>
                  <a:lnTo>
                    <a:pt x="631" y="168"/>
                  </a:lnTo>
                  <a:lnTo>
                    <a:pt x="627" y="131"/>
                  </a:lnTo>
                  <a:lnTo>
                    <a:pt x="597" y="131"/>
                  </a:lnTo>
                  <a:lnTo>
                    <a:pt x="562" y="93"/>
                  </a:lnTo>
                  <a:lnTo>
                    <a:pt x="564" y="0"/>
                  </a:lnTo>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p:cNvSpPr>
              <a:spLocks noChangeArrowheads="1"/>
            </p:cNvSpPr>
            <p:nvPr/>
          </p:nvSpPr>
          <p:spPr bwMode="auto">
            <a:xfrm>
              <a:off x="4043" y="3905"/>
              <a:ext cx="615"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i="0" u="none" strike="noStrike" cap="none" normalizeH="0" baseline="0" dirty="0">
                  <a:ln>
                    <a:noFill/>
                  </a:ln>
                  <a:solidFill>
                    <a:srgbClr val="000000"/>
                  </a:solidFill>
                  <a:effectLst/>
                  <a:highlight>
                    <a:srgbClr val="FFFF00"/>
                  </a:highlight>
                  <a:latin typeface="メイリオ" panose="020B0604030504040204" pitchFamily="50" charset="-128"/>
                  <a:ea typeface="メイリオ" panose="020B0604030504040204" pitchFamily="50" charset="-128"/>
                </a:rPr>
                <a:t>泉州南消防組合</a:t>
              </a:r>
              <a:endParaRPr kumimoji="0" lang="en-US" altLang="ja-JP" sz="500" i="0" u="none" strike="noStrike" cap="none" normalizeH="0" baseline="0" dirty="0">
                <a:ln>
                  <a:noFill/>
                </a:ln>
                <a:solidFill>
                  <a:srgbClr val="000000"/>
                </a:solidFill>
                <a:effectLst/>
                <a:highlight>
                  <a:srgbClr val="FFFF00"/>
                </a:highlight>
                <a:latin typeface="メイリオ" panose="020B0604030504040204" pitchFamily="50" charset="-128"/>
                <a:ea typeface="メイリオ" panose="020B0604030504040204" pitchFamily="50" charset="-128"/>
              </a:endParaRPr>
            </a:p>
          </p:txBody>
        </p:sp>
        <p:sp>
          <p:nvSpPr>
            <p:cNvPr id="132" name="Rectangle 128"/>
            <p:cNvSpPr>
              <a:spLocks noChangeArrowheads="1"/>
            </p:cNvSpPr>
            <p:nvPr/>
          </p:nvSpPr>
          <p:spPr bwMode="auto">
            <a:xfrm>
              <a:off x="5542" y="1717"/>
              <a:ext cx="8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枚方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3" name="Rectangle 129"/>
            <p:cNvSpPr>
              <a:spLocks noChangeArrowheads="1"/>
            </p:cNvSpPr>
            <p:nvPr/>
          </p:nvSpPr>
          <p:spPr bwMode="auto">
            <a:xfrm>
              <a:off x="5623" y="1717"/>
              <a:ext cx="12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寝屋川</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4" name="Rectangle 130"/>
            <p:cNvSpPr>
              <a:spLocks noChangeArrowheads="1"/>
            </p:cNvSpPr>
            <p:nvPr/>
          </p:nvSpPr>
          <p:spPr bwMode="auto">
            <a:xfrm>
              <a:off x="5564" y="1793"/>
              <a:ext cx="14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消防組合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5" name="Rectangle 131"/>
            <p:cNvSpPr>
              <a:spLocks noChangeArrowheads="1"/>
            </p:cNvSpPr>
            <p:nvPr/>
          </p:nvSpPr>
          <p:spPr bwMode="auto">
            <a:xfrm>
              <a:off x="5169" y="2127"/>
              <a:ext cx="93"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守口</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6" name="Rectangle 132"/>
            <p:cNvSpPr>
              <a:spLocks noChangeArrowheads="1"/>
            </p:cNvSpPr>
            <p:nvPr/>
          </p:nvSpPr>
          <p:spPr bwMode="auto">
            <a:xfrm>
              <a:off x="5251" y="2127"/>
              <a:ext cx="14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市門真市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7" name="Rectangle 133"/>
            <p:cNvSpPr>
              <a:spLocks noChangeArrowheads="1"/>
            </p:cNvSpPr>
            <p:nvPr/>
          </p:nvSpPr>
          <p:spPr bwMode="auto">
            <a:xfrm>
              <a:off x="5210" y="2205"/>
              <a:ext cx="12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消防組合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8" name="Rectangle 134"/>
            <p:cNvSpPr>
              <a:spLocks noChangeArrowheads="1"/>
            </p:cNvSpPr>
            <p:nvPr/>
          </p:nvSpPr>
          <p:spPr bwMode="auto">
            <a:xfrm>
              <a:off x="5431" y="2194"/>
              <a:ext cx="8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大東</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9" name="Rectangle 135"/>
            <p:cNvSpPr>
              <a:spLocks noChangeArrowheads="1"/>
            </p:cNvSpPr>
            <p:nvPr/>
          </p:nvSpPr>
          <p:spPr bwMode="auto">
            <a:xfrm>
              <a:off x="5512" y="2194"/>
              <a:ext cx="12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四條畷</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0" name="Rectangle 136"/>
            <p:cNvSpPr>
              <a:spLocks noChangeArrowheads="1"/>
            </p:cNvSpPr>
            <p:nvPr/>
          </p:nvSpPr>
          <p:spPr bwMode="auto">
            <a:xfrm>
              <a:off x="5450" y="2270"/>
              <a:ext cx="14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消防組合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1" name="Freeform 137"/>
            <p:cNvSpPr>
              <a:spLocks/>
            </p:cNvSpPr>
            <p:nvPr/>
          </p:nvSpPr>
          <p:spPr bwMode="auto">
            <a:xfrm rot="870385">
              <a:off x="4210" y="843"/>
              <a:ext cx="1154" cy="1394"/>
            </a:xfrm>
            <a:custGeom>
              <a:avLst/>
              <a:gdLst>
                <a:gd name="T0" fmla="*/ 138 w 1154"/>
                <a:gd name="T1" fmla="*/ 102 h 1394"/>
                <a:gd name="T2" fmla="*/ 827 w 1154"/>
                <a:gd name="T3" fmla="*/ 511 h 1394"/>
                <a:gd name="T4" fmla="*/ 1016 w 1154"/>
                <a:gd name="T5" fmla="*/ 1291 h 1394"/>
                <a:gd name="T6" fmla="*/ 326 w 1154"/>
                <a:gd name="T7" fmla="*/ 883 h 1394"/>
                <a:gd name="T8" fmla="*/ 138 w 1154"/>
                <a:gd name="T9" fmla="*/ 102 h 1394"/>
              </a:gdLst>
              <a:ahLst/>
              <a:cxnLst>
                <a:cxn ang="0">
                  <a:pos x="T0" y="T1"/>
                </a:cxn>
                <a:cxn ang="0">
                  <a:pos x="T2" y="T3"/>
                </a:cxn>
                <a:cxn ang="0">
                  <a:pos x="T4" y="T5"/>
                </a:cxn>
                <a:cxn ang="0">
                  <a:pos x="T6" y="T7"/>
                </a:cxn>
                <a:cxn ang="0">
                  <a:pos x="T8" y="T9"/>
                </a:cxn>
              </a:cxnLst>
              <a:rect l="0" t="0" r="r" b="b"/>
              <a:pathLst>
                <a:path w="1154" h="1394">
                  <a:moveTo>
                    <a:pt x="138" y="102"/>
                  </a:moveTo>
                  <a:cubicBezTo>
                    <a:pt x="277" y="0"/>
                    <a:pt x="585" y="183"/>
                    <a:pt x="827" y="511"/>
                  </a:cubicBezTo>
                  <a:cubicBezTo>
                    <a:pt x="1070" y="839"/>
                    <a:pt x="1154" y="1189"/>
                    <a:pt x="1016" y="1291"/>
                  </a:cubicBezTo>
                  <a:cubicBezTo>
                    <a:pt x="877" y="1394"/>
                    <a:pt x="568" y="1211"/>
                    <a:pt x="326" y="883"/>
                  </a:cubicBezTo>
                  <a:cubicBezTo>
                    <a:pt x="84" y="554"/>
                    <a:pt x="0" y="205"/>
                    <a:pt x="138" y="102"/>
                  </a:cubicBezTo>
                </a:path>
              </a:pathLst>
            </a:custGeom>
            <a:noFill/>
            <a:ln w="23813"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138"/>
            <p:cNvSpPr>
              <a:spLocks/>
            </p:cNvSpPr>
            <p:nvPr/>
          </p:nvSpPr>
          <p:spPr bwMode="auto">
            <a:xfrm>
              <a:off x="5158" y="1136"/>
              <a:ext cx="496" cy="739"/>
            </a:xfrm>
            <a:custGeom>
              <a:avLst/>
              <a:gdLst>
                <a:gd name="T0" fmla="*/ 342 w 496"/>
                <a:gd name="T1" fmla="*/ 30 h 739"/>
                <a:gd name="T2" fmla="*/ 445 w 496"/>
                <a:gd name="T3" fmla="*/ 424 h 739"/>
                <a:gd name="T4" fmla="*/ 154 w 496"/>
                <a:gd name="T5" fmla="*/ 709 h 739"/>
                <a:gd name="T6" fmla="*/ 52 w 496"/>
                <a:gd name="T7" fmla="*/ 315 h 739"/>
                <a:gd name="T8" fmla="*/ 342 w 496"/>
                <a:gd name="T9" fmla="*/ 30 h 739"/>
              </a:gdLst>
              <a:ahLst/>
              <a:cxnLst>
                <a:cxn ang="0">
                  <a:pos x="T0" y="T1"/>
                </a:cxn>
                <a:cxn ang="0">
                  <a:pos x="T2" y="T3"/>
                </a:cxn>
                <a:cxn ang="0">
                  <a:pos x="T4" y="T5"/>
                </a:cxn>
                <a:cxn ang="0">
                  <a:pos x="T6" y="T7"/>
                </a:cxn>
                <a:cxn ang="0">
                  <a:pos x="T8" y="T9"/>
                </a:cxn>
              </a:cxnLst>
              <a:rect l="0" t="0" r="r" b="b"/>
              <a:pathLst>
                <a:path w="496" h="739">
                  <a:moveTo>
                    <a:pt x="342" y="30"/>
                  </a:moveTo>
                  <a:cubicBezTo>
                    <a:pt x="451" y="60"/>
                    <a:pt x="496" y="237"/>
                    <a:pt x="445" y="424"/>
                  </a:cubicBezTo>
                  <a:cubicBezTo>
                    <a:pt x="393" y="612"/>
                    <a:pt x="263" y="739"/>
                    <a:pt x="154" y="709"/>
                  </a:cubicBezTo>
                  <a:cubicBezTo>
                    <a:pt x="46" y="679"/>
                    <a:pt x="0" y="502"/>
                    <a:pt x="52" y="315"/>
                  </a:cubicBezTo>
                  <a:cubicBezTo>
                    <a:pt x="104" y="127"/>
                    <a:pt x="234" y="0"/>
                    <a:pt x="342" y="30"/>
                  </a:cubicBezTo>
                </a:path>
              </a:pathLst>
            </a:custGeom>
            <a:noFill/>
            <a:ln w="23813" cap="flat">
              <a:solidFill>
                <a:srgbClr val="1F497D"/>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139"/>
            <p:cNvSpPr>
              <a:spLocks/>
            </p:cNvSpPr>
            <p:nvPr/>
          </p:nvSpPr>
          <p:spPr bwMode="auto">
            <a:xfrm>
              <a:off x="4564" y="2095"/>
              <a:ext cx="771" cy="906"/>
            </a:xfrm>
            <a:custGeom>
              <a:avLst/>
              <a:gdLst>
                <a:gd name="T0" fmla="*/ 118 w 771"/>
                <a:gd name="T1" fmla="*/ 87 h 906"/>
                <a:gd name="T2" fmla="*/ 598 w 771"/>
                <a:gd name="T3" fmla="*/ 297 h 906"/>
                <a:gd name="T4" fmla="*/ 654 w 771"/>
                <a:gd name="T5" fmla="*/ 820 h 906"/>
                <a:gd name="T6" fmla="*/ 173 w 771"/>
                <a:gd name="T7" fmla="*/ 609 h 906"/>
                <a:gd name="T8" fmla="*/ 118 w 771"/>
                <a:gd name="T9" fmla="*/ 87 h 906"/>
              </a:gdLst>
              <a:ahLst/>
              <a:cxnLst>
                <a:cxn ang="0">
                  <a:pos x="T0" y="T1"/>
                </a:cxn>
                <a:cxn ang="0">
                  <a:pos x="T2" y="T3"/>
                </a:cxn>
                <a:cxn ang="0">
                  <a:pos x="T4" y="T5"/>
                </a:cxn>
                <a:cxn ang="0">
                  <a:pos x="T6" y="T7"/>
                </a:cxn>
                <a:cxn ang="0">
                  <a:pos x="T8" y="T9"/>
                </a:cxn>
              </a:cxnLst>
              <a:rect l="0" t="0" r="r" b="b"/>
              <a:pathLst>
                <a:path w="771" h="906">
                  <a:moveTo>
                    <a:pt x="118" y="87"/>
                  </a:moveTo>
                  <a:cubicBezTo>
                    <a:pt x="235" y="0"/>
                    <a:pt x="450" y="94"/>
                    <a:pt x="598" y="297"/>
                  </a:cubicBezTo>
                  <a:cubicBezTo>
                    <a:pt x="746" y="499"/>
                    <a:pt x="771" y="733"/>
                    <a:pt x="654" y="820"/>
                  </a:cubicBezTo>
                  <a:cubicBezTo>
                    <a:pt x="537" y="906"/>
                    <a:pt x="322" y="812"/>
                    <a:pt x="173" y="609"/>
                  </a:cubicBezTo>
                  <a:cubicBezTo>
                    <a:pt x="25" y="407"/>
                    <a:pt x="0" y="173"/>
                    <a:pt x="118" y="87"/>
                  </a:cubicBezTo>
                </a:path>
              </a:pathLst>
            </a:custGeom>
            <a:noFill/>
            <a:ln w="23813" cap="flat">
              <a:solidFill>
                <a:srgbClr val="1F497D"/>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141"/>
            <p:cNvSpPr>
              <a:spLocks/>
            </p:cNvSpPr>
            <p:nvPr/>
          </p:nvSpPr>
          <p:spPr bwMode="auto">
            <a:xfrm>
              <a:off x="4661" y="2874"/>
              <a:ext cx="521" cy="887"/>
            </a:xfrm>
            <a:custGeom>
              <a:avLst/>
              <a:gdLst>
                <a:gd name="T0" fmla="*/ 217 w 521"/>
                <a:gd name="T1" fmla="*/ 13 h 887"/>
                <a:gd name="T2" fmla="*/ 497 w 521"/>
                <a:gd name="T3" fmla="*/ 419 h 887"/>
                <a:gd name="T4" fmla="*/ 305 w 521"/>
                <a:gd name="T5" fmla="*/ 873 h 887"/>
                <a:gd name="T6" fmla="*/ 25 w 521"/>
                <a:gd name="T7" fmla="*/ 467 h 887"/>
                <a:gd name="T8" fmla="*/ 217 w 521"/>
                <a:gd name="T9" fmla="*/ 13 h 887"/>
              </a:gdLst>
              <a:ahLst/>
              <a:cxnLst>
                <a:cxn ang="0">
                  <a:pos x="T0" y="T1"/>
                </a:cxn>
                <a:cxn ang="0">
                  <a:pos x="T2" y="T3"/>
                </a:cxn>
                <a:cxn ang="0">
                  <a:pos x="T4" y="T5"/>
                </a:cxn>
                <a:cxn ang="0">
                  <a:pos x="T6" y="T7"/>
                </a:cxn>
                <a:cxn ang="0">
                  <a:pos x="T8" y="T9"/>
                </a:cxn>
              </a:cxnLst>
              <a:rect l="0" t="0" r="r" b="b"/>
              <a:pathLst>
                <a:path w="521" h="887">
                  <a:moveTo>
                    <a:pt x="217" y="13"/>
                  </a:moveTo>
                  <a:cubicBezTo>
                    <a:pt x="347" y="0"/>
                    <a:pt x="473" y="181"/>
                    <a:pt x="497" y="419"/>
                  </a:cubicBezTo>
                  <a:cubicBezTo>
                    <a:pt x="521" y="656"/>
                    <a:pt x="435" y="860"/>
                    <a:pt x="305" y="873"/>
                  </a:cubicBezTo>
                  <a:cubicBezTo>
                    <a:pt x="174" y="887"/>
                    <a:pt x="49" y="705"/>
                    <a:pt x="25" y="467"/>
                  </a:cubicBezTo>
                  <a:cubicBezTo>
                    <a:pt x="0" y="230"/>
                    <a:pt x="86" y="26"/>
                    <a:pt x="217" y="13"/>
                  </a:cubicBezTo>
                </a:path>
              </a:pathLst>
            </a:custGeom>
            <a:noFill/>
            <a:ln w="23813" cap="flat">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highlight>
                  <a:srgbClr val="FFFF00"/>
                </a:highlight>
              </a:endParaRPr>
            </a:p>
          </p:txBody>
        </p:sp>
        <p:sp>
          <p:nvSpPr>
            <p:cNvPr id="147" name="Rectangle 143"/>
            <p:cNvSpPr>
              <a:spLocks noChangeArrowheads="1"/>
            </p:cNvSpPr>
            <p:nvPr/>
          </p:nvSpPr>
          <p:spPr bwMode="auto">
            <a:xfrm>
              <a:off x="3766" y="1405"/>
              <a:ext cx="88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000" b="1" dirty="0">
                  <a:solidFill>
                    <a:srgbClr val="FF0000"/>
                  </a:solidFill>
                  <a:latin typeface="メイリオ" panose="020B0604030504040204" pitchFamily="50" charset="-128"/>
                  <a:ea typeface="メイリオ" panose="020B0604030504040204" pitchFamily="50" charset="-128"/>
                </a:rPr>
                <a:t>北大阪消防指令センター</a:t>
              </a:r>
              <a:endParaRPr kumimoji="0" lang="en-US" altLang="ja-JP" sz="10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000" b="1" dirty="0">
                  <a:solidFill>
                    <a:srgbClr val="FF0000"/>
                  </a:solidFill>
                  <a:latin typeface="メイリオ" panose="020B0604030504040204" pitchFamily="50" charset="-128"/>
                  <a:ea typeface="メイリオ" panose="020B0604030504040204" pitchFamily="50" charset="-128"/>
                </a:rPr>
                <a:t>（</a:t>
              </a:r>
              <a:r>
                <a:rPr lang="en-US" altLang="ja-JP" sz="1000" b="1" dirty="0">
                  <a:solidFill>
                    <a:srgbClr val="FF0000"/>
                  </a:solidFill>
                  <a:latin typeface="メイリオ" panose="020B0604030504040204" pitchFamily="50" charset="-128"/>
                  <a:ea typeface="メイリオ" panose="020B0604030504040204" pitchFamily="50" charset="-128"/>
                </a:rPr>
                <a:t>R6.4</a:t>
              </a:r>
              <a:r>
                <a:rPr lang="ja-JP" altLang="en-US" sz="1000" b="1" dirty="0">
                  <a:solidFill>
                    <a:srgbClr val="FF0000"/>
                  </a:solidFill>
                  <a:latin typeface="メイリオ" panose="020B0604030504040204" pitchFamily="50" charset="-128"/>
                  <a:ea typeface="メイリオ" panose="020B0604030504040204" pitchFamily="50" charset="-128"/>
                </a:rPr>
                <a:t>開始）</a:t>
              </a:r>
              <a:endParaRPr kumimoji="0" lang="ja-JP" altLang="ja-JP" sz="1000" b="0" i="0" u="none" strike="noStrike" cap="none" normalizeH="0" baseline="0" dirty="0">
                <a:ln>
                  <a:noFill/>
                </a:ln>
                <a:solidFill>
                  <a:srgbClr val="FF0000"/>
                </a:solidFill>
                <a:effectLst/>
              </a:endParaRPr>
            </a:p>
          </p:txBody>
        </p:sp>
        <p:sp>
          <p:nvSpPr>
            <p:cNvPr id="148" name="Rectangle 144"/>
            <p:cNvSpPr>
              <a:spLocks noChangeArrowheads="1"/>
            </p:cNvSpPr>
            <p:nvPr/>
          </p:nvSpPr>
          <p:spPr bwMode="auto">
            <a:xfrm>
              <a:off x="5293" y="947"/>
              <a:ext cx="8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rgbClr val="1F497D"/>
                  </a:solidFill>
                  <a:effectLst/>
                  <a:latin typeface="メイリオ" panose="020B0604030504040204" pitchFamily="50" charset="-128"/>
                  <a:ea typeface="メイリオ" panose="020B0604030504040204" pitchFamily="50" charset="-128"/>
                </a:rPr>
                <a:t>指令</a:t>
              </a:r>
              <a:r>
                <a:rPr kumimoji="0" lang="ja-JP" altLang="en-US" sz="1000" b="1" i="0" u="none" strike="noStrike" cap="none" normalizeH="0" baseline="0" dirty="0">
                  <a:ln>
                    <a:noFill/>
                  </a:ln>
                  <a:solidFill>
                    <a:srgbClr val="1F497D"/>
                  </a:solidFill>
                  <a:effectLst/>
                  <a:latin typeface="メイリオ" panose="020B0604030504040204" pitchFamily="50" charset="-128"/>
                  <a:ea typeface="メイリオ" panose="020B0604030504040204" pitchFamily="50" charset="-128"/>
                </a:rPr>
                <a:t>センター</a:t>
              </a:r>
              <a:r>
                <a:rPr kumimoji="0" lang="ja-JP" altLang="ja-JP" sz="1000" b="1" i="0" u="none" strike="noStrike" cap="none" normalizeH="0" baseline="0" dirty="0">
                  <a:ln>
                    <a:noFill/>
                  </a:ln>
                  <a:solidFill>
                    <a:srgbClr val="1F497D"/>
                  </a:solidFill>
                  <a:effectLst/>
                  <a:latin typeface="メイリオ" panose="020B0604030504040204" pitchFamily="50" charset="-128"/>
                  <a:ea typeface="メイリオ" panose="020B0604030504040204" pitchFamily="50" charset="-128"/>
                </a:rPr>
                <a:t>共同運用</a:t>
              </a:r>
              <a:endParaRPr kumimoji="0" lang="en-US" altLang="ja-JP" sz="1000" b="1" i="0" u="none" strike="noStrike" cap="none" normalizeH="0" baseline="0" dirty="0">
                <a:ln>
                  <a:noFill/>
                </a:ln>
                <a:solidFill>
                  <a:srgbClr val="1F497D"/>
                </a:solidFill>
                <a:effectLst/>
                <a:latin typeface="メイリオ" panose="020B0604030504040204" pitchFamily="50" charset="-128"/>
                <a:ea typeface="メイリオ" panose="020B0604030504040204" pitchFamily="50" charset="-128"/>
              </a:endParaRPr>
            </a:p>
            <a:p>
              <a:pPr lvl="0" defTabSz="914400"/>
              <a:r>
                <a:rPr lang="ja-JP" altLang="en-US" sz="1000" b="1" dirty="0">
                  <a:solidFill>
                    <a:srgbClr val="1F497D"/>
                  </a:solidFill>
                  <a:latin typeface="メイリオ" panose="020B0604030504040204" pitchFamily="50" charset="-128"/>
                  <a:ea typeface="メイリオ" panose="020B0604030504040204" pitchFamily="50" charset="-128"/>
                </a:rPr>
                <a:t>（</a:t>
              </a:r>
              <a:r>
                <a:rPr lang="en-US" altLang="ja-JP" sz="1000" b="1" dirty="0">
                  <a:solidFill>
                    <a:srgbClr val="1F497D"/>
                  </a:solidFill>
                  <a:latin typeface="メイリオ" panose="020B0604030504040204" pitchFamily="50" charset="-128"/>
                  <a:ea typeface="メイリオ" panose="020B0604030504040204" pitchFamily="50" charset="-128"/>
                </a:rPr>
                <a:t>R7</a:t>
              </a:r>
              <a:r>
                <a:rPr lang="ja-JP" altLang="en-US" sz="1000" b="1" dirty="0">
                  <a:solidFill>
                    <a:srgbClr val="1F497D"/>
                  </a:solidFill>
                  <a:latin typeface="メイリオ" panose="020B0604030504040204" pitchFamily="50" charset="-128"/>
                  <a:ea typeface="メイリオ" panose="020B0604030504040204" pitchFamily="50" charset="-128"/>
                </a:rPr>
                <a:t>年度開始見込）</a:t>
              </a:r>
              <a:endParaRPr kumimoji="0" lang="ja-JP" altLang="ja-JP" sz="1000" b="0" i="0" u="none" strike="noStrike" cap="none" normalizeH="0" baseline="0" dirty="0">
                <a:ln>
                  <a:noFill/>
                </a:ln>
                <a:solidFill>
                  <a:schemeClr val="tx1"/>
                </a:solidFill>
                <a:effectLst/>
              </a:endParaRPr>
            </a:p>
          </p:txBody>
        </p:sp>
        <p:sp>
          <p:nvSpPr>
            <p:cNvPr id="149" name="Rectangle 145"/>
            <p:cNvSpPr>
              <a:spLocks noChangeArrowheads="1"/>
            </p:cNvSpPr>
            <p:nvPr/>
          </p:nvSpPr>
          <p:spPr bwMode="auto">
            <a:xfrm>
              <a:off x="3788" y="2289"/>
              <a:ext cx="8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rgbClr val="1F497D"/>
                  </a:solidFill>
                  <a:effectLst/>
                  <a:latin typeface="メイリオ" panose="020B0604030504040204" pitchFamily="50" charset="-128"/>
                  <a:ea typeface="メイリオ" panose="020B0604030504040204" pitchFamily="50" charset="-128"/>
                </a:rPr>
                <a:t>指令</a:t>
              </a:r>
              <a:r>
                <a:rPr kumimoji="0" lang="ja-JP" altLang="en-US" sz="1000" b="1" i="0" u="none" strike="noStrike" cap="none" normalizeH="0" baseline="0" dirty="0">
                  <a:ln>
                    <a:noFill/>
                  </a:ln>
                  <a:solidFill>
                    <a:srgbClr val="1F497D"/>
                  </a:solidFill>
                  <a:effectLst/>
                  <a:latin typeface="メイリオ" panose="020B0604030504040204" pitchFamily="50" charset="-128"/>
                  <a:ea typeface="メイリオ" panose="020B0604030504040204" pitchFamily="50" charset="-128"/>
                </a:rPr>
                <a:t>センター</a:t>
              </a:r>
              <a:r>
                <a:rPr kumimoji="0" lang="ja-JP" altLang="ja-JP" sz="1000" b="1" i="0" u="none" strike="noStrike" cap="none" normalizeH="0" baseline="0" dirty="0">
                  <a:ln>
                    <a:noFill/>
                  </a:ln>
                  <a:solidFill>
                    <a:srgbClr val="1F497D"/>
                  </a:solidFill>
                  <a:effectLst/>
                  <a:latin typeface="メイリオ" panose="020B0604030504040204" pitchFamily="50" charset="-128"/>
                  <a:ea typeface="メイリオ" panose="020B0604030504040204" pitchFamily="50" charset="-128"/>
                </a:rPr>
                <a:t>共同運用</a:t>
              </a:r>
              <a:endParaRPr kumimoji="0" lang="en-US" altLang="ja-JP" sz="1000" b="1" i="0" u="none" strike="noStrike" cap="none" normalizeH="0" baseline="0" dirty="0">
                <a:ln>
                  <a:noFill/>
                </a:ln>
                <a:solidFill>
                  <a:srgbClr val="1F497D"/>
                </a:solidFill>
                <a:effectLst/>
                <a:latin typeface="メイリオ" panose="020B0604030504040204" pitchFamily="50" charset="-128"/>
                <a:ea typeface="メイリオ" panose="020B0604030504040204" pitchFamily="50" charset="-128"/>
              </a:endParaRPr>
            </a:p>
            <a:p>
              <a:pPr lvl="0" defTabSz="914400"/>
              <a:r>
                <a:rPr lang="ja-JP" altLang="en-US" sz="1000" b="1" dirty="0">
                  <a:solidFill>
                    <a:srgbClr val="1F497D"/>
                  </a:solidFill>
                  <a:latin typeface="メイリオ" panose="020B0604030504040204" pitchFamily="50" charset="-128"/>
                  <a:ea typeface="メイリオ" panose="020B0604030504040204" pitchFamily="50" charset="-128"/>
                </a:rPr>
                <a:t>（</a:t>
              </a:r>
              <a:r>
                <a:rPr lang="en-US" altLang="ja-JP" sz="1000" b="1" dirty="0">
                  <a:solidFill>
                    <a:srgbClr val="1F497D"/>
                  </a:solidFill>
                  <a:latin typeface="メイリオ" panose="020B0604030504040204" pitchFamily="50" charset="-128"/>
                  <a:ea typeface="メイリオ" panose="020B0604030504040204" pitchFamily="50" charset="-128"/>
                </a:rPr>
                <a:t>R7.4</a:t>
              </a:r>
              <a:r>
                <a:rPr lang="ja-JP" altLang="en-US" sz="1000" b="1" dirty="0">
                  <a:solidFill>
                    <a:srgbClr val="1F497D"/>
                  </a:solidFill>
                  <a:latin typeface="メイリオ" panose="020B0604030504040204" pitchFamily="50" charset="-128"/>
                  <a:ea typeface="メイリオ" panose="020B0604030504040204" pitchFamily="50" charset="-128"/>
                </a:rPr>
                <a:t>開始見込）</a:t>
              </a:r>
              <a:endParaRPr kumimoji="0" lang="ja-JP" altLang="ja-JP" sz="1000" b="0" i="0" u="none" strike="noStrike" cap="none" normalizeH="0" baseline="0" dirty="0">
                <a:ln>
                  <a:noFill/>
                </a:ln>
                <a:solidFill>
                  <a:schemeClr val="tx1"/>
                </a:solidFill>
                <a:effectLst/>
              </a:endParaRPr>
            </a:p>
          </p:txBody>
        </p:sp>
        <p:sp>
          <p:nvSpPr>
            <p:cNvPr id="151" name="Rectangle 147"/>
            <p:cNvSpPr>
              <a:spLocks noChangeArrowheads="1"/>
            </p:cNvSpPr>
            <p:nvPr/>
          </p:nvSpPr>
          <p:spPr bwMode="auto">
            <a:xfrm>
              <a:off x="4908" y="4112"/>
              <a:ext cx="8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rPr>
                <a:t>指令</a:t>
              </a:r>
              <a:r>
                <a:rPr lang="ja-JP" altLang="en-US" sz="1000" b="1" dirty="0">
                  <a:solidFill>
                    <a:srgbClr val="FF0000"/>
                  </a:solidFill>
                  <a:latin typeface="メイリオ" panose="020B0604030504040204" pitchFamily="50" charset="-128"/>
                  <a:ea typeface="メイリオ" panose="020B0604030504040204" pitchFamily="50" charset="-128"/>
                </a:rPr>
                <a:t>センター</a:t>
              </a:r>
              <a:r>
                <a:rPr kumimoji="0" lang="ja-JP" altLang="ja-JP" sz="10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rPr>
                <a:t>共同運用</a:t>
              </a:r>
              <a:endParaRPr kumimoji="0" lang="en-US" altLang="ja-JP" sz="10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000" b="1" dirty="0">
                  <a:solidFill>
                    <a:srgbClr val="FF0000"/>
                  </a:solidFill>
                  <a:latin typeface="メイリオ" panose="020B0604030504040204" pitchFamily="50" charset="-128"/>
                  <a:ea typeface="メイリオ" panose="020B0604030504040204" pitchFamily="50" charset="-128"/>
                </a:rPr>
                <a:t> （</a:t>
              </a:r>
              <a:r>
                <a:rPr lang="en-US" altLang="ja-JP" sz="1000" b="1" dirty="0">
                  <a:solidFill>
                    <a:srgbClr val="FF0000"/>
                  </a:solidFill>
                  <a:latin typeface="メイリオ" panose="020B0604030504040204" pitchFamily="50" charset="-128"/>
                  <a:ea typeface="メイリオ" panose="020B0604030504040204" pitchFamily="50" charset="-128"/>
                </a:rPr>
                <a:t>R6.12</a:t>
              </a:r>
              <a:r>
                <a:rPr lang="ja-JP" altLang="en-US" sz="1000" b="1" dirty="0">
                  <a:solidFill>
                    <a:srgbClr val="FF0000"/>
                  </a:solidFill>
                  <a:latin typeface="メイリオ" panose="020B0604030504040204" pitchFamily="50" charset="-128"/>
                  <a:ea typeface="メイリオ" panose="020B0604030504040204" pitchFamily="50" charset="-128"/>
                </a:rPr>
                <a:t>開始）</a:t>
              </a:r>
              <a:endParaRPr kumimoji="0" lang="ja-JP" altLang="ja-JP" sz="1000" b="0" i="0" u="none" strike="noStrike" cap="none" normalizeH="0" baseline="0" dirty="0">
                <a:ln>
                  <a:noFill/>
                </a:ln>
                <a:solidFill>
                  <a:srgbClr val="FF0000"/>
                </a:solidFill>
                <a:effectLst/>
              </a:endParaRPr>
            </a:p>
          </p:txBody>
        </p:sp>
        <p:sp>
          <p:nvSpPr>
            <p:cNvPr id="152" name="Rectangle 148"/>
            <p:cNvSpPr>
              <a:spLocks noChangeArrowheads="1"/>
            </p:cNvSpPr>
            <p:nvPr/>
          </p:nvSpPr>
          <p:spPr bwMode="auto">
            <a:xfrm>
              <a:off x="5382" y="3798"/>
              <a:ext cx="69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rPr>
                <a:t>大阪南消防組合</a:t>
              </a:r>
              <a:endParaRPr kumimoji="0" lang="en-US" altLang="ja-JP" sz="10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pPr>
              <a:r>
                <a:rPr lang="ja-JP" altLang="en-US" sz="1000" b="1" dirty="0">
                  <a:solidFill>
                    <a:srgbClr val="FF0000"/>
                  </a:solidFill>
                  <a:latin typeface="メイリオ" panose="020B0604030504040204" pitchFamily="50" charset="-128"/>
                  <a:ea typeface="メイリオ" panose="020B0604030504040204" pitchFamily="50" charset="-128"/>
                </a:rPr>
                <a:t>（</a:t>
              </a:r>
              <a:r>
                <a:rPr lang="en-US" altLang="ja-JP" sz="1000" b="1" dirty="0">
                  <a:solidFill>
                    <a:srgbClr val="FF0000"/>
                  </a:solidFill>
                  <a:latin typeface="メイリオ" panose="020B0604030504040204" pitchFamily="50" charset="-128"/>
                  <a:ea typeface="メイリオ" panose="020B0604030504040204" pitchFamily="50" charset="-128"/>
                </a:rPr>
                <a:t>R6.4</a:t>
              </a:r>
              <a:r>
                <a:rPr lang="ja-JP" altLang="en-US" sz="1000" b="1" dirty="0">
                  <a:solidFill>
                    <a:srgbClr val="FF0000"/>
                  </a:solidFill>
                  <a:latin typeface="メイリオ" panose="020B0604030504040204" pitchFamily="50" charset="-128"/>
                  <a:ea typeface="メイリオ" panose="020B0604030504040204" pitchFamily="50" charset="-128"/>
                </a:rPr>
                <a:t>開始）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156" name="Freeform 152"/>
            <p:cNvSpPr>
              <a:spLocks/>
            </p:cNvSpPr>
            <p:nvPr/>
          </p:nvSpPr>
          <p:spPr bwMode="auto">
            <a:xfrm>
              <a:off x="5645" y="1868"/>
              <a:ext cx="68" cy="140"/>
            </a:xfrm>
            <a:custGeom>
              <a:avLst/>
              <a:gdLst>
                <a:gd name="T0" fmla="*/ 22 w 44"/>
                <a:gd name="T1" fmla="*/ 0 h 140"/>
                <a:gd name="T2" fmla="*/ 44 w 44"/>
                <a:gd name="T3" fmla="*/ 22 h 140"/>
                <a:gd name="T4" fmla="*/ 33 w 44"/>
                <a:gd name="T5" fmla="*/ 22 h 140"/>
                <a:gd name="T6" fmla="*/ 33 w 44"/>
                <a:gd name="T7" fmla="*/ 118 h 140"/>
                <a:gd name="T8" fmla="*/ 44 w 44"/>
                <a:gd name="T9" fmla="*/ 118 h 140"/>
                <a:gd name="T10" fmla="*/ 22 w 44"/>
                <a:gd name="T11" fmla="*/ 140 h 140"/>
                <a:gd name="T12" fmla="*/ 0 w 44"/>
                <a:gd name="T13" fmla="*/ 118 h 140"/>
                <a:gd name="T14" fmla="*/ 11 w 44"/>
                <a:gd name="T15" fmla="*/ 118 h 140"/>
                <a:gd name="T16" fmla="*/ 11 w 44"/>
                <a:gd name="T17" fmla="*/ 22 h 140"/>
                <a:gd name="T18" fmla="*/ 0 w 44"/>
                <a:gd name="T19" fmla="*/ 22 h 140"/>
                <a:gd name="T20" fmla="*/ 22 w 44"/>
                <a:gd name="T2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40">
                  <a:moveTo>
                    <a:pt x="22" y="0"/>
                  </a:moveTo>
                  <a:lnTo>
                    <a:pt x="44" y="22"/>
                  </a:lnTo>
                  <a:lnTo>
                    <a:pt x="33" y="22"/>
                  </a:lnTo>
                  <a:lnTo>
                    <a:pt x="33" y="118"/>
                  </a:lnTo>
                  <a:lnTo>
                    <a:pt x="44" y="118"/>
                  </a:lnTo>
                  <a:lnTo>
                    <a:pt x="22" y="140"/>
                  </a:lnTo>
                  <a:lnTo>
                    <a:pt x="0" y="118"/>
                  </a:lnTo>
                  <a:lnTo>
                    <a:pt x="11" y="118"/>
                  </a:lnTo>
                  <a:lnTo>
                    <a:pt x="11" y="22"/>
                  </a:lnTo>
                  <a:lnTo>
                    <a:pt x="0" y="22"/>
                  </a:lnTo>
                  <a:lnTo>
                    <a:pt x="22" y="0"/>
                  </a:lnTo>
                  <a:close/>
                </a:path>
              </a:pathLst>
            </a:custGeom>
            <a:noFill/>
            <a:ln w="28575"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153"/>
            <p:cNvSpPr>
              <a:spLocks/>
            </p:cNvSpPr>
            <p:nvPr/>
          </p:nvSpPr>
          <p:spPr bwMode="auto">
            <a:xfrm>
              <a:off x="5075" y="1929"/>
              <a:ext cx="55" cy="63"/>
            </a:xfrm>
            <a:custGeom>
              <a:avLst/>
              <a:gdLst>
                <a:gd name="T0" fmla="*/ 3 w 55"/>
                <a:gd name="T1" fmla="*/ 0 h 63"/>
                <a:gd name="T2" fmla="*/ 27 w 55"/>
                <a:gd name="T3" fmla="*/ 3 h 63"/>
                <a:gd name="T4" fmla="*/ 21 w 55"/>
                <a:gd name="T5" fmla="*/ 8 h 63"/>
                <a:gd name="T6" fmla="*/ 49 w 55"/>
                <a:gd name="T7" fmla="*/ 45 h 63"/>
                <a:gd name="T8" fmla="*/ 55 w 55"/>
                <a:gd name="T9" fmla="*/ 39 h 63"/>
                <a:gd name="T10" fmla="*/ 52 w 55"/>
                <a:gd name="T11" fmla="*/ 63 h 63"/>
                <a:gd name="T12" fmla="*/ 28 w 55"/>
                <a:gd name="T13" fmla="*/ 60 h 63"/>
                <a:gd name="T14" fmla="*/ 35 w 55"/>
                <a:gd name="T15" fmla="*/ 55 h 63"/>
                <a:gd name="T16" fmla="*/ 7 w 55"/>
                <a:gd name="T17" fmla="*/ 19 h 63"/>
                <a:gd name="T18" fmla="*/ 0 w 55"/>
                <a:gd name="T19" fmla="*/ 24 h 63"/>
                <a:gd name="T20" fmla="*/ 3 w 55"/>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3">
                  <a:moveTo>
                    <a:pt x="3" y="0"/>
                  </a:moveTo>
                  <a:lnTo>
                    <a:pt x="27" y="3"/>
                  </a:lnTo>
                  <a:lnTo>
                    <a:pt x="21" y="8"/>
                  </a:lnTo>
                  <a:lnTo>
                    <a:pt x="49" y="45"/>
                  </a:lnTo>
                  <a:lnTo>
                    <a:pt x="55" y="39"/>
                  </a:lnTo>
                  <a:lnTo>
                    <a:pt x="52" y="63"/>
                  </a:lnTo>
                  <a:lnTo>
                    <a:pt x="28" y="60"/>
                  </a:lnTo>
                  <a:lnTo>
                    <a:pt x="35" y="55"/>
                  </a:lnTo>
                  <a:lnTo>
                    <a:pt x="7" y="19"/>
                  </a:lnTo>
                  <a:lnTo>
                    <a:pt x="0" y="24"/>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55"/>
            <p:cNvSpPr>
              <a:spLocks/>
            </p:cNvSpPr>
            <p:nvPr/>
          </p:nvSpPr>
          <p:spPr bwMode="auto">
            <a:xfrm>
              <a:off x="4473" y="3305"/>
              <a:ext cx="163" cy="247"/>
            </a:xfrm>
            <a:custGeom>
              <a:avLst/>
              <a:gdLst>
                <a:gd name="T0" fmla="*/ 8 w 163"/>
                <a:gd name="T1" fmla="*/ 0 h 247"/>
                <a:gd name="T2" fmla="*/ 38 w 163"/>
                <a:gd name="T3" fmla="*/ 7 h 247"/>
                <a:gd name="T4" fmla="*/ 29 w 163"/>
                <a:gd name="T5" fmla="*/ 13 h 247"/>
                <a:gd name="T6" fmla="*/ 154 w 163"/>
                <a:gd name="T7" fmla="*/ 222 h 247"/>
                <a:gd name="T8" fmla="*/ 163 w 163"/>
                <a:gd name="T9" fmla="*/ 216 h 247"/>
                <a:gd name="T10" fmla="*/ 155 w 163"/>
                <a:gd name="T11" fmla="*/ 247 h 247"/>
                <a:gd name="T12" fmla="*/ 125 w 163"/>
                <a:gd name="T13" fmla="*/ 239 h 247"/>
                <a:gd name="T14" fmla="*/ 134 w 163"/>
                <a:gd name="T15" fmla="*/ 233 h 247"/>
                <a:gd name="T16" fmla="*/ 9 w 163"/>
                <a:gd name="T17" fmla="*/ 25 h 247"/>
                <a:gd name="T18" fmla="*/ 0 w 163"/>
                <a:gd name="T19" fmla="*/ 31 h 247"/>
                <a:gd name="T20" fmla="*/ 8 w 163"/>
                <a:gd name="T2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47">
                  <a:moveTo>
                    <a:pt x="8" y="0"/>
                  </a:moveTo>
                  <a:lnTo>
                    <a:pt x="38" y="7"/>
                  </a:lnTo>
                  <a:lnTo>
                    <a:pt x="29" y="13"/>
                  </a:lnTo>
                  <a:lnTo>
                    <a:pt x="154" y="222"/>
                  </a:lnTo>
                  <a:lnTo>
                    <a:pt x="163" y="216"/>
                  </a:lnTo>
                  <a:lnTo>
                    <a:pt x="155" y="247"/>
                  </a:lnTo>
                  <a:lnTo>
                    <a:pt x="125" y="239"/>
                  </a:lnTo>
                  <a:lnTo>
                    <a:pt x="134" y="233"/>
                  </a:lnTo>
                  <a:lnTo>
                    <a:pt x="9" y="25"/>
                  </a:lnTo>
                  <a:lnTo>
                    <a:pt x="0" y="3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56"/>
            <p:cNvSpPr>
              <a:spLocks/>
            </p:cNvSpPr>
            <p:nvPr/>
          </p:nvSpPr>
          <p:spPr bwMode="auto">
            <a:xfrm rot="1319042">
              <a:off x="4488" y="3291"/>
              <a:ext cx="163" cy="247"/>
            </a:xfrm>
            <a:custGeom>
              <a:avLst/>
              <a:gdLst>
                <a:gd name="T0" fmla="*/ 8 w 163"/>
                <a:gd name="T1" fmla="*/ 0 h 247"/>
                <a:gd name="T2" fmla="*/ 38 w 163"/>
                <a:gd name="T3" fmla="*/ 7 h 247"/>
                <a:gd name="T4" fmla="*/ 29 w 163"/>
                <a:gd name="T5" fmla="*/ 13 h 247"/>
                <a:gd name="T6" fmla="*/ 154 w 163"/>
                <a:gd name="T7" fmla="*/ 222 h 247"/>
                <a:gd name="T8" fmla="*/ 163 w 163"/>
                <a:gd name="T9" fmla="*/ 216 h 247"/>
                <a:gd name="T10" fmla="*/ 155 w 163"/>
                <a:gd name="T11" fmla="*/ 247 h 247"/>
                <a:gd name="T12" fmla="*/ 125 w 163"/>
                <a:gd name="T13" fmla="*/ 239 h 247"/>
                <a:gd name="T14" fmla="*/ 134 w 163"/>
                <a:gd name="T15" fmla="*/ 233 h 247"/>
                <a:gd name="T16" fmla="*/ 9 w 163"/>
                <a:gd name="T17" fmla="*/ 25 h 247"/>
                <a:gd name="T18" fmla="*/ 0 w 163"/>
                <a:gd name="T19" fmla="*/ 31 h 247"/>
                <a:gd name="T20" fmla="*/ 8 w 163"/>
                <a:gd name="T2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47">
                  <a:moveTo>
                    <a:pt x="8" y="0"/>
                  </a:moveTo>
                  <a:lnTo>
                    <a:pt x="38" y="7"/>
                  </a:lnTo>
                  <a:lnTo>
                    <a:pt x="29" y="13"/>
                  </a:lnTo>
                  <a:lnTo>
                    <a:pt x="154" y="222"/>
                  </a:lnTo>
                  <a:lnTo>
                    <a:pt x="163" y="216"/>
                  </a:lnTo>
                  <a:lnTo>
                    <a:pt x="155" y="247"/>
                  </a:lnTo>
                  <a:lnTo>
                    <a:pt x="125" y="239"/>
                  </a:lnTo>
                  <a:lnTo>
                    <a:pt x="134" y="233"/>
                  </a:lnTo>
                  <a:lnTo>
                    <a:pt x="9" y="25"/>
                  </a:lnTo>
                  <a:lnTo>
                    <a:pt x="0" y="31"/>
                  </a:lnTo>
                  <a:lnTo>
                    <a:pt x="8" y="0"/>
                  </a:lnTo>
                  <a:close/>
                </a:path>
              </a:pathLst>
            </a:custGeom>
            <a:noFill/>
            <a:ln w="9525" cap="flat">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57"/>
            <p:cNvSpPr>
              <a:spLocks/>
            </p:cNvSpPr>
            <p:nvPr/>
          </p:nvSpPr>
          <p:spPr bwMode="auto">
            <a:xfrm>
              <a:off x="5575" y="1856"/>
              <a:ext cx="44" cy="140"/>
            </a:xfrm>
            <a:custGeom>
              <a:avLst/>
              <a:gdLst>
                <a:gd name="T0" fmla="*/ 22 w 44"/>
                <a:gd name="T1" fmla="*/ 0 h 140"/>
                <a:gd name="T2" fmla="*/ 44 w 44"/>
                <a:gd name="T3" fmla="*/ 22 h 140"/>
                <a:gd name="T4" fmla="*/ 33 w 44"/>
                <a:gd name="T5" fmla="*/ 22 h 140"/>
                <a:gd name="T6" fmla="*/ 33 w 44"/>
                <a:gd name="T7" fmla="*/ 118 h 140"/>
                <a:gd name="T8" fmla="*/ 44 w 44"/>
                <a:gd name="T9" fmla="*/ 118 h 140"/>
                <a:gd name="T10" fmla="*/ 22 w 44"/>
                <a:gd name="T11" fmla="*/ 140 h 140"/>
                <a:gd name="T12" fmla="*/ 0 w 44"/>
                <a:gd name="T13" fmla="*/ 118 h 140"/>
                <a:gd name="T14" fmla="*/ 11 w 44"/>
                <a:gd name="T15" fmla="*/ 118 h 140"/>
                <a:gd name="T16" fmla="*/ 11 w 44"/>
                <a:gd name="T17" fmla="*/ 22 h 140"/>
                <a:gd name="T18" fmla="*/ 0 w 44"/>
                <a:gd name="T19" fmla="*/ 22 h 140"/>
                <a:gd name="T20" fmla="*/ 22 w 44"/>
                <a:gd name="T2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40">
                  <a:moveTo>
                    <a:pt x="22" y="0"/>
                  </a:moveTo>
                  <a:lnTo>
                    <a:pt x="44" y="22"/>
                  </a:lnTo>
                  <a:lnTo>
                    <a:pt x="33" y="22"/>
                  </a:lnTo>
                  <a:lnTo>
                    <a:pt x="33" y="118"/>
                  </a:lnTo>
                  <a:lnTo>
                    <a:pt x="44" y="118"/>
                  </a:lnTo>
                  <a:lnTo>
                    <a:pt x="22" y="140"/>
                  </a:lnTo>
                  <a:lnTo>
                    <a:pt x="0" y="118"/>
                  </a:lnTo>
                  <a:lnTo>
                    <a:pt x="11" y="118"/>
                  </a:lnTo>
                  <a:lnTo>
                    <a:pt x="11" y="22"/>
                  </a:lnTo>
                  <a:lnTo>
                    <a:pt x="0" y="22"/>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58"/>
            <p:cNvSpPr>
              <a:spLocks/>
            </p:cNvSpPr>
            <p:nvPr/>
          </p:nvSpPr>
          <p:spPr bwMode="auto">
            <a:xfrm>
              <a:off x="5575" y="1856"/>
              <a:ext cx="44" cy="140"/>
            </a:xfrm>
            <a:custGeom>
              <a:avLst/>
              <a:gdLst>
                <a:gd name="T0" fmla="*/ 22 w 44"/>
                <a:gd name="T1" fmla="*/ 0 h 140"/>
                <a:gd name="T2" fmla="*/ 44 w 44"/>
                <a:gd name="T3" fmla="*/ 22 h 140"/>
                <a:gd name="T4" fmla="*/ 33 w 44"/>
                <a:gd name="T5" fmla="*/ 22 h 140"/>
                <a:gd name="T6" fmla="*/ 33 w 44"/>
                <a:gd name="T7" fmla="*/ 118 h 140"/>
                <a:gd name="T8" fmla="*/ 44 w 44"/>
                <a:gd name="T9" fmla="*/ 118 h 140"/>
                <a:gd name="T10" fmla="*/ 22 w 44"/>
                <a:gd name="T11" fmla="*/ 140 h 140"/>
                <a:gd name="T12" fmla="*/ 0 w 44"/>
                <a:gd name="T13" fmla="*/ 118 h 140"/>
                <a:gd name="T14" fmla="*/ 11 w 44"/>
                <a:gd name="T15" fmla="*/ 118 h 140"/>
                <a:gd name="T16" fmla="*/ 11 w 44"/>
                <a:gd name="T17" fmla="*/ 22 h 140"/>
                <a:gd name="T18" fmla="*/ 0 w 44"/>
                <a:gd name="T19" fmla="*/ 22 h 140"/>
                <a:gd name="T20" fmla="*/ 22 w 44"/>
                <a:gd name="T2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40">
                  <a:moveTo>
                    <a:pt x="22" y="0"/>
                  </a:moveTo>
                  <a:lnTo>
                    <a:pt x="44" y="22"/>
                  </a:lnTo>
                  <a:lnTo>
                    <a:pt x="33" y="22"/>
                  </a:lnTo>
                  <a:lnTo>
                    <a:pt x="33" y="118"/>
                  </a:lnTo>
                  <a:lnTo>
                    <a:pt x="44" y="118"/>
                  </a:lnTo>
                  <a:lnTo>
                    <a:pt x="22" y="140"/>
                  </a:lnTo>
                  <a:lnTo>
                    <a:pt x="0" y="118"/>
                  </a:lnTo>
                  <a:lnTo>
                    <a:pt x="11" y="118"/>
                  </a:lnTo>
                  <a:lnTo>
                    <a:pt x="11" y="22"/>
                  </a:lnTo>
                  <a:lnTo>
                    <a:pt x="0" y="22"/>
                  </a:lnTo>
                  <a:lnTo>
                    <a:pt x="22" y="0"/>
                  </a:lnTo>
                  <a:close/>
                </a:path>
              </a:pathLst>
            </a:custGeom>
            <a:noFill/>
            <a:ln w="11113" cap="flat">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60"/>
            <p:cNvSpPr>
              <a:spLocks/>
            </p:cNvSpPr>
            <p:nvPr/>
          </p:nvSpPr>
          <p:spPr bwMode="auto">
            <a:xfrm>
              <a:off x="4832" y="1705"/>
              <a:ext cx="113" cy="204"/>
            </a:xfrm>
            <a:custGeom>
              <a:avLst/>
              <a:gdLst>
                <a:gd name="T0" fmla="*/ 53 w 71"/>
                <a:gd name="T1" fmla="*/ 0 h 221"/>
                <a:gd name="T2" fmla="*/ 71 w 71"/>
                <a:gd name="T3" fmla="*/ 25 h 221"/>
                <a:gd name="T4" fmla="*/ 60 w 71"/>
                <a:gd name="T5" fmla="*/ 24 h 221"/>
                <a:gd name="T6" fmla="*/ 33 w 71"/>
                <a:gd name="T7" fmla="*/ 201 h 221"/>
                <a:gd name="T8" fmla="*/ 44 w 71"/>
                <a:gd name="T9" fmla="*/ 203 h 221"/>
                <a:gd name="T10" fmla="*/ 19 w 71"/>
                <a:gd name="T11" fmla="*/ 221 h 221"/>
                <a:gd name="T12" fmla="*/ 0 w 71"/>
                <a:gd name="T13" fmla="*/ 196 h 221"/>
                <a:gd name="T14" fmla="*/ 11 w 71"/>
                <a:gd name="T15" fmla="*/ 198 h 221"/>
                <a:gd name="T16" fmla="*/ 39 w 71"/>
                <a:gd name="T17" fmla="*/ 20 h 221"/>
                <a:gd name="T18" fmla="*/ 28 w 71"/>
                <a:gd name="T19" fmla="*/ 18 h 221"/>
                <a:gd name="T20" fmla="*/ 53 w 71"/>
                <a:gd name="T2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221">
                  <a:moveTo>
                    <a:pt x="53" y="0"/>
                  </a:moveTo>
                  <a:lnTo>
                    <a:pt x="71" y="25"/>
                  </a:lnTo>
                  <a:lnTo>
                    <a:pt x="60" y="24"/>
                  </a:lnTo>
                  <a:lnTo>
                    <a:pt x="33" y="201"/>
                  </a:lnTo>
                  <a:lnTo>
                    <a:pt x="44" y="203"/>
                  </a:lnTo>
                  <a:lnTo>
                    <a:pt x="19" y="221"/>
                  </a:lnTo>
                  <a:lnTo>
                    <a:pt x="0" y="196"/>
                  </a:lnTo>
                  <a:lnTo>
                    <a:pt x="11" y="198"/>
                  </a:lnTo>
                  <a:lnTo>
                    <a:pt x="39" y="20"/>
                  </a:lnTo>
                  <a:lnTo>
                    <a:pt x="28" y="18"/>
                  </a:lnTo>
                  <a:lnTo>
                    <a:pt x="53" y="0"/>
                  </a:lnTo>
                  <a:close/>
                </a:path>
              </a:pathLst>
            </a:custGeom>
            <a:noFill/>
            <a:ln w="28575"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161"/>
            <p:cNvSpPr>
              <a:spLocks noChangeShapeType="1"/>
            </p:cNvSpPr>
            <p:nvPr/>
          </p:nvSpPr>
          <p:spPr bwMode="auto">
            <a:xfrm>
              <a:off x="4966" y="3749"/>
              <a:ext cx="145" cy="281"/>
            </a:xfrm>
            <a:prstGeom prst="line">
              <a:avLst/>
            </a:prstGeom>
            <a:noFill/>
            <a:ln w="23813" cap="flat">
              <a:solidFill>
                <a:srgbClr val="1F497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aphicFrame>
        <p:nvGraphicFramePr>
          <p:cNvPr id="3" name="表 2"/>
          <p:cNvGraphicFramePr>
            <a:graphicFrameLocks noGrp="1"/>
          </p:cNvGraphicFramePr>
          <p:nvPr>
            <p:extLst>
              <p:ext uri="{D42A27DB-BD31-4B8C-83A1-F6EECF244321}">
                <p14:modId xmlns:p14="http://schemas.microsoft.com/office/powerpoint/2010/main" val="3986571605"/>
              </p:ext>
            </p:extLst>
          </p:nvPr>
        </p:nvGraphicFramePr>
        <p:xfrm>
          <a:off x="221525" y="2421241"/>
          <a:ext cx="4798340" cy="2077180"/>
        </p:xfrm>
        <a:graphic>
          <a:graphicData uri="http://schemas.openxmlformats.org/drawingml/2006/table">
            <a:tbl>
              <a:tblPr>
                <a:tableStyleId>{BC89EF96-8CEA-46FF-86C4-4CE0E7609802}</a:tableStyleId>
              </a:tblPr>
              <a:tblGrid>
                <a:gridCol w="1411332">
                  <a:extLst>
                    <a:ext uri="{9D8B030D-6E8A-4147-A177-3AD203B41FA5}">
                      <a16:colId xmlns:a16="http://schemas.microsoft.com/office/drawing/2014/main" val="3916909437"/>
                    </a:ext>
                  </a:extLst>
                </a:gridCol>
                <a:gridCol w="816429">
                  <a:extLst>
                    <a:ext uri="{9D8B030D-6E8A-4147-A177-3AD203B41FA5}">
                      <a16:colId xmlns:a16="http://schemas.microsoft.com/office/drawing/2014/main" val="3642074238"/>
                    </a:ext>
                  </a:extLst>
                </a:gridCol>
                <a:gridCol w="2570579">
                  <a:extLst>
                    <a:ext uri="{9D8B030D-6E8A-4147-A177-3AD203B41FA5}">
                      <a16:colId xmlns:a16="http://schemas.microsoft.com/office/drawing/2014/main" val="21569679"/>
                    </a:ext>
                  </a:extLst>
                </a:gridCol>
              </a:tblGrid>
              <a:tr h="242072">
                <a:tc>
                  <a:txBody>
                    <a:bodyPr/>
                    <a:lstStyle/>
                    <a:p>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ja-JP" sz="1050" b="0" kern="1200" dirty="0">
                          <a:solidFill>
                            <a:schemeClr val="tx1"/>
                          </a:solidFill>
                          <a:effectLst/>
                          <a:latin typeface="Meiryo UI" panose="020B0604030504040204" pitchFamily="50" charset="-128"/>
                          <a:ea typeface="Meiryo UI" panose="020B0604030504040204" pitchFamily="50" charset="-128"/>
                          <a:cs typeface="+mn-cs"/>
                        </a:rPr>
                        <a:t>開始時期</a:t>
                      </a:r>
                      <a:endParaRPr kumimoji="1" lang="en-US" altLang="ja-JP" sz="1050" b="0" kern="1200" dirty="0">
                        <a:solidFill>
                          <a:schemeClr val="tx1"/>
                        </a:solidFill>
                        <a:effectLst/>
                        <a:latin typeface="Meiryo UI" panose="020B0604030504040204" pitchFamily="50" charset="-128"/>
                        <a:ea typeface="Meiryo UI" panose="020B0604030504040204" pitchFamily="50" charset="-128"/>
                        <a:cs typeface="+mn-cs"/>
                      </a:endParaRPr>
                    </a:p>
                    <a:p>
                      <a:pPr algn="ctr"/>
                      <a:r>
                        <a:rPr kumimoji="1" lang="en-US" altLang="ja-JP" sz="105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050" b="0" kern="1200" dirty="0">
                          <a:solidFill>
                            <a:schemeClr val="tx1"/>
                          </a:solidFill>
                          <a:effectLst/>
                          <a:latin typeface="Meiryo UI" panose="020B0604030504040204" pitchFamily="50" charset="-128"/>
                          <a:ea typeface="Meiryo UI" panose="020B0604030504040204" pitchFamily="50" charset="-128"/>
                          <a:cs typeface="+mn-cs"/>
                        </a:rPr>
                        <a:t>予定</a:t>
                      </a:r>
                      <a:r>
                        <a:rPr kumimoji="1" lang="en-US" altLang="ja-JP" sz="1050" b="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05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zh-CN" altLang="en-US" sz="1050" b="0" dirty="0">
                          <a:solidFill>
                            <a:schemeClr val="tx1"/>
                          </a:solidFill>
                          <a:latin typeface="Meiryo UI" panose="020B0604030504040204" pitchFamily="50" charset="-128"/>
                          <a:ea typeface="Meiryo UI" panose="020B0604030504040204" pitchFamily="50" charset="-128"/>
                        </a:rPr>
                        <a:t>参加消防本部</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0543062"/>
                  </a:ext>
                </a:extLst>
              </a:tr>
              <a:tr h="407120">
                <a:tc rowSpan="4">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消防指令センターの共同運用</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R6.4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豊中市</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（能勢町）</a:t>
                      </a: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・吹田市・池田市・箕面市</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（豊能町）</a:t>
                      </a: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・摂津市</a:t>
                      </a:r>
                    </a:p>
                  </a:txBody>
                  <a:tcPr marL="68580" marR="68580" marT="0" marB="0" anchor="ctr"/>
                </a:tc>
                <a:extLst>
                  <a:ext uri="{0D108BD9-81ED-4DB2-BD59-A6C34878D82A}">
                    <a16:rowId xmlns:a16="http://schemas.microsoft.com/office/drawing/2014/main" val="2750257413"/>
                  </a:ext>
                </a:extLst>
              </a:tr>
              <a:tr h="322580">
                <a:tc vMerge="1">
                  <a:txBody>
                    <a:bodyPr/>
                    <a:lstStyle/>
                    <a:p>
                      <a:endParaRPr kumimoji="1" lang="ja-JP" altLang="en-US" dirty="0"/>
                    </a:p>
                  </a:txBody>
                  <a:tcPr/>
                </a:tc>
                <a:tc>
                  <a:txBody>
                    <a:bodyPr/>
                    <a:lstStyle/>
                    <a:p>
                      <a:pPr algn="ctr"/>
                      <a:r>
                        <a:rPr kumimoji="1" lang="en-US" altLang="ja-JP" sz="1050" i="0" dirty="0">
                          <a:latin typeface="Meiryo UI" panose="020B0604030504040204" pitchFamily="50" charset="-128"/>
                          <a:ea typeface="Meiryo UI" panose="020B0604030504040204" pitchFamily="50" charset="-128"/>
                        </a:rPr>
                        <a:t>R6.12</a:t>
                      </a:r>
                      <a:endParaRPr kumimoji="1" lang="ja-JP" altLang="en-US" sz="1050" i="0" strike="sngStrike" dirty="0">
                        <a:solidFill>
                          <a:srgbClr val="FF0000"/>
                        </a:solidFill>
                        <a:highlight>
                          <a:srgbClr val="FFFF00"/>
                        </a:highlight>
                        <a:latin typeface="Meiryo UI" panose="020B0604030504040204" pitchFamily="50" charset="-128"/>
                        <a:ea typeface="Meiryo UI" panose="020B0604030504040204" pitchFamily="50" charset="-128"/>
                      </a:endParaRPr>
                    </a:p>
                  </a:txBody>
                  <a:tcPr anchor="ctr"/>
                </a:tc>
                <a:tc>
                  <a:txBody>
                    <a:bodyPr/>
                    <a:lstStyle/>
                    <a:p>
                      <a:pPr algn="l">
                        <a:spcAft>
                          <a:spcPts val="0"/>
                        </a:spcAft>
                      </a:pPr>
                      <a:r>
                        <a:rPr lang="ja-JP" altLang="en-US" sz="1050" i="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堺市（大阪狭山市・高石市）・和泉市</a:t>
                      </a:r>
                      <a:endParaRPr lang="ja-JP" sz="1050" i="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43428249"/>
                  </a:ext>
                </a:extLst>
              </a:tr>
              <a:tr h="288000">
                <a:tc vMerge="1">
                  <a:txBody>
                    <a:bodyPr/>
                    <a:lstStyle/>
                    <a:p>
                      <a:endParaRPr kumimoji="1" lang="ja-JP" altLang="en-US" dirty="0"/>
                    </a:p>
                  </a:txBody>
                  <a:tcPr/>
                </a:tc>
                <a:tc>
                  <a:txBody>
                    <a:bodyPr/>
                    <a:lstStyle/>
                    <a:p>
                      <a:pPr algn="ctr">
                        <a:spcAft>
                          <a:spcPts val="0"/>
                        </a:spcAft>
                      </a:pPr>
                      <a:r>
                        <a:rPr lang="en-US" altLang="ja-JP" sz="1050" i="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【R7.4】</a:t>
                      </a:r>
                    </a:p>
                  </a:txBody>
                  <a:tcPr marL="68580" marR="68580" marT="0" marB="0" anchor="ctr"/>
                </a:tc>
                <a:tc>
                  <a:txBody>
                    <a:bodyPr/>
                    <a:lstStyle/>
                    <a:p>
                      <a:pPr algn="l">
                        <a:spcAft>
                          <a:spcPts val="0"/>
                        </a:spcAft>
                      </a:pPr>
                      <a:r>
                        <a:rPr lang="ja-JP" altLang="en-US" sz="1050" i="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大阪市・松原市</a:t>
                      </a:r>
                      <a:endParaRPr lang="ja-JP" sz="1050" i="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08939794"/>
                  </a:ext>
                </a:extLst>
              </a:tr>
              <a:tr h="288000">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i="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【R7</a:t>
                      </a:r>
                      <a:r>
                        <a:rPr lang="ja-JP" altLang="en-US" sz="1050" i="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50" i="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050" i="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spcAft>
                          <a:spcPts val="0"/>
                        </a:spcAft>
                      </a:pPr>
                      <a:r>
                        <a:rPr lang="ja-JP" sz="1050" i="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高槻市・島本町</a:t>
                      </a:r>
                    </a:p>
                  </a:txBody>
                  <a:tcPr marL="68580" marR="68580" marT="0" marB="0" anchor="ctr"/>
                </a:tc>
                <a:extLst>
                  <a:ext uri="{0D108BD9-81ED-4DB2-BD59-A6C34878D82A}">
                    <a16:rowId xmlns:a16="http://schemas.microsoft.com/office/drawing/2014/main" val="1062471696"/>
                  </a:ext>
                </a:extLst>
              </a:tr>
              <a:tr h="36000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はしご車の共同運用</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R6.4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堺市</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（大阪狭山市・高石市）</a:t>
                      </a: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・泉大津市</a:t>
                      </a:r>
                    </a:p>
                  </a:txBody>
                  <a:tcPr marL="68580" marR="68580" marT="0" marB="0" anchor="ctr"/>
                </a:tc>
                <a:extLst>
                  <a:ext uri="{0D108BD9-81ED-4DB2-BD59-A6C34878D82A}">
                    <a16:rowId xmlns:a16="http://schemas.microsoft.com/office/drawing/2014/main" val="629152790"/>
                  </a:ext>
                </a:extLst>
              </a:tr>
            </a:tbl>
          </a:graphicData>
        </a:graphic>
      </p:graphicFrame>
      <p:sp>
        <p:nvSpPr>
          <p:cNvPr id="6" name="正方形/長方形 5"/>
          <p:cNvSpPr/>
          <p:nvPr/>
        </p:nvSpPr>
        <p:spPr>
          <a:xfrm>
            <a:off x="155207" y="2078135"/>
            <a:ext cx="4572000" cy="276999"/>
          </a:xfrm>
          <a:prstGeom prst="rect">
            <a:avLst/>
          </a:prstGeom>
        </p:spPr>
        <p:txBody>
          <a:bodyPr>
            <a:spAutoFit/>
          </a:bodyPr>
          <a:lstStyle/>
          <a:p>
            <a:r>
              <a:rPr lang="ja-JP" altLang="en-US" sz="1200" b="1" dirty="0">
                <a:latin typeface="Meiryo UI" panose="020B0604030504040204" pitchFamily="50" charset="-128"/>
                <a:ea typeface="Meiryo UI" panose="020B0604030504040204" pitchFamily="50" charset="-128"/>
              </a:rPr>
              <a:t>■消防事務の一部にかかる連携・協力</a:t>
            </a:r>
          </a:p>
        </p:txBody>
      </p:sp>
      <p:graphicFrame>
        <p:nvGraphicFramePr>
          <p:cNvPr id="173" name="表 172"/>
          <p:cNvGraphicFramePr>
            <a:graphicFrameLocks noGrp="1"/>
          </p:cNvGraphicFramePr>
          <p:nvPr/>
        </p:nvGraphicFramePr>
        <p:xfrm>
          <a:off x="212004" y="1249666"/>
          <a:ext cx="4807861" cy="683460"/>
        </p:xfrm>
        <a:graphic>
          <a:graphicData uri="http://schemas.openxmlformats.org/drawingml/2006/table">
            <a:tbl>
              <a:tblPr>
                <a:tableStyleId>{BC89EF96-8CEA-46FF-86C4-4CE0E7609802}</a:tableStyleId>
              </a:tblPr>
              <a:tblGrid>
                <a:gridCol w="1435821">
                  <a:extLst>
                    <a:ext uri="{9D8B030D-6E8A-4147-A177-3AD203B41FA5}">
                      <a16:colId xmlns:a16="http://schemas.microsoft.com/office/drawing/2014/main" val="3642074238"/>
                    </a:ext>
                  </a:extLst>
                </a:gridCol>
                <a:gridCol w="3372040">
                  <a:extLst>
                    <a:ext uri="{9D8B030D-6E8A-4147-A177-3AD203B41FA5}">
                      <a16:colId xmlns:a16="http://schemas.microsoft.com/office/drawing/2014/main" val="21569679"/>
                    </a:ext>
                  </a:extLst>
                </a:gridCol>
              </a:tblGrid>
              <a:tr h="242072">
                <a:tc>
                  <a:txBody>
                    <a:bodyPr/>
                    <a:lstStyle/>
                    <a:p>
                      <a:pPr algn="ctr"/>
                      <a:r>
                        <a:rPr kumimoji="1" lang="ja-JP" altLang="ja-JP" sz="1050" b="0" kern="1200" dirty="0">
                          <a:solidFill>
                            <a:schemeClr val="tx1"/>
                          </a:solidFill>
                          <a:effectLst/>
                          <a:latin typeface="Meiryo UI" panose="020B0604030504040204" pitchFamily="50" charset="-128"/>
                          <a:ea typeface="Meiryo UI" panose="020B0604030504040204" pitchFamily="50" charset="-128"/>
                          <a:cs typeface="+mn-cs"/>
                        </a:rPr>
                        <a:t>開始時期</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zh-CN" altLang="en-US" sz="1050" b="0" dirty="0">
                          <a:solidFill>
                            <a:schemeClr val="tx1"/>
                          </a:solidFill>
                          <a:latin typeface="Meiryo UI" panose="020B0604030504040204" pitchFamily="50" charset="-128"/>
                          <a:ea typeface="Meiryo UI" panose="020B0604030504040204" pitchFamily="50" charset="-128"/>
                        </a:rPr>
                        <a:t>参加</a:t>
                      </a:r>
                      <a:r>
                        <a:rPr kumimoji="1" lang="ja-JP" altLang="en-US" sz="1050" b="0" dirty="0">
                          <a:solidFill>
                            <a:schemeClr val="tx1"/>
                          </a:solidFill>
                          <a:latin typeface="Meiryo UI" panose="020B0604030504040204" pitchFamily="50" charset="-128"/>
                          <a:ea typeface="Meiryo UI" panose="020B0604030504040204" pitchFamily="50" charset="-128"/>
                        </a:rPr>
                        <a:t>市町村</a:t>
                      </a:r>
                    </a:p>
                  </a:txBody>
                  <a:tcPr anchor="ctr"/>
                </a:tc>
                <a:extLst>
                  <a:ext uri="{0D108BD9-81ED-4DB2-BD59-A6C34878D82A}">
                    <a16:rowId xmlns:a16="http://schemas.microsoft.com/office/drawing/2014/main" val="2940543062"/>
                  </a:ext>
                </a:extLst>
              </a:tr>
              <a:tr h="432000">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R6.4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柏原市・羽曳野市・藤井寺市・富田林市・河内長野市・</a:t>
                      </a: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太子町・河南町・千早赤阪村</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29152790"/>
                  </a:ext>
                </a:extLst>
              </a:tr>
            </a:tbl>
          </a:graphicData>
        </a:graphic>
      </p:graphicFrame>
      <p:sp>
        <p:nvSpPr>
          <p:cNvPr id="174" name="正方形/長方形 173"/>
          <p:cNvSpPr/>
          <p:nvPr/>
        </p:nvSpPr>
        <p:spPr>
          <a:xfrm>
            <a:off x="145686" y="906560"/>
            <a:ext cx="4572000" cy="276999"/>
          </a:xfrm>
          <a:prstGeom prst="rect">
            <a:avLst/>
          </a:prstGeom>
        </p:spPr>
        <p:txBody>
          <a:bodyPr>
            <a:spAutoFit/>
          </a:bodyPr>
          <a:lstStyle/>
          <a:p>
            <a:r>
              <a:rPr lang="ja-JP" altLang="en-US" sz="1200" b="1" dirty="0">
                <a:latin typeface="Meiryo UI" panose="020B0604030504040204" pitchFamily="50" charset="-128"/>
                <a:ea typeface="Meiryo UI" panose="020B0604030504040204" pitchFamily="50" charset="-128"/>
              </a:rPr>
              <a:t>■消防の広域化</a:t>
            </a:r>
          </a:p>
        </p:txBody>
      </p:sp>
      <p:sp>
        <p:nvSpPr>
          <p:cNvPr id="5" name="テキスト ボックス 4"/>
          <p:cNvSpPr txBox="1"/>
          <p:nvPr/>
        </p:nvSpPr>
        <p:spPr>
          <a:xfrm>
            <a:off x="2980202" y="4507839"/>
            <a:ext cx="2634285" cy="230832"/>
          </a:xfrm>
          <a:prstGeom prst="rect">
            <a:avLst/>
          </a:prstGeom>
          <a:noFill/>
        </p:spPr>
        <p:txBody>
          <a:bodyPr wrap="square" rtlCol="0">
            <a:spAutoFit/>
          </a:bodyP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　）内は事務委託している市町村</a:t>
            </a:r>
          </a:p>
        </p:txBody>
      </p:sp>
      <p:sp>
        <p:nvSpPr>
          <p:cNvPr id="193" name="Freeform 152">
            <a:extLst>
              <a:ext uri="{FF2B5EF4-FFF2-40B4-BE49-F238E27FC236}">
                <a16:creationId xmlns:a16="http://schemas.microsoft.com/office/drawing/2014/main" id="{367B4ED9-5869-43BD-81E8-5512A79AA4A0}"/>
              </a:ext>
            </a:extLst>
          </p:cNvPr>
          <p:cNvSpPr>
            <a:spLocks/>
          </p:cNvSpPr>
          <p:nvPr/>
        </p:nvSpPr>
        <p:spPr bwMode="auto">
          <a:xfrm rot="3156569">
            <a:off x="6758164" y="4573907"/>
            <a:ext cx="130183" cy="397866"/>
          </a:xfrm>
          <a:custGeom>
            <a:avLst/>
            <a:gdLst>
              <a:gd name="T0" fmla="*/ 22 w 44"/>
              <a:gd name="T1" fmla="*/ 0 h 140"/>
              <a:gd name="T2" fmla="*/ 44 w 44"/>
              <a:gd name="T3" fmla="*/ 22 h 140"/>
              <a:gd name="T4" fmla="*/ 33 w 44"/>
              <a:gd name="T5" fmla="*/ 22 h 140"/>
              <a:gd name="T6" fmla="*/ 33 w 44"/>
              <a:gd name="T7" fmla="*/ 118 h 140"/>
              <a:gd name="T8" fmla="*/ 44 w 44"/>
              <a:gd name="T9" fmla="*/ 118 h 140"/>
              <a:gd name="T10" fmla="*/ 22 w 44"/>
              <a:gd name="T11" fmla="*/ 140 h 140"/>
              <a:gd name="T12" fmla="*/ 0 w 44"/>
              <a:gd name="T13" fmla="*/ 118 h 140"/>
              <a:gd name="T14" fmla="*/ 11 w 44"/>
              <a:gd name="T15" fmla="*/ 118 h 140"/>
              <a:gd name="T16" fmla="*/ 11 w 44"/>
              <a:gd name="T17" fmla="*/ 22 h 140"/>
              <a:gd name="T18" fmla="*/ 0 w 44"/>
              <a:gd name="T19" fmla="*/ 22 h 140"/>
              <a:gd name="T20" fmla="*/ 22 w 44"/>
              <a:gd name="T2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40">
                <a:moveTo>
                  <a:pt x="22" y="0"/>
                </a:moveTo>
                <a:lnTo>
                  <a:pt x="44" y="22"/>
                </a:lnTo>
                <a:lnTo>
                  <a:pt x="33" y="22"/>
                </a:lnTo>
                <a:lnTo>
                  <a:pt x="33" y="118"/>
                </a:lnTo>
                <a:lnTo>
                  <a:pt x="44" y="118"/>
                </a:lnTo>
                <a:lnTo>
                  <a:pt x="22" y="140"/>
                </a:lnTo>
                <a:lnTo>
                  <a:pt x="0" y="118"/>
                </a:lnTo>
                <a:lnTo>
                  <a:pt x="11" y="118"/>
                </a:lnTo>
                <a:lnTo>
                  <a:pt x="11" y="22"/>
                </a:lnTo>
                <a:lnTo>
                  <a:pt x="0" y="22"/>
                </a:lnTo>
                <a:lnTo>
                  <a:pt x="22" y="0"/>
                </a:lnTo>
                <a:close/>
              </a:path>
            </a:pathLst>
          </a:custGeom>
          <a:noFill/>
          <a:ln w="28575"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テキスト ボックス 167">
            <a:extLst>
              <a:ext uri="{FF2B5EF4-FFF2-40B4-BE49-F238E27FC236}">
                <a16:creationId xmlns:a16="http://schemas.microsoft.com/office/drawing/2014/main" id="{9F4A4445-BD13-4722-A9EC-4E8569AE743F}"/>
              </a:ext>
            </a:extLst>
          </p:cNvPr>
          <p:cNvSpPr txBox="1"/>
          <p:nvPr/>
        </p:nvSpPr>
        <p:spPr>
          <a:xfrm>
            <a:off x="307092" y="4878382"/>
            <a:ext cx="4411846" cy="1615827"/>
          </a:xfrm>
          <a:prstGeom prst="rect">
            <a:avLst/>
          </a:prstGeom>
          <a:noFill/>
          <a:ln>
            <a:solidFill>
              <a:schemeClr val="tx1"/>
            </a:solidFill>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≪凡例≫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色付き地域</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広域化実施済み</a:t>
            </a:r>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指令センター共同運用実施済み　　　　・指令センター共同運用協議中</a:t>
            </a:r>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はしご車共同運用実施済み</a:t>
            </a:r>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p:txBody>
      </p:sp>
      <p:sp>
        <p:nvSpPr>
          <p:cNvPr id="202" name="Freeform 158">
            <a:extLst>
              <a:ext uri="{FF2B5EF4-FFF2-40B4-BE49-F238E27FC236}">
                <a16:creationId xmlns:a16="http://schemas.microsoft.com/office/drawing/2014/main" id="{AE7AB0EE-BE56-4998-A717-872F8C31B469}"/>
              </a:ext>
            </a:extLst>
          </p:cNvPr>
          <p:cNvSpPr>
            <a:spLocks/>
          </p:cNvSpPr>
          <p:nvPr/>
        </p:nvSpPr>
        <p:spPr bwMode="auto">
          <a:xfrm rot="5400000">
            <a:off x="1056266" y="5583923"/>
            <a:ext cx="179375" cy="681549"/>
          </a:xfrm>
          <a:custGeom>
            <a:avLst/>
            <a:gdLst>
              <a:gd name="T0" fmla="*/ 22 w 44"/>
              <a:gd name="T1" fmla="*/ 0 h 140"/>
              <a:gd name="T2" fmla="*/ 44 w 44"/>
              <a:gd name="T3" fmla="*/ 22 h 140"/>
              <a:gd name="T4" fmla="*/ 33 w 44"/>
              <a:gd name="T5" fmla="*/ 22 h 140"/>
              <a:gd name="T6" fmla="*/ 33 w 44"/>
              <a:gd name="T7" fmla="*/ 118 h 140"/>
              <a:gd name="T8" fmla="*/ 44 w 44"/>
              <a:gd name="T9" fmla="*/ 118 h 140"/>
              <a:gd name="T10" fmla="*/ 22 w 44"/>
              <a:gd name="T11" fmla="*/ 140 h 140"/>
              <a:gd name="T12" fmla="*/ 0 w 44"/>
              <a:gd name="T13" fmla="*/ 118 h 140"/>
              <a:gd name="T14" fmla="*/ 11 w 44"/>
              <a:gd name="T15" fmla="*/ 118 h 140"/>
              <a:gd name="T16" fmla="*/ 11 w 44"/>
              <a:gd name="T17" fmla="*/ 22 h 140"/>
              <a:gd name="T18" fmla="*/ 0 w 44"/>
              <a:gd name="T19" fmla="*/ 22 h 140"/>
              <a:gd name="T20" fmla="*/ 22 w 44"/>
              <a:gd name="T2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40">
                <a:moveTo>
                  <a:pt x="22" y="0"/>
                </a:moveTo>
                <a:lnTo>
                  <a:pt x="44" y="22"/>
                </a:lnTo>
                <a:lnTo>
                  <a:pt x="33" y="22"/>
                </a:lnTo>
                <a:lnTo>
                  <a:pt x="33" y="118"/>
                </a:lnTo>
                <a:lnTo>
                  <a:pt x="44" y="118"/>
                </a:lnTo>
                <a:lnTo>
                  <a:pt x="22" y="140"/>
                </a:lnTo>
                <a:lnTo>
                  <a:pt x="0" y="118"/>
                </a:lnTo>
                <a:lnTo>
                  <a:pt x="11" y="118"/>
                </a:lnTo>
                <a:lnTo>
                  <a:pt x="11" y="22"/>
                </a:lnTo>
                <a:lnTo>
                  <a:pt x="0" y="22"/>
                </a:lnTo>
                <a:lnTo>
                  <a:pt x="22" y="0"/>
                </a:lnTo>
                <a:close/>
              </a:path>
            </a:pathLst>
          </a:custGeom>
          <a:noFill/>
          <a:ln w="11113" cap="flat">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8" name="Freeform 137">
            <a:extLst>
              <a:ext uri="{FF2B5EF4-FFF2-40B4-BE49-F238E27FC236}">
                <a16:creationId xmlns:a16="http://schemas.microsoft.com/office/drawing/2014/main" id="{9B024536-2BF0-43FB-BA4D-21A6FDBF3461}"/>
              </a:ext>
            </a:extLst>
          </p:cNvPr>
          <p:cNvSpPr>
            <a:spLocks/>
          </p:cNvSpPr>
          <p:nvPr/>
        </p:nvSpPr>
        <p:spPr bwMode="auto">
          <a:xfrm rot="4009185" flipH="1">
            <a:off x="1853230" y="5485639"/>
            <a:ext cx="466726" cy="877329"/>
          </a:xfrm>
          <a:custGeom>
            <a:avLst/>
            <a:gdLst>
              <a:gd name="T0" fmla="*/ 138 w 1154"/>
              <a:gd name="T1" fmla="*/ 102 h 1394"/>
              <a:gd name="T2" fmla="*/ 827 w 1154"/>
              <a:gd name="T3" fmla="*/ 511 h 1394"/>
              <a:gd name="T4" fmla="*/ 1016 w 1154"/>
              <a:gd name="T5" fmla="*/ 1291 h 1394"/>
              <a:gd name="T6" fmla="*/ 326 w 1154"/>
              <a:gd name="T7" fmla="*/ 883 h 1394"/>
              <a:gd name="T8" fmla="*/ 138 w 1154"/>
              <a:gd name="T9" fmla="*/ 102 h 1394"/>
            </a:gdLst>
            <a:ahLst/>
            <a:cxnLst>
              <a:cxn ang="0">
                <a:pos x="T0" y="T1"/>
              </a:cxn>
              <a:cxn ang="0">
                <a:pos x="T2" y="T3"/>
              </a:cxn>
              <a:cxn ang="0">
                <a:pos x="T4" y="T5"/>
              </a:cxn>
              <a:cxn ang="0">
                <a:pos x="T6" y="T7"/>
              </a:cxn>
              <a:cxn ang="0">
                <a:pos x="T8" y="T9"/>
              </a:cxn>
            </a:cxnLst>
            <a:rect l="0" t="0" r="r" b="b"/>
            <a:pathLst>
              <a:path w="1154" h="1394">
                <a:moveTo>
                  <a:pt x="138" y="102"/>
                </a:moveTo>
                <a:cubicBezTo>
                  <a:pt x="277" y="0"/>
                  <a:pt x="585" y="183"/>
                  <a:pt x="827" y="511"/>
                </a:cubicBezTo>
                <a:cubicBezTo>
                  <a:pt x="1070" y="839"/>
                  <a:pt x="1154" y="1189"/>
                  <a:pt x="1016" y="1291"/>
                </a:cubicBezTo>
                <a:cubicBezTo>
                  <a:pt x="877" y="1394"/>
                  <a:pt x="568" y="1211"/>
                  <a:pt x="326" y="883"/>
                </a:cubicBezTo>
                <a:cubicBezTo>
                  <a:pt x="84" y="554"/>
                  <a:pt x="0" y="205"/>
                  <a:pt x="138" y="102"/>
                </a:cubicBezTo>
              </a:path>
            </a:pathLst>
          </a:custGeom>
          <a:noFill/>
          <a:ln w="23813"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152">
            <a:extLst>
              <a:ext uri="{FF2B5EF4-FFF2-40B4-BE49-F238E27FC236}">
                <a16:creationId xmlns:a16="http://schemas.microsoft.com/office/drawing/2014/main" id="{BD28A8C1-E512-45D3-9DEA-711ACAFE5EF9}"/>
              </a:ext>
            </a:extLst>
          </p:cNvPr>
          <p:cNvSpPr>
            <a:spLocks/>
          </p:cNvSpPr>
          <p:nvPr/>
        </p:nvSpPr>
        <p:spPr bwMode="auto">
          <a:xfrm rot="5400000">
            <a:off x="1080739" y="5993782"/>
            <a:ext cx="186212" cy="755758"/>
          </a:xfrm>
          <a:custGeom>
            <a:avLst/>
            <a:gdLst>
              <a:gd name="T0" fmla="*/ 22 w 44"/>
              <a:gd name="T1" fmla="*/ 0 h 140"/>
              <a:gd name="T2" fmla="*/ 44 w 44"/>
              <a:gd name="T3" fmla="*/ 22 h 140"/>
              <a:gd name="T4" fmla="*/ 33 w 44"/>
              <a:gd name="T5" fmla="*/ 22 h 140"/>
              <a:gd name="T6" fmla="*/ 33 w 44"/>
              <a:gd name="T7" fmla="*/ 118 h 140"/>
              <a:gd name="T8" fmla="*/ 44 w 44"/>
              <a:gd name="T9" fmla="*/ 118 h 140"/>
              <a:gd name="T10" fmla="*/ 22 w 44"/>
              <a:gd name="T11" fmla="*/ 140 h 140"/>
              <a:gd name="T12" fmla="*/ 0 w 44"/>
              <a:gd name="T13" fmla="*/ 118 h 140"/>
              <a:gd name="T14" fmla="*/ 11 w 44"/>
              <a:gd name="T15" fmla="*/ 118 h 140"/>
              <a:gd name="T16" fmla="*/ 11 w 44"/>
              <a:gd name="T17" fmla="*/ 22 h 140"/>
              <a:gd name="T18" fmla="*/ 0 w 44"/>
              <a:gd name="T19" fmla="*/ 22 h 140"/>
              <a:gd name="T20" fmla="*/ 22 w 44"/>
              <a:gd name="T2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40">
                <a:moveTo>
                  <a:pt x="22" y="0"/>
                </a:moveTo>
                <a:lnTo>
                  <a:pt x="44" y="22"/>
                </a:lnTo>
                <a:lnTo>
                  <a:pt x="33" y="22"/>
                </a:lnTo>
                <a:lnTo>
                  <a:pt x="33" y="118"/>
                </a:lnTo>
                <a:lnTo>
                  <a:pt x="44" y="118"/>
                </a:lnTo>
                <a:lnTo>
                  <a:pt x="22" y="140"/>
                </a:lnTo>
                <a:lnTo>
                  <a:pt x="0" y="118"/>
                </a:lnTo>
                <a:lnTo>
                  <a:pt x="11" y="118"/>
                </a:lnTo>
                <a:lnTo>
                  <a:pt x="11" y="22"/>
                </a:lnTo>
                <a:lnTo>
                  <a:pt x="0" y="22"/>
                </a:lnTo>
                <a:lnTo>
                  <a:pt x="22" y="0"/>
                </a:lnTo>
                <a:close/>
              </a:path>
            </a:pathLst>
          </a:custGeom>
          <a:noFill/>
          <a:ln w="28575"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Freeform 137">
            <a:extLst>
              <a:ext uri="{FF2B5EF4-FFF2-40B4-BE49-F238E27FC236}">
                <a16:creationId xmlns:a16="http://schemas.microsoft.com/office/drawing/2014/main" id="{82424DE2-BD53-4546-A8D7-7B9351608FC9}"/>
              </a:ext>
            </a:extLst>
          </p:cNvPr>
          <p:cNvSpPr>
            <a:spLocks/>
          </p:cNvSpPr>
          <p:nvPr/>
        </p:nvSpPr>
        <p:spPr bwMode="auto">
          <a:xfrm rot="4288516" flipH="1">
            <a:off x="3227998" y="5466992"/>
            <a:ext cx="437703" cy="940639"/>
          </a:xfrm>
          <a:custGeom>
            <a:avLst/>
            <a:gdLst>
              <a:gd name="T0" fmla="*/ 138 w 1154"/>
              <a:gd name="T1" fmla="*/ 102 h 1394"/>
              <a:gd name="T2" fmla="*/ 827 w 1154"/>
              <a:gd name="T3" fmla="*/ 511 h 1394"/>
              <a:gd name="T4" fmla="*/ 1016 w 1154"/>
              <a:gd name="T5" fmla="*/ 1291 h 1394"/>
              <a:gd name="T6" fmla="*/ 326 w 1154"/>
              <a:gd name="T7" fmla="*/ 883 h 1394"/>
              <a:gd name="T8" fmla="*/ 138 w 1154"/>
              <a:gd name="T9" fmla="*/ 102 h 1394"/>
            </a:gdLst>
            <a:ahLst/>
            <a:cxnLst>
              <a:cxn ang="0">
                <a:pos x="T0" y="T1"/>
              </a:cxn>
              <a:cxn ang="0">
                <a:pos x="T2" y="T3"/>
              </a:cxn>
              <a:cxn ang="0">
                <a:pos x="T4" y="T5"/>
              </a:cxn>
              <a:cxn ang="0">
                <a:pos x="T6" y="T7"/>
              </a:cxn>
              <a:cxn ang="0">
                <a:pos x="T8" y="T9"/>
              </a:cxn>
            </a:cxnLst>
            <a:rect l="0" t="0" r="r" b="b"/>
            <a:pathLst>
              <a:path w="1154" h="1394">
                <a:moveTo>
                  <a:pt x="138" y="102"/>
                </a:moveTo>
                <a:cubicBezTo>
                  <a:pt x="277" y="0"/>
                  <a:pt x="585" y="183"/>
                  <a:pt x="827" y="511"/>
                </a:cubicBezTo>
                <a:cubicBezTo>
                  <a:pt x="1070" y="839"/>
                  <a:pt x="1154" y="1189"/>
                  <a:pt x="1016" y="1291"/>
                </a:cubicBezTo>
                <a:cubicBezTo>
                  <a:pt x="877" y="1394"/>
                  <a:pt x="568" y="1211"/>
                  <a:pt x="326" y="883"/>
                </a:cubicBezTo>
                <a:cubicBezTo>
                  <a:pt x="84" y="554"/>
                  <a:pt x="0" y="205"/>
                  <a:pt x="138" y="102"/>
                </a:cubicBezTo>
              </a:path>
            </a:pathLst>
          </a:custGeom>
          <a:noFill/>
          <a:ln w="23813" cap="flat">
            <a:solidFill>
              <a:srgbClr val="0070C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正方形/長方形 189">
            <a:extLst>
              <a:ext uri="{FF2B5EF4-FFF2-40B4-BE49-F238E27FC236}">
                <a16:creationId xmlns:a16="http://schemas.microsoft.com/office/drawing/2014/main" id="{114E5218-4CCF-40BD-8EF2-447AC903BAD5}"/>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７　主な広域連携の状況（消防）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府内の消防広域化の進捗状況</a:t>
            </a:r>
          </a:p>
        </p:txBody>
      </p:sp>
      <p:cxnSp>
        <p:nvCxnSpPr>
          <p:cNvPr id="191" name="直線コネクタ 190">
            <a:extLst>
              <a:ext uri="{FF2B5EF4-FFF2-40B4-BE49-F238E27FC236}">
                <a16:creationId xmlns:a16="http://schemas.microsoft.com/office/drawing/2014/main" id="{D242E30E-28F3-49AE-AF18-2FDB05117D5D}"/>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6" name="テキスト ボックス 205">
            <a:extLst>
              <a:ext uri="{FF2B5EF4-FFF2-40B4-BE49-F238E27FC236}">
                <a16:creationId xmlns:a16="http://schemas.microsoft.com/office/drawing/2014/main" id="{058B978C-9117-4ACA-B1BE-E50ECC64FAA5}"/>
              </a:ext>
            </a:extLst>
          </p:cNvPr>
          <p:cNvSpPr txBox="1"/>
          <p:nvPr/>
        </p:nvSpPr>
        <p:spPr>
          <a:xfrm>
            <a:off x="7095862" y="6619936"/>
            <a:ext cx="145256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月現在</a:t>
            </a:r>
          </a:p>
        </p:txBody>
      </p:sp>
      <p:sp>
        <p:nvSpPr>
          <p:cNvPr id="189" name="正方形/長方形 188">
            <a:extLst>
              <a:ext uri="{FF2B5EF4-FFF2-40B4-BE49-F238E27FC236}">
                <a16:creationId xmlns:a16="http://schemas.microsoft.com/office/drawing/2014/main" id="{C3E5C272-349A-4B77-82C6-BE88A6FA4C8F}"/>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43</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802942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正方形/長方形 251"/>
          <p:cNvSpPr/>
          <p:nvPr/>
        </p:nvSpPr>
        <p:spPr>
          <a:xfrm>
            <a:off x="1907343" y="5100524"/>
            <a:ext cx="3476742" cy="7338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44073" rtl="0" eaLnBrk="1" fontAlgn="auto" latinLnBrk="0" hangingPunct="1">
              <a:lnSpc>
                <a:spcPct val="100000"/>
              </a:lnSpc>
              <a:spcBef>
                <a:spcPts val="0"/>
              </a:spcBef>
              <a:spcAft>
                <a:spcPts val="0"/>
              </a:spcAft>
              <a:buClrTx/>
              <a:buSzTx/>
              <a:buFontTx/>
              <a:buNone/>
              <a:tabLst/>
              <a:defRPr/>
            </a:pPr>
            <a:endParaRPr kumimoji="1" lang="ja-JP" altLang="en-US" sz="4431"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24" name="正方形/長方形 23"/>
          <p:cNvSpPr/>
          <p:nvPr/>
        </p:nvSpPr>
        <p:spPr>
          <a:xfrm>
            <a:off x="1237550" y="5361723"/>
            <a:ext cx="2739215" cy="213264"/>
          </a:xfrm>
          <a:prstGeom prst="rect">
            <a:avLst/>
          </a:prstGeom>
        </p:spPr>
        <p:txBody>
          <a:bodyPr wrap="square">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en-US" altLang="ja-JP" sz="786"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0" lang="ja-JP" altLang="en-US" sz="786"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給水人口は令和４年度大阪府の水道の現況より抜粋</a:t>
            </a:r>
          </a:p>
        </p:txBody>
      </p:sp>
      <p:sp>
        <p:nvSpPr>
          <p:cNvPr id="80" name="AutoShape 69"/>
          <p:cNvSpPr>
            <a:spLocks noChangeAspect="1" noChangeArrowheads="1" noTextEdit="1"/>
          </p:cNvSpPr>
          <p:nvPr/>
        </p:nvSpPr>
        <p:spPr bwMode="auto">
          <a:xfrm>
            <a:off x="3275856" y="1196752"/>
            <a:ext cx="411003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 name="Freeform 73"/>
          <p:cNvSpPr>
            <a:spLocks/>
          </p:cNvSpPr>
          <p:nvPr/>
        </p:nvSpPr>
        <p:spPr bwMode="auto">
          <a:xfrm>
            <a:off x="5014169" y="4604028"/>
            <a:ext cx="295275" cy="214244"/>
          </a:xfrm>
          <a:custGeom>
            <a:avLst/>
            <a:gdLst>
              <a:gd name="T0" fmla="*/ 5 w 186"/>
              <a:gd name="T1" fmla="*/ 16 h 135"/>
              <a:gd name="T2" fmla="*/ 0 w 186"/>
              <a:gd name="T3" fmla="*/ 22 h 135"/>
              <a:gd name="T4" fmla="*/ 0 w 186"/>
              <a:gd name="T5" fmla="*/ 32 h 135"/>
              <a:gd name="T6" fmla="*/ 10 w 186"/>
              <a:gd name="T7" fmla="*/ 38 h 135"/>
              <a:gd name="T8" fmla="*/ 16 w 186"/>
              <a:gd name="T9" fmla="*/ 38 h 135"/>
              <a:gd name="T10" fmla="*/ 32 w 186"/>
              <a:gd name="T11" fmla="*/ 49 h 135"/>
              <a:gd name="T12" fmla="*/ 42 w 186"/>
              <a:gd name="T13" fmla="*/ 54 h 135"/>
              <a:gd name="T14" fmla="*/ 53 w 186"/>
              <a:gd name="T15" fmla="*/ 60 h 135"/>
              <a:gd name="T16" fmla="*/ 64 w 186"/>
              <a:gd name="T17" fmla="*/ 60 h 135"/>
              <a:gd name="T18" fmla="*/ 74 w 186"/>
              <a:gd name="T19" fmla="*/ 65 h 135"/>
              <a:gd name="T20" fmla="*/ 90 w 186"/>
              <a:gd name="T21" fmla="*/ 76 h 135"/>
              <a:gd name="T22" fmla="*/ 101 w 186"/>
              <a:gd name="T23" fmla="*/ 81 h 135"/>
              <a:gd name="T24" fmla="*/ 106 w 186"/>
              <a:gd name="T25" fmla="*/ 87 h 135"/>
              <a:gd name="T26" fmla="*/ 112 w 186"/>
              <a:gd name="T27" fmla="*/ 92 h 135"/>
              <a:gd name="T28" fmla="*/ 122 w 186"/>
              <a:gd name="T29" fmla="*/ 103 h 135"/>
              <a:gd name="T30" fmla="*/ 128 w 186"/>
              <a:gd name="T31" fmla="*/ 103 h 135"/>
              <a:gd name="T32" fmla="*/ 144 w 186"/>
              <a:gd name="T33" fmla="*/ 119 h 135"/>
              <a:gd name="T34" fmla="*/ 154 w 186"/>
              <a:gd name="T35" fmla="*/ 124 h 135"/>
              <a:gd name="T36" fmla="*/ 160 w 186"/>
              <a:gd name="T37" fmla="*/ 130 h 135"/>
              <a:gd name="T38" fmla="*/ 170 w 186"/>
              <a:gd name="T39" fmla="*/ 135 h 135"/>
              <a:gd name="T40" fmla="*/ 176 w 186"/>
              <a:gd name="T41" fmla="*/ 130 h 135"/>
              <a:gd name="T42" fmla="*/ 181 w 186"/>
              <a:gd name="T43" fmla="*/ 124 h 135"/>
              <a:gd name="T44" fmla="*/ 186 w 186"/>
              <a:gd name="T45" fmla="*/ 119 h 135"/>
              <a:gd name="T46" fmla="*/ 176 w 186"/>
              <a:gd name="T47" fmla="*/ 114 h 135"/>
              <a:gd name="T48" fmla="*/ 170 w 186"/>
              <a:gd name="T49" fmla="*/ 103 h 135"/>
              <a:gd name="T50" fmla="*/ 160 w 186"/>
              <a:gd name="T51" fmla="*/ 103 h 135"/>
              <a:gd name="T52" fmla="*/ 149 w 186"/>
              <a:gd name="T53" fmla="*/ 97 h 135"/>
              <a:gd name="T54" fmla="*/ 144 w 186"/>
              <a:gd name="T55" fmla="*/ 87 h 135"/>
              <a:gd name="T56" fmla="*/ 133 w 186"/>
              <a:gd name="T57" fmla="*/ 76 h 135"/>
              <a:gd name="T58" fmla="*/ 133 w 186"/>
              <a:gd name="T59" fmla="*/ 65 h 135"/>
              <a:gd name="T60" fmla="*/ 133 w 186"/>
              <a:gd name="T61" fmla="*/ 60 h 135"/>
              <a:gd name="T62" fmla="*/ 128 w 186"/>
              <a:gd name="T63" fmla="*/ 54 h 135"/>
              <a:gd name="T64" fmla="*/ 106 w 186"/>
              <a:gd name="T65" fmla="*/ 49 h 135"/>
              <a:gd name="T66" fmla="*/ 96 w 186"/>
              <a:gd name="T67" fmla="*/ 49 h 135"/>
              <a:gd name="T68" fmla="*/ 90 w 186"/>
              <a:gd name="T69" fmla="*/ 43 h 135"/>
              <a:gd name="T70" fmla="*/ 74 w 186"/>
              <a:gd name="T71" fmla="*/ 38 h 135"/>
              <a:gd name="T72" fmla="*/ 64 w 186"/>
              <a:gd name="T73" fmla="*/ 32 h 135"/>
              <a:gd name="T74" fmla="*/ 58 w 186"/>
              <a:gd name="T75" fmla="*/ 27 h 135"/>
              <a:gd name="T76" fmla="*/ 21 w 186"/>
              <a:gd name="T77" fmla="*/ 0 h 135"/>
              <a:gd name="T78" fmla="*/ 10 w 186"/>
              <a:gd name="T79" fmla="*/ 5 h 135"/>
              <a:gd name="T80" fmla="*/ 5 w 186"/>
              <a:gd name="T81" fmla="*/ 16 h 135"/>
              <a:gd name="T82" fmla="*/ 5 w 186"/>
              <a:gd name="T83" fmla="*/ 16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6" h="135">
                <a:moveTo>
                  <a:pt x="5" y="16"/>
                </a:moveTo>
                <a:lnTo>
                  <a:pt x="0" y="22"/>
                </a:lnTo>
                <a:lnTo>
                  <a:pt x="0" y="32"/>
                </a:lnTo>
                <a:lnTo>
                  <a:pt x="10" y="38"/>
                </a:lnTo>
                <a:lnTo>
                  <a:pt x="16" y="38"/>
                </a:lnTo>
                <a:lnTo>
                  <a:pt x="32" y="49"/>
                </a:lnTo>
                <a:lnTo>
                  <a:pt x="42" y="54"/>
                </a:lnTo>
                <a:lnTo>
                  <a:pt x="53" y="60"/>
                </a:lnTo>
                <a:lnTo>
                  <a:pt x="64" y="60"/>
                </a:lnTo>
                <a:lnTo>
                  <a:pt x="74" y="65"/>
                </a:lnTo>
                <a:lnTo>
                  <a:pt x="90" y="76"/>
                </a:lnTo>
                <a:lnTo>
                  <a:pt x="101" y="81"/>
                </a:lnTo>
                <a:lnTo>
                  <a:pt x="106" y="87"/>
                </a:lnTo>
                <a:lnTo>
                  <a:pt x="112" y="92"/>
                </a:lnTo>
                <a:lnTo>
                  <a:pt x="122" y="103"/>
                </a:lnTo>
                <a:lnTo>
                  <a:pt x="128" y="103"/>
                </a:lnTo>
                <a:lnTo>
                  <a:pt x="144" y="119"/>
                </a:lnTo>
                <a:lnTo>
                  <a:pt x="154" y="124"/>
                </a:lnTo>
                <a:lnTo>
                  <a:pt x="160" y="130"/>
                </a:lnTo>
                <a:lnTo>
                  <a:pt x="170" y="135"/>
                </a:lnTo>
                <a:lnTo>
                  <a:pt x="176" y="130"/>
                </a:lnTo>
                <a:lnTo>
                  <a:pt x="181" y="124"/>
                </a:lnTo>
                <a:lnTo>
                  <a:pt x="186" y="119"/>
                </a:lnTo>
                <a:lnTo>
                  <a:pt x="176" y="114"/>
                </a:lnTo>
                <a:lnTo>
                  <a:pt x="170" y="103"/>
                </a:lnTo>
                <a:lnTo>
                  <a:pt x="160" y="103"/>
                </a:lnTo>
                <a:lnTo>
                  <a:pt x="149" y="97"/>
                </a:lnTo>
                <a:lnTo>
                  <a:pt x="144" y="87"/>
                </a:lnTo>
                <a:lnTo>
                  <a:pt x="133" y="76"/>
                </a:lnTo>
                <a:lnTo>
                  <a:pt x="133" y="65"/>
                </a:lnTo>
                <a:lnTo>
                  <a:pt x="133" y="60"/>
                </a:lnTo>
                <a:lnTo>
                  <a:pt x="128" y="54"/>
                </a:lnTo>
                <a:lnTo>
                  <a:pt x="106" y="49"/>
                </a:lnTo>
                <a:lnTo>
                  <a:pt x="96" y="49"/>
                </a:lnTo>
                <a:lnTo>
                  <a:pt x="90" y="43"/>
                </a:lnTo>
                <a:lnTo>
                  <a:pt x="74" y="38"/>
                </a:lnTo>
                <a:lnTo>
                  <a:pt x="64" y="32"/>
                </a:lnTo>
                <a:lnTo>
                  <a:pt x="58" y="27"/>
                </a:lnTo>
                <a:lnTo>
                  <a:pt x="21" y="0"/>
                </a:lnTo>
                <a:lnTo>
                  <a:pt x="10" y="5"/>
                </a:lnTo>
                <a:lnTo>
                  <a:pt x="5" y="16"/>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2" name="Freeform 74"/>
          <p:cNvSpPr>
            <a:spLocks/>
          </p:cNvSpPr>
          <p:nvPr/>
        </p:nvSpPr>
        <p:spPr bwMode="auto">
          <a:xfrm>
            <a:off x="5014169" y="4604028"/>
            <a:ext cx="295275" cy="214244"/>
          </a:xfrm>
          <a:custGeom>
            <a:avLst/>
            <a:gdLst>
              <a:gd name="T0" fmla="*/ 5 w 186"/>
              <a:gd name="T1" fmla="*/ 16 h 135"/>
              <a:gd name="T2" fmla="*/ 0 w 186"/>
              <a:gd name="T3" fmla="*/ 22 h 135"/>
              <a:gd name="T4" fmla="*/ 0 w 186"/>
              <a:gd name="T5" fmla="*/ 32 h 135"/>
              <a:gd name="T6" fmla="*/ 10 w 186"/>
              <a:gd name="T7" fmla="*/ 38 h 135"/>
              <a:gd name="T8" fmla="*/ 16 w 186"/>
              <a:gd name="T9" fmla="*/ 38 h 135"/>
              <a:gd name="T10" fmla="*/ 32 w 186"/>
              <a:gd name="T11" fmla="*/ 49 h 135"/>
              <a:gd name="T12" fmla="*/ 42 w 186"/>
              <a:gd name="T13" fmla="*/ 54 h 135"/>
              <a:gd name="T14" fmla="*/ 53 w 186"/>
              <a:gd name="T15" fmla="*/ 60 h 135"/>
              <a:gd name="T16" fmla="*/ 64 w 186"/>
              <a:gd name="T17" fmla="*/ 60 h 135"/>
              <a:gd name="T18" fmla="*/ 74 w 186"/>
              <a:gd name="T19" fmla="*/ 65 h 135"/>
              <a:gd name="T20" fmla="*/ 90 w 186"/>
              <a:gd name="T21" fmla="*/ 76 h 135"/>
              <a:gd name="T22" fmla="*/ 101 w 186"/>
              <a:gd name="T23" fmla="*/ 81 h 135"/>
              <a:gd name="T24" fmla="*/ 106 w 186"/>
              <a:gd name="T25" fmla="*/ 87 h 135"/>
              <a:gd name="T26" fmla="*/ 112 w 186"/>
              <a:gd name="T27" fmla="*/ 92 h 135"/>
              <a:gd name="T28" fmla="*/ 122 w 186"/>
              <a:gd name="T29" fmla="*/ 103 h 135"/>
              <a:gd name="T30" fmla="*/ 128 w 186"/>
              <a:gd name="T31" fmla="*/ 103 h 135"/>
              <a:gd name="T32" fmla="*/ 144 w 186"/>
              <a:gd name="T33" fmla="*/ 119 h 135"/>
              <a:gd name="T34" fmla="*/ 154 w 186"/>
              <a:gd name="T35" fmla="*/ 124 h 135"/>
              <a:gd name="T36" fmla="*/ 160 w 186"/>
              <a:gd name="T37" fmla="*/ 130 h 135"/>
              <a:gd name="T38" fmla="*/ 170 w 186"/>
              <a:gd name="T39" fmla="*/ 135 h 135"/>
              <a:gd name="T40" fmla="*/ 176 w 186"/>
              <a:gd name="T41" fmla="*/ 130 h 135"/>
              <a:gd name="T42" fmla="*/ 181 w 186"/>
              <a:gd name="T43" fmla="*/ 124 h 135"/>
              <a:gd name="T44" fmla="*/ 186 w 186"/>
              <a:gd name="T45" fmla="*/ 119 h 135"/>
              <a:gd name="T46" fmla="*/ 176 w 186"/>
              <a:gd name="T47" fmla="*/ 114 h 135"/>
              <a:gd name="T48" fmla="*/ 170 w 186"/>
              <a:gd name="T49" fmla="*/ 103 h 135"/>
              <a:gd name="T50" fmla="*/ 160 w 186"/>
              <a:gd name="T51" fmla="*/ 103 h 135"/>
              <a:gd name="T52" fmla="*/ 149 w 186"/>
              <a:gd name="T53" fmla="*/ 97 h 135"/>
              <a:gd name="T54" fmla="*/ 144 w 186"/>
              <a:gd name="T55" fmla="*/ 87 h 135"/>
              <a:gd name="T56" fmla="*/ 133 w 186"/>
              <a:gd name="T57" fmla="*/ 76 h 135"/>
              <a:gd name="T58" fmla="*/ 133 w 186"/>
              <a:gd name="T59" fmla="*/ 65 h 135"/>
              <a:gd name="T60" fmla="*/ 133 w 186"/>
              <a:gd name="T61" fmla="*/ 60 h 135"/>
              <a:gd name="T62" fmla="*/ 128 w 186"/>
              <a:gd name="T63" fmla="*/ 54 h 135"/>
              <a:gd name="T64" fmla="*/ 106 w 186"/>
              <a:gd name="T65" fmla="*/ 49 h 135"/>
              <a:gd name="T66" fmla="*/ 96 w 186"/>
              <a:gd name="T67" fmla="*/ 49 h 135"/>
              <a:gd name="T68" fmla="*/ 90 w 186"/>
              <a:gd name="T69" fmla="*/ 43 h 135"/>
              <a:gd name="T70" fmla="*/ 74 w 186"/>
              <a:gd name="T71" fmla="*/ 38 h 135"/>
              <a:gd name="T72" fmla="*/ 64 w 186"/>
              <a:gd name="T73" fmla="*/ 32 h 135"/>
              <a:gd name="T74" fmla="*/ 58 w 186"/>
              <a:gd name="T75" fmla="*/ 27 h 135"/>
              <a:gd name="T76" fmla="*/ 21 w 186"/>
              <a:gd name="T77" fmla="*/ 0 h 135"/>
              <a:gd name="T78" fmla="*/ 10 w 186"/>
              <a:gd name="T79" fmla="*/ 5 h 135"/>
              <a:gd name="T80" fmla="*/ 5 w 186"/>
              <a:gd name="T81" fmla="*/ 16 h 135"/>
              <a:gd name="T82" fmla="*/ 5 w 186"/>
              <a:gd name="T83" fmla="*/ 16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6" h="135">
                <a:moveTo>
                  <a:pt x="5" y="16"/>
                </a:moveTo>
                <a:lnTo>
                  <a:pt x="0" y="22"/>
                </a:lnTo>
                <a:lnTo>
                  <a:pt x="0" y="32"/>
                </a:lnTo>
                <a:lnTo>
                  <a:pt x="10" y="38"/>
                </a:lnTo>
                <a:lnTo>
                  <a:pt x="16" y="38"/>
                </a:lnTo>
                <a:lnTo>
                  <a:pt x="32" y="49"/>
                </a:lnTo>
                <a:lnTo>
                  <a:pt x="42" y="54"/>
                </a:lnTo>
                <a:lnTo>
                  <a:pt x="53" y="60"/>
                </a:lnTo>
                <a:lnTo>
                  <a:pt x="64" y="60"/>
                </a:lnTo>
                <a:lnTo>
                  <a:pt x="74" y="65"/>
                </a:lnTo>
                <a:lnTo>
                  <a:pt x="90" y="76"/>
                </a:lnTo>
                <a:lnTo>
                  <a:pt x="101" y="81"/>
                </a:lnTo>
                <a:lnTo>
                  <a:pt x="106" y="87"/>
                </a:lnTo>
                <a:lnTo>
                  <a:pt x="112" y="92"/>
                </a:lnTo>
                <a:lnTo>
                  <a:pt x="122" y="103"/>
                </a:lnTo>
                <a:lnTo>
                  <a:pt x="128" y="103"/>
                </a:lnTo>
                <a:lnTo>
                  <a:pt x="144" y="119"/>
                </a:lnTo>
                <a:lnTo>
                  <a:pt x="154" y="124"/>
                </a:lnTo>
                <a:lnTo>
                  <a:pt x="160" y="130"/>
                </a:lnTo>
                <a:lnTo>
                  <a:pt x="170" y="135"/>
                </a:lnTo>
                <a:lnTo>
                  <a:pt x="176" y="130"/>
                </a:lnTo>
                <a:lnTo>
                  <a:pt x="181" y="124"/>
                </a:lnTo>
                <a:lnTo>
                  <a:pt x="186" y="119"/>
                </a:lnTo>
                <a:lnTo>
                  <a:pt x="176" y="114"/>
                </a:lnTo>
                <a:lnTo>
                  <a:pt x="170" y="103"/>
                </a:lnTo>
                <a:lnTo>
                  <a:pt x="160" y="103"/>
                </a:lnTo>
                <a:lnTo>
                  <a:pt x="149" y="97"/>
                </a:lnTo>
                <a:lnTo>
                  <a:pt x="144" y="87"/>
                </a:lnTo>
                <a:lnTo>
                  <a:pt x="133" y="76"/>
                </a:lnTo>
                <a:lnTo>
                  <a:pt x="133" y="65"/>
                </a:lnTo>
                <a:lnTo>
                  <a:pt x="133" y="60"/>
                </a:lnTo>
                <a:lnTo>
                  <a:pt x="128" y="54"/>
                </a:lnTo>
                <a:lnTo>
                  <a:pt x="106" y="49"/>
                </a:lnTo>
                <a:lnTo>
                  <a:pt x="96" y="49"/>
                </a:lnTo>
                <a:lnTo>
                  <a:pt x="90" y="43"/>
                </a:lnTo>
                <a:lnTo>
                  <a:pt x="74" y="38"/>
                </a:lnTo>
                <a:lnTo>
                  <a:pt x="64" y="32"/>
                </a:lnTo>
                <a:lnTo>
                  <a:pt x="58" y="27"/>
                </a:lnTo>
                <a:lnTo>
                  <a:pt x="21" y="0"/>
                </a:lnTo>
                <a:lnTo>
                  <a:pt x="10" y="5"/>
                </a:lnTo>
                <a:lnTo>
                  <a:pt x="5" y="16"/>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 name="Freeform 75"/>
          <p:cNvSpPr>
            <a:spLocks/>
          </p:cNvSpPr>
          <p:nvPr/>
        </p:nvSpPr>
        <p:spPr bwMode="auto">
          <a:xfrm>
            <a:off x="4768106" y="1230079"/>
            <a:ext cx="998538" cy="772866"/>
          </a:xfrm>
          <a:custGeom>
            <a:avLst/>
            <a:gdLst>
              <a:gd name="T0" fmla="*/ 315 w 629"/>
              <a:gd name="T1" fmla="*/ 163 h 487"/>
              <a:gd name="T2" fmla="*/ 272 w 629"/>
              <a:gd name="T3" fmla="*/ 168 h 487"/>
              <a:gd name="T4" fmla="*/ 235 w 629"/>
              <a:gd name="T5" fmla="*/ 163 h 487"/>
              <a:gd name="T6" fmla="*/ 197 w 629"/>
              <a:gd name="T7" fmla="*/ 152 h 487"/>
              <a:gd name="T8" fmla="*/ 192 w 629"/>
              <a:gd name="T9" fmla="*/ 114 h 487"/>
              <a:gd name="T10" fmla="*/ 197 w 629"/>
              <a:gd name="T11" fmla="*/ 76 h 487"/>
              <a:gd name="T12" fmla="*/ 181 w 629"/>
              <a:gd name="T13" fmla="*/ 33 h 487"/>
              <a:gd name="T14" fmla="*/ 139 w 629"/>
              <a:gd name="T15" fmla="*/ 28 h 487"/>
              <a:gd name="T16" fmla="*/ 101 w 629"/>
              <a:gd name="T17" fmla="*/ 6 h 487"/>
              <a:gd name="T18" fmla="*/ 69 w 629"/>
              <a:gd name="T19" fmla="*/ 17 h 487"/>
              <a:gd name="T20" fmla="*/ 32 w 629"/>
              <a:gd name="T21" fmla="*/ 28 h 487"/>
              <a:gd name="T22" fmla="*/ 0 w 629"/>
              <a:gd name="T23" fmla="*/ 60 h 487"/>
              <a:gd name="T24" fmla="*/ 32 w 629"/>
              <a:gd name="T25" fmla="*/ 82 h 487"/>
              <a:gd name="T26" fmla="*/ 64 w 629"/>
              <a:gd name="T27" fmla="*/ 98 h 487"/>
              <a:gd name="T28" fmla="*/ 96 w 629"/>
              <a:gd name="T29" fmla="*/ 119 h 487"/>
              <a:gd name="T30" fmla="*/ 91 w 629"/>
              <a:gd name="T31" fmla="*/ 157 h 487"/>
              <a:gd name="T32" fmla="*/ 85 w 629"/>
              <a:gd name="T33" fmla="*/ 195 h 487"/>
              <a:gd name="T34" fmla="*/ 85 w 629"/>
              <a:gd name="T35" fmla="*/ 233 h 487"/>
              <a:gd name="T36" fmla="*/ 112 w 629"/>
              <a:gd name="T37" fmla="*/ 271 h 487"/>
              <a:gd name="T38" fmla="*/ 75 w 629"/>
              <a:gd name="T39" fmla="*/ 287 h 487"/>
              <a:gd name="T40" fmla="*/ 59 w 629"/>
              <a:gd name="T41" fmla="*/ 330 h 487"/>
              <a:gd name="T42" fmla="*/ 96 w 629"/>
              <a:gd name="T43" fmla="*/ 352 h 487"/>
              <a:gd name="T44" fmla="*/ 123 w 629"/>
              <a:gd name="T45" fmla="*/ 374 h 487"/>
              <a:gd name="T46" fmla="*/ 165 w 629"/>
              <a:gd name="T47" fmla="*/ 379 h 487"/>
              <a:gd name="T48" fmla="*/ 203 w 629"/>
              <a:gd name="T49" fmla="*/ 379 h 487"/>
              <a:gd name="T50" fmla="*/ 224 w 629"/>
              <a:gd name="T51" fmla="*/ 412 h 487"/>
              <a:gd name="T52" fmla="*/ 256 w 629"/>
              <a:gd name="T53" fmla="*/ 417 h 487"/>
              <a:gd name="T54" fmla="*/ 299 w 629"/>
              <a:gd name="T55" fmla="*/ 422 h 487"/>
              <a:gd name="T56" fmla="*/ 315 w 629"/>
              <a:gd name="T57" fmla="*/ 428 h 487"/>
              <a:gd name="T58" fmla="*/ 336 w 629"/>
              <a:gd name="T59" fmla="*/ 428 h 487"/>
              <a:gd name="T60" fmla="*/ 352 w 629"/>
              <a:gd name="T61" fmla="*/ 460 h 487"/>
              <a:gd name="T62" fmla="*/ 395 w 629"/>
              <a:gd name="T63" fmla="*/ 444 h 487"/>
              <a:gd name="T64" fmla="*/ 437 w 629"/>
              <a:gd name="T65" fmla="*/ 444 h 487"/>
              <a:gd name="T66" fmla="*/ 469 w 629"/>
              <a:gd name="T67" fmla="*/ 471 h 487"/>
              <a:gd name="T68" fmla="*/ 507 w 629"/>
              <a:gd name="T69" fmla="*/ 487 h 487"/>
              <a:gd name="T70" fmla="*/ 555 w 629"/>
              <a:gd name="T71" fmla="*/ 476 h 487"/>
              <a:gd name="T72" fmla="*/ 571 w 629"/>
              <a:gd name="T73" fmla="*/ 433 h 487"/>
              <a:gd name="T74" fmla="*/ 597 w 629"/>
              <a:gd name="T75" fmla="*/ 406 h 487"/>
              <a:gd name="T76" fmla="*/ 597 w 629"/>
              <a:gd name="T77" fmla="*/ 379 h 487"/>
              <a:gd name="T78" fmla="*/ 587 w 629"/>
              <a:gd name="T79" fmla="*/ 352 h 487"/>
              <a:gd name="T80" fmla="*/ 603 w 629"/>
              <a:gd name="T81" fmla="*/ 341 h 487"/>
              <a:gd name="T82" fmla="*/ 608 w 629"/>
              <a:gd name="T83" fmla="*/ 314 h 487"/>
              <a:gd name="T84" fmla="*/ 592 w 629"/>
              <a:gd name="T85" fmla="*/ 276 h 487"/>
              <a:gd name="T86" fmla="*/ 624 w 629"/>
              <a:gd name="T87" fmla="*/ 249 h 487"/>
              <a:gd name="T88" fmla="*/ 597 w 629"/>
              <a:gd name="T89" fmla="*/ 228 h 487"/>
              <a:gd name="T90" fmla="*/ 555 w 629"/>
              <a:gd name="T91" fmla="*/ 222 h 487"/>
              <a:gd name="T92" fmla="*/ 517 w 629"/>
              <a:gd name="T93" fmla="*/ 206 h 487"/>
              <a:gd name="T94" fmla="*/ 469 w 629"/>
              <a:gd name="T95" fmla="*/ 190 h 487"/>
              <a:gd name="T96" fmla="*/ 432 w 629"/>
              <a:gd name="T97" fmla="*/ 174 h 487"/>
              <a:gd name="T98" fmla="*/ 389 w 629"/>
              <a:gd name="T99" fmla="*/ 174 h 487"/>
              <a:gd name="T100" fmla="*/ 347 w 629"/>
              <a:gd name="T101" fmla="*/ 190 h 4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487">
                <a:moveTo>
                  <a:pt x="336" y="190"/>
                </a:moveTo>
                <a:lnTo>
                  <a:pt x="331" y="179"/>
                </a:lnTo>
                <a:lnTo>
                  <a:pt x="325" y="174"/>
                </a:lnTo>
                <a:lnTo>
                  <a:pt x="320" y="168"/>
                </a:lnTo>
                <a:lnTo>
                  <a:pt x="315" y="163"/>
                </a:lnTo>
                <a:lnTo>
                  <a:pt x="304" y="157"/>
                </a:lnTo>
                <a:lnTo>
                  <a:pt x="299" y="163"/>
                </a:lnTo>
                <a:lnTo>
                  <a:pt x="288" y="168"/>
                </a:lnTo>
                <a:lnTo>
                  <a:pt x="283" y="174"/>
                </a:lnTo>
                <a:lnTo>
                  <a:pt x="272" y="168"/>
                </a:lnTo>
                <a:lnTo>
                  <a:pt x="267" y="168"/>
                </a:lnTo>
                <a:lnTo>
                  <a:pt x="261" y="157"/>
                </a:lnTo>
                <a:lnTo>
                  <a:pt x="251" y="163"/>
                </a:lnTo>
                <a:lnTo>
                  <a:pt x="245" y="168"/>
                </a:lnTo>
                <a:lnTo>
                  <a:pt x="235" y="163"/>
                </a:lnTo>
                <a:lnTo>
                  <a:pt x="229" y="157"/>
                </a:lnTo>
                <a:lnTo>
                  <a:pt x="219" y="157"/>
                </a:lnTo>
                <a:lnTo>
                  <a:pt x="208" y="157"/>
                </a:lnTo>
                <a:lnTo>
                  <a:pt x="197" y="163"/>
                </a:lnTo>
                <a:lnTo>
                  <a:pt x="197" y="152"/>
                </a:lnTo>
                <a:lnTo>
                  <a:pt x="192" y="147"/>
                </a:lnTo>
                <a:lnTo>
                  <a:pt x="187" y="136"/>
                </a:lnTo>
                <a:lnTo>
                  <a:pt x="181" y="130"/>
                </a:lnTo>
                <a:lnTo>
                  <a:pt x="181" y="119"/>
                </a:lnTo>
                <a:lnTo>
                  <a:pt x="192" y="114"/>
                </a:lnTo>
                <a:lnTo>
                  <a:pt x="187" y="109"/>
                </a:lnTo>
                <a:lnTo>
                  <a:pt x="192" y="98"/>
                </a:lnTo>
                <a:lnTo>
                  <a:pt x="197" y="92"/>
                </a:lnTo>
                <a:lnTo>
                  <a:pt x="197" y="82"/>
                </a:lnTo>
                <a:lnTo>
                  <a:pt x="197" y="76"/>
                </a:lnTo>
                <a:lnTo>
                  <a:pt x="192" y="65"/>
                </a:lnTo>
                <a:lnTo>
                  <a:pt x="192" y="60"/>
                </a:lnTo>
                <a:lnTo>
                  <a:pt x="192" y="49"/>
                </a:lnTo>
                <a:lnTo>
                  <a:pt x="187" y="44"/>
                </a:lnTo>
                <a:lnTo>
                  <a:pt x="181" y="33"/>
                </a:lnTo>
                <a:lnTo>
                  <a:pt x="176" y="28"/>
                </a:lnTo>
                <a:lnTo>
                  <a:pt x="165" y="22"/>
                </a:lnTo>
                <a:lnTo>
                  <a:pt x="155" y="22"/>
                </a:lnTo>
                <a:lnTo>
                  <a:pt x="149" y="28"/>
                </a:lnTo>
                <a:lnTo>
                  <a:pt x="139" y="28"/>
                </a:lnTo>
                <a:lnTo>
                  <a:pt x="128" y="22"/>
                </a:lnTo>
                <a:lnTo>
                  <a:pt x="123" y="17"/>
                </a:lnTo>
                <a:lnTo>
                  <a:pt x="117" y="11"/>
                </a:lnTo>
                <a:lnTo>
                  <a:pt x="112" y="6"/>
                </a:lnTo>
                <a:lnTo>
                  <a:pt x="101" y="6"/>
                </a:lnTo>
                <a:lnTo>
                  <a:pt x="96" y="0"/>
                </a:lnTo>
                <a:lnTo>
                  <a:pt x="85" y="0"/>
                </a:lnTo>
                <a:lnTo>
                  <a:pt x="75" y="0"/>
                </a:lnTo>
                <a:lnTo>
                  <a:pt x="75" y="6"/>
                </a:lnTo>
                <a:lnTo>
                  <a:pt x="69" y="17"/>
                </a:lnTo>
                <a:lnTo>
                  <a:pt x="64" y="22"/>
                </a:lnTo>
                <a:lnTo>
                  <a:pt x="59" y="28"/>
                </a:lnTo>
                <a:lnTo>
                  <a:pt x="48" y="28"/>
                </a:lnTo>
                <a:lnTo>
                  <a:pt x="43" y="33"/>
                </a:lnTo>
                <a:lnTo>
                  <a:pt x="32" y="28"/>
                </a:lnTo>
                <a:lnTo>
                  <a:pt x="27" y="33"/>
                </a:lnTo>
                <a:lnTo>
                  <a:pt x="21" y="38"/>
                </a:lnTo>
                <a:lnTo>
                  <a:pt x="16" y="44"/>
                </a:lnTo>
                <a:lnTo>
                  <a:pt x="11" y="55"/>
                </a:lnTo>
                <a:lnTo>
                  <a:pt x="0" y="60"/>
                </a:lnTo>
                <a:lnTo>
                  <a:pt x="5" y="65"/>
                </a:lnTo>
                <a:lnTo>
                  <a:pt x="11" y="60"/>
                </a:lnTo>
                <a:lnTo>
                  <a:pt x="16" y="71"/>
                </a:lnTo>
                <a:lnTo>
                  <a:pt x="27" y="76"/>
                </a:lnTo>
                <a:lnTo>
                  <a:pt x="32" y="82"/>
                </a:lnTo>
                <a:lnTo>
                  <a:pt x="32" y="92"/>
                </a:lnTo>
                <a:lnTo>
                  <a:pt x="37" y="98"/>
                </a:lnTo>
                <a:lnTo>
                  <a:pt x="48" y="103"/>
                </a:lnTo>
                <a:lnTo>
                  <a:pt x="59" y="98"/>
                </a:lnTo>
                <a:lnTo>
                  <a:pt x="64" y="98"/>
                </a:lnTo>
                <a:lnTo>
                  <a:pt x="75" y="98"/>
                </a:lnTo>
                <a:lnTo>
                  <a:pt x="80" y="98"/>
                </a:lnTo>
                <a:lnTo>
                  <a:pt x="91" y="103"/>
                </a:lnTo>
                <a:lnTo>
                  <a:pt x="91" y="109"/>
                </a:lnTo>
                <a:lnTo>
                  <a:pt x="96" y="119"/>
                </a:lnTo>
                <a:lnTo>
                  <a:pt x="96" y="125"/>
                </a:lnTo>
                <a:lnTo>
                  <a:pt x="96" y="136"/>
                </a:lnTo>
                <a:lnTo>
                  <a:pt x="96" y="141"/>
                </a:lnTo>
                <a:lnTo>
                  <a:pt x="91" y="152"/>
                </a:lnTo>
                <a:lnTo>
                  <a:pt x="91" y="157"/>
                </a:lnTo>
                <a:lnTo>
                  <a:pt x="91" y="168"/>
                </a:lnTo>
                <a:lnTo>
                  <a:pt x="91" y="174"/>
                </a:lnTo>
                <a:lnTo>
                  <a:pt x="85" y="179"/>
                </a:lnTo>
                <a:lnTo>
                  <a:pt x="80" y="184"/>
                </a:lnTo>
                <a:lnTo>
                  <a:pt x="85" y="195"/>
                </a:lnTo>
                <a:lnTo>
                  <a:pt x="85" y="201"/>
                </a:lnTo>
                <a:lnTo>
                  <a:pt x="91" y="211"/>
                </a:lnTo>
                <a:lnTo>
                  <a:pt x="85" y="217"/>
                </a:lnTo>
                <a:lnTo>
                  <a:pt x="85" y="228"/>
                </a:lnTo>
                <a:lnTo>
                  <a:pt x="85" y="233"/>
                </a:lnTo>
                <a:lnTo>
                  <a:pt x="85" y="244"/>
                </a:lnTo>
                <a:lnTo>
                  <a:pt x="96" y="249"/>
                </a:lnTo>
                <a:lnTo>
                  <a:pt x="101" y="260"/>
                </a:lnTo>
                <a:lnTo>
                  <a:pt x="107" y="266"/>
                </a:lnTo>
                <a:lnTo>
                  <a:pt x="112" y="271"/>
                </a:lnTo>
                <a:lnTo>
                  <a:pt x="101" y="276"/>
                </a:lnTo>
                <a:lnTo>
                  <a:pt x="91" y="276"/>
                </a:lnTo>
                <a:lnTo>
                  <a:pt x="85" y="282"/>
                </a:lnTo>
                <a:lnTo>
                  <a:pt x="75" y="282"/>
                </a:lnTo>
                <a:lnTo>
                  <a:pt x="75" y="287"/>
                </a:lnTo>
                <a:lnTo>
                  <a:pt x="69" y="298"/>
                </a:lnTo>
                <a:lnTo>
                  <a:pt x="69" y="309"/>
                </a:lnTo>
                <a:lnTo>
                  <a:pt x="69" y="314"/>
                </a:lnTo>
                <a:lnTo>
                  <a:pt x="64" y="325"/>
                </a:lnTo>
                <a:lnTo>
                  <a:pt x="59" y="330"/>
                </a:lnTo>
                <a:lnTo>
                  <a:pt x="64" y="341"/>
                </a:lnTo>
                <a:lnTo>
                  <a:pt x="69" y="336"/>
                </a:lnTo>
                <a:lnTo>
                  <a:pt x="75" y="341"/>
                </a:lnTo>
                <a:lnTo>
                  <a:pt x="85" y="347"/>
                </a:lnTo>
                <a:lnTo>
                  <a:pt x="96" y="352"/>
                </a:lnTo>
                <a:lnTo>
                  <a:pt x="101" y="357"/>
                </a:lnTo>
                <a:lnTo>
                  <a:pt x="107" y="368"/>
                </a:lnTo>
                <a:lnTo>
                  <a:pt x="107" y="374"/>
                </a:lnTo>
                <a:lnTo>
                  <a:pt x="117" y="379"/>
                </a:lnTo>
                <a:lnTo>
                  <a:pt x="123" y="374"/>
                </a:lnTo>
                <a:lnTo>
                  <a:pt x="133" y="374"/>
                </a:lnTo>
                <a:lnTo>
                  <a:pt x="144" y="374"/>
                </a:lnTo>
                <a:lnTo>
                  <a:pt x="149" y="374"/>
                </a:lnTo>
                <a:lnTo>
                  <a:pt x="160" y="379"/>
                </a:lnTo>
                <a:lnTo>
                  <a:pt x="165" y="379"/>
                </a:lnTo>
                <a:lnTo>
                  <a:pt x="176" y="374"/>
                </a:lnTo>
                <a:lnTo>
                  <a:pt x="181" y="374"/>
                </a:lnTo>
                <a:lnTo>
                  <a:pt x="192" y="374"/>
                </a:lnTo>
                <a:lnTo>
                  <a:pt x="197" y="374"/>
                </a:lnTo>
                <a:lnTo>
                  <a:pt x="203" y="379"/>
                </a:lnTo>
                <a:lnTo>
                  <a:pt x="213" y="379"/>
                </a:lnTo>
                <a:lnTo>
                  <a:pt x="219" y="390"/>
                </a:lnTo>
                <a:lnTo>
                  <a:pt x="224" y="395"/>
                </a:lnTo>
                <a:lnTo>
                  <a:pt x="224" y="406"/>
                </a:lnTo>
                <a:lnTo>
                  <a:pt x="224" y="412"/>
                </a:lnTo>
                <a:lnTo>
                  <a:pt x="229" y="422"/>
                </a:lnTo>
                <a:lnTo>
                  <a:pt x="235" y="422"/>
                </a:lnTo>
                <a:lnTo>
                  <a:pt x="240" y="428"/>
                </a:lnTo>
                <a:lnTo>
                  <a:pt x="245" y="422"/>
                </a:lnTo>
                <a:lnTo>
                  <a:pt x="256" y="417"/>
                </a:lnTo>
                <a:lnTo>
                  <a:pt x="267" y="417"/>
                </a:lnTo>
                <a:lnTo>
                  <a:pt x="272" y="422"/>
                </a:lnTo>
                <a:lnTo>
                  <a:pt x="283" y="422"/>
                </a:lnTo>
                <a:lnTo>
                  <a:pt x="293" y="422"/>
                </a:lnTo>
                <a:lnTo>
                  <a:pt x="299" y="422"/>
                </a:lnTo>
                <a:lnTo>
                  <a:pt x="309" y="428"/>
                </a:lnTo>
                <a:lnTo>
                  <a:pt x="309" y="417"/>
                </a:lnTo>
                <a:lnTo>
                  <a:pt x="304" y="412"/>
                </a:lnTo>
                <a:lnTo>
                  <a:pt x="309" y="417"/>
                </a:lnTo>
                <a:lnTo>
                  <a:pt x="315" y="428"/>
                </a:lnTo>
                <a:lnTo>
                  <a:pt x="309" y="428"/>
                </a:lnTo>
                <a:lnTo>
                  <a:pt x="309" y="433"/>
                </a:lnTo>
                <a:lnTo>
                  <a:pt x="320" y="433"/>
                </a:lnTo>
                <a:lnTo>
                  <a:pt x="325" y="433"/>
                </a:lnTo>
                <a:lnTo>
                  <a:pt x="336" y="428"/>
                </a:lnTo>
                <a:lnTo>
                  <a:pt x="336" y="439"/>
                </a:lnTo>
                <a:lnTo>
                  <a:pt x="336" y="444"/>
                </a:lnTo>
                <a:lnTo>
                  <a:pt x="336" y="455"/>
                </a:lnTo>
                <a:lnTo>
                  <a:pt x="341" y="460"/>
                </a:lnTo>
                <a:lnTo>
                  <a:pt x="352" y="460"/>
                </a:lnTo>
                <a:lnTo>
                  <a:pt x="363" y="455"/>
                </a:lnTo>
                <a:lnTo>
                  <a:pt x="368" y="449"/>
                </a:lnTo>
                <a:lnTo>
                  <a:pt x="379" y="449"/>
                </a:lnTo>
                <a:lnTo>
                  <a:pt x="384" y="449"/>
                </a:lnTo>
                <a:lnTo>
                  <a:pt x="395" y="444"/>
                </a:lnTo>
                <a:lnTo>
                  <a:pt x="405" y="444"/>
                </a:lnTo>
                <a:lnTo>
                  <a:pt x="411" y="444"/>
                </a:lnTo>
                <a:lnTo>
                  <a:pt x="421" y="444"/>
                </a:lnTo>
                <a:lnTo>
                  <a:pt x="427" y="439"/>
                </a:lnTo>
                <a:lnTo>
                  <a:pt x="437" y="444"/>
                </a:lnTo>
                <a:lnTo>
                  <a:pt x="443" y="449"/>
                </a:lnTo>
                <a:lnTo>
                  <a:pt x="448" y="455"/>
                </a:lnTo>
                <a:lnTo>
                  <a:pt x="459" y="455"/>
                </a:lnTo>
                <a:lnTo>
                  <a:pt x="464" y="466"/>
                </a:lnTo>
                <a:lnTo>
                  <a:pt x="469" y="471"/>
                </a:lnTo>
                <a:lnTo>
                  <a:pt x="475" y="476"/>
                </a:lnTo>
                <a:lnTo>
                  <a:pt x="485" y="476"/>
                </a:lnTo>
                <a:lnTo>
                  <a:pt x="491" y="482"/>
                </a:lnTo>
                <a:lnTo>
                  <a:pt x="501" y="487"/>
                </a:lnTo>
                <a:lnTo>
                  <a:pt x="507" y="487"/>
                </a:lnTo>
                <a:lnTo>
                  <a:pt x="517" y="482"/>
                </a:lnTo>
                <a:lnTo>
                  <a:pt x="528" y="482"/>
                </a:lnTo>
                <a:lnTo>
                  <a:pt x="533" y="476"/>
                </a:lnTo>
                <a:lnTo>
                  <a:pt x="544" y="476"/>
                </a:lnTo>
                <a:lnTo>
                  <a:pt x="555" y="476"/>
                </a:lnTo>
                <a:lnTo>
                  <a:pt x="560" y="471"/>
                </a:lnTo>
                <a:lnTo>
                  <a:pt x="560" y="460"/>
                </a:lnTo>
                <a:lnTo>
                  <a:pt x="565" y="455"/>
                </a:lnTo>
                <a:lnTo>
                  <a:pt x="565" y="444"/>
                </a:lnTo>
                <a:lnTo>
                  <a:pt x="571" y="433"/>
                </a:lnTo>
                <a:lnTo>
                  <a:pt x="571" y="428"/>
                </a:lnTo>
                <a:lnTo>
                  <a:pt x="576" y="417"/>
                </a:lnTo>
                <a:lnTo>
                  <a:pt x="581" y="417"/>
                </a:lnTo>
                <a:lnTo>
                  <a:pt x="592" y="417"/>
                </a:lnTo>
                <a:lnTo>
                  <a:pt x="597" y="406"/>
                </a:lnTo>
                <a:lnTo>
                  <a:pt x="592" y="401"/>
                </a:lnTo>
                <a:lnTo>
                  <a:pt x="581" y="395"/>
                </a:lnTo>
                <a:lnTo>
                  <a:pt x="587" y="390"/>
                </a:lnTo>
                <a:lnTo>
                  <a:pt x="592" y="384"/>
                </a:lnTo>
                <a:lnTo>
                  <a:pt x="597" y="379"/>
                </a:lnTo>
                <a:lnTo>
                  <a:pt x="603" y="374"/>
                </a:lnTo>
                <a:lnTo>
                  <a:pt x="603" y="368"/>
                </a:lnTo>
                <a:lnTo>
                  <a:pt x="597" y="363"/>
                </a:lnTo>
                <a:lnTo>
                  <a:pt x="592" y="357"/>
                </a:lnTo>
                <a:lnTo>
                  <a:pt x="587" y="352"/>
                </a:lnTo>
                <a:lnTo>
                  <a:pt x="581" y="341"/>
                </a:lnTo>
                <a:lnTo>
                  <a:pt x="592" y="336"/>
                </a:lnTo>
                <a:lnTo>
                  <a:pt x="597" y="336"/>
                </a:lnTo>
                <a:lnTo>
                  <a:pt x="608" y="330"/>
                </a:lnTo>
                <a:lnTo>
                  <a:pt x="603" y="341"/>
                </a:lnTo>
                <a:lnTo>
                  <a:pt x="608" y="330"/>
                </a:lnTo>
                <a:lnTo>
                  <a:pt x="619" y="325"/>
                </a:lnTo>
                <a:lnTo>
                  <a:pt x="613" y="325"/>
                </a:lnTo>
                <a:lnTo>
                  <a:pt x="608" y="325"/>
                </a:lnTo>
                <a:lnTo>
                  <a:pt x="608" y="314"/>
                </a:lnTo>
                <a:lnTo>
                  <a:pt x="603" y="309"/>
                </a:lnTo>
                <a:lnTo>
                  <a:pt x="608" y="298"/>
                </a:lnTo>
                <a:lnTo>
                  <a:pt x="603" y="293"/>
                </a:lnTo>
                <a:lnTo>
                  <a:pt x="597" y="287"/>
                </a:lnTo>
                <a:lnTo>
                  <a:pt x="592" y="276"/>
                </a:lnTo>
                <a:lnTo>
                  <a:pt x="592" y="271"/>
                </a:lnTo>
                <a:lnTo>
                  <a:pt x="597" y="260"/>
                </a:lnTo>
                <a:lnTo>
                  <a:pt x="608" y="255"/>
                </a:lnTo>
                <a:lnTo>
                  <a:pt x="613" y="255"/>
                </a:lnTo>
                <a:lnTo>
                  <a:pt x="624" y="249"/>
                </a:lnTo>
                <a:lnTo>
                  <a:pt x="629" y="244"/>
                </a:lnTo>
                <a:lnTo>
                  <a:pt x="619" y="244"/>
                </a:lnTo>
                <a:lnTo>
                  <a:pt x="613" y="238"/>
                </a:lnTo>
                <a:lnTo>
                  <a:pt x="608" y="233"/>
                </a:lnTo>
                <a:lnTo>
                  <a:pt x="597" y="228"/>
                </a:lnTo>
                <a:lnTo>
                  <a:pt x="587" y="228"/>
                </a:lnTo>
                <a:lnTo>
                  <a:pt x="587" y="217"/>
                </a:lnTo>
                <a:lnTo>
                  <a:pt x="576" y="222"/>
                </a:lnTo>
                <a:lnTo>
                  <a:pt x="565" y="222"/>
                </a:lnTo>
                <a:lnTo>
                  <a:pt x="555" y="222"/>
                </a:lnTo>
                <a:lnTo>
                  <a:pt x="549" y="222"/>
                </a:lnTo>
                <a:lnTo>
                  <a:pt x="539" y="217"/>
                </a:lnTo>
                <a:lnTo>
                  <a:pt x="533" y="211"/>
                </a:lnTo>
                <a:lnTo>
                  <a:pt x="523" y="211"/>
                </a:lnTo>
                <a:lnTo>
                  <a:pt x="517" y="206"/>
                </a:lnTo>
                <a:lnTo>
                  <a:pt x="507" y="201"/>
                </a:lnTo>
                <a:lnTo>
                  <a:pt x="501" y="195"/>
                </a:lnTo>
                <a:lnTo>
                  <a:pt x="491" y="195"/>
                </a:lnTo>
                <a:lnTo>
                  <a:pt x="480" y="190"/>
                </a:lnTo>
                <a:lnTo>
                  <a:pt x="469" y="190"/>
                </a:lnTo>
                <a:lnTo>
                  <a:pt x="464" y="190"/>
                </a:lnTo>
                <a:lnTo>
                  <a:pt x="459" y="184"/>
                </a:lnTo>
                <a:lnTo>
                  <a:pt x="448" y="179"/>
                </a:lnTo>
                <a:lnTo>
                  <a:pt x="443" y="179"/>
                </a:lnTo>
                <a:lnTo>
                  <a:pt x="432" y="174"/>
                </a:lnTo>
                <a:lnTo>
                  <a:pt x="427" y="168"/>
                </a:lnTo>
                <a:lnTo>
                  <a:pt x="416" y="168"/>
                </a:lnTo>
                <a:lnTo>
                  <a:pt x="405" y="168"/>
                </a:lnTo>
                <a:lnTo>
                  <a:pt x="395" y="168"/>
                </a:lnTo>
                <a:lnTo>
                  <a:pt x="389" y="174"/>
                </a:lnTo>
                <a:lnTo>
                  <a:pt x="379" y="179"/>
                </a:lnTo>
                <a:lnTo>
                  <a:pt x="373" y="184"/>
                </a:lnTo>
                <a:lnTo>
                  <a:pt x="363" y="190"/>
                </a:lnTo>
                <a:lnTo>
                  <a:pt x="357" y="190"/>
                </a:lnTo>
                <a:lnTo>
                  <a:pt x="347" y="190"/>
                </a:lnTo>
                <a:lnTo>
                  <a:pt x="336" y="190"/>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4" name="Freeform 76"/>
          <p:cNvSpPr>
            <a:spLocks/>
          </p:cNvSpPr>
          <p:nvPr/>
        </p:nvSpPr>
        <p:spPr bwMode="auto">
          <a:xfrm>
            <a:off x="4768106" y="1230079"/>
            <a:ext cx="998538" cy="772866"/>
          </a:xfrm>
          <a:custGeom>
            <a:avLst/>
            <a:gdLst>
              <a:gd name="T0" fmla="*/ 315 w 629"/>
              <a:gd name="T1" fmla="*/ 163 h 487"/>
              <a:gd name="T2" fmla="*/ 272 w 629"/>
              <a:gd name="T3" fmla="*/ 168 h 487"/>
              <a:gd name="T4" fmla="*/ 235 w 629"/>
              <a:gd name="T5" fmla="*/ 163 h 487"/>
              <a:gd name="T6" fmla="*/ 197 w 629"/>
              <a:gd name="T7" fmla="*/ 152 h 487"/>
              <a:gd name="T8" fmla="*/ 192 w 629"/>
              <a:gd name="T9" fmla="*/ 114 h 487"/>
              <a:gd name="T10" fmla="*/ 197 w 629"/>
              <a:gd name="T11" fmla="*/ 76 h 487"/>
              <a:gd name="T12" fmla="*/ 181 w 629"/>
              <a:gd name="T13" fmla="*/ 33 h 487"/>
              <a:gd name="T14" fmla="*/ 139 w 629"/>
              <a:gd name="T15" fmla="*/ 28 h 487"/>
              <a:gd name="T16" fmla="*/ 101 w 629"/>
              <a:gd name="T17" fmla="*/ 6 h 487"/>
              <a:gd name="T18" fmla="*/ 69 w 629"/>
              <a:gd name="T19" fmla="*/ 17 h 487"/>
              <a:gd name="T20" fmla="*/ 32 w 629"/>
              <a:gd name="T21" fmla="*/ 28 h 487"/>
              <a:gd name="T22" fmla="*/ 0 w 629"/>
              <a:gd name="T23" fmla="*/ 60 h 487"/>
              <a:gd name="T24" fmla="*/ 32 w 629"/>
              <a:gd name="T25" fmla="*/ 82 h 487"/>
              <a:gd name="T26" fmla="*/ 64 w 629"/>
              <a:gd name="T27" fmla="*/ 98 h 487"/>
              <a:gd name="T28" fmla="*/ 96 w 629"/>
              <a:gd name="T29" fmla="*/ 119 h 487"/>
              <a:gd name="T30" fmla="*/ 91 w 629"/>
              <a:gd name="T31" fmla="*/ 157 h 487"/>
              <a:gd name="T32" fmla="*/ 85 w 629"/>
              <a:gd name="T33" fmla="*/ 195 h 487"/>
              <a:gd name="T34" fmla="*/ 85 w 629"/>
              <a:gd name="T35" fmla="*/ 233 h 487"/>
              <a:gd name="T36" fmla="*/ 112 w 629"/>
              <a:gd name="T37" fmla="*/ 271 h 487"/>
              <a:gd name="T38" fmla="*/ 75 w 629"/>
              <a:gd name="T39" fmla="*/ 287 h 487"/>
              <a:gd name="T40" fmla="*/ 59 w 629"/>
              <a:gd name="T41" fmla="*/ 330 h 487"/>
              <a:gd name="T42" fmla="*/ 96 w 629"/>
              <a:gd name="T43" fmla="*/ 352 h 487"/>
              <a:gd name="T44" fmla="*/ 123 w 629"/>
              <a:gd name="T45" fmla="*/ 374 h 487"/>
              <a:gd name="T46" fmla="*/ 165 w 629"/>
              <a:gd name="T47" fmla="*/ 379 h 487"/>
              <a:gd name="T48" fmla="*/ 203 w 629"/>
              <a:gd name="T49" fmla="*/ 379 h 487"/>
              <a:gd name="T50" fmla="*/ 224 w 629"/>
              <a:gd name="T51" fmla="*/ 412 h 487"/>
              <a:gd name="T52" fmla="*/ 256 w 629"/>
              <a:gd name="T53" fmla="*/ 417 h 487"/>
              <a:gd name="T54" fmla="*/ 299 w 629"/>
              <a:gd name="T55" fmla="*/ 422 h 487"/>
              <a:gd name="T56" fmla="*/ 315 w 629"/>
              <a:gd name="T57" fmla="*/ 428 h 487"/>
              <a:gd name="T58" fmla="*/ 336 w 629"/>
              <a:gd name="T59" fmla="*/ 428 h 487"/>
              <a:gd name="T60" fmla="*/ 352 w 629"/>
              <a:gd name="T61" fmla="*/ 460 h 487"/>
              <a:gd name="T62" fmla="*/ 395 w 629"/>
              <a:gd name="T63" fmla="*/ 444 h 487"/>
              <a:gd name="T64" fmla="*/ 437 w 629"/>
              <a:gd name="T65" fmla="*/ 444 h 487"/>
              <a:gd name="T66" fmla="*/ 469 w 629"/>
              <a:gd name="T67" fmla="*/ 471 h 487"/>
              <a:gd name="T68" fmla="*/ 507 w 629"/>
              <a:gd name="T69" fmla="*/ 487 h 487"/>
              <a:gd name="T70" fmla="*/ 555 w 629"/>
              <a:gd name="T71" fmla="*/ 476 h 487"/>
              <a:gd name="T72" fmla="*/ 571 w 629"/>
              <a:gd name="T73" fmla="*/ 433 h 487"/>
              <a:gd name="T74" fmla="*/ 597 w 629"/>
              <a:gd name="T75" fmla="*/ 406 h 487"/>
              <a:gd name="T76" fmla="*/ 597 w 629"/>
              <a:gd name="T77" fmla="*/ 379 h 487"/>
              <a:gd name="T78" fmla="*/ 587 w 629"/>
              <a:gd name="T79" fmla="*/ 352 h 487"/>
              <a:gd name="T80" fmla="*/ 603 w 629"/>
              <a:gd name="T81" fmla="*/ 341 h 487"/>
              <a:gd name="T82" fmla="*/ 608 w 629"/>
              <a:gd name="T83" fmla="*/ 314 h 487"/>
              <a:gd name="T84" fmla="*/ 592 w 629"/>
              <a:gd name="T85" fmla="*/ 276 h 487"/>
              <a:gd name="T86" fmla="*/ 624 w 629"/>
              <a:gd name="T87" fmla="*/ 249 h 487"/>
              <a:gd name="T88" fmla="*/ 597 w 629"/>
              <a:gd name="T89" fmla="*/ 228 h 487"/>
              <a:gd name="T90" fmla="*/ 555 w 629"/>
              <a:gd name="T91" fmla="*/ 222 h 487"/>
              <a:gd name="T92" fmla="*/ 517 w 629"/>
              <a:gd name="T93" fmla="*/ 206 h 487"/>
              <a:gd name="T94" fmla="*/ 469 w 629"/>
              <a:gd name="T95" fmla="*/ 190 h 487"/>
              <a:gd name="T96" fmla="*/ 432 w 629"/>
              <a:gd name="T97" fmla="*/ 174 h 487"/>
              <a:gd name="T98" fmla="*/ 389 w 629"/>
              <a:gd name="T99" fmla="*/ 174 h 487"/>
              <a:gd name="T100" fmla="*/ 347 w 629"/>
              <a:gd name="T101" fmla="*/ 190 h 4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487">
                <a:moveTo>
                  <a:pt x="336" y="190"/>
                </a:moveTo>
                <a:lnTo>
                  <a:pt x="331" y="179"/>
                </a:lnTo>
                <a:lnTo>
                  <a:pt x="325" y="174"/>
                </a:lnTo>
                <a:lnTo>
                  <a:pt x="320" y="168"/>
                </a:lnTo>
                <a:lnTo>
                  <a:pt x="315" y="163"/>
                </a:lnTo>
                <a:lnTo>
                  <a:pt x="304" y="157"/>
                </a:lnTo>
                <a:lnTo>
                  <a:pt x="299" y="163"/>
                </a:lnTo>
                <a:lnTo>
                  <a:pt x="288" y="168"/>
                </a:lnTo>
                <a:lnTo>
                  <a:pt x="283" y="174"/>
                </a:lnTo>
                <a:lnTo>
                  <a:pt x="272" y="168"/>
                </a:lnTo>
                <a:lnTo>
                  <a:pt x="267" y="168"/>
                </a:lnTo>
                <a:lnTo>
                  <a:pt x="261" y="157"/>
                </a:lnTo>
                <a:lnTo>
                  <a:pt x="251" y="163"/>
                </a:lnTo>
                <a:lnTo>
                  <a:pt x="245" y="168"/>
                </a:lnTo>
                <a:lnTo>
                  <a:pt x="235" y="163"/>
                </a:lnTo>
                <a:lnTo>
                  <a:pt x="229" y="157"/>
                </a:lnTo>
                <a:lnTo>
                  <a:pt x="219" y="157"/>
                </a:lnTo>
                <a:lnTo>
                  <a:pt x="208" y="157"/>
                </a:lnTo>
                <a:lnTo>
                  <a:pt x="197" y="163"/>
                </a:lnTo>
                <a:lnTo>
                  <a:pt x="197" y="152"/>
                </a:lnTo>
                <a:lnTo>
                  <a:pt x="192" y="147"/>
                </a:lnTo>
                <a:lnTo>
                  <a:pt x="187" y="136"/>
                </a:lnTo>
                <a:lnTo>
                  <a:pt x="181" y="130"/>
                </a:lnTo>
                <a:lnTo>
                  <a:pt x="181" y="119"/>
                </a:lnTo>
                <a:lnTo>
                  <a:pt x="192" y="114"/>
                </a:lnTo>
                <a:lnTo>
                  <a:pt x="187" y="109"/>
                </a:lnTo>
                <a:lnTo>
                  <a:pt x="192" y="98"/>
                </a:lnTo>
                <a:lnTo>
                  <a:pt x="197" y="92"/>
                </a:lnTo>
                <a:lnTo>
                  <a:pt x="197" y="82"/>
                </a:lnTo>
                <a:lnTo>
                  <a:pt x="197" y="76"/>
                </a:lnTo>
                <a:lnTo>
                  <a:pt x="192" y="65"/>
                </a:lnTo>
                <a:lnTo>
                  <a:pt x="192" y="60"/>
                </a:lnTo>
                <a:lnTo>
                  <a:pt x="192" y="49"/>
                </a:lnTo>
                <a:lnTo>
                  <a:pt x="187" y="44"/>
                </a:lnTo>
                <a:lnTo>
                  <a:pt x="181" y="33"/>
                </a:lnTo>
                <a:lnTo>
                  <a:pt x="176" y="28"/>
                </a:lnTo>
                <a:lnTo>
                  <a:pt x="165" y="22"/>
                </a:lnTo>
                <a:lnTo>
                  <a:pt x="155" y="22"/>
                </a:lnTo>
                <a:lnTo>
                  <a:pt x="149" y="28"/>
                </a:lnTo>
                <a:lnTo>
                  <a:pt x="139" y="28"/>
                </a:lnTo>
                <a:lnTo>
                  <a:pt x="128" y="22"/>
                </a:lnTo>
                <a:lnTo>
                  <a:pt x="123" y="17"/>
                </a:lnTo>
                <a:lnTo>
                  <a:pt x="117" y="11"/>
                </a:lnTo>
                <a:lnTo>
                  <a:pt x="112" y="6"/>
                </a:lnTo>
                <a:lnTo>
                  <a:pt x="101" y="6"/>
                </a:lnTo>
                <a:lnTo>
                  <a:pt x="96" y="0"/>
                </a:lnTo>
                <a:lnTo>
                  <a:pt x="85" y="0"/>
                </a:lnTo>
                <a:lnTo>
                  <a:pt x="75" y="0"/>
                </a:lnTo>
                <a:lnTo>
                  <a:pt x="75" y="6"/>
                </a:lnTo>
                <a:lnTo>
                  <a:pt x="69" y="17"/>
                </a:lnTo>
                <a:lnTo>
                  <a:pt x="64" y="22"/>
                </a:lnTo>
                <a:lnTo>
                  <a:pt x="59" y="28"/>
                </a:lnTo>
                <a:lnTo>
                  <a:pt x="48" y="28"/>
                </a:lnTo>
                <a:lnTo>
                  <a:pt x="43" y="33"/>
                </a:lnTo>
                <a:lnTo>
                  <a:pt x="32" y="28"/>
                </a:lnTo>
                <a:lnTo>
                  <a:pt x="27" y="33"/>
                </a:lnTo>
                <a:lnTo>
                  <a:pt x="21" y="38"/>
                </a:lnTo>
                <a:lnTo>
                  <a:pt x="16" y="44"/>
                </a:lnTo>
                <a:lnTo>
                  <a:pt x="11" y="55"/>
                </a:lnTo>
                <a:lnTo>
                  <a:pt x="0" y="60"/>
                </a:lnTo>
                <a:lnTo>
                  <a:pt x="5" y="65"/>
                </a:lnTo>
                <a:lnTo>
                  <a:pt x="11" y="60"/>
                </a:lnTo>
                <a:lnTo>
                  <a:pt x="16" y="71"/>
                </a:lnTo>
                <a:lnTo>
                  <a:pt x="27" y="76"/>
                </a:lnTo>
                <a:lnTo>
                  <a:pt x="32" y="82"/>
                </a:lnTo>
                <a:lnTo>
                  <a:pt x="32" y="92"/>
                </a:lnTo>
                <a:lnTo>
                  <a:pt x="37" y="98"/>
                </a:lnTo>
                <a:lnTo>
                  <a:pt x="48" y="103"/>
                </a:lnTo>
                <a:lnTo>
                  <a:pt x="59" y="98"/>
                </a:lnTo>
                <a:lnTo>
                  <a:pt x="64" y="98"/>
                </a:lnTo>
                <a:lnTo>
                  <a:pt x="75" y="98"/>
                </a:lnTo>
                <a:lnTo>
                  <a:pt x="80" y="98"/>
                </a:lnTo>
                <a:lnTo>
                  <a:pt x="91" y="103"/>
                </a:lnTo>
                <a:lnTo>
                  <a:pt x="91" y="109"/>
                </a:lnTo>
                <a:lnTo>
                  <a:pt x="96" y="119"/>
                </a:lnTo>
                <a:lnTo>
                  <a:pt x="96" y="125"/>
                </a:lnTo>
                <a:lnTo>
                  <a:pt x="96" y="136"/>
                </a:lnTo>
                <a:lnTo>
                  <a:pt x="96" y="141"/>
                </a:lnTo>
                <a:lnTo>
                  <a:pt x="91" y="152"/>
                </a:lnTo>
                <a:lnTo>
                  <a:pt x="91" y="157"/>
                </a:lnTo>
                <a:lnTo>
                  <a:pt x="91" y="168"/>
                </a:lnTo>
                <a:lnTo>
                  <a:pt x="91" y="174"/>
                </a:lnTo>
                <a:lnTo>
                  <a:pt x="85" y="179"/>
                </a:lnTo>
                <a:lnTo>
                  <a:pt x="80" y="184"/>
                </a:lnTo>
                <a:lnTo>
                  <a:pt x="85" y="195"/>
                </a:lnTo>
                <a:lnTo>
                  <a:pt x="85" y="201"/>
                </a:lnTo>
                <a:lnTo>
                  <a:pt x="91" y="211"/>
                </a:lnTo>
                <a:lnTo>
                  <a:pt x="85" y="217"/>
                </a:lnTo>
                <a:lnTo>
                  <a:pt x="85" y="228"/>
                </a:lnTo>
                <a:lnTo>
                  <a:pt x="85" y="233"/>
                </a:lnTo>
                <a:lnTo>
                  <a:pt x="85" y="244"/>
                </a:lnTo>
                <a:lnTo>
                  <a:pt x="96" y="249"/>
                </a:lnTo>
                <a:lnTo>
                  <a:pt x="101" y="260"/>
                </a:lnTo>
                <a:lnTo>
                  <a:pt x="107" y="266"/>
                </a:lnTo>
                <a:lnTo>
                  <a:pt x="112" y="271"/>
                </a:lnTo>
                <a:lnTo>
                  <a:pt x="101" y="276"/>
                </a:lnTo>
                <a:lnTo>
                  <a:pt x="91" y="276"/>
                </a:lnTo>
                <a:lnTo>
                  <a:pt x="85" y="282"/>
                </a:lnTo>
                <a:lnTo>
                  <a:pt x="75" y="282"/>
                </a:lnTo>
                <a:lnTo>
                  <a:pt x="75" y="287"/>
                </a:lnTo>
                <a:lnTo>
                  <a:pt x="69" y="298"/>
                </a:lnTo>
                <a:lnTo>
                  <a:pt x="69" y="309"/>
                </a:lnTo>
                <a:lnTo>
                  <a:pt x="69" y="314"/>
                </a:lnTo>
                <a:lnTo>
                  <a:pt x="64" y="325"/>
                </a:lnTo>
                <a:lnTo>
                  <a:pt x="59" y="330"/>
                </a:lnTo>
                <a:lnTo>
                  <a:pt x="64" y="341"/>
                </a:lnTo>
                <a:lnTo>
                  <a:pt x="69" y="336"/>
                </a:lnTo>
                <a:lnTo>
                  <a:pt x="75" y="341"/>
                </a:lnTo>
                <a:lnTo>
                  <a:pt x="85" y="347"/>
                </a:lnTo>
                <a:lnTo>
                  <a:pt x="96" y="352"/>
                </a:lnTo>
                <a:lnTo>
                  <a:pt x="101" y="357"/>
                </a:lnTo>
                <a:lnTo>
                  <a:pt x="107" y="368"/>
                </a:lnTo>
                <a:lnTo>
                  <a:pt x="107" y="374"/>
                </a:lnTo>
                <a:lnTo>
                  <a:pt x="117" y="379"/>
                </a:lnTo>
                <a:lnTo>
                  <a:pt x="123" y="374"/>
                </a:lnTo>
                <a:lnTo>
                  <a:pt x="133" y="374"/>
                </a:lnTo>
                <a:lnTo>
                  <a:pt x="144" y="374"/>
                </a:lnTo>
                <a:lnTo>
                  <a:pt x="149" y="374"/>
                </a:lnTo>
                <a:lnTo>
                  <a:pt x="160" y="379"/>
                </a:lnTo>
                <a:lnTo>
                  <a:pt x="165" y="379"/>
                </a:lnTo>
                <a:lnTo>
                  <a:pt x="176" y="374"/>
                </a:lnTo>
                <a:lnTo>
                  <a:pt x="181" y="374"/>
                </a:lnTo>
                <a:lnTo>
                  <a:pt x="192" y="374"/>
                </a:lnTo>
                <a:lnTo>
                  <a:pt x="197" y="374"/>
                </a:lnTo>
                <a:lnTo>
                  <a:pt x="203" y="379"/>
                </a:lnTo>
                <a:lnTo>
                  <a:pt x="213" y="379"/>
                </a:lnTo>
                <a:lnTo>
                  <a:pt x="219" y="390"/>
                </a:lnTo>
                <a:lnTo>
                  <a:pt x="224" y="395"/>
                </a:lnTo>
                <a:lnTo>
                  <a:pt x="224" y="406"/>
                </a:lnTo>
                <a:lnTo>
                  <a:pt x="224" y="412"/>
                </a:lnTo>
                <a:lnTo>
                  <a:pt x="229" y="422"/>
                </a:lnTo>
                <a:lnTo>
                  <a:pt x="235" y="422"/>
                </a:lnTo>
                <a:lnTo>
                  <a:pt x="240" y="428"/>
                </a:lnTo>
                <a:lnTo>
                  <a:pt x="245" y="422"/>
                </a:lnTo>
                <a:lnTo>
                  <a:pt x="256" y="417"/>
                </a:lnTo>
                <a:lnTo>
                  <a:pt x="267" y="417"/>
                </a:lnTo>
                <a:lnTo>
                  <a:pt x="272" y="422"/>
                </a:lnTo>
                <a:lnTo>
                  <a:pt x="283" y="422"/>
                </a:lnTo>
                <a:lnTo>
                  <a:pt x="293" y="422"/>
                </a:lnTo>
                <a:lnTo>
                  <a:pt x="299" y="422"/>
                </a:lnTo>
                <a:lnTo>
                  <a:pt x="309" y="428"/>
                </a:lnTo>
                <a:lnTo>
                  <a:pt x="309" y="417"/>
                </a:lnTo>
                <a:lnTo>
                  <a:pt x="304" y="412"/>
                </a:lnTo>
                <a:lnTo>
                  <a:pt x="309" y="417"/>
                </a:lnTo>
                <a:lnTo>
                  <a:pt x="315" y="428"/>
                </a:lnTo>
                <a:lnTo>
                  <a:pt x="309" y="428"/>
                </a:lnTo>
                <a:lnTo>
                  <a:pt x="309" y="433"/>
                </a:lnTo>
                <a:lnTo>
                  <a:pt x="320" y="433"/>
                </a:lnTo>
                <a:lnTo>
                  <a:pt x="325" y="433"/>
                </a:lnTo>
                <a:lnTo>
                  <a:pt x="336" y="428"/>
                </a:lnTo>
                <a:lnTo>
                  <a:pt x="336" y="439"/>
                </a:lnTo>
                <a:lnTo>
                  <a:pt x="336" y="444"/>
                </a:lnTo>
                <a:lnTo>
                  <a:pt x="336" y="455"/>
                </a:lnTo>
                <a:lnTo>
                  <a:pt x="341" y="460"/>
                </a:lnTo>
                <a:lnTo>
                  <a:pt x="352" y="460"/>
                </a:lnTo>
                <a:lnTo>
                  <a:pt x="363" y="455"/>
                </a:lnTo>
                <a:lnTo>
                  <a:pt x="368" y="449"/>
                </a:lnTo>
                <a:lnTo>
                  <a:pt x="379" y="449"/>
                </a:lnTo>
                <a:lnTo>
                  <a:pt x="384" y="449"/>
                </a:lnTo>
                <a:lnTo>
                  <a:pt x="395" y="444"/>
                </a:lnTo>
                <a:lnTo>
                  <a:pt x="405" y="444"/>
                </a:lnTo>
                <a:lnTo>
                  <a:pt x="411" y="444"/>
                </a:lnTo>
                <a:lnTo>
                  <a:pt x="421" y="444"/>
                </a:lnTo>
                <a:lnTo>
                  <a:pt x="427" y="439"/>
                </a:lnTo>
                <a:lnTo>
                  <a:pt x="437" y="444"/>
                </a:lnTo>
                <a:lnTo>
                  <a:pt x="443" y="449"/>
                </a:lnTo>
                <a:lnTo>
                  <a:pt x="448" y="455"/>
                </a:lnTo>
                <a:lnTo>
                  <a:pt x="459" y="455"/>
                </a:lnTo>
                <a:lnTo>
                  <a:pt x="464" y="466"/>
                </a:lnTo>
                <a:lnTo>
                  <a:pt x="469" y="471"/>
                </a:lnTo>
                <a:lnTo>
                  <a:pt x="475" y="476"/>
                </a:lnTo>
                <a:lnTo>
                  <a:pt x="485" y="476"/>
                </a:lnTo>
                <a:lnTo>
                  <a:pt x="491" y="482"/>
                </a:lnTo>
                <a:lnTo>
                  <a:pt x="501" y="487"/>
                </a:lnTo>
                <a:lnTo>
                  <a:pt x="507" y="487"/>
                </a:lnTo>
                <a:lnTo>
                  <a:pt x="517" y="482"/>
                </a:lnTo>
                <a:lnTo>
                  <a:pt x="528" y="482"/>
                </a:lnTo>
                <a:lnTo>
                  <a:pt x="533" y="476"/>
                </a:lnTo>
                <a:lnTo>
                  <a:pt x="544" y="476"/>
                </a:lnTo>
                <a:lnTo>
                  <a:pt x="555" y="476"/>
                </a:lnTo>
                <a:lnTo>
                  <a:pt x="560" y="471"/>
                </a:lnTo>
                <a:lnTo>
                  <a:pt x="560" y="460"/>
                </a:lnTo>
                <a:lnTo>
                  <a:pt x="565" y="455"/>
                </a:lnTo>
                <a:lnTo>
                  <a:pt x="565" y="444"/>
                </a:lnTo>
                <a:lnTo>
                  <a:pt x="571" y="433"/>
                </a:lnTo>
                <a:lnTo>
                  <a:pt x="571" y="428"/>
                </a:lnTo>
                <a:lnTo>
                  <a:pt x="576" y="417"/>
                </a:lnTo>
                <a:lnTo>
                  <a:pt x="581" y="417"/>
                </a:lnTo>
                <a:lnTo>
                  <a:pt x="592" y="417"/>
                </a:lnTo>
                <a:lnTo>
                  <a:pt x="597" y="406"/>
                </a:lnTo>
                <a:lnTo>
                  <a:pt x="592" y="401"/>
                </a:lnTo>
                <a:lnTo>
                  <a:pt x="581" y="395"/>
                </a:lnTo>
                <a:lnTo>
                  <a:pt x="587" y="390"/>
                </a:lnTo>
                <a:lnTo>
                  <a:pt x="592" y="384"/>
                </a:lnTo>
                <a:lnTo>
                  <a:pt x="597" y="379"/>
                </a:lnTo>
                <a:lnTo>
                  <a:pt x="603" y="374"/>
                </a:lnTo>
                <a:lnTo>
                  <a:pt x="603" y="368"/>
                </a:lnTo>
                <a:lnTo>
                  <a:pt x="597" y="363"/>
                </a:lnTo>
                <a:lnTo>
                  <a:pt x="592" y="357"/>
                </a:lnTo>
                <a:lnTo>
                  <a:pt x="587" y="352"/>
                </a:lnTo>
                <a:lnTo>
                  <a:pt x="581" y="341"/>
                </a:lnTo>
                <a:lnTo>
                  <a:pt x="592" y="336"/>
                </a:lnTo>
                <a:lnTo>
                  <a:pt x="597" y="336"/>
                </a:lnTo>
                <a:lnTo>
                  <a:pt x="608" y="330"/>
                </a:lnTo>
                <a:lnTo>
                  <a:pt x="603" y="341"/>
                </a:lnTo>
                <a:lnTo>
                  <a:pt x="608" y="330"/>
                </a:lnTo>
                <a:lnTo>
                  <a:pt x="619" y="325"/>
                </a:lnTo>
                <a:lnTo>
                  <a:pt x="613" y="325"/>
                </a:lnTo>
                <a:lnTo>
                  <a:pt x="608" y="325"/>
                </a:lnTo>
                <a:lnTo>
                  <a:pt x="608" y="314"/>
                </a:lnTo>
                <a:lnTo>
                  <a:pt x="603" y="309"/>
                </a:lnTo>
                <a:lnTo>
                  <a:pt x="608" y="298"/>
                </a:lnTo>
                <a:lnTo>
                  <a:pt x="603" y="293"/>
                </a:lnTo>
                <a:lnTo>
                  <a:pt x="597" y="287"/>
                </a:lnTo>
                <a:lnTo>
                  <a:pt x="592" y="276"/>
                </a:lnTo>
                <a:lnTo>
                  <a:pt x="592" y="271"/>
                </a:lnTo>
                <a:lnTo>
                  <a:pt x="597" y="260"/>
                </a:lnTo>
                <a:lnTo>
                  <a:pt x="608" y="255"/>
                </a:lnTo>
                <a:lnTo>
                  <a:pt x="613" y="255"/>
                </a:lnTo>
                <a:lnTo>
                  <a:pt x="624" y="249"/>
                </a:lnTo>
                <a:lnTo>
                  <a:pt x="629" y="244"/>
                </a:lnTo>
                <a:lnTo>
                  <a:pt x="619" y="244"/>
                </a:lnTo>
                <a:lnTo>
                  <a:pt x="613" y="238"/>
                </a:lnTo>
                <a:lnTo>
                  <a:pt x="608" y="233"/>
                </a:lnTo>
                <a:lnTo>
                  <a:pt x="597" y="228"/>
                </a:lnTo>
                <a:lnTo>
                  <a:pt x="587" y="228"/>
                </a:lnTo>
                <a:lnTo>
                  <a:pt x="587" y="217"/>
                </a:lnTo>
                <a:lnTo>
                  <a:pt x="576" y="222"/>
                </a:lnTo>
                <a:lnTo>
                  <a:pt x="565" y="222"/>
                </a:lnTo>
                <a:lnTo>
                  <a:pt x="555" y="222"/>
                </a:lnTo>
                <a:lnTo>
                  <a:pt x="549" y="222"/>
                </a:lnTo>
                <a:lnTo>
                  <a:pt x="539" y="217"/>
                </a:lnTo>
                <a:lnTo>
                  <a:pt x="533" y="211"/>
                </a:lnTo>
                <a:lnTo>
                  <a:pt x="523" y="211"/>
                </a:lnTo>
                <a:lnTo>
                  <a:pt x="517" y="206"/>
                </a:lnTo>
                <a:lnTo>
                  <a:pt x="507" y="201"/>
                </a:lnTo>
                <a:lnTo>
                  <a:pt x="501" y="195"/>
                </a:lnTo>
                <a:lnTo>
                  <a:pt x="491" y="195"/>
                </a:lnTo>
                <a:lnTo>
                  <a:pt x="480" y="190"/>
                </a:lnTo>
                <a:lnTo>
                  <a:pt x="469" y="190"/>
                </a:lnTo>
                <a:lnTo>
                  <a:pt x="464" y="190"/>
                </a:lnTo>
                <a:lnTo>
                  <a:pt x="459" y="184"/>
                </a:lnTo>
                <a:lnTo>
                  <a:pt x="448" y="179"/>
                </a:lnTo>
                <a:lnTo>
                  <a:pt x="443" y="179"/>
                </a:lnTo>
                <a:lnTo>
                  <a:pt x="432" y="174"/>
                </a:lnTo>
                <a:lnTo>
                  <a:pt x="427" y="168"/>
                </a:lnTo>
                <a:lnTo>
                  <a:pt x="416" y="168"/>
                </a:lnTo>
                <a:lnTo>
                  <a:pt x="405" y="168"/>
                </a:lnTo>
                <a:lnTo>
                  <a:pt x="395" y="168"/>
                </a:lnTo>
                <a:lnTo>
                  <a:pt x="389" y="174"/>
                </a:lnTo>
                <a:lnTo>
                  <a:pt x="379" y="179"/>
                </a:lnTo>
                <a:lnTo>
                  <a:pt x="373" y="184"/>
                </a:lnTo>
                <a:lnTo>
                  <a:pt x="363" y="190"/>
                </a:lnTo>
                <a:lnTo>
                  <a:pt x="357" y="190"/>
                </a:lnTo>
                <a:lnTo>
                  <a:pt x="347" y="190"/>
                </a:lnTo>
                <a:lnTo>
                  <a:pt x="336" y="190"/>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 name="Freeform 77"/>
          <p:cNvSpPr>
            <a:spLocks/>
          </p:cNvSpPr>
          <p:nvPr/>
        </p:nvSpPr>
        <p:spPr bwMode="auto">
          <a:xfrm>
            <a:off x="4268044" y="5308653"/>
            <a:ext cx="558800" cy="599884"/>
          </a:xfrm>
          <a:custGeom>
            <a:avLst/>
            <a:gdLst>
              <a:gd name="T0" fmla="*/ 96 w 352"/>
              <a:gd name="T1" fmla="*/ 243 h 378"/>
              <a:gd name="T2" fmla="*/ 112 w 352"/>
              <a:gd name="T3" fmla="*/ 265 h 378"/>
              <a:gd name="T4" fmla="*/ 128 w 352"/>
              <a:gd name="T5" fmla="*/ 297 h 378"/>
              <a:gd name="T6" fmla="*/ 144 w 352"/>
              <a:gd name="T7" fmla="*/ 319 h 378"/>
              <a:gd name="T8" fmla="*/ 144 w 352"/>
              <a:gd name="T9" fmla="*/ 346 h 378"/>
              <a:gd name="T10" fmla="*/ 160 w 352"/>
              <a:gd name="T11" fmla="*/ 367 h 378"/>
              <a:gd name="T12" fmla="*/ 182 w 352"/>
              <a:gd name="T13" fmla="*/ 373 h 378"/>
              <a:gd name="T14" fmla="*/ 203 w 352"/>
              <a:gd name="T15" fmla="*/ 362 h 378"/>
              <a:gd name="T16" fmla="*/ 214 w 352"/>
              <a:gd name="T17" fmla="*/ 340 h 378"/>
              <a:gd name="T18" fmla="*/ 224 w 352"/>
              <a:gd name="T19" fmla="*/ 319 h 378"/>
              <a:gd name="T20" fmla="*/ 251 w 352"/>
              <a:gd name="T21" fmla="*/ 319 h 378"/>
              <a:gd name="T22" fmla="*/ 272 w 352"/>
              <a:gd name="T23" fmla="*/ 308 h 378"/>
              <a:gd name="T24" fmla="*/ 299 w 352"/>
              <a:gd name="T25" fmla="*/ 297 h 378"/>
              <a:gd name="T26" fmla="*/ 315 w 352"/>
              <a:gd name="T27" fmla="*/ 297 h 378"/>
              <a:gd name="T28" fmla="*/ 310 w 352"/>
              <a:gd name="T29" fmla="*/ 275 h 378"/>
              <a:gd name="T30" fmla="*/ 336 w 352"/>
              <a:gd name="T31" fmla="*/ 270 h 378"/>
              <a:gd name="T32" fmla="*/ 347 w 352"/>
              <a:gd name="T33" fmla="*/ 243 h 378"/>
              <a:gd name="T34" fmla="*/ 352 w 352"/>
              <a:gd name="T35" fmla="*/ 227 h 378"/>
              <a:gd name="T36" fmla="*/ 336 w 352"/>
              <a:gd name="T37" fmla="*/ 210 h 378"/>
              <a:gd name="T38" fmla="*/ 310 w 352"/>
              <a:gd name="T39" fmla="*/ 216 h 378"/>
              <a:gd name="T40" fmla="*/ 304 w 352"/>
              <a:gd name="T41" fmla="*/ 194 h 378"/>
              <a:gd name="T42" fmla="*/ 288 w 352"/>
              <a:gd name="T43" fmla="*/ 167 h 378"/>
              <a:gd name="T44" fmla="*/ 283 w 352"/>
              <a:gd name="T45" fmla="*/ 146 h 378"/>
              <a:gd name="T46" fmla="*/ 288 w 352"/>
              <a:gd name="T47" fmla="*/ 124 h 378"/>
              <a:gd name="T48" fmla="*/ 278 w 352"/>
              <a:gd name="T49" fmla="*/ 108 h 378"/>
              <a:gd name="T50" fmla="*/ 262 w 352"/>
              <a:gd name="T51" fmla="*/ 91 h 378"/>
              <a:gd name="T52" fmla="*/ 240 w 352"/>
              <a:gd name="T53" fmla="*/ 70 h 378"/>
              <a:gd name="T54" fmla="*/ 219 w 352"/>
              <a:gd name="T55" fmla="*/ 54 h 378"/>
              <a:gd name="T56" fmla="*/ 192 w 352"/>
              <a:gd name="T57" fmla="*/ 54 h 378"/>
              <a:gd name="T58" fmla="*/ 171 w 352"/>
              <a:gd name="T59" fmla="*/ 59 h 378"/>
              <a:gd name="T60" fmla="*/ 160 w 352"/>
              <a:gd name="T61" fmla="*/ 54 h 378"/>
              <a:gd name="T62" fmla="*/ 139 w 352"/>
              <a:gd name="T63" fmla="*/ 43 h 378"/>
              <a:gd name="T64" fmla="*/ 123 w 352"/>
              <a:gd name="T65" fmla="*/ 21 h 378"/>
              <a:gd name="T66" fmla="*/ 118 w 352"/>
              <a:gd name="T67" fmla="*/ 0 h 378"/>
              <a:gd name="T68" fmla="*/ 112 w 352"/>
              <a:gd name="T69" fmla="*/ 10 h 378"/>
              <a:gd name="T70" fmla="*/ 96 w 352"/>
              <a:gd name="T71" fmla="*/ 21 h 378"/>
              <a:gd name="T72" fmla="*/ 54 w 352"/>
              <a:gd name="T73" fmla="*/ 59 h 378"/>
              <a:gd name="T74" fmla="*/ 38 w 352"/>
              <a:gd name="T75" fmla="*/ 54 h 378"/>
              <a:gd name="T76" fmla="*/ 11 w 352"/>
              <a:gd name="T77" fmla="*/ 70 h 378"/>
              <a:gd name="T78" fmla="*/ 6 w 352"/>
              <a:gd name="T79" fmla="*/ 81 h 378"/>
              <a:gd name="T80" fmla="*/ 6 w 352"/>
              <a:gd name="T81" fmla="*/ 81 h 378"/>
              <a:gd name="T82" fmla="*/ 0 w 352"/>
              <a:gd name="T83" fmla="*/ 102 h 378"/>
              <a:gd name="T84" fmla="*/ 11 w 352"/>
              <a:gd name="T85" fmla="*/ 135 h 378"/>
              <a:gd name="T86" fmla="*/ 32 w 352"/>
              <a:gd name="T87" fmla="*/ 146 h 378"/>
              <a:gd name="T88" fmla="*/ 48 w 352"/>
              <a:gd name="T89" fmla="*/ 167 h 378"/>
              <a:gd name="T90" fmla="*/ 64 w 352"/>
              <a:gd name="T91" fmla="*/ 194 h 378"/>
              <a:gd name="T92" fmla="*/ 75 w 352"/>
              <a:gd name="T93" fmla="*/ 216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 h="378">
                <a:moveTo>
                  <a:pt x="80" y="232"/>
                </a:moveTo>
                <a:lnTo>
                  <a:pt x="86" y="238"/>
                </a:lnTo>
                <a:lnTo>
                  <a:pt x="96" y="243"/>
                </a:lnTo>
                <a:lnTo>
                  <a:pt x="102" y="254"/>
                </a:lnTo>
                <a:lnTo>
                  <a:pt x="107" y="259"/>
                </a:lnTo>
                <a:lnTo>
                  <a:pt x="112" y="265"/>
                </a:lnTo>
                <a:lnTo>
                  <a:pt x="118" y="270"/>
                </a:lnTo>
                <a:lnTo>
                  <a:pt x="123" y="286"/>
                </a:lnTo>
                <a:lnTo>
                  <a:pt x="128" y="297"/>
                </a:lnTo>
                <a:lnTo>
                  <a:pt x="134" y="302"/>
                </a:lnTo>
                <a:lnTo>
                  <a:pt x="139" y="313"/>
                </a:lnTo>
                <a:lnTo>
                  <a:pt x="144" y="319"/>
                </a:lnTo>
                <a:lnTo>
                  <a:pt x="144" y="329"/>
                </a:lnTo>
                <a:lnTo>
                  <a:pt x="144" y="335"/>
                </a:lnTo>
                <a:lnTo>
                  <a:pt x="144" y="346"/>
                </a:lnTo>
                <a:lnTo>
                  <a:pt x="150" y="357"/>
                </a:lnTo>
                <a:lnTo>
                  <a:pt x="155" y="362"/>
                </a:lnTo>
                <a:lnTo>
                  <a:pt x="160" y="367"/>
                </a:lnTo>
                <a:lnTo>
                  <a:pt x="166" y="378"/>
                </a:lnTo>
                <a:lnTo>
                  <a:pt x="171" y="373"/>
                </a:lnTo>
                <a:lnTo>
                  <a:pt x="182" y="373"/>
                </a:lnTo>
                <a:lnTo>
                  <a:pt x="187" y="367"/>
                </a:lnTo>
                <a:lnTo>
                  <a:pt x="192" y="362"/>
                </a:lnTo>
                <a:lnTo>
                  <a:pt x="203" y="362"/>
                </a:lnTo>
                <a:lnTo>
                  <a:pt x="203" y="357"/>
                </a:lnTo>
                <a:lnTo>
                  <a:pt x="208" y="346"/>
                </a:lnTo>
                <a:lnTo>
                  <a:pt x="214" y="340"/>
                </a:lnTo>
                <a:lnTo>
                  <a:pt x="214" y="329"/>
                </a:lnTo>
                <a:lnTo>
                  <a:pt x="214" y="319"/>
                </a:lnTo>
                <a:lnTo>
                  <a:pt x="224" y="319"/>
                </a:lnTo>
                <a:lnTo>
                  <a:pt x="230" y="319"/>
                </a:lnTo>
                <a:lnTo>
                  <a:pt x="240" y="319"/>
                </a:lnTo>
                <a:lnTo>
                  <a:pt x="251" y="319"/>
                </a:lnTo>
                <a:lnTo>
                  <a:pt x="256" y="313"/>
                </a:lnTo>
                <a:lnTo>
                  <a:pt x="267" y="313"/>
                </a:lnTo>
                <a:lnTo>
                  <a:pt x="272" y="308"/>
                </a:lnTo>
                <a:lnTo>
                  <a:pt x="283" y="302"/>
                </a:lnTo>
                <a:lnTo>
                  <a:pt x="288" y="297"/>
                </a:lnTo>
                <a:lnTo>
                  <a:pt x="299" y="297"/>
                </a:lnTo>
                <a:lnTo>
                  <a:pt x="310" y="302"/>
                </a:lnTo>
                <a:lnTo>
                  <a:pt x="315" y="308"/>
                </a:lnTo>
                <a:lnTo>
                  <a:pt x="315" y="297"/>
                </a:lnTo>
                <a:lnTo>
                  <a:pt x="310" y="292"/>
                </a:lnTo>
                <a:lnTo>
                  <a:pt x="304" y="281"/>
                </a:lnTo>
                <a:lnTo>
                  <a:pt x="310" y="275"/>
                </a:lnTo>
                <a:lnTo>
                  <a:pt x="320" y="275"/>
                </a:lnTo>
                <a:lnTo>
                  <a:pt x="331" y="275"/>
                </a:lnTo>
                <a:lnTo>
                  <a:pt x="336" y="270"/>
                </a:lnTo>
                <a:lnTo>
                  <a:pt x="342" y="259"/>
                </a:lnTo>
                <a:lnTo>
                  <a:pt x="347" y="254"/>
                </a:lnTo>
                <a:lnTo>
                  <a:pt x="347" y="243"/>
                </a:lnTo>
                <a:lnTo>
                  <a:pt x="342" y="238"/>
                </a:lnTo>
                <a:lnTo>
                  <a:pt x="347" y="238"/>
                </a:lnTo>
                <a:lnTo>
                  <a:pt x="352" y="227"/>
                </a:lnTo>
                <a:lnTo>
                  <a:pt x="352" y="216"/>
                </a:lnTo>
                <a:lnTo>
                  <a:pt x="347" y="210"/>
                </a:lnTo>
                <a:lnTo>
                  <a:pt x="336" y="210"/>
                </a:lnTo>
                <a:lnTo>
                  <a:pt x="331" y="210"/>
                </a:lnTo>
                <a:lnTo>
                  <a:pt x="320" y="210"/>
                </a:lnTo>
                <a:lnTo>
                  <a:pt x="310" y="216"/>
                </a:lnTo>
                <a:lnTo>
                  <a:pt x="310" y="210"/>
                </a:lnTo>
                <a:lnTo>
                  <a:pt x="310" y="200"/>
                </a:lnTo>
                <a:lnTo>
                  <a:pt x="304" y="194"/>
                </a:lnTo>
                <a:lnTo>
                  <a:pt x="304" y="183"/>
                </a:lnTo>
                <a:lnTo>
                  <a:pt x="294" y="173"/>
                </a:lnTo>
                <a:lnTo>
                  <a:pt x="288" y="167"/>
                </a:lnTo>
                <a:lnTo>
                  <a:pt x="288" y="162"/>
                </a:lnTo>
                <a:lnTo>
                  <a:pt x="283" y="156"/>
                </a:lnTo>
                <a:lnTo>
                  <a:pt x="283" y="146"/>
                </a:lnTo>
                <a:lnTo>
                  <a:pt x="288" y="135"/>
                </a:lnTo>
                <a:lnTo>
                  <a:pt x="294" y="129"/>
                </a:lnTo>
                <a:lnTo>
                  <a:pt x="288" y="124"/>
                </a:lnTo>
                <a:lnTo>
                  <a:pt x="283" y="124"/>
                </a:lnTo>
                <a:lnTo>
                  <a:pt x="278" y="113"/>
                </a:lnTo>
                <a:lnTo>
                  <a:pt x="278" y="108"/>
                </a:lnTo>
                <a:lnTo>
                  <a:pt x="272" y="102"/>
                </a:lnTo>
                <a:lnTo>
                  <a:pt x="267" y="97"/>
                </a:lnTo>
                <a:lnTo>
                  <a:pt x="262" y="91"/>
                </a:lnTo>
                <a:lnTo>
                  <a:pt x="256" y="81"/>
                </a:lnTo>
                <a:lnTo>
                  <a:pt x="251" y="75"/>
                </a:lnTo>
                <a:lnTo>
                  <a:pt x="240" y="70"/>
                </a:lnTo>
                <a:lnTo>
                  <a:pt x="235" y="59"/>
                </a:lnTo>
                <a:lnTo>
                  <a:pt x="230" y="59"/>
                </a:lnTo>
                <a:lnTo>
                  <a:pt x="219" y="54"/>
                </a:lnTo>
                <a:lnTo>
                  <a:pt x="208" y="54"/>
                </a:lnTo>
                <a:lnTo>
                  <a:pt x="203" y="59"/>
                </a:lnTo>
                <a:lnTo>
                  <a:pt x="192" y="54"/>
                </a:lnTo>
                <a:lnTo>
                  <a:pt x="182" y="54"/>
                </a:lnTo>
                <a:lnTo>
                  <a:pt x="182" y="59"/>
                </a:lnTo>
                <a:lnTo>
                  <a:pt x="171" y="59"/>
                </a:lnTo>
                <a:lnTo>
                  <a:pt x="166" y="64"/>
                </a:lnTo>
                <a:lnTo>
                  <a:pt x="155" y="59"/>
                </a:lnTo>
                <a:lnTo>
                  <a:pt x="160" y="54"/>
                </a:lnTo>
                <a:lnTo>
                  <a:pt x="155" y="43"/>
                </a:lnTo>
                <a:lnTo>
                  <a:pt x="150" y="43"/>
                </a:lnTo>
                <a:lnTo>
                  <a:pt x="139" y="43"/>
                </a:lnTo>
                <a:lnTo>
                  <a:pt x="134" y="37"/>
                </a:lnTo>
                <a:lnTo>
                  <a:pt x="128" y="32"/>
                </a:lnTo>
                <a:lnTo>
                  <a:pt x="123" y="21"/>
                </a:lnTo>
                <a:lnTo>
                  <a:pt x="134" y="16"/>
                </a:lnTo>
                <a:lnTo>
                  <a:pt x="134" y="10"/>
                </a:lnTo>
                <a:lnTo>
                  <a:pt x="118" y="0"/>
                </a:lnTo>
                <a:lnTo>
                  <a:pt x="118" y="5"/>
                </a:lnTo>
                <a:lnTo>
                  <a:pt x="107" y="5"/>
                </a:lnTo>
                <a:lnTo>
                  <a:pt x="112" y="10"/>
                </a:lnTo>
                <a:lnTo>
                  <a:pt x="107" y="16"/>
                </a:lnTo>
                <a:lnTo>
                  <a:pt x="102" y="21"/>
                </a:lnTo>
                <a:lnTo>
                  <a:pt x="96" y="21"/>
                </a:lnTo>
                <a:lnTo>
                  <a:pt x="96" y="16"/>
                </a:lnTo>
                <a:lnTo>
                  <a:pt x="91" y="21"/>
                </a:lnTo>
                <a:lnTo>
                  <a:pt x="54" y="59"/>
                </a:lnTo>
                <a:lnTo>
                  <a:pt x="43" y="59"/>
                </a:lnTo>
                <a:lnTo>
                  <a:pt x="43" y="54"/>
                </a:lnTo>
                <a:lnTo>
                  <a:pt x="38" y="54"/>
                </a:lnTo>
                <a:lnTo>
                  <a:pt x="32" y="54"/>
                </a:lnTo>
                <a:lnTo>
                  <a:pt x="38" y="54"/>
                </a:lnTo>
                <a:lnTo>
                  <a:pt x="11" y="70"/>
                </a:lnTo>
                <a:lnTo>
                  <a:pt x="22" y="75"/>
                </a:lnTo>
                <a:lnTo>
                  <a:pt x="11" y="70"/>
                </a:lnTo>
                <a:lnTo>
                  <a:pt x="6" y="81"/>
                </a:lnTo>
                <a:lnTo>
                  <a:pt x="22" y="81"/>
                </a:lnTo>
                <a:lnTo>
                  <a:pt x="11" y="86"/>
                </a:lnTo>
                <a:lnTo>
                  <a:pt x="6" y="81"/>
                </a:lnTo>
                <a:lnTo>
                  <a:pt x="11" y="86"/>
                </a:lnTo>
                <a:lnTo>
                  <a:pt x="6" y="91"/>
                </a:lnTo>
                <a:lnTo>
                  <a:pt x="0" y="102"/>
                </a:lnTo>
                <a:lnTo>
                  <a:pt x="0" y="113"/>
                </a:lnTo>
                <a:lnTo>
                  <a:pt x="6" y="124"/>
                </a:lnTo>
                <a:lnTo>
                  <a:pt x="11" y="135"/>
                </a:lnTo>
                <a:lnTo>
                  <a:pt x="16" y="140"/>
                </a:lnTo>
                <a:lnTo>
                  <a:pt x="27" y="140"/>
                </a:lnTo>
                <a:lnTo>
                  <a:pt x="32" y="146"/>
                </a:lnTo>
                <a:lnTo>
                  <a:pt x="43" y="151"/>
                </a:lnTo>
                <a:lnTo>
                  <a:pt x="43" y="156"/>
                </a:lnTo>
                <a:lnTo>
                  <a:pt x="48" y="167"/>
                </a:lnTo>
                <a:lnTo>
                  <a:pt x="54" y="178"/>
                </a:lnTo>
                <a:lnTo>
                  <a:pt x="59" y="189"/>
                </a:lnTo>
                <a:lnTo>
                  <a:pt x="64" y="194"/>
                </a:lnTo>
                <a:lnTo>
                  <a:pt x="70" y="205"/>
                </a:lnTo>
                <a:lnTo>
                  <a:pt x="70" y="210"/>
                </a:lnTo>
                <a:lnTo>
                  <a:pt x="75" y="216"/>
                </a:lnTo>
                <a:lnTo>
                  <a:pt x="80" y="221"/>
                </a:lnTo>
                <a:lnTo>
                  <a:pt x="80" y="232"/>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6" name="Freeform 78"/>
          <p:cNvSpPr>
            <a:spLocks/>
          </p:cNvSpPr>
          <p:nvPr/>
        </p:nvSpPr>
        <p:spPr bwMode="auto">
          <a:xfrm>
            <a:off x="4268044" y="5308653"/>
            <a:ext cx="558800" cy="599884"/>
          </a:xfrm>
          <a:custGeom>
            <a:avLst/>
            <a:gdLst>
              <a:gd name="T0" fmla="*/ 96 w 352"/>
              <a:gd name="T1" fmla="*/ 243 h 378"/>
              <a:gd name="T2" fmla="*/ 112 w 352"/>
              <a:gd name="T3" fmla="*/ 265 h 378"/>
              <a:gd name="T4" fmla="*/ 128 w 352"/>
              <a:gd name="T5" fmla="*/ 297 h 378"/>
              <a:gd name="T6" fmla="*/ 144 w 352"/>
              <a:gd name="T7" fmla="*/ 319 h 378"/>
              <a:gd name="T8" fmla="*/ 144 w 352"/>
              <a:gd name="T9" fmla="*/ 346 h 378"/>
              <a:gd name="T10" fmla="*/ 160 w 352"/>
              <a:gd name="T11" fmla="*/ 367 h 378"/>
              <a:gd name="T12" fmla="*/ 182 w 352"/>
              <a:gd name="T13" fmla="*/ 373 h 378"/>
              <a:gd name="T14" fmla="*/ 203 w 352"/>
              <a:gd name="T15" fmla="*/ 362 h 378"/>
              <a:gd name="T16" fmla="*/ 214 w 352"/>
              <a:gd name="T17" fmla="*/ 340 h 378"/>
              <a:gd name="T18" fmla="*/ 224 w 352"/>
              <a:gd name="T19" fmla="*/ 319 h 378"/>
              <a:gd name="T20" fmla="*/ 251 w 352"/>
              <a:gd name="T21" fmla="*/ 319 h 378"/>
              <a:gd name="T22" fmla="*/ 272 w 352"/>
              <a:gd name="T23" fmla="*/ 308 h 378"/>
              <a:gd name="T24" fmla="*/ 299 w 352"/>
              <a:gd name="T25" fmla="*/ 297 h 378"/>
              <a:gd name="T26" fmla="*/ 315 w 352"/>
              <a:gd name="T27" fmla="*/ 297 h 378"/>
              <a:gd name="T28" fmla="*/ 310 w 352"/>
              <a:gd name="T29" fmla="*/ 275 h 378"/>
              <a:gd name="T30" fmla="*/ 336 w 352"/>
              <a:gd name="T31" fmla="*/ 270 h 378"/>
              <a:gd name="T32" fmla="*/ 347 w 352"/>
              <a:gd name="T33" fmla="*/ 243 h 378"/>
              <a:gd name="T34" fmla="*/ 352 w 352"/>
              <a:gd name="T35" fmla="*/ 227 h 378"/>
              <a:gd name="T36" fmla="*/ 336 w 352"/>
              <a:gd name="T37" fmla="*/ 210 h 378"/>
              <a:gd name="T38" fmla="*/ 310 w 352"/>
              <a:gd name="T39" fmla="*/ 216 h 378"/>
              <a:gd name="T40" fmla="*/ 304 w 352"/>
              <a:gd name="T41" fmla="*/ 194 h 378"/>
              <a:gd name="T42" fmla="*/ 288 w 352"/>
              <a:gd name="T43" fmla="*/ 167 h 378"/>
              <a:gd name="T44" fmla="*/ 283 w 352"/>
              <a:gd name="T45" fmla="*/ 146 h 378"/>
              <a:gd name="T46" fmla="*/ 288 w 352"/>
              <a:gd name="T47" fmla="*/ 124 h 378"/>
              <a:gd name="T48" fmla="*/ 278 w 352"/>
              <a:gd name="T49" fmla="*/ 108 h 378"/>
              <a:gd name="T50" fmla="*/ 262 w 352"/>
              <a:gd name="T51" fmla="*/ 91 h 378"/>
              <a:gd name="T52" fmla="*/ 240 w 352"/>
              <a:gd name="T53" fmla="*/ 70 h 378"/>
              <a:gd name="T54" fmla="*/ 219 w 352"/>
              <a:gd name="T55" fmla="*/ 54 h 378"/>
              <a:gd name="T56" fmla="*/ 192 w 352"/>
              <a:gd name="T57" fmla="*/ 54 h 378"/>
              <a:gd name="T58" fmla="*/ 171 w 352"/>
              <a:gd name="T59" fmla="*/ 59 h 378"/>
              <a:gd name="T60" fmla="*/ 160 w 352"/>
              <a:gd name="T61" fmla="*/ 54 h 378"/>
              <a:gd name="T62" fmla="*/ 139 w 352"/>
              <a:gd name="T63" fmla="*/ 43 h 378"/>
              <a:gd name="T64" fmla="*/ 123 w 352"/>
              <a:gd name="T65" fmla="*/ 21 h 378"/>
              <a:gd name="T66" fmla="*/ 118 w 352"/>
              <a:gd name="T67" fmla="*/ 0 h 378"/>
              <a:gd name="T68" fmla="*/ 112 w 352"/>
              <a:gd name="T69" fmla="*/ 10 h 378"/>
              <a:gd name="T70" fmla="*/ 96 w 352"/>
              <a:gd name="T71" fmla="*/ 21 h 378"/>
              <a:gd name="T72" fmla="*/ 54 w 352"/>
              <a:gd name="T73" fmla="*/ 59 h 378"/>
              <a:gd name="T74" fmla="*/ 38 w 352"/>
              <a:gd name="T75" fmla="*/ 54 h 378"/>
              <a:gd name="T76" fmla="*/ 11 w 352"/>
              <a:gd name="T77" fmla="*/ 70 h 378"/>
              <a:gd name="T78" fmla="*/ 6 w 352"/>
              <a:gd name="T79" fmla="*/ 81 h 378"/>
              <a:gd name="T80" fmla="*/ 6 w 352"/>
              <a:gd name="T81" fmla="*/ 81 h 378"/>
              <a:gd name="T82" fmla="*/ 0 w 352"/>
              <a:gd name="T83" fmla="*/ 102 h 378"/>
              <a:gd name="T84" fmla="*/ 11 w 352"/>
              <a:gd name="T85" fmla="*/ 135 h 378"/>
              <a:gd name="T86" fmla="*/ 32 w 352"/>
              <a:gd name="T87" fmla="*/ 146 h 378"/>
              <a:gd name="T88" fmla="*/ 48 w 352"/>
              <a:gd name="T89" fmla="*/ 167 h 378"/>
              <a:gd name="T90" fmla="*/ 64 w 352"/>
              <a:gd name="T91" fmla="*/ 194 h 378"/>
              <a:gd name="T92" fmla="*/ 75 w 352"/>
              <a:gd name="T93" fmla="*/ 216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 h="378">
                <a:moveTo>
                  <a:pt x="80" y="232"/>
                </a:moveTo>
                <a:lnTo>
                  <a:pt x="86" y="238"/>
                </a:lnTo>
                <a:lnTo>
                  <a:pt x="96" y="243"/>
                </a:lnTo>
                <a:lnTo>
                  <a:pt x="102" y="254"/>
                </a:lnTo>
                <a:lnTo>
                  <a:pt x="107" y="259"/>
                </a:lnTo>
                <a:lnTo>
                  <a:pt x="112" y="265"/>
                </a:lnTo>
                <a:lnTo>
                  <a:pt x="118" y="270"/>
                </a:lnTo>
                <a:lnTo>
                  <a:pt x="123" y="286"/>
                </a:lnTo>
                <a:lnTo>
                  <a:pt x="128" y="297"/>
                </a:lnTo>
                <a:lnTo>
                  <a:pt x="134" y="302"/>
                </a:lnTo>
                <a:lnTo>
                  <a:pt x="139" y="313"/>
                </a:lnTo>
                <a:lnTo>
                  <a:pt x="144" y="319"/>
                </a:lnTo>
                <a:lnTo>
                  <a:pt x="144" y="329"/>
                </a:lnTo>
                <a:lnTo>
                  <a:pt x="144" y="335"/>
                </a:lnTo>
                <a:lnTo>
                  <a:pt x="144" y="346"/>
                </a:lnTo>
                <a:lnTo>
                  <a:pt x="150" y="357"/>
                </a:lnTo>
                <a:lnTo>
                  <a:pt x="155" y="362"/>
                </a:lnTo>
                <a:lnTo>
                  <a:pt x="160" y="367"/>
                </a:lnTo>
                <a:lnTo>
                  <a:pt x="166" y="378"/>
                </a:lnTo>
                <a:lnTo>
                  <a:pt x="171" y="373"/>
                </a:lnTo>
                <a:lnTo>
                  <a:pt x="182" y="373"/>
                </a:lnTo>
                <a:lnTo>
                  <a:pt x="187" y="367"/>
                </a:lnTo>
                <a:lnTo>
                  <a:pt x="192" y="362"/>
                </a:lnTo>
                <a:lnTo>
                  <a:pt x="203" y="362"/>
                </a:lnTo>
                <a:lnTo>
                  <a:pt x="203" y="357"/>
                </a:lnTo>
                <a:lnTo>
                  <a:pt x="208" y="346"/>
                </a:lnTo>
                <a:lnTo>
                  <a:pt x="214" y="340"/>
                </a:lnTo>
                <a:lnTo>
                  <a:pt x="214" y="329"/>
                </a:lnTo>
                <a:lnTo>
                  <a:pt x="214" y="319"/>
                </a:lnTo>
                <a:lnTo>
                  <a:pt x="224" y="319"/>
                </a:lnTo>
                <a:lnTo>
                  <a:pt x="230" y="319"/>
                </a:lnTo>
                <a:lnTo>
                  <a:pt x="240" y="319"/>
                </a:lnTo>
                <a:lnTo>
                  <a:pt x="251" y="319"/>
                </a:lnTo>
                <a:lnTo>
                  <a:pt x="256" y="313"/>
                </a:lnTo>
                <a:lnTo>
                  <a:pt x="267" y="313"/>
                </a:lnTo>
                <a:lnTo>
                  <a:pt x="272" y="308"/>
                </a:lnTo>
                <a:lnTo>
                  <a:pt x="283" y="302"/>
                </a:lnTo>
                <a:lnTo>
                  <a:pt x="288" y="297"/>
                </a:lnTo>
                <a:lnTo>
                  <a:pt x="299" y="297"/>
                </a:lnTo>
                <a:lnTo>
                  <a:pt x="310" y="302"/>
                </a:lnTo>
                <a:lnTo>
                  <a:pt x="315" y="308"/>
                </a:lnTo>
                <a:lnTo>
                  <a:pt x="315" y="297"/>
                </a:lnTo>
                <a:lnTo>
                  <a:pt x="310" y="292"/>
                </a:lnTo>
                <a:lnTo>
                  <a:pt x="304" y="281"/>
                </a:lnTo>
                <a:lnTo>
                  <a:pt x="310" y="275"/>
                </a:lnTo>
                <a:lnTo>
                  <a:pt x="320" y="275"/>
                </a:lnTo>
                <a:lnTo>
                  <a:pt x="331" y="275"/>
                </a:lnTo>
                <a:lnTo>
                  <a:pt x="336" y="270"/>
                </a:lnTo>
                <a:lnTo>
                  <a:pt x="342" y="259"/>
                </a:lnTo>
                <a:lnTo>
                  <a:pt x="347" y="254"/>
                </a:lnTo>
                <a:lnTo>
                  <a:pt x="347" y="243"/>
                </a:lnTo>
                <a:lnTo>
                  <a:pt x="342" y="238"/>
                </a:lnTo>
                <a:lnTo>
                  <a:pt x="347" y="238"/>
                </a:lnTo>
                <a:lnTo>
                  <a:pt x="352" y="227"/>
                </a:lnTo>
                <a:lnTo>
                  <a:pt x="352" y="216"/>
                </a:lnTo>
                <a:lnTo>
                  <a:pt x="347" y="210"/>
                </a:lnTo>
                <a:lnTo>
                  <a:pt x="336" y="210"/>
                </a:lnTo>
                <a:lnTo>
                  <a:pt x="331" y="210"/>
                </a:lnTo>
                <a:lnTo>
                  <a:pt x="320" y="210"/>
                </a:lnTo>
                <a:lnTo>
                  <a:pt x="310" y="216"/>
                </a:lnTo>
                <a:lnTo>
                  <a:pt x="310" y="210"/>
                </a:lnTo>
                <a:lnTo>
                  <a:pt x="310" y="200"/>
                </a:lnTo>
                <a:lnTo>
                  <a:pt x="304" y="194"/>
                </a:lnTo>
                <a:lnTo>
                  <a:pt x="304" y="183"/>
                </a:lnTo>
                <a:lnTo>
                  <a:pt x="294" y="173"/>
                </a:lnTo>
                <a:lnTo>
                  <a:pt x="288" y="167"/>
                </a:lnTo>
                <a:lnTo>
                  <a:pt x="288" y="162"/>
                </a:lnTo>
                <a:lnTo>
                  <a:pt x="283" y="156"/>
                </a:lnTo>
                <a:lnTo>
                  <a:pt x="283" y="146"/>
                </a:lnTo>
                <a:lnTo>
                  <a:pt x="288" y="135"/>
                </a:lnTo>
                <a:lnTo>
                  <a:pt x="294" y="129"/>
                </a:lnTo>
                <a:lnTo>
                  <a:pt x="288" y="124"/>
                </a:lnTo>
                <a:lnTo>
                  <a:pt x="283" y="124"/>
                </a:lnTo>
                <a:lnTo>
                  <a:pt x="278" y="113"/>
                </a:lnTo>
                <a:lnTo>
                  <a:pt x="278" y="108"/>
                </a:lnTo>
                <a:lnTo>
                  <a:pt x="272" y="102"/>
                </a:lnTo>
                <a:lnTo>
                  <a:pt x="267" y="97"/>
                </a:lnTo>
                <a:lnTo>
                  <a:pt x="262" y="91"/>
                </a:lnTo>
                <a:lnTo>
                  <a:pt x="256" y="81"/>
                </a:lnTo>
                <a:lnTo>
                  <a:pt x="251" y="75"/>
                </a:lnTo>
                <a:lnTo>
                  <a:pt x="240" y="70"/>
                </a:lnTo>
                <a:lnTo>
                  <a:pt x="235" y="59"/>
                </a:lnTo>
                <a:lnTo>
                  <a:pt x="230" y="59"/>
                </a:lnTo>
                <a:lnTo>
                  <a:pt x="219" y="54"/>
                </a:lnTo>
                <a:lnTo>
                  <a:pt x="208" y="54"/>
                </a:lnTo>
                <a:lnTo>
                  <a:pt x="203" y="59"/>
                </a:lnTo>
                <a:lnTo>
                  <a:pt x="192" y="54"/>
                </a:lnTo>
                <a:lnTo>
                  <a:pt x="182" y="54"/>
                </a:lnTo>
                <a:lnTo>
                  <a:pt x="182" y="59"/>
                </a:lnTo>
                <a:lnTo>
                  <a:pt x="171" y="59"/>
                </a:lnTo>
                <a:lnTo>
                  <a:pt x="166" y="64"/>
                </a:lnTo>
                <a:lnTo>
                  <a:pt x="155" y="59"/>
                </a:lnTo>
                <a:lnTo>
                  <a:pt x="160" y="54"/>
                </a:lnTo>
                <a:lnTo>
                  <a:pt x="155" y="43"/>
                </a:lnTo>
                <a:lnTo>
                  <a:pt x="150" y="43"/>
                </a:lnTo>
                <a:lnTo>
                  <a:pt x="139" y="43"/>
                </a:lnTo>
                <a:lnTo>
                  <a:pt x="134" y="37"/>
                </a:lnTo>
                <a:lnTo>
                  <a:pt x="128" y="32"/>
                </a:lnTo>
                <a:lnTo>
                  <a:pt x="123" y="21"/>
                </a:lnTo>
                <a:lnTo>
                  <a:pt x="134" y="16"/>
                </a:lnTo>
                <a:lnTo>
                  <a:pt x="134" y="10"/>
                </a:lnTo>
                <a:lnTo>
                  <a:pt x="118" y="0"/>
                </a:lnTo>
                <a:lnTo>
                  <a:pt x="118" y="5"/>
                </a:lnTo>
                <a:lnTo>
                  <a:pt x="107" y="5"/>
                </a:lnTo>
                <a:lnTo>
                  <a:pt x="112" y="10"/>
                </a:lnTo>
                <a:lnTo>
                  <a:pt x="107" y="16"/>
                </a:lnTo>
                <a:lnTo>
                  <a:pt x="102" y="21"/>
                </a:lnTo>
                <a:lnTo>
                  <a:pt x="96" y="21"/>
                </a:lnTo>
                <a:lnTo>
                  <a:pt x="96" y="16"/>
                </a:lnTo>
                <a:lnTo>
                  <a:pt x="91" y="21"/>
                </a:lnTo>
                <a:lnTo>
                  <a:pt x="54" y="59"/>
                </a:lnTo>
                <a:lnTo>
                  <a:pt x="43" y="59"/>
                </a:lnTo>
                <a:lnTo>
                  <a:pt x="43" y="54"/>
                </a:lnTo>
                <a:lnTo>
                  <a:pt x="38" y="54"/>
                </a:lnTo>
                <a:lnTo>
                  <a:pt x="32" y="54"/>
                </a:lnTo>
                <a:lnTo>
                  <a:pt x="38" y="54"/>
                </a:lnTo>
                <a:lnTo>
                  <a:pt x="11" y="70"/>
                </a:lnTo>
                <a:lnTo>
                  <a:pt x="22" y="75"/>
                </a:lnTo>
                <a:lnTo>
                  <a:pt x="11" y="70"/>
                </a:lnTo>
                <a:lnTo>
                  <a:pt x="6" y="81"/>
                </a:lnTo>
                <a:lnTo>
                  <a:pt x="22" y="81"/>
                </a:lnTo>
                <a:lnTo>
                  <a:pt x="11" y="86"/>
                </a:lnTo>
                <a:lnTo>
                  <a:pt x="6" y="81"/>
                </a:lnTo>
                <a:lnTo>
                  <a:pt x="11" y="86"/>
                </a:lnTo>
                <a:lnTo>
                  <a:pt x="6" y="91"/>
                </a:lnTo>
                <a:lnTo>
                  <a:pt x="0" y="102"/>
                </a:lnTo>
                <a:lnTo>
                  <a:pt x="0" y="113"/>
                </a:lnTo>
                <a:lnTo>
                  <a:pt x="6" y="124"/>
                </a:lnTo>
                <a:lnTo>
                  <a:pt x="11" y="135"/>
                </a:lnTo>
                <a:lnTo>
                  <a:pt x="16" y="140"/>
                </a:lnTo>
                <a:lnTo>
                  <a:pt x="27" y="140"/>
                </a:lnTo>
                <a:lnTo>
                  <a:pt x="32" y="146"/>
                </a:lnTo>
                <a:lnTo>
                  <a:pt x="43" y="151"/>
                </a:lnTo>
                <a:lnTo>
                  <a:pt x="43" y="156"/>
                </a:lnTo>
                <a:lnTo>
                  <a:pt x="48" y="167"/>
                </a:lnTo>
                <a:lnTo>
                  <a:pt x="54" y="178"/>
                </a:lnTo>
                <a:lnTo>
                  <a:pt x="59" y="189"/>
                </a:lnTo>
                <a:lnTo>
                  <a:pt x="64" y="194"/>
                </a:lnTo>
                <a:lnTo>
                  <a:pt x="70" y="205"/>
                </a:lnTo>
                <a:lnTo>
                  <a:pt x="70" y="210"/>
                </a:lnTo>
                <a:lnTo>
                  <a:pt x="75" y="216"/>
                </a:lnTo>
                <a:lnTo>
                  <a:pt x="80" y="221"/>
                </a:lnTo>
                <a:lnTo>
                  <a:pt x="80" y="232"/>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 name="Freeform 79"/>
          <p:cNvSpPr>
            <a:spLocks/>
          </p:cNvSpPr>
          <p:nvPr/>
        </p:nvSpPr>
        <p:spPr bwMode="auto">
          <a:xfrm>
            <a:off x="4082306" y="5092822"/>
            <a:ext cx="134938" cy="103155"/>
          </a:xfrm>
          <a:custGeom>
            <a:avLst/>
            <a:gdLst>
              <a:gd name="T0" fmla="*/ 11 w 85"/>
              <a:gd name="T1" fmla="*/ 38 h 65"/>
              <a:gd name="T2" fmla="*/ 32 w 85"/>
              <a:gd name="T3" fmla="*/ 65 h 65"/>
              <a:gd name="T4" fmla="*/ 48 w 85"/>
              <a:gd name="T5" fmla="*/ 54 h 65"/>
              <a:gd name="T6" fmla="*/ 59 w 85"/>
              <a:gd name="T7" fmla="*/ 49 h 65"/>
              <a:gd name="T8" fmla="*/ 64 w 85"/>
              <a:gd name="T9" fmla="*/ 44 h 65"/>
              <a:gd name="T10" fmla="*/ 64 w 85"/>
              <a:gd name="T11" fmla="*/ 49 h 65"/>
              <a:gd name="T12" fmla="*/ 69 w 85"/>
              <a:gd name="T13" fmla="*/ 49 h 65"/>
              <a:gd name="T14" fmla="*/ 80 w 85"/>
              <a:gd name="T15" fmla="*/ 38 h 65"/>
              <a:gd name="T16" fmla="*/ 69 w 85"/>
              <a:gd name="T17" fmla="*/ 44 h 65"/>
              <a:gd name="T18" fmla="*/ 64 w 85"/>
              <a:gd name="T19" fmla="*/ 38 h 65"/>
              <a:gd name="T20" fmla="*/ 85 w 85"/>
              <a:gd name="T21" fmla="*/ 27 h 65"/>
              <a:gd name="T22" fmla="*/ 43 w 85"/>
              <a:gd name="T23" fmla="*/ 0 h 65"/>
              <a:gd name="T24" fmla="*/ 0 w 85"/>
              <a:gd name="T25" fmla="*/ 33 h 65"/>
              <a:gd name="T26" fmla="*/ 11 w 85"/>
              <a:gd name="T27" fmla="*/ 38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65">
                <a:moveTo>
                  <a:pt x="11" y="38"/>
                </a:moveTo>
                <a:lnTo>
                  <a:pt x="32" y="65"/>
                </a:lnTo>
                <a:lnTo>
                  <a:pt x="48" y="54"/>
                </a:lnTo>
                <a:lnTo>
                  <a:pt x="59" y="49"/>
                </a:lnTo>
                <a:lnTo>
                  <a:pt x="64" y="44"/>
                </a:lnTo>
                <a:lnTo>
                  <a:pt x="64" y="49"/>
                </a:lnTo>
                <a:lnTo>
                  <a:pt x="69" y="49"/>
                </a:lnTo>
                <a:lnTo>
                  <a:pt x="80" y="38"/>
                </a:lnTo>
                <a:lnTo>
                  <a:pt x="69" y="44"/>
                </a:lnTo>
                <a:lnTo>
                  <a:pt x="64" y="38"/>
                </a:lnTo>
                <a:lnTo>
                  <a:pt x="85" y="27"/>
                </a:lnTo>
                <a:lnTo>
                  <a:pt x="43" y="0"/>
                </a:lnTo>
                <a:lnTo>
                  <a:pt x="0" y="33"/>
                </a:lnTo>
                <a:lnTo>
                  <a:pt x="11" y="38"/>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8" name="Freeform 80"/>
          <p:cNvSpPr>
            <a:spLocks/>
          </p:cNvSpPr>
          <p:nvPr/>
        </p:nvSpPr>
        <p:spPr bwMode="auto">
          <a:xfrm>
            <a:off x="4082306" y="5092822"/>
            <a:ext cx="134938" cy="103155"/>
          </a:xfrm>
          <a:custGeom>
            <a:avLst/>
            <a:gdLst>
              <a:gd name="T0" fmla="*/ 11 w 85"/>
              <a:gd name="T1" fmla="*/ 38 h 65"/>
              <a:gd name="T2" fmla="*/ 32 w 85"/>
              <a:gd name="T3" fmla="*/ 65 h 65"/>
              <a:gd name="T4" fmla="*/ 48 w 85"/>
              <a:gd name="T5" fmla="*/ 54 h 65"/>
              <a:gd name="T6" fmla="*/ 59 w 85"/>
              <a:gd name="T7" fmla="*/ 49 h 65"/>
              <a:gd name="T8" fmla="*/ 64 w 85"/>
              <a:gd name="T9" fmla="*/ 44 h 65"/>
              <a:gd name="T10" fmla="*/ 64 w 85"/>
              <a:gd name="T11" fmla="*/ 49 h 65"/>
              <a:gd name="T12" fmla="*/ 69 w 85"/>
              <a:gd name="T13" fmla="*/ 49 h 65"/>
              <a:gd name="T14" fmla="*/ 80 w 85"/>
              <a:gd name="T15" fmla="*/ 38 h 65"/>
              <a:gd name="T16" fmla="*/ 69 w 85"/>
              <a:gd name="T17" fmla="*/ 44 h 65"/>
              <a:gd name="T18" fmla="*/ 64 w 85"/>
              <a:gd name="T19" fmla="*/ 38 h 65"/>
              <a:gd name="T20" fmla="*/ 85 w 85"/>
              <a:gd name="T21" fmla="*/ 27 h 65"/>
              <a:gd name="T22" fmla="*/ 43 w 85"/>
              <a:gd name="T23" fmla="*/ 0 h 65"/>
              <a:gd name="T24" fmla="*/ 0 w 85"/>
              <a:gd name="T25" fmla="*/ 33 h 65"/>
              <a:gd name="T26" fmla="*/ 11 w 85"/>
              <a:gd name="T27" fmla="*/ 38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65">
                <a:moveTo>
                  <a:pt x="11" y="38"/>
                </a:moveTo>
                <a:lnTo>
                  <a:pt x="32" y="65"/>
                </a:lnTo>
                <a:lnTo>
                  <a:pt x="48" y="54"/>
                </a:lnTo>
                <a:lnTo>
                  <a:pt x="59" y="49"/>
                </a:lnTo>
                <a:lnTo>
                  <a:pt x="64" y="44"/>
                </a:lnTo>
                <a:lnTo>
                  <a:pt x="64" y="49"/>
                </a:lnTo>
                <a:lnTo>
                  <a:pt x="69" y="49"/>
                </a:lnTo>
                <a:lnTo>
                  <a:pt x="80" y="38"/>
                </a:lnTo>
                <a:lnTo>
                  <a:pt x="69" y="44"/>
                </a:lnTo>
                <a:lnTo>
                  <a:pt x="64" y="38"/>
                </a:lnTo>
                <a:lnTo>
                  <a:pt x="85" y="27"/>
                </a:lnTo>
                <a:lnTo>
                  <a:pt x="43" y="0"/>
                </a:lnTo>
                <a:lnTo>
                  <a:pt x="0" y="33"/>
                </a:lnTo>
                <a:lnTo>
                  <a:pt x="11" y="38"/>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 name="Freeform 81"/>
          <p:cNvSpPr>
            <a:spLocks/>
          </p:cNvSpPr>
          <p:nvPr/>
        </p:nvSpPr>
        <p:spPr bwMode="auto">
          <a:xfrm>
            <a:off x="4150569" y="5049973"/>
            <a:ext cx="127000" cy="85698"/>
          </a:xfrm>
          <a:custGeom>
            <a:avLst/>
            <a:gdLst>
              <a:gd name="T0" fmla="*/ 69 w 80"/>
              <a:gd name="T1" fmla="*/ 38 h 54"/>
              <a:gd name="T2" fmla="*/ 80 w 80"/>
              <a:gd name="T3" fmla="*/ 27 h 54"/>
              <a:gd name="T4" fmla="*/ 69 w 80"/>
              <a:gd name="T5" fmla="*/ 17 h 54"/>
              <a:gd name="T6" fmla="*/ 42 w 80"/>
              <a:gd name="T7" fmla="*/ 0 h 54"/>
              <a:gd name="T8" fmla="*/ 0 w 80"/>
              <a:gd name="T9" fmla="*/ 27 h 54"/>
              <a:gd name="T10" fmla="*/ 42 w 80"/>
              <a:gd name="T11" fmla="*/ 54 h 54"/>
              <a:gd name="T12" fmla="*/ 69 w 80"/>
              <a:gd name="T13" fmla="*/ 38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54">
                <a:moveTo>
                  <a:pt x="69" y="38"/>
                </a:moveTo>
                <a:lnTo>
                  <a:pt x="80" y="27"/>
                </a:lnTo>
                <a:lnTo>
                  <a:pt x="69" y="17"/>
                </a:lnTo>
                <a:lnTo>
                  <a:pt x="42" y="0"/>
                </a:lnTo>
                <a:lnTo>
                  <a:pt x="0" y="27"/>
                </a:lnTo>
                <a:lnTo>
                  <a:pt x="42" y="54"/>
                </a:lnTo>
                <a:lnTo>
                  <a:pt x="69" y="38"/>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0" name="Freeform 82"/>
          <p:cNvSpPr>
            <a:spLocks/>
          </p:cNvSpPr>
          <p:nvPr/>
        </p:nvSpPr>
        <p:spPr bwMode="auto">
          <a:xfrm>
            <a:off x="4150569" y="5049973"/>
            <a:ext cx="127000" cy="85698"/>
          </a:xfrm>
          <a:custGeom>
            <a:avLst/>
            <a:gdLst>
              <a:gd name="T0" fmla="*/ 69 w 80"/>
              <a:gd name="T1" fmla="*/ 38 h 54"/>
              <a:gd name="T2" fmla="*/ 80 w 80"/>
              <a:gd name="T3" fmla="*/ 27 h 54"/>
              <a:gd name="T4" fmla="*/ 69 w 80"/>
              <a:gd name="T5" fmla="*/ 17 h 54"/>
              <a:gd name="T6" fmla="*/ 42 w 80"/>
              <a:gd name="T7" fmla="*/ 0 h 54"/>
              <a:gd name="T8" fmla="*/ 0 w 80"/>
              <a:gd name="T9" fmla="*/ 27 h 54"/>
              <a:gd name="T10" fmla="*/ 42 w 80"/>
              <a:gd name="T11" fmla="*/ 54 h 54"/>
              <a:gd name="T12" fmla="*/ 69 w 80"/>
              <a:gd name="T13" fmla="*/ 38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54">
                <a:moveTo>
                  <a:pt x="69" y="38"/>
                </a:moveTo>
                <a:lnTo>
                  <a:pt x="80" y="27"/>
                </a:lnTo>
                <a:lnTo>
                  <a:pt x="69" y="17"/>
                </a:lnTo>
                <a:lnTo>
                  <a:pt x="42" y="0"/>
                </a:lnTo>
                <a:lnTo>
                  <a:pt x="0" y="27"/>
                </a:lnTo>
                <a:lnTo>
                  <a:pt x="42" y="54"/>
                </a:lnTo>
                <a:lnTo>
                  <a:pt x="69" y="38"/>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1" name="Freeform 83"/>
          <p:cNvSpPr>
            <a:spLocks/>
          </p:cNvSpPr>
          <p:nvPr/>
        </p:nvSpPr>
        <p:spPr bwMode="auto">
          <a:xfrm>
            <a:off x="4455369" y="5256283"/>
            <a:ext cx="127000" cy="128547"/>
          </a:xfrm>
          <a:custGeom>
            <a:avLst/>
            <a:gdLst>
              <a:gd name="T0" fmla="*/ 37 w 80"/>
              <a:gd name="T1" fmla="*/ 81 h 81"/>
              <a:gd name="T2" fmla="*/ 42 w 80"/>
              <a:gd name="T3" fmla="*/ 76 h 81"/>
              <a:gd name="T4" fmla="*/ 53 w 80"/>
              <a:gd name="T5" fmla="*/ 76 h 81"/>
              <a:gd name="T6" fmla="*/ 58 w 80"/>
              <a:gd name="T7" fmla="*/ 70 h 81"/>
              <a:gd name="T8" fmla="*/ 64 w 80"/>
              <a:gd name="T9" fmla="*/ 70 h 81"/>
              <a:gd name="T10" fmla="*/ 69 w 80"/>
              <a:gd name="T11" fmla="*/ 76 h 81"/>
              <a:gd name="T12" fmla="*/ 69 w 80"/>
              <a:gd name="T13" fmla="*/ 60 h 81"/>
              <a:gd name="T14" fmla="*/ 69 w 80"/>
              <a:gd name="T15" fmla="*/ 54 h 81"/>
              <a:gd name="T16" fmla="*/ 80 w 80"/>
              <a:gd name="T17" fmla="*/ 54 h 81"/>
              <a:gd name="T18" fmla="*/ 80 w 80"/>
              <a:gd name="T19" fmla="*/ 49 h 81"/>
              <a:gd name="T20" fmla="*/ 69 w 80"/>
              <a:gd name="T21" fmla="*/ 49 h 81"/>
              <a:gd name="T22" fmla="*/ 69 w 80"/>
              <a:gd name="T23" fmla="*/ 43 h 81"/>
              <a:gd name="T24" fmla="*/ 74 w 80"/>
              <a:gd name="T25" fmla="*/ 38 h 81"/>
              <a:gd name="T26" fmla="*/ 69 w 80"/>
              <a:gd name="T27" fmla="*/ 33 h 81"/>
              <a:gd name="T28" fmla="*/ 64 w 80"/>
              <a:gd name="T29" fmla="*/ 22 h 81"/>
              <a:gd name="T30" fmla="*/ 69 w 80"/>
              <a:gd name="T31" fmla="*/ 16 h 81"/>
              <a:gd name="T32" fmla="*/ 58 w 80"/>
              <a:gd name="T33" fmla="*/ 16 h 81"/>
              <a:gd name="T34" fmla="*/ 37 w 80"/>
              <a:gd name="T35" fmla="*/ 0 h 81"/>
              <a:gd name="T36" fmla="*/ 26 w 80"/>
              <a:gd name="T37" fmla="*/ 11 h 81"/>
              <a:gd name="T38" fmla="*/ 21 w 80"/>
              <a:gd name="T39" fmla="*/ 22 h 81"/>
              <a:gd name="T40" fmla="*/ 0 w 80"/>
              <a:gd name="T41" fmla="*/ 33 h 81"/>
              <a:gd name="T42" fmla="*/ 16 w 80"/>
              <a:gd name="T43" fmla="*/ 43 h 81"/>
              <a:gd name="T44" fmla="*/ 16 w 80"/>
              <a:gd name="T45" fmla="*/ 49 h 81"/>
              <a:gd name="T46" fmla="*/ 5 w 80"/>
              <a:gd name="T47" fmla="*/ 54 h 81"/>
              <a:gd name="T48" fmla="*/ 10 w 80"/>
              <a:gd name="T49" fmla="*/ 65 h 81"/>
              <a:gd name="T50" fmla="*/ 16 w 80"/>
              <a:gd name="T51" fmla="*/ 70 h 81"/>
              <a:gd name="T52" fmla="*/ 21 w 80"/>
              <a:gd name="T53" fmla="*/ 76 h 81"/>
              <a:gd name="T54" fmla="*/ 26 w 80"/>
              <a:gd name="T55" fmla="*/ 76 h 81"/>
              <a:gd name="T56" fmla="*/ 37 w 80"/>
              <a:gd name="T57" fmla="*/ 76 h 81"/>
              <a:gd name="T58" fmla="*/ 37 w 80"/>
              <a:gd name="T59" fmla="*/ 81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81">
                <a:moveTo>
                  <a:pt x="37" y="81"/>
                </a:moveTo>
                <a:lnTo>
                  <a:pt x="42" y="76"/>
                </a:lnTo>
                <a:lnTo>
                  <a:pt x="53" y="76"/>
                </a:lnTo>
                <a:lnTo>
                  <a:pt x="58" y="70"/>
                </a:lnTo>
                <a:lnTo>
                  <a:pt x="64" y="70"/>
                </a:lnTo>
                <a:lnTo>
                  <a:pt x="69" y="76"/>
                </a:lnTo>
                <a:lnTo>
                  <a:pt x="69" y="60"/>
                </a:lnTo>
                <a:lnTo>
                  <a:pt x="69" y="54"/>
                </a:lnTo>
                <a:lnTo>
                  <a:pt x="80" y="54"/>
                </a:lnTo>
                <a:lnTo>
                  <a:pt x="80" y="49"/>
                </a:lnTo>
                <a:lnTo>
                  <a:pt x="69" y="49"/>
                </a:lnTo>
                <a:lnTo>
                  <a:pt x="69" y="43"/>
                </a:lnTo>
                <a:lnTo>
                  <a:pt x="74" y="38"/>
                </a:lnTo>
                <a:lnTo>
                  <a:pt x="69" y="33"/>
                </a:lnTo>
                <a:lnTo>
                  <a:pt x="64" y="22"/>
                </a:lnTo>
                <a:lnTo>
                  <a:pt x="69" y="16"/>
                </a:lnTo>
                <a:lnTo>
                  <a:pt x="58" y="16"/>
                </a:lnTo>
                <a:lnTo>
                  <a:pt x="37" y="0"/>
                </a:lnTo>
                <a:lnTo>
                  <a:pt x="26" y="11"/>
                </a:lnTo>
                <a:lnTo>
                  <a:pt x="21" y="22"/>
                </a:lnTo>
                <a:lnTo>
                  <a:pt x="0" y="33"/>
                </a:lnTo>
                <a:lnTo>
                  <a:pt x="16" y="43"/>
                </a:lnTo>
                <a:lnTo>
                  <a:pt x="16" y="49"/>
                </a:lnTo>
                <a:lnTo>
                  <a:pt x="5" y="54"/>
                </a:lnTo>
                <a:lnTo>
                  <a:pt x="10" y="65"/>
                </a:lnTo>
                <a:lnTo>
                  <a:pt x="16" y="70"/>
                </a:lnTo>
                <a:lnTo>
                  <a:pt x="21" y="76"/>
                </a:lnTo>
                <a:lnTo>
                  <a:pt x="26" y="76"/>
                </a:lnTo>
                <a:lnTo>
                  <a:pt x="37" y="76"/>
                </a:lnTo>
                <a:lnTo>
                  <a:pt x="37" y="81"/>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 name="Freeform 84"/>
          <p:cNvSpPr>
            <a:spLocks/>
          </p:cNvSpPr>
          <p:nvPr/>
        </p:nvSpPr>
        <p:spPr bwMode="auto">
          <a:xfrm>
            <a:off x="4455369" y="5256283"/>
            <a:ext cx="127000" cy="128547"/>
          </a:xfrm>
          <a:custGeom>
            <a:avLst/>
            <a:gdLst>
              <a:gd name="T0" fmla="*/ 37 w 80"/>
              <a:gd name="T1" fmla="*/ 81 h 81"/>
              <a:gd name="T2" fmla="*/ 42 w 80"/>
              <a:gd name="T3" fmla="*/ 76 h 81"/>
              <a:gd name="T4" fmla="*/ 53 w 80"/>
              <a:gd name="T5" fmla="*/ 76 h 81"/>
              <a:gd name="T6" fmla="*/ 58 w 80"/>
              <a:gd name="T7" fmla="*/ 70 h 81"/>
              <a:gd name="T8" fmla="*/ 64 w 80"/>
              <a:gd name="T9" fmla="*/ 70 h 81"/>
              <a:gd name="T10" fmla="*/ 69 w 80"/>
              <a:gd name="T11" fmla="*/ 76 h 81"/>
              <a:gd name="T12" fmla="*/ 69 w 80"/>
              <a:gd name="T13" fmla="*/ 60 h 81"/>
              <a:gd name="T14" fmla="*/ 69 w 80"/>
              <a:gd name="T15" fmla="*/ 54 h 81"/>
              <a:gd name="T16" fmla="*/ 80 w 80"/>
              <a:gd name="T17" fmla="*/ 54 h 81"/>
              <a:gd name="T18" fmla="*/ 80 w 80"/>
              <a:gd name="T19" fmla="*/ 49 h 81"/>
              <a:gd name="T20" fmla="*/ 69 w 80"/>
              <a:gd name="T21" fmla="*/ 49 h 81"/>
              <a:gd name="T22" fmla="*/ 69 w 80"/>
              <a:gd name="T23" fmla="*/ 43 h 81"/>
              <a:gd name="T24" fmla="*/ 74 w 80"/>
              <a:gd name="T25" fmla="*/ 38 h 81"/>
              <a:gd name="T26" fmla="*/ 69 w 80"/>
              <a:gd name="T27" fmla="*/ 33 h 81"/>
              <a:gd name="T28" fmla="*/ 64 w 80"/>
              <a:gd name="T29" fmla="*/ 22 h 81"/>
              <a:gd name="T30" fmla="*/ 69 w 80"/>
              <a:gd name="T31" fmla="*/ 16 h 81"/>
              <a:gd name="T32" fmla="*/ 58 w 80"/>
              <a:gd name="T33" fmla="*/ 16 h 81"/>
              <a:gd name="T34" fmla="*/ 37 w 80"/>
              <a:gd name="T35" fmla="*/ 0 h 81"/>
              <a:gd name="T36" fmla="*/ 26 w 80"/>
              <a:gd name="T37" fmla="*/ 11 h 81"/>
              <a:gd name="T38" fmla="*/ 21 w 80"/>
              <a:gd name="T39" fmla="*/ 22 h 81"/>
              <a:gd name="T40" fmla="*/ 0 w 80"/>
              <a:gd name="T41" fmla="*/ 33 h 81"/>
              <a:gd name="T42" fmla="*/ 16 w 80"/>
              <a:gd name="T43" fmla="*/ 43 h 81"/>
              <a:gd name="T44" fmla="*/ 16 w 80"/>
              <a:gd name="T45" fmla="*/ 49 h 81"/>
              <a:gd name="T46" fmla="*/ 5 w 80"/>
              <a:gd name="T47" fmla="*/ 54 h 81"/>
              <a:gd name="T48" fmla="*/ 10 w 80"/>
              <a:gd name="T49" fmla="*/ 65 h 81"/>
              <a:gd name="T50" fmla="*/ 16 w 80"/>
              <a:gd name="T51" fmla="*/ 70 h 81"/>
              <a:gd name="T52" fmla="*/ 21 w 80"/>
              <a:gd name="T53" fmla="*/ 76 h 81"/>
              <a:gd name="T54" fmla="*/ 26 w 80"/>
              <a:gd name="T55" fmla="*/ 76 h 81"/>
              <a:gd name="T56" fmla="*/ 37 w 80"/>
              <a:gd name="T57" fmla="*/ 76 h 81"/>
              <a:gd name="T58" fmla="*/ 37 w 80"/>
              <a:gd name="T59" fmla="*/ 81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81">
                <a:moveTo>
                  <a:pt x="37" y="81"/>
                </a:moveTo>
                <a:lnTo>
                  <a:pt x="42" y="76"/>
                </a:lnTo>
                <a:lnTo>
                  <a:pt x="53" y="76"/>
                </a:lnTo>
                <a:lnTo>
                  <a:pt x="58" y="70"/>
                </a:lnTo>
                <a:lnTo>
                  <a:pt x="64" y="70"/>
                </a:lnTo>
                <a:lnTo>
                  <a:pt x="69" y="76"/>
                </a:lnTo>
                <a:lnTo>
                  <a:pt x="69" y="60"/>
                </a:lnTo>
                <a:lnTo>
                  <a:pt x="69" y="54"/>
                </a:lnTo>
                <a:lnTo>
                  <a:pt x="80" y="54"/>
                </a:lnTo>
                <a:lnTo>
                  <a:pt x="80" y="49"/>
                </a:lnTo>
                <a:lnTo>
                  <a:pt x="69" y="49"/>
                </a:lnTo>
                <a:lnTo>
                  <a:pt x="69" y="43"/>
                </a:lnTo>
                <a:lnTo>
                  <a:pt x="74" y="38"/>
                </a:lnTo>
                <a:lnTo>
                  <a:pt x="69" y="33"/>
                </a:lnTo>
                <a:lnTo>
                  <a:pt x="64" y="22"/>
                </a:lnTo>
                <a:lnTo>
                  <a:pt x="69" y="16"/>
                </a:lnTo>
                <a:lnTo>
                  <a:pt x="58" y="16"/>
                </a:lnTo>
                <a:lnTo>
                  <a:pt x="37" y="0"/>
                </a:lnTo>
                <a:lnTo>
                  <a:pt x="26" y="11"/>
                </a:lnTo>
                <a:lnTo>
                  <a:pt x="21" y="22"/>
                </a:lnTo>
                <a:lnTo>
                  <a:pt x="0" y="33"/>
                </a:lnTo>
                <a:lnTo>
                  <a:pt x="16" y="43"/>
                </a:lnTo>
                <a:lnTo>
                  <a:pt x="16" y="49"/>
                </a:lnTo>
                <a:lnTo>
                  <a:pt x="5" y="54"/>
                </a:lnTo>
                <a:lnTo>
                  <a:pt x="10" y="65"/>
                </a:lnTo>
                <a:lnTo>
                  <a:pt x="16" y="70"/>
                </a:lnTo>
                <a:lnTo>
                  <a:pt x="21" y="76"/>
                </a:lnTo>
                <a:lnTo>
                  <a:pt x="26" y="76"/>
                </a:lnTo>
                <a:lnTo>
                  <a:pt x="37" y="76"/>
                </a:lnTo>
                <a:lnTo>
                  <a:pt x="37" y="81"/>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 name="Freeform 85"/>
          <p:cNvSpPr>
            <a:spLocks/>
          </p:cNvSpPr>
          <p:nvPr/>
        </p:nvSpPr>
        <p:spPr bwMode="auto">
          <a:xfrm>
            <a:off x="6571506" y="3102732"/>
            <a:ext cx="482600" cy="299942"/>
          </a:xfrm>
          <a:custGeom>
            <a:avLst/>
            <a:gdLst>
              <a:gd name="T0" fmla="*/ 122 w 304"/>
              <a:gd name="T1" fmla="*/ 5 h 189"/>
              <a:gd name="T2" fmla="*/ 117 w 304"/>
              <a:gd name="T3" fmla="*/ 16 h 189"/>
              <a:gd name="T4" fmla="*/ 101 w 304"/>
              <a:gd name="T5" fmla="*/ 0 h 189"/>
              <a:gd name="T6" fmla="*/ 85 w 304"/>
              <a:gd name="T7" fmla="*/ 5 h 189"/>
              <a:gd name="T8" fmla="*/ 58 w 304"/>
              <a:gd name="T9" fmla="*/ 0 h 189"/>
              <a:gd name="T10" fmla="*/ 37 w 304"/>
              <a:gd name="T11" fmla="*/ 0 h 189"/>
              <a:gd name="T12" fmla="*/ 21 w 304"/>
              <a:gd name="T13" fmla="*/ 10 h 189"/>
              <a:gd name="T14" fmla="*/ 10 w 304"/>
              <a:gd name="T15" fmla="*/ 21 h 189"/>
              <a:gd name="T16" fmla="*/ 5 w 304"/>
              <a:gd name="T17" fmla="*/ 43 h 189"/>
              <a:gd name="T18" fmla="*/ 0 w 304"/>
              <a:gd name="T19" fmla="*/ 59 h 189"/>
              <a:gd name="T20" fmla="*/ 21 w 304"/>
              <a:gd name="T21" fmla="*/ 64 h 189"/>
              <a:gd name="T22" fmla="*/ 37 w 304"/>
              <a:gd name="T23" fmla="*/ 70 h 189"/>
              <a:gd name="T24" fmla="*/ 64 w 304"/>
              <a:gd name="T25" fmla="*/ 70 h 189"/>
              <a:gd name="T26" fmla="*/ 85 w 304"/>
              <a:gd name="T27" fmla="*/ 70 h 189"/>
              <a:gd name="T28" fmla="*/ 106 w 304"/>
              <a:gd name="T29" fmla="*/ 81 h 189"/>
              <a:gd name="T30" fmla="*/ 122 w 304"/>
              <a:gd name="T31" fmla="*/ 86 h 189"/>
              <a:gd name="T32" fmla="*/ 122 w 304"/>
              <a:gd name="T33" fmla="*/ 108 h 189"/>
              <a:gd name="T34" fmla="*/ 144 w 304"/>
              <a:gd name="T35" fmla="*/ 119 h 189"/>
              <a:gd name="T36" fmla="*/ 165 w 304"/>
              <a:gd name="T37" fmla="*/ 124 h 189"/>
              <a:gd name="T38" fmla="*/ 181 w 304"/>
              <a:gd name="T39" fmla="*/ 135 h 189"/>
              <a:gd name="T40" fmla="*/ 192 w 304"/>
              <a:gd name="T41" fmla="*/ 146 h 189"/>
              <a:gd name="T42" fmla="*/ 192 w 304"/>
              <a:gd name="T43" fmla="*/ 167 h 189"/>
              <a:gd name="T44" fmla="*/ 186 w 304"/>
              <a:gd name="T45" fmla="*/ 183 h 189"/>
              <a:gd name="T46" fmla="*/ 197 w 304"/>
              <a:gd name="T47" fmla="*/ 178 h 189"/>
              <a:gd name="T48" fmla="*/ 213 w 304"/>
              <a:gd name="T49" fmla="*/ 162 h 189"/>
              <a:gd name="T50" fmla="*/ 229 w 304"/>
              <a:gd name="T51" fmla="*/ 151 h 189"/>
              <a:gd name="T52" fmla="*/ 250 w 304"/>
              <a:gd name="T53" fmla="*/ 140 h 189"/>
              <a:gd name="T54" fmla="*/ 266 w 304"/>
              <a:gd name="T55" fmla="*/ 129 h 189"/>
              <a:gd name="T56" fmla="*/ 282 w 304"/>
              <a:gd name="T57" fmla="*/ 113 h 189"/>
              <a:gd name="T58" fmla="*/ 304 w 304"/>
              <a:gd name="T59" fmla="*/ 108 h 189"/>
              <a:gd name="T60" fmla="*/ 298 w 304"/>
              <a:gd name="T61" fmla="*/ 86 h 189"/>
              <a:gd name="T62" fmla="*/ 293 w 304"/>
              <a:gd name="T63" fmla="*/ 64 h 189"/>
              <a:gd name="T64" fmla="*/ 288 w 304"/>
              <a:gd name="T65" fmla="*/ 48 h 189"/>
              <a:gd name="T66" fmla="*/ 282 w 304"/>
              <a:gd name="T67" fmla="*/ 27 h 189"/>
              <a:gd name="T68" fmla="*/ 261 w 304"/>
              <a:gd name="T69" fmla="*/ 27 h 189"/>
              <a:gd name="T70" fmla="*/ 245 w 304"/>
              <a:gd name="T71" fmla="*/ 27 h 189"/>
              <a:gd name="T72" fmla="*/ 224 w 304"/>
              <a:gd name="T73" fmla="*/ 27 h 189"/>
              <a:gd name="T74" fmla="*/ 213 w 304"/>
              <a:gd name="T75" fmla="*/ 27 h 189"/>
              <a:gd name="T76" fmla="*/ 197 w 304"/>
              <a:gd name="T77" fmla="*/ 21 h 189"/>
              <a:gd name="T78" fmla="*/ 181 w 304"/>
              <a:gd name="T79" fmla="*/ 16 h 189"/>
              <a:gd name="T80" fmla="*/ 165 w 304"/>
              <a:gd name="T81" fmla="*/ 16 h 189"/>
              <a:gd name="T82" fmla="*/ 149 w 304"/>
              <a:gd name="T83" fmla="*/ 5 h 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4" h="189">
                <a:moveTo>
                  <a:pt x="138" y="0"/>
                </a:moveTo>
                <a:lnTo>
                  <a:pt x="133" y="5"/>
                </a:lnTo>
                <a:lnTo>
                  <a:pt x="122" y="5"/>
                </a:lnTo>
                <a:lnTo>
                  <a:pt x="122" y="10"/>
                </a:lnTo>
                <a:lnTo>
                  <a:pt x="122" y="16"/>
                </a:lnTo>
                <a:lnTo>
                  <a:pt x="117" y="16"/>
                </a:lnTo>
                <a:lnTo>
                  <a:pt x="112" y="10"/>
                </a:lnTo>
                <a:lnTo>
                  <a:pt x="106" y="5"/>
                </a:lnTo>
                <a:lnTo>
                  <a:pt x="101" y="0"/>
                </a:lnTo>
                <a:lnTo>
                  <a:pt x="96" y="5"/>
                </a:lnTo>
                <a:lnTo>
                  <a:pt x="90" y="5"/>
                </a:lnTo>
                <a:lnTo>
                  <a:pt x="85" y="5"/>
                </a:lnTo>
                <a:lnTo>
                  <a:pt x="74" y="0"/>
                </a:lnTo>
                <a:lnTo>
                  <a:pt x="69" y="0"/>
                </a:lnTo>
                <a:lnTo>
                  <a:pt x="58" y="0"/>
                </a:lnTo>
                <a:lnTo>
                  <a:pt x="53" y="0"/>
                </a:lnTo>
                <a:lnTo>
                  <a:pt x="48" y="0"/>
                </a:lnTo>
                <a:lnTo>
                  <a:pt x="37" y="0"/>
                </a:lnTo>
                <a:lnTo>
                  <a:pt x="32" y="0"/>
                </a:lnTo>
                <a:lnTo>
                  <a:pt x="21" y="0"/>
                </a:lnTo>
                <a:lnTo>
                  <a:pt x="21" y="10"/>
                </a:lnTo>
                <a:lnTo>
                  <a:pt x="16" y="10"/>
                </a:lnTo>
                <a:lnTo>
                  <a:pt x="16" y="16"/>
                </a:lnTo>
                <a:lnTo>
                  <a:pt x="10" y="21"/>
                </a:lnTo>
                <a:lnTo>
                  <a:pt x="10" y="27"/>
                </a:lnTo>
                <a:lnTo>
                  <a:pt x="10" y="32"/>
                </a:lnTo>
                <a:lnTo>
                  <a:pt x="5" y="43"/>
                </a:lnTo>
                <a:lnTo>
                  <a:pt x="5" y="48"/>
                </a:lnTo>
                <a:lnTo>
                  <a:pt x="5" y="54"/>
                </a:lnTo>
                <a:lnTo>
                  <a:pt x="0" y="59"/>
                </a:lnTo>
                <a:lnTo>
                  <a:pt x="5" y="64"/>
                </a:lnTo>
                <a:lnTo>
                  <a:pt x="10" y="59"/>
                </a:lnTo>
                <a:lnTo>
                  <a:pt x="21" y="64"/>
                </a:lnTo>
                <a:lnTo>
                  <a:pt x="26" y="70"/>
                </a:lnTo>
                <a:lnTo>
                  <a:pt x="32" y="70"/>
                </a:lnTo>
                <a:lnTo>
                  <a:pt x="37" y="70"/>
                </a:lnTo>
                <a:lnTo>
                  <a:pt x="48" y="70"/>
                </a:lnTo>
                <a:lnTo>
                  <a:pt x="53" y="70"/>
                </a:lnTo>
                <a:lnTo>
                  <a:pt x="64" y="70"/>
                </a:lnTo>
                <a:lnTo>
                  <a:pt x="69" y="70"/>
                </a:lnTo>
                <a:lnTo>
                  <a:pt x="80" y="70"/>
                </a:lnTo>
                <a:lnTo>
                  <a:pt x="85" y="70"/>
                </a:lnTo>
                <a:lnTo>
                  <a:pt x="90" y="75"/>
                </a:lnTo>
                <a:lnTo>
                  <a:pt x="96" y="81"/>
                </a:lnTo>
                <a:lnTo>
                  <a:pt x="106" y="81"/>
                </a:lnTo>
                <a:lnTo>
                  <a:pt x="112" y="86"/>
                </a:lnTo>
                <a:lnTo>
                  <a:pt x="112" y="91"/>
                </a:lnTo>
                <a:lnTo>
                  <a:pt x="122" y="86"/>
                </a:lnTo>
                <a:lnTo>
                  <a:pt x="122" y="91"/>
                </a:lnTo>
                <a:lnTo>
                  <a:pt x="122" y="102"/>
                </a:lnTo>
                <a:lnTo>
                  <a:pt x="122" y="108"/>
                </a:lnTo>
                <a:lnTo>
                  <a:pt x="133" y="113"/>
                </a:lnTo>
                <a:lnTo>
                  <a:pt x="138" y="113"/>
                </a:lnTo>
                <a:lnTo>
                  <a:pt x="144" y="119"/>
                </a:lnTo>
                <a:lnTo>
                  <a:pt x="149" y="119"/>
                </a:lnTo>
                <a:lnTo>
                  <a:pt x="154" y="124"/>
                </a:lnTo>
                <a:lnTo>
                  <a:pt x="165" y="124"/>
                </a:lnTo>
                <a:lnTo>
                  <a:pt x="170" y="129"/>
                </a:lnTo>
                <a:lnTo>
                  <a:pt x="170" y="135"/>
                </a:lnTo>
                <a:lnTo>
                  <a:pt x="181" y="135"/>
                </a:lnTo>
                <a:lnTo>
                  <a:pt x="186" y="135"/>
                </a:lnTo>
                <a:lnTo>
                  <a:pt x="192" y="140"/>
                </a:lnTo>
                <a:lnTo>
                  <a:pt x="192" y="146"/>
                </a:lnTo>
                <a:lnTo>
                  <a:pt x="197" y="151"/>
                </a:lnTo>
                <a:lnTo>
                  <a:pt x="192" y="156"/>
                </a:lnTo>
                <a:lnTo>
                  <a:pt x="192" y="167"/>
                </a:lnTo>
                <a:lnTo>
                  <a:pt x="192" y="173"/>
                </a:lnTo>
                <a:lnTo>
                  <a:pt x="186" y="178"/>
                </a:lnTo>
                <a:lnTo>
                  <a:pt x="186" y="183"/>
                </a:lnTo>
                <a:lnTo>
                  <a:pt x="186" y="189"/>
                </a:lnTo>
                <a:lnTo>
                  <a:pt x="197" y="183"/>
                </a:lnTo>
                <a:lnTo>
                  <a:pt x="197" y="178"/>
                </a:lnTo>
                <a:lnTo>
                  <a:pt x="202" y="173"/>
                </a:lnTo>
                <a:lnTo>
                  <a:pt x="208" y="167"/>
                </a:lnTo>
                <a:lnTo>
                  <a:pt x="213" y="162"/>
                </a:lnTo>
                <a:lnTo>
                  <a:pt x="218" y="156"/>
                </a:lnTo>
                <a:lnTo>
                  <a:pt x="224" y="151"/>
                </a:lnTo>
                <a:lnTo>
                  <a:pt x="229" y="151"/>
                </a:lnTo>
                <a:lnTo>
                  <a:pt x="240" y="151"/>
                </a:lnTo>
                <a:lnTo>
                  <a:pt x="245" y="146"/>
                </a:lnTo>
                <a:lnTo>
                  <a:pt x="250" y="140"/>
                </a:lnTo>
                <a:lnTo>
                  <a:pt x="256" y="135"/>
                </a:lnTo>
                <a:lnTo>
                  <a:pt x="261" y="135"/>
                </a:lnTo>
                <a:lnTo>
                  <a:pt x="266" y="129"/>
                </a:lnTo>
                <a:lnTo>
                  <a:pt x="272" y="124"/>
                </a:lnTo>
                <a:lnTo>
                  <a:pt x="277" y="119"/>
                </a:lnTo>
                <a:lnTo>
                  <a:pt x="282" y="113"/>
                </a:lnTo>
                <a:lnTo>
                  <a:pt x="293" y="113"/>
                </a:lnTo>
                <a:lnTo>
                  <a:pt x="298" y="113"/>
                </a:lnTo>
                <a:lnTo>
                  <a:pt x="304" y="108"/>
                </a:lnTo>
                <a:lnTo>
                  <a:pt x="304" y="102"/>
                </a:lnTo>
                <a:lnTo>
                  <a:pt x="298" y="97"/>
                </a:lnTo>
                <a:lnTo>
                  <a:pt x="298" y="86"/>
                </a:lnTo>
                <a:lnTo>
                  <a:pt x="293" y="81"/>
                </a:lnTo>
                <a:lnTo>
                  <a:pt x="293" y="75"/>
                </a:lnTo>
                <a:lnTo>
                  <a:pt x="293" y="64"/>
                </a:lnTo>
                <a:lnTo>
                  <a:pt x="293" y="59"/>
                </a:lnTo>
                <a:lnTo>
                  <a:pt x="293" y="54"/>
                </a:lnTo>
                <a:lnTo>
                  <a:pt x="288" y="48"/>
                </a:lnTo>
                <a:lnTo>
                  <a:pt x="282" y="43"/>
                </a:lnTo>
                <a:lnTo>
                  <a:pt x="277" y="32"/>
                </a:lnTo>
                <a:lnTo>
                  <a:pt x="282" y="27"/>
                </a:lnTo>
                <a:lnTo>
                  <a:pt x="277" y="27"/>
                </a:lnTo>
                <a:lnTo>
                  <a:pt x="266" y="27"/>
                </a:lnTo>
                <a:lnTo>
                  <a:pt x="261" y="27"/>
                </a:lnTo>
                <a:lnTo>
                  <a:pt x="256" y="21"/>
                </a:lnTo>
                <a:lnTo>
                  <a:pt x="250" y="21"/>
                </a:lnTo>
                <a:lnTo>
                  <a:pt x="245" y="27"/>
                </a:lnTo>
                <a:lnTo>
                  <a:pt x="234" y="27"/>
                </a:lnTo>
                <a:lnTo>
                  <a:pt x="229" y="32"/>
                </a:lnTo>
                <a:lnTo>
                  <a:pt x="224" y="27"/>
                </a:lnTo>
                <a:lnTo>
                  <a:pt x="224" y="21"/>
                </a:lnTo>
                <a:lnTo>
                  <a:pt x="218" y="21"/>
                </a:lnTo>
                <a:lnTo>
                  <a:pt x="213" y="27"/>
                </a:lnTo>
                <a:lnTo>
                  <a:pt x="208" y="21"/>
                </a:lnTo>
                <a:lnTo>
                  <a:pt x="202" y="21"/>
                </a:lnTo>
                <a:lnTo>
                  <a:pt x="197" y="21"/>
                </a:lnTo>
                <a:lnTo>
                  <a:pt x="192" y="21"/>
                </a:lnTo>
                <a:lnTo>
                  <a:pt x="186" y="16"/>
                </a:lnTo>
                <a:lnTo>
                  <a:pt x="181" y="16"/>
                </a:lnTo>
                <a:lnTo>
                  <a:pt x="176" y="21"/>
                </a:lnTo>
                <a:lnTo>
                  <a:pt x="170" y="21"/>
                </a:lnTo>
                <a:lnTo>
                  <a:pt x="165" y="16"/>
                </a:lnTo>
                <a:lnTo>
                  <a:pt x="160" y="16"/>
                </a:lnTo>
                <a:lnTo>
                  <a:pt x="154" y="10"/>
                </a:lnTo>
                <a:lnTo>
                  <a:pt x="149" y="5"/>
                </a:lnTo>
                <a:lnTo>
                  <a:pt x="144" y="5"/>
                </a:lnTo>
                <a:lnTo>
                  <a:pt x="138" y="0"/>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4" name="Freeform 86"/>
          <p:cNvSpPr>
            <a:spLocks/>
          </p:cNvSpPr>
          <p:nvPr/>
        </p:nvSpPr>
        <p:spPr bwMode="auto">
          <a:xfrm>
            <a:off x="6571506" y="3102732"/>
            <a:ext cx="482600" cy="299942"/>
          </a:xfrm>
          <a:custGeom>
            <a:avLst/>
            <a:gdLst>
              <a:gd name="T0" fmla="*/ 122 w 304"/>
              <a:gd name="T1" fmla="*/ 5 h 189"/>
              <a:gd name="T2" fmla="*/ 117 w 304"/>
              <a:gd name="T3" fmla="*/ 16 h 189"/>
              <a:gd name="T4" fmla="*/ 101 w 304"/>
              <a:gd name="T5" fmla="*/ 0 h 189"/>
              <a:gd name="T6" fmla="*/ 85 w 304"/>
              <a:gd name="T7" fmla="*/ 5 h 189"/>
              <a:gd name="T8" fmla="*/ 58 w 304"/>
              <a:gd name="T9" fmla="*/ 0 h 189"/>
              <a:gd name="T10" fmla="*/ 37 w 304"/>
              <a:gd name="T11" fmla="*/ 0 h 189"/>
              <a:gd name="T12" fmla="*/ 21 w 304"/>
              <a:gd name="T13" fmla="*/ 10 h 189"/>
              <a:gd name="T14" fmla="*/ 10 w 304"/>
              <a:gd name="T15" fmla="*/ 21 h 189"/>
              <a:gd name="T16" fmla="*/ 5 w 304"/>
              <a:gd name="T17" fmla="*/ 43 h 189"/>
              <a:gd name="T18" fmla="*/ 0 w 304"/>
              <a:gd name="T19" fmla="*/ 59 h 189"/>
              <a:gd name="T20" fmla="*/ 21 w 304"/>
              <a:gd name="T21" fmla="*/ 64 h 189"/>
              <a:gd name="T22" fmla="*/ 37 w 304"/>
              <a:gd name="T23" fmla="*/ 70 h 189"/>
              <a:gd name="T24" fmla="*/ 64 w 304"/>
              <a:gd name="T25" fmla="*/ 70 h 189"/>
              <a:gd name="T26" fmla="*/ 85 w 304"/>
              <a:gd name="T27" fmla="*/ 70 h 189"/>
              <a:gd name="T28" fmla="*/ 106 w 304"/>
              <a:gd name="T29" fmla="*/ 81 h 189"/>
              <a:gd name="T30" fmla="*/ 122 w 304"/>
              <a:gd name="T31" fmla="*/ 86 h 189"/>
              <a:gd name="T32" fmla="*/ 122 w 304"/>
              <a:gd name="T33" fmla="*/ 108 h 189"/>
              <a:gd name="T34" fmla="*/ 144 w 304"/>
              <a:gd name="T35" fmla="*/ 119 h 189"/>
              <a:gd name="T36" fmla="*/ 165 w 304"/>
              <a:gd name="T37" fmla="*/ 124 h 189"/>
              <a:gd name="T38" fmla="*/ 181 w 304"/>
              <a:gd name="T39" fmla="*/ 135 h 189"/>
              <a:gd name="T40" fmla="*/ 192 w 304"/>
              <a:gd name="T41" fmla="*/ 146 h 189"/>
              <a:gd name="T42" fmla="*/ 192 w 304"/>
              <a:gd name="T43" fmla="*/ 167 h 189"/>
              <a:gd name="T44" fmla="*/ 186 w 304"/>
              <a:gd name="T45" fmla="*/ 183 h 189"/>
              <a:gd name="T46" fmla="*/ 197 w 304"/>
              <a:gd name="T47" fmla="*/ 178 h 189"/>
              <a:gd name="T48" fmla="*/ 213 w 304"/>
              <a:gd name="T49" fmla="*/ 162 h 189"/>
              <a:gd name="T50" fmla="*/ 229 w 304"/>
              <a:gd name="T51" fmla="*/ 151 h 189"/>
              <a:gd name="T52" fmla="*/ 250 w 304"/>
              <a:gd name="T53" fmla="*/ 140 h 189"/>
              <a:gd name="T54" fmla="*/ 266 w 304"/>
              <a:gd name="T55" fmla="*/ 129 h 189"/>
              <a:gd name="T56" fmla="*/ 282 w 304"/>
              <a:gd name="T57" fmla="*/ 113 h 189"/>
              <a:gd name="T58" fmla="*/ 304 w 304"/>
              <a:gd name="T59" fmla="*/ 108 h 189"/>
              <a:gd name="T60" fmla="*/ 298 w 304"/>
              <a:gd name="T61" fmla="*/ 86 h 189"/>
              <a:gd name="T62" fmla="*/ 293 w 304"/>
              <a:gd name="T63" fmla="*/ 64 h 189"/>
              <a:gd name="T64" fmla="*/ 288 w 304"/>
              <a:gd name="T65" fmla="*/ 48 h 189"/>
              <a:gd name="T66" fmla="*/ 282 w 304"/>
              <a:gd name="T67" fmla="*/ 27 h 189"/>
              <a:gd name="T68" fmla="*/ 261 w 304"/>
              <a:gd name="T69" fmla="*/ 27 h 189"/>
              <a:gd name="T70" fmla="*/ 245 w 304"/>
              <a:gd name="T71" fmla="*/ 27 h 189"/>
              <a:gd name="T72" fmla="*/ 224 w 304"/>
              <a:gd name="T73" fmla="*/ 27 h 189"/>
              <a:gd name="T74" fmla="*/ 213 w 304"/>
              <a:gd name="T75" fmla="*/ 27 h 189"/>
              <a:gd name="T76" fmla="*/ 197 w 304"/>
              <a:gd name="T77" fmla="*/ 21 h 189"/>
              <a:gd name="T78" fmla="*/ 181 w 304"/>
              <a:gd name="T79" fmla="*/ 16 h 189"/>
              <a:gd name="T80" fmla="*/ 165 w 304"/>
              <a:gd name="T81" fmla="*/ 16 h 189"/>
              <a:gd name="T82" fmla="*/ 149 w 304"/>
              <a:gd name="T83" fmla="*/ 5 h 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4" h="189">
                <a:moveTo>
                  <a:pt x="138" y="0"/>
                </a:moveTo>
                <a:lnTo>
                  <a:pt x="133" y="5"/>
                </a:lnTo>
                <a:lnTo>
                  <a:pt x="122" y="5"/>
                </a:lnTo>
                <a:lnTo>
                  <a:pt x="122" y="10"/>
                </a:lnTo>
                <a:lnTo>
                  <a:pt x="122" y="16"/>
                </a:lnTo>
                <a:lnTo>
                  <a:pt x="117" y="16"/>
                </a:lnTo>
                <a:lnTo>
                  <a:pt x="112" y="10"/>
                </a:lnTo>
                <a:lnTo>
                  <a:pt x="106" y="5"/>
                </a:lnTo>
                <a:lnTo>
                  <a:pt x="101" y="0"/>
                </a:lnTo>
                <a:lnTo>
                  <a:pt x="96" y="5"/>
                </a:lnTo>
                <a:lnTo>
                  <a:pt x="90" y="5"/>
                </a:lnTo>
                <a:lnTo>
                  <a:pt x="85" y="5"/>
                </a:lnTo>
                <a:lnTo>
                  <a:pt x="74" y="0"/>
                </a:lnTo>
                <a:lnTo>
                  <a:pt x="69" y="0"/>
                </a:lnTo>
                <a:lnTo>
                  <a:pt x="58" y="0"/>
                </a:lnTo>
                <a:lnTo>
                  <a:pt x="53" y="0"/>
                </a:lnTo>
                <a:lnTo>
                  <a:pt x="48" y="0"/>
                </a:lnTo>
                <a:lnTo>
                  <a:pt x="37" y="0"/>
                </a:lnTo>
                <a:lnTo>
                  <a:pt x="32" y="0"/>
                </a:lnTo>
                <a:lnTo>
                  <a:pt x="21" y="0"/>
                </a:lnTo>
                <a:lnTo>
                  <a:pt x="21" y="10"/>
                </a:lnTo>
                <a:lnTo>
                  <a:pt x="16" y="10"/>
                </a:lnTo>
                <a:lnTo>
                  <a:pt x="16" y="16"/>
                </a:lnTo>
                <a:lnTo>
                  <a:pt x="10" y="21"/>
                </a:lnTo>
                <a:lnTo>
                  <a:pt x="10" y="27"/>
                </a:lnTo>
                <a:lnTo>
                  <a:pt x="10" y="32"/>
                </a:lnTo>
                <a:lnTo>
                  <a:pt x="5" y="43"/>
                </a:lnTo>
                <a:lnTo>
                  <a:pt x="5" y="48"/>
                </a:lnTo>
                <a:lnTo>
                  <a:pt x="5" y="54"/>
                </a:lnTo>
                <a:lnTo>
                  <a:pt x="0" y="59"/>
                </a:lnTo>
                <a:lnTo>
                  <a:pt x="5" y="64"/>
                </a:lnTo>
                <a:lnTo>
                  <a:pt x="10" y="59"/>
                </a:lnTo>
                <a:lnTo>
                  <a:pt x="21" y="64"/>
                </a:lnTo>
                <a:lnTo>
                  <a:pt x="26" y="70"/>
                </a:lnTo>
                <a:lnTo>
                  <a:pt x="32" y="70"/>
                </a:lnTo>
                <a:lnTo>
                  <a:pt x="37" y="70"/>
                </a:lnTo>
                <a:lnTo>
                  <a:pt x="48" y="70"/>
                </a:lnTo>
                <a:lnTo>
                  <a:pt x="53" y="70"/>
                </a:lnTo>
                <a:lnTo>
                  <a:pt x="64" y="70"/>
                </a:lnTo>
                <a:lnTo>
                  <a:pt x="69" y="70"/>
                </a:lnTo>
                <a:lnTo>
                  <a:pt x="80" y="70"/>
                </a:lnTo>
                <a:lnTo>
                  <a:pt x="85" y="70"/>
                </a:lnTo>
                <a:lnTo>
                  <a:pt x="90" y="75"/>
                </a:lnTo>
                <a:lnTo>
                  <a:pt x="96" y="81"/>
                </a:lnTo>
                <a:lnTo>
                  <a:pt x="106" y="81"/>
                </a:lnTo>
                <a:lnTo>
                  <a:pt x="112" y="86"/>
                </a:lnTo>
                <a:lnTo>
                  <a:pt x="112" y="91"/>
                </a:lnTo>
                <a:lnTo>
                  <a:pt x="122" y="86"/>
                </a:lnTo>
                <a:lnTo>
                  <a:pt x="122" y="91"/>
                </a:lnTo>
                <a:lnTo>
                  <a:pt x="122" y="102"/>
                </a:lnTo>
                <a:lnTo>
                  <a:pt x="122" y="108"/>
                </a:lnTo>
                <a:lnTo>
                  <a:pt x="133" y="113"/>
                </a:lnTo>
                <a:lnTo>
                  <a:pt x="138" y="113"/>
                </a:lnTo>
                <a:lnTo>
                  <a:pt x="144" y="119"/>
                </a:lnTo>
                <a:lnTo>
                  <a:pt x="149" y="119"/>
                </a:lnTo>
                <a:lnTo>
                  <a:pt x="154" y="124"/>
                </a:lnTo>
                <a:lnTo>
                  <a:pt x="165" y="124"/>
                </a:lnTo>
                <a:lnTo>
                  <a:pt x="170" y="129"/>
                </a:lnTo>
                <a:lnTo>
                  <a:pt x="170" y="135"/>
                </a:lnTo>
                <a:lnTo>
                  <a:pt x="181" y="135"/>
                </a:lnTo>
                <a:lnTo>
                  <a:pt x="186" y="135"/>
                </a:lnTo>
                <a:lnTo>
                  <a:pt x="192" y="140"/>
                </a:lnTo>
                <a:lnTo>
                  <a:pt x="192" y="146"/>
                </a:lnTo>
                <a:lnTo>
                  <a:pt x="197" y="151"/>
                </a:lnTo>
                <a:lnTo>
                  <a:pt x="192" y="156"/>
                </a:lnTo>
                <a:lnTo>
                  <a:pt x="192" y="167"/>
                </a:lnTo>
                <a:lnTo>
                  <a:pt x="192" y="173"/>
                </a:lnTo>
                <a:lnTo>
                  <a:pt x="186" y="178"/>
                </a:lnTo>
                <a:lnTo>
                  <a:pt x="186" y="183"/>
                </a:lnTo>
                <a:lnTo>
                  <a:pt x="186" y="189"/>
                </a:lnTo>
                <a:lnTo>
                  <a:pt x="197" y="183"/>
                </a:lnTo>
                <a:lnTo>
                  <a:pt x="197" y="178"/>
                </a:lnTo>
                <a:lnTo>
                  <a:pt x="202" y="173"/>
                </a:lnTo>
                <a:lnTo>
                  <a:pt x="208" y="167"/>
                </a:lnTo>
                <a:lnTo>
                  <a:pt x="213" y="162"/>
                </a:lnTo>
                <a:lnTo>
                  <a:pt x="218" y="156"/>
                </a:lnTo>
                <a:lnTo>
                  <a:pt x="224" y="151"/>
                </a:lnTo>
                <a:lnTo>
                  <a:pt x="229" y="151"/>
                </a:lnTo>
                <a:lnTo>
                  <a:pt x="240" y="151"/>
                </a:lnTo>
                <a:lnTo>
                  <a:pt x="245" y="146"/>
                </a:lnTo>
                <a:lnTo>
                  <a:pt x="250" y="140"/>
                </a:lnTo>
                <a:lnTo>
                  <a:pt x="256" y="135"/>
                </a:lnTo>
                <a:lnTo>
                  <a:pt x="261" y="135"/>
                </a:lnTo>
                <a:lnTo>
                  <a:pt x="266" y="129"/>
                </a:lnTo>
                <a:lnTo>
                  <a:pt x="272" y="124"/>
                </a:lnTo>
                <a:lnTo>
                  <a:pt x="277" y="119"/>
                </a:lnTo>
                <a:lnTo>
                  <a:pt x="282" y="113"/>
                </a:lnTo>
                <a:lnTo>
                  <a:pt x="293" y="113"/>
                </a:lnTo>
                <a:lnTo>
                  <a:pt x="298" y="113"/>
                </a:lnTo>
                <a:lnTo>
                  <a:pt x="304" y="108"/>
                </a:lnTo>
                <a:lnTo>
                  <a:pt x="304" y="102"/>
                </a:lnTo>
                <a:lnTo>
                  <a:pt x="298" y="97"/>
                </a:lnTo>
                <a:lnTo>
                  <a:pt x="298" y="86"/>
                </a:lnTo>
                <a:lnTo>
                  <a:pt x="293" y="81"/>
                </a:lnTo>
                <a:lnTo>
                  <a:pt x="293" y="75"/>
                </a:lnTo>
                <a:lnTo>
                  <a:pt x="293" y="64"/>
                </a:lnTo>
                <a:lnTo>
                  <a:pt x="293" y="59"/>
                </a:lnTo>
                <a:lnTo>
                  <a:pt x="293" y="54"/>
                </a:lnTo>
                <a:lnTo>
                  <a:pt x="288" y="48"/>
                </a:lnTo>
                <a:lnTo>
                  <a:pt x="282" y="43"/>
                </a:lnTo>
                <a:lnTo>
                  <a:pt x="277" y="32"/>
                </a:lnTo>
                <a:lnTo>
                  <a:pt x="282" y="27"/>
                </a:lnTo>
                <a:lnTo>
                  <a:pt x="277" y="27"/>
                </a:lnTo>
                <a:lnTo>
                  <a:pt x="266" y="27"/>
                </a:lnTo>
                <a:lnTo>
                  <a:pt x="261" y="27"/>
                </a:lnTo>
                <a:lnTo>
                  <a:pt x="256" y="21"/>
                </a:lnTo>
                <a:lnTo>
                  <a:pt x="250" y="21"/>
                </a:lnTo>
                <a:lnTo>
                  <a:pt x="245" y="27"/>
                </a:lnTo>
                <a:lnTo>
                  <a:pt x="234" y="27"/>
                </a:lnTo>
                <a:lnTo>
                  <a:pt x="229" y="32"/>
                </a:lnTo>
                <a:lnTo>
                  <a:pt x="224" y="27"/>
                </a:lnTo>
                <a:lnTo>
                  <a:pt x="224" y="21"/>
                </a:lnTo>
                <a:lnTo>
                  <a:pt x="218" y="21"/>
                </a:lnTo>
                <a:lnTo>
                  <a:pt x="213" y="27"/>
                </a:lnTo>
                <a:lnTo>
                  <a:pt x="208" y="21"/>
                </a:lnTo>
                <a:lnTo>
                  <a:pt x="202" y="21"/>
                </a:lnTo>
                <a:lnTo>
                  <a:pt x="197" y="21"/>
                </a:lnTo>
                <a:lnTo>
                  <a:pt x="192" y="21"/>
                </a:lnTo>
                <a:lnTo>
                  <a:pt x="186" y="16"/>
                </a:lnTo>
                <a:lnTo>
                  <a:pt x="181" y="16"/>
                </a:lnTo>
                <a:lnTo>
                  <a:pt x="176" y="21"/>
                </a:lnTo>
                <a:lnTo>
                  <a:pt x="170" y="21"/>
                </a:lnTo>
                <a:lnTo>
                  <a:pt x="165" y="16"/>
                </a:lnTo>
                <a:lnTo>
                  <a:pt x="160" y="16"/>
                </a:lnTo>
                <a:lnTo>
                  <a:pt x="154" y="10"/>
                </a:lnTo>
                <a:lnTo>
                  <a:pt x="149" y="5"/>
                </a:lnTo>
                <a:lnTo>
                  <a:pt x="144" y="5"/>
                </a:lnTo>
                <a:lnTo>
                  <a:pt x="138" y="0"/>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 name="Freeform 87"/>
          <p:cNvSpPr>
            <a:spLocks/>
          </p:cNvSpPr>
          <p:nvPr/>
        </p:nvSpPr>
        <p:spPr bwMode="auto">
          <a:xfrm>
            <a:off x="6579444" y="3204299"/>
            <a:ext cx="25400" cy="0"/>
          </a:xfrm>
          <a:custGeom>
            <a:avLst/>
            <a:gdLst>
              <a:gd name="T0" fmla="*/ 0 w 16"/>
              <a:gd name="T1" fmla="*/ 16 w 16"/>
              <a:gd name="T2" fmla="*/ 5 w 16"/>
              <a:gd name="T3" fmla="*/ 0 w 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6">
                <a:moveTo>
                  <a:pt x="0" y="0"/>
                </a:moveTo>
                <a:lnTo>
                  <a:pt x="16" y="0"/>
                </a:lnTo>
                <a:lnTo>
                  <a:pt x="5" y="0"/>
                </a:lnTo>
                <a:lnTo>
                  <a:pt x="0" y="0"/>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 name="Freeform 88"/>
          <p:cNvSpPr>
            <a:spLocks/>
          </p:cNvSpPr>
          <p:nvPr/>
        </p:nvSpPr>
        <p:spPr bwMode="auto">
          <a:xfrm>
            <a:off x="6579444" y="3204299"/>
            <a:ext cx="25400" cy="0"/>
          </a:xfrm>
          <a:custGeom>
            <a:avLst/>
            <a:gdLst>
              <a:gd name="T0" fmla="*/ 0 w 16"/>
              <a:gd name="T1" fmla="*/ 16 w 16"/>
              <a:gd name="T2" fmla="*/ 5 w 16"/>
              <a:gd name="T3" fmla="*/ 0 w 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6">
                <a:moveTo>
                  <a:pt x="0" y="0"/>
                </a:moveTo>
                <a:lnTo>
                  <a:pt x="16" y="0"/>
                </a:lnTo>
                <a:lnTo>
                  <a:pt x="5" y="0"/>
                </a:lnTo>
                <a:lnTo>
                  <a:pt x="0" y="0"/>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7" name="Freeform 89"/>
          <p:cNvSpPr>
            <a:spLocks/>
          </p:cNvSpPr>
          <p:nvPr/>
        </p:nvSpPr>
        <p:spPr bwMode="auto">
          <a:xfrm>
            <a:off x="6434981" y="4800815"/>
            <a:ext cx="517525" cy="507838"/>
          </a:xfrm>
          <a:custGeom>
            <a:avLst/>
            <a:gdLst>
              <a:gd name="T0" fmla="*/ 144 w 326"/>
              <a:gd name="T1" fmla="*/ 238 h 320"/>
              <a:gd name="T2" fmla="*/ 166 w 326"/>
              <a:gd name="T3" fmla="*/ 260 h 320"/>
              <a:gd name="T4" fmla="*/ 182 w 326"/>
              <a:gd name="T5" fmla="*/ 282 h 320"/>
              <a:gd name="T6" fmla="*/ 198 w 326"/>
              <a:gd name="T7" fmla="*/ 303 h 320"/>
              <a:gd name="T8" fmla="*/ 208 w 326"/>
              <a:gd name="T9" fmla="*/ 320 h 320"/>
              <a:gd name="T10" fmla="*/ 246 w 326"/>
              <a:gd name="T11" fmla="*/ 314 h 320"/>
              <a:gd name="T12" fmla="*/ 272 w 326"/>
              <a:gd name="T13" fmla="*/ 309 h 320"/>
              <a:gd name="T14" fmla="*/ 288 w 326"/>
              <a:gd name="T15" fmla="*/ 287 h 320"/>
              <a:gd name="T16" fmla="*/ 299 w 326"/>
              <a:gd name="T17" fmla="*/ 265 h 320"/>
              <a:gd name="T18" fmla="*/ 283 w 326"/>
              <a:gd name="T19" fmla="*/ 249 h 320"/>
              <a:gd name="T20" fmla="*/ 256 w 326"/>
              <a:gd name="T21" fmla="*/ 244 h 320"/>
              <a:gd name="T22" fmla="*/ 246 w 326"/>
              <a:gd name="T23" fmla="*/ 217 h 320"/>
              <a:gd name="T24" fmla="*/ 256 w 326"/>
              <a:gd name="T25" fmla="*/ 195 h 320"/>
              <a:gd name="T26" fmla="*/ 278 w 326"/>
              <a:gd name="T27" fmla="*/ 190 h 320"/>
              <a:gd name="T28" fmla="*/ 299 w 326"/>
              <a:gd name="T29" fmla="*/ 168 h 320"/>
              <a:gd name="T30" fmla="*/ 304 w 326"/>
              <a:gd name="T31" fmla="*/ 141 h 320"/>
              <a:gd name="T32" fmla="*/ 320 w 326"/>
              <a:gd name="T33" fmla="*/ 119 h 320"/>
              <a:gd name="T34" fmla="*/ 320 w 326"/>
              <a:gd name="T35" fmla="*/ 92 h 320"/>
              <a:gd name="T36" fmla="*/ 310 w 326"/>
              <a:gd name="T37" fmla="*/ 76 h 320"/>
              <a:gd name="T38" fmla="*/ 304 w 326"/>
              <a:gd name="T39" fmla="*/ 44 h 320"/>
              <a:gd name="T40" fmla="*/ 283 w 326"/>
              <a:gd name="T41" fmla="*/ 33 h 320"/>
              <a:gd name="T42" fmla="*/ 251 w 326"/>
              <a:gd name="T43" fmla="*/ 33 h 320"/>
              <a:gd name="T44" fmla="*/ 240 w 326"/>
              <a:gd name="T45" fmla="*/ 44 h 320"/>
              <a:gd name="T46" fmla="*/ 214 w 326"/>
              <a:gd name="T47" fmla="*/ 49 h 320"/>
              <a:gd name="T48" fmla="*/ 219 w 326"/>
              <a:gd name="T49" fmla="*/ 60 h 320"/>
              <a:gd name="T50" fmla="*/ 203 w 326"/>
              <a:gd name="T51" fmla="*/ 71 h 320"/>
              <a:gd name="T52" fmla="*/ 219 w 326"/>
              <a:gd name="T53" fmla="*/ 87 h 320"/>
              <a:gd name="T54" fmla="*/ 240 w 326"/>
              <a:gd name="T55" fmla="*/ 109 h 320"/>
              <a:gd name="T56" fmla="*/ 246 w 326"/>
              <a:gd name="T57" fmla="*/ 119 h 320"/>
              <a:gd name="T58" fmla="*/ 224 w 326"/>
              <a:gd name="T59" fmla="*/ 103 h 320"/>
              <a:gd name="T60" fmla="*/ 203 w 326"/>
              <a:gd name="T61" fmla="*/ 87 h 320"/>
              <a:gd name="T62" fmla="*/ 176 w 326"/>
              <a:gd name="T63" fmla="*/ 87 h 320"/>
              <a:gd name="T64" fmla="*/ 166 w 326"/>
              <a:gd name="T65" fmla="*/ 71 h 320"/>
              <a:gd name="T66" fmla="*/ 150 w 326"/>
              <a:gd name="T67" fmla="*/ 55 h 320"/>
              <a:gd name="T68" fmla="*/ 128 w 326"/>
              <a:gd name="T69" fmla="*/ 38 h 320"/>
              <a:gd name="T70" fmla="*/ 102 w 326"/>
              <a:gd name="T71" fmla="*/ 38 h 320"/>
              <a:gd name="T72" fmla="*/ 91 w 326"/>
              <a:gd name="T73" fmla="*/ 0 h 320"/>
              <a:gd name="T74" fmla="*/ 64 w 326"/>
              <a:gd name="T75" fmla="*/ 11 h 320"/>
              <a:gd name="T76" fmla="*/ 48 w 326"/>
              <a:gd name="T77" fmla="*/ 27 h 320"/>
              <a:gd name="T78" fmla="*/ 59 w 326"/>
              <a:gd name="T79" fmla="*/ 49 h 320"/>
              <a:gd name="T80" fmla="*/ 54 w 326"/>
              <a:gd name="T81" fmla="*/ 76 h 320"/>
              <a:gd name="T82" fmla="*/ 54 w 326"/>
              <a:gd name="T83" fmla="*/ 98 h 320"/>
              <a:gd name="T84" fmla="*/ 38 w 326"/>
              <a:gd name="T85" fmla="*/ 114 h 320"/>
              <a:gd name="T86" fmla="*/ 16 w 326"/>
              <a:gd name="T87" fmla="*/ 125 h 320"/>
              <a:gd name="T88" fmla="*/ 6 w 326"/>
              <a:gd name="T89" fmla="*/ 146 h 320"/>
              <a:gd name="T90" fmla="*/ 11 w 326"/>
              <a:gd name="T91" fmla="*/ 163 h 320"/>
              <a:gd name="T92" fmla="*/ 27 w 326"/>
              <a:gd name="T93" fmla="*/ 179 h 320"/>
              <a:gd name="T94" fmla="*/ 54 w 326"/>
              <a:gd name="T95" fmla="*/ 184 h 320"/>
              <a:gd name="T96" fmla="*/ 75 w 326"/>
              <a:gd name="T97" fmla="*/ 201 h 320"/>
              <a:gd name="T98" fmla="*/ 91 w 326"/>
              <a:gd name="T99" fmla="*/ 217 h 320"/>
              <a:gd name="T100" fmla="*/ 118 w 326"/>
              <a:gd name="T101" fmla="*/ 228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 h="320">
                <a:moveTo>
                  <a:pt x="134" y="222"/>
                </a:moveTo>
                <a:lnTo>
                  <a:pt x="139" y="228"/>
                </a:lnTo>
                <a:lnTo>
                  <a:pt x="144" y="238"/>
                </a:lnTo>
                <a:lnTo>
                  <a:pt x="150" y="244"/>
                </a:lnTo>
                <a:lnTo>
                  <a:pt x="155" y="255"/>
                </a:lnTo>
                <a:lnTo>
                  <a:pt x="166" y="260"/>
                </a:lnTo>
                <a:lnTo>
                  <a:pt x="171" y="265"/>
                </a:lnTo>
                <a:lnTo>
                  <a:pt x="176" y="276"/>
                </a:lnTo>
                <a:lnTo>
                  <a:pt x="182" y="282"/>
                </a:lnTo>
                <a:lnTo>
                  <a:pt x="187" y="293"/>
                </a:lnTo>
                <a:lnTo>
                  <a:pt x="187" y="298"/>
                </a:lnTo>
                <a:lnTo>
                  <a:pt x="198" y="303"/>
                </a:lnTo>
                <a:lnTo>
                  <a:pt x="208" y="303"/>
                </a:lnTo>
                <a:lnTo>
                  <a:pt x="208" y="314"/>
                </a:lnTo>
                <a:lnTo>
                  <a:pt x="208" y="320"/>
                </a:lnTo>
                <a:lnTo>
                  <a:pt x="219" y="320"/>
                </a:lnTo>
                <a:lnTo>
                  <a:pt x="235" y="314"/>
                </a:lnTo>
                <a:lnTo>
                  <a:pt x="246" y="314"/>
                </a:lnTo>
                <a:lnTo>
                  <a:pt x="256" y="309"/>
                </a:lnTo>
                <a:lnTo>
                  <a:pt x="267" y="309"/>
                </a:lnTo>
                <a:lnTo>
                  <a:pt x="272" y="309"/>
                </a:lnTo>
                <a:lnTo>
                  <a:pt x="283" y="303"/>
                </a:lnTo>
                <a:lnTo>
                  <a:pt x="288" y="293"/>
                </a:lnTo>
                <a:lnTo>
                  <a:pt x="288" y="287"/>
                </a:lnTo>
                <a:lnTo>
                  <a:pt x="288" y="276"/>
                </a:lnTo>
                <a:lnTo>
                  <a:pt x="299" y="271"/>
                </a:lnTo>
                <a:lnTo>
                  <a:pt x="299" y="265"/>
                </a:lnTo>
                <a:lnTo>
                  <a:pt x="294" y="260"/>
                </a:lnTo>
                <a:lnTo>
                  <a:pt x="294" y="249"/>
                </a:lnTo>
                <a:lnTo>
                  <a:pt x="283" y="249"/>
                </a:lnTo>
                <a:lnTo>
                  <a:pt x="278" y="249"/>
                </a:lnTo>
                <a:lnTo>
                  <a:pt x="267" y="249"/>
                </a:lnTo>
                <a:lnTo>
                  <a:pt x="256" y="244"/>
                </a:lnTo>
                <a:lnTo>
                  <a:pt x="251" y="238"/>
                </a:lnTo>
                <a:lnTo>
                  <a:pt x="246" y="228"/>
                </a:lnTo>
                <a:lnTo>
                  <a:pt x="246" y="217"/>
                </a:lnTo>
                <a:lnTo>
                  <a:pt x="240" y="211"/>
                </a:lnTo>
                <a:lnTo>
                  <a:pt x="246" y="206"/>
                </a:lnTo>
                <a:lnTo>
                  <a:pt x="256" y="195"/>
                </a:lnTo>
                <a:lnTo>
                  <a:pt x="262" y="201"/>
                </a:lnTo>
                <a:lnTo>
                  <a:pt x="272" y="195"/>
                </a:lnTo>
                <a:lnTo>
                  <a:pt x="278" y="190"/>
                </a:lnTo>
                <a:lnTo>
                  <a:pt x="288" y="184"/>
                </a:lnTo>
                <a:lnTo>
                  <a:pt x="294" y="174"/>
                </a:lnTo>
                <a:lnTo>
                  <a:pt x="299" y="168"/>
                </a:lnTo>
                <a:lnTo>
                  <a:pt x="304" y="157"/>
                </a:lnTo>
                <a:lnTo>
                  <a:pt x="304" y="146"/>
                </a:lnTo>
                <a:lnTo>
                  <a:pt x="304" y="141"/>
                </a:lnTo>
                <a:lnTo>
                  <a:pt x="304" y="130"/>
                </a:lnTo>
                <a:lnTo>
                  <a:pt x="310" y="125"/>
                </a:lnTo>
                <a:lnTo>
                  <a:pt x="320" y="119"/>
                </a:lnTo>
                <a:lnTo>
                  <a:pt x="326" y="109"/>
                </a:lnTo>
                <a:lnTo>
                  <a:pt x="326" y="98"/>
                </a:lnTo>
                <a:lnTo>
                  <a:pt x="320" y="92"/>
                </a:lnTo>
                <a:lnTo>
                  <a:pt x="315" y="87"/>
                </a:lnTo>
                <a:lnTo>
                  <a:pt x="310" y="82"/>
                </a:lnTo>
                <a:lnTo>
                  <a:pt x="310" y="76"/>
                </a:lnTo>
                <a:lnTo>
                  <a:pt x="310" y="65"/>
                </a:lnTo>
                <a:lnTo>
                  <a:pt x="310" y="55"/>
                </a:lnTo>
                <a:lnTo>
                  <a:pt x="304" y="44"/>
                </a:lnTo>
                <a:lnTo>
                  <a:pt x="299" y="38"/>
                </a:lnTo>
                <a:lnTo>
                  <a:pt x="294" y="33"/>
                </a:lnTo>
                <a:lnTo>
                  <a:pt x="283" y="33"/>
                </a:lnTo>
                <a:lnTo>
                  <a:pt x="278" y="33"/>
                </a:lnTo>
                <a:lnTo>
                  <a:pt x="262" y="33"/>
                </a:lnTo>
                <a:lnTo>
                  <a:pt x="251" y="33"/>
                </a:lnTo>
                <a:lnTo>
                  <a:pt x="246" y="38"/>
                </a:lnTo>
                <a:lnTo>
                  <a:pt x="251" y="44"/>
                </a:lnTo>
                <a:lnTo>
                  <a:pt x="240" y="44"/>
                </a:lnTo>
                <a:lnTo>
                  <a:pt x="235" y="38"/>
                </a:lnTo>
                <a:lnTo>
                  <a:pt x="219" y="38"/>
                </a:lnTo>
                <a:lnTo>
                  <a:pt x="214" y="49"/>
                </a:lnTo>
                <a:lnTo>
                  <a:pt x="208" y="49"/>
                </a:lnTo>
                <a:lnTo>
                  <a:pt x="214" y="55"/>
                </a:lnTo>
                <a:lnTo>
                  <a:pt x="219" y="60"/>
                </a:lnTo>
                <a:lnTo>
                  <a:pt x="208" y="60"/>
                </a:lnTo>
                <a:lnTo>
                  <a:pt x="198" y="65"/>
                </a:lnTo>
                <a:lnTo>
                  <a:pt x="203" y="71"/>
                </a:lnTo>
                <a:lnTo>
                  <a:pt x="208" y="76"/>
                </a:lnTo>
                <a:lnTo>
                  <a:pt x="219" y="82"/>
                </a:lnTo>
                <a:lnTo>
                  <a:pt x="219" y="87"/>
                </a:lnTo>
                <a:lnTo>
                  <a:pt x="230" y="92"/>
                </a:lnTo>
                <a:lnTo>
                  <a:pt x="235" y="103"/>
                </a:lnTo>
                <a:lnTo>
                  <a:pt x="240" y="109"/>
                </a:lnTo>
                <a:lnTo>
                  <a:pt x="246" y="114"/>
                </a:lnTo>
                <a:lnTo>
                  <a:pt x="256" y="114"/>
                </a:lnTo>
                <a:lnTo>
                  <a:pt x="246" y="119"/>
                </a:lnTo>
                <a:lnTo>
                  <a:pt x="240" y="119"/>
                </a:lnTo>
                <a:lnTo>
                  <a:pt x="230" y="109"/>
                </a:lnTo>
                <a:lnTo>
                  <a:pt x="224" y="103"/>
                </a:lnTo>
                <a:lnTo>
                  <a:pt x="219" y="98"/>
                </a:lnTo>
                <a:lnTo>
                  <a:pt x="208" y="92"/>
                </a:lnTo>
                <a:lnTo>
                  <a:pt x="203" y="87"/>
                </a:lnTo>
                <a:lnTo>
                  <a:pt x="198" y="82"/>
                </a:lnTo>
                <a:lnTo>
                  <a:pt x="187" y="82"/>
                </a:lnTo>
                <a:lnTo>
                  <a:pt x="176" y="87"/>
                </a:lnTo>
                <a:lnTo>
                  <a:pt x="171" y="82"/>
                </a:lnTo>
                <a:lnTo>
                  <a:pt x="171" y="76"/>
                </a:lnTo>
                <a:lnTo>
                  <a:pt x="166" y="71"/>
                </a:lnTo>
                <a:lnTo>
                  <a:pt x="160" y="71"/>
                </a:lnTo>
                <a:lnTo>
                  <a:pt x="150" y="65"/>
                </a:lnTo>
                <a:lnTo>
                  <a:pt x="150" y="55"/>
                </a:lnTo>
                <a:lnTo>
                  <a:pt x="139" y="55"/>
                </a:lnTo>
                <a:lnTo>
                  <a:pt x="134" y="44"/>
                </a:lnTo>
                <a:lnTo>
                  <a:pt x="128" y="38"/>
                </a:lnTo>
                <a:lnTo>
                  <a:pt x="123" y="33"/>
                </a:lnTo>
                <a:lnTo>
                  <a:pt x="112" y="38"/>
                </a:lnTo>
                <a:lnTo>
                  <a:pt x="102" y="38"/>
                </a:lnTo>
                <a:lnTo>
                  <a:pt x="96" y="27"/>
                </a:lnTo>
                <a:lnTo>
                  <a:pt x="96" y="11"/>
                </a:lnTo>
                <a:lnTo>
                  <a:pt x="91" y="0"/>
                </a:lnTo>
                <a:lnTo>
                  <a:pt x="80" y="0"/>
                </a:lnTo>
                <a:lnTo>
                  <a:pt x="70" y="0"/>
                </a:lnTo>
                <a:lnTo>
                  <a:pt x="64" y="11"/>
                </a:lnTo>
                <a:lnTo>
                  <a:pt x="54" y="11"/>
                </a:lnTo>
                <a:lnTo>
                  <a:pt x="48" y="17"/>
                </a:lnTo>
                <a:lnTo>
                  <a:pt x="48" y="27"/>
                </a:lnTo>
                <a:lnTo>
                  <a:pt x="54" y="33"/>
                </a:lnTo>
                <a:lnTo>
                  <a:pt x="54" y="44"/>
                </a:lnTo>
                <a:lnTo>
                  <a:pt x="59" y="49"/>
                </a:lnTo>
                <a:lnTo>
                  <a:pt x="59" y="60"/>
                </a:lnTo>
                <a:lnTo>
                  <a:pt x="54" y="65"/>
                </a:lnTo>
                <a:lnTo>
                  <a:pt x="54" y="76"/>
                </a:lnTo>
                <a:lnTo>
                  <a:pt x="48" y="76"/>
                </a:lnTo>
                <a:lnTo>
                  <a:pt x="54" y="87"/>
                </a:lnTo>
                <a:lnTo>
                  <a:pt x="54" y="98"/>
                </a:lnTo>
                <a:lnTo>
                  <a:pt x="48" y="103"/>
                </a:lnTo>
                <a:lnTo>
                  <a:pt x="43" y="109"/>
                </a:lnTo>
                <a:lnTo>
                  <a:pt x="38" y="114"/>
                </a:lnTo>
                <a:lnTo>
                  <a:pt x="32" y="119"/>
                </a:lnTo>
                <a:lnTo>
                  <a:pt x="27" y="125"/>
                </a:lnTo>
                <a:lnTo>
                  <a:pt x="16" y="125"/>
                </a:lnTo>
                <a:lnTo>
                  <a:pt x="11" y="130"/>
                </a:lnTo>
                <a:lnTo>
                  <a:pt x="6" y="136"/>
                </a:lnTo>
                <a:lnTo>
                  <a:pt x="6" y="146"/>
                </a:lnTo>
                <a:lnTo>
                  <a:pt x="0" y="152"/>
                </a:lnTo>
                <a:lnTo>
                  <a:pt x="6" y="157"/>
                </a:lnTo>
                <a:lnTo>
                  <a:pt x="11" y="163"/>
                </a:lnTo>
                <a:lnTo>
                  <a:pt x="16" y="168"/>
                </a:lnTo>
                <a:lnTo>
                  <a:pt x="22" y="179"/>
                </a:lnTo>
                <a:lnTo>
                  <a:pt x="27" y="179"/>
                </a:lnTo>
                <a:lnTo>
                  <a:pt x="38" y="184"/>
                </a:lnTo>
                <a:lnTo>
                  <a:pt x="43" y="179"/>
                </a:lnTo>
                <a:lnTo>
                  <a:pt x="54" y="184"/>
                </a:lnTo>
                <a:lnTo>
                  <a:pt x="59" y="190"/>
                </a:lnTo>
                <a:lnTo>
                  <a:pt x="64" y="195"/>
                </a:lnTo>
                <a:lnTo>
                  <a:pt x="75" y="201"/>
                </a:lnTo>
                <a:lnTo>
                  <a:pt x="80" y="206"/>
                </a:lnTo>
                <a:lnTo>
                  <a:pt x="86" y="211"/>
                </a:lnTo>
                <a:lnTo>
                  <a:pt x="91" y="217"/>
                </a:lnTo>
                <a:lnTo>
                  <a:pt x="96" y="222"/>
                </a:lnTo>
                <a:lnTo>
                  <a:pt x="107" y="222"/>
                </a:lnTo>
                <a:lnTo>
                  <a:pt x="118" y="228"/>
                </a:lnTo>
                <a:lnTo>
                  <a:pt x="128" y="222"/>
                </a:lnTo>
                <a:lnTo>
                  <a:pt x="134" y="222"/>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 name="Freeform 90"/>
          <p:cNvSpPr>
            <a:spLocks/>
          </p:cNvSpPr>
          <p:nvPr/>
        </p:nvSpPr>
        <p:spPr bwMode="auto">
          <a:xfrm>
            <a:off x="6434981" y="4800815"/>
            <a:ext cx="517525" cy="507838"/>
          </a:xfrm>
          <a:custGeom>
            <a:avLst/>
            <a:gdLst>
              <a:gd name="T0" fmla="*/ 144 w 326"/>
              <a:gd name="T1" fmla="*/ 238 h 320"/>
              <a:gd name="T2" fmla="*/ 166 w 326"/>
              <a:gd name="T3" fmla="*/ 260 h 320"/>
              <a:gd name="T4" fmla="*/ 182 w 326"/>
              <a:gd name="T5" fmla="*/ 282 h 320"/>
              <a:gd name="T6" fmla="*/ 198 w 326"/>
              <a:gd name="T7" fmla="*/ 303 h 320"/>
              <a:gd name="T8" fmla="*/ 208 w 326"/>
              <a:gd name="T9" fmla="*/ 320 h 320"/>
              <a:gd name="T10" fmla="*/ 246 w 326"/>
              <a:gd name="T11" fmla="*/ 314 h 320"/>
              <a:gd name="T12" fmla="*/ 272 w 326"/>
              <a:gd name="T13" fmla="*/ 309 h 320"/>
              <a:gd name="T14" fmla="*/ 288 w 326"/>
              <a:gd name="T15" fmla="*/ 287 h 320"/>
              <a:gd name="T16" fmla="*/ 299 w 326"/>
              <a:gd name="T17" fmla="*/ 265 h 320"/>
              <a:gd name="T18" fmla="*/ 283 w 326"/>
              <a:gd name="T19" fmla="*/ 249 h 320"/>
              <a:gd name="T20" fmla="*/ 256 w 326"/>
              <a:gd name="T21" fmla="*/ 244 h 320"/>
              <a:gd name="T22" fmla="*/ 246 w 326"/>
              <a:gd name="T23" fmla="*/ 217 h 320"/>
              <a:gd name="T24" fmla="*/ 256 w 326"/>
              <a:gd name="T25" fmla="*/ 195 h 320"/>
              <a:gd name="T26" fmla="*/ 278 w 326"/>
              <a:gd name="T27" fmla="*/ 190 h 320"/>
              <a:gd name="T28" fmla="*/ 299 w 326"/>
              <a:gd name="T29" fmla="*/ 168 h 320"/>
              <a:gd name="T30" fmla="*/ 304 w 326"/>
              <a:gd name="T31" fmla="*/ 141 h 320"/>
              <a:gd name="T32" fmla="*/ 320 w 326"/>
              <a:gd name="T33" fmla="*/ 119 h 320"/>
              <a:gd name="T34" fmla="*/ 320 w 326"/>
              <a:gd name="T35" fmla="*/ 92 h 320"/>
              <a:gd name="T36" fmla="*/ 310 w 326"/>
              <a:gd name="T37" fmla="*/ 76 h 320"/>
              <a:gd name="T38" fmla="*/ 304 w 326"/>
              <a:gd name="T39" fmla="*/ 44 h 320"/>
              <a:gd name="T40" fmla="*/ 283 w 326"/>
              <a:gd name="T41" fmla="*/ 33 h 320"/>
              <a:gd name="T42" fmla="*/ 251 w 326"/>
              <a:gd name="T43" fmla="*/ 33 h 320"/>
              <a:gd name="T44" fmla="*/ 240 w 326"/>
              <a:gd name="T45" fmla="*/ 44 h 320"/>
              <a:gd name="T46" fmla="*/ 214 w 326"/>
              <a:gd name="T47" fmla="*/ 49 h 320"/>
              <a:gd name="T48" fmla="*/ 219 w 326"/>
              <a:gd name="T49" fmla="*/ 60 h 320"/>
              <a:gd name="T50" fmla="*/ 203 w 326"/>
              <a:gd name="T51" fmla="*/ 71 h 320"/>
              <a:gd name="T52" fmla="*/ 219 w 326"/>
              <a:gd name="T53" fmla="*/ 87 h 320"/>
              <a:gd name="T54" fmla="*/ 240 w 326"/>
              <a:gd name="T55" fmla="*/ 109 h 320"/>
              <a:gd name="T56" fmla="*/ 246 w 326"/>
              <a:gd name="T57" fmla="*/ 119 h 320"/>
              <a:gd name="T58" fmla="*/ 224 w 326"/>
              <a:gd name="T59" fmla="*/ 103 h 320"/>
              <a:gd name="T60" fmla="*/ 203 w 326"/>
              <a:gd name="T61" fmla="*/ 87 h 320"/>
              <a:gd name="T62" fmla="*/ 176 w 326"/>
              <a:gd name="T63" fmla="*/ 87 h 320"/>
              <a:gd name="T64" fmla="*/ 166 w 326"/>
              <a:gd name="T65" fmla="*/ 71 h 320"/>
              <a:gd name="T66" fmla="*/ 150 w 326"/>
              <a:gd name="T67" fmla="*/ 55 h 320"/>
              <a:gd name="T68" fmla="*/ 128 w 326"/>
              <a:gd name="T69" fmla="*/ 38 h 320"/>
              <a:gd name="T70" fmla="*/ 102 w 326"/>
              <a:gd name="T71" fmla="*/ 38 h 320"/>
              <a:gd name="T72" fmla="*/ 91 w 326"/>
              <a:gd name="T73" fmla="*/ 0 h 320"/>
              <a:gd name="T74" fmla="*/ 64 w 326"/>
              <a:gd name="T75" fmla="*/ 11 h 320"/>
              <a:gd name="T76" fmla="*/ 48 w 326"/>
              <a:gd name="T77" fmla="*/ 27 h 320"/>
              <a:gd name="T78" fmla="*/ 59 w 326"/>
              <a:gd name="T79" fmla="*/ 49 h 320"/>
              <a:gd name="T80" fmla="*/ 54 w 326"/>
              <a:gd name="T81" fmla="*/ 76 h 320"/>
              <a:gd name="T82" fmla="*/ 54 w 326"/>
              <a:gd name="T83" fmla="*/ 98 h 320"/>
              <a:gd name="T84" fmla="*/ 38 w 326"/>
              <a:gd name="T85" fmla="*/ 114 h 320"/>
              <a:gd name="T86" fmla="*/ 16 w 326"/>
              <a:gd name="T87" fmla="*/ 125 h 320"/>
              <a:gd name="T88" fmla="*/ 6 w 326"/>
              <a:gd name="T89" fmla="*/ 146 h 320"/>
              <a:gd name="T90" fmla="*/ 11 w 326"/>
              <a:gd name="T91" fmla="*/ 163 h 320"/>
              <a:gd name="T92" fmla="*/ 27 w 326"/>
              <a:gd name="T93" fmla="*/ 179 h 320"/>
              <a:gd name="T94" fmla="*/ 54 w 326"/>
              <a:gd name="T95" fmla="*/ 184 h 320"/>
              <a:gd name="T96" fmla="*/ 75 w 326"/>
              <a:gd name="T97" fmla="*/ 201 h 320"/>
              <a:gd name="T98" fmla="*/ 91 w 326"/>
              <a:gd name="T99" fmla="*/ 217 h 320"/>
              <a:gd name="T100" fmla="*/ 118 w 326"/>
              <a:gd name="T101" fmla="*/ 228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 h="320">
                <a:moveTo>
                  <a:pt x="134" y="222"/>
                </a:moveTo>
                <a:lnTo>
                  <a:pt x="139" y="228"/>
                </a:lnTo>
                <a:lnTo>
                  <a:pt x="144" y="238"/>
                </a:lnTo>
                <a:lnTo>
                  <a:pt x="150" y="244"/>
                </a:lnTo>
                <a:lnTo>
                  <a:pt x="155" y="255"/>
                </a:lnTo>
                <a:lnTo>
                  <a:pt x="166" y="260"/>
                </a:lnTo>
                <a:lnTo>
                  <a:pt x="171" y="265"/>
                </a:lnTo>
                <a:lnTo>
                  <a:pt x="176" y="276"/>
                </a:lnTo>
                <a:lnTo>
                  <a:pt x="182" y="282"/>
                </a:lnTo>
                <a:lnTo>
                  <a:pt x="187" y="293"/>
                </a:lnTo>
                <a:lnTo>
                  <a:pt x="187" y="298"/>
                </a:lnTo>
                <a:lnTo>
                  <a:pt x="198" y="303"/>
                </a:lnTo>
                <a:lnTo>
                  <a:pt x="208" y="303"/>
                </a:lnTo>
                <a:lnTo>
                  <a:pt x="208" y="314"/>
                </a:lnTo>
                <a:lnTo>
                  <a:pt x="208" y="320"/>
                </a:lnTo>
                <a:lnTo>
                  <a:pt x="219" y="320"/>
                </a:lnTo>
                <a:lnTo>
                  <a:pt x="235" y="314"/>
                </a:lnTo>
                <a:lnTo>
                  <a:pt x="246" y="314"/>
                </a:lnTo>
                <a:lnTo>
                  <a:pt x="256" y="309"/>
                </a:lnTo>
                <a:lnTo>
                  <a:pt x="267" y="309"/>
                </a:lnTo>
                <a:lnTo>
                  <a:pt x="272" y="309"/>
                </a:lnTo>
                <a:lnTo>
                  <a:pt x="283" y="303"/>
                </a:lnTo>
                <a:lnTo>
                  <a:pt x="288" y="293"/>
                </a:lnTo>
                <a:lnTo>
                  <a:pt x="288" y="287"/>
                </a:lnTo>
                <a:lnTo>
                  <a:pt x="288" y="276"/>
                </a:lnTo>
                <a:lnTo>
                  <a:pt x="299" y="271"/>
                </a:lnTo>
                <a:lnTo>
                  <a:pt x="299" y="265"/>
                </a:lnTo>
                <a:lnTo>
                  <a:pt x="294" y="260"/>
                </a:lnTo>
                <a:lnTo>
                  <a:pt x="294" y="249"/>
                </a:lnTo>
                <a:lnTo>
                  <a:pt x="283" y="249"/>
                </a:lnTo>
                <a:lnTo>
                  <a:pt x="278" y="249"/>
                </a:lnTo>
                <a:lnTo>
                  <a:pt x="267" y="249"/>
                </a:lnTo>
                <a:lnTo>
                  <a:pt x="256" y="244"/>
                </a:lnTo>
                <a:lnTo>
                  <a:pt x="251" y="238"/>
                </a:lnTo>
                <a:lnTo>
                  <a:pt x="246" y="228"/>
                </a:lnTo>
                <a:lnTo>
                  <a:pt x="246" y="217"/>
                </a:lnTo>
                <a:lnTo>
                  <a:pt x="240" y="211"/>
                </a:lnTo>
                <a:lnTo>
                  <a:pt x="246" y="206"/>
                </a:lnTo>
                <a:lnTo>
                  <a:pt x="256" y="195"/>
                </a:lnTo>
                <a:lnTo>
                  <a:pt x="262" y="201"/>
                </a:lnTo>
                <a:lnTo>
                  <a:pt x="272" y="195"/>
                </a:lnTo>
                <a:lnTo>
                  <a:pt x="278" y="190"/>
                </a:lnTo>
                <a:lnTo>
                  <a:pt x="288" y="184"/>
                </a:lnTo>
                <a:lnTo>
                  <a:pt x="294" y="174"/>
                </a:lnTo>
                <a:lnTo>
                  <a:pt x="299" y="168"/>
                </a:lnTo>
                <a:lnTo>
                  <a:pt x="304" y="157"/>
                </a:lnTo>
                <a:lnTo>
                  <a:pt x="304" y="146"/>
                </a:lnTo>
                <a:lnTo>
                  <a:pt x="304" y="141"/>
                </a:lnTo>
                <a:lnTo>
                  <a:pt x="304" y="130"/>
                </a:lnTo>
                <a:lnTo>
                  <a:pt x="310" y="125"/>
                </a:lnTo>
                <a:lnTo>
                  <a:pt x="320" y="119"/>
                </a:lnTo>
                <a:lnTo>
                  <a:pt x="326" y="109"/>
                </a:lnTo>
                <a:lnTo>
                  <a:pt x="326" y="98"/>
                </a:lnTo>
                <a:lnTo>
                  <a:pt x="320" y="92"/>
                </a:lnTo>
                <a:lnTo>
                  <a:pt x="315" y="87"/>
                </a:lnTo>
                <a:lnTo>
                  <a:pt x="310" y="82"/>
                </a:lnTo>
                <a:lnTo>
                  <a:pt x="310" y="76"/>
                </a:lnTo>
                <a:lnTo>
                  <a:pt x="310" y="65"/>
                </a:lnTo>
                <a:lnTo>
                  <a:pt x="310" y="55"/>
                </a:lnTo>
                <a:lnTo>
                  <a:pt x="304" y="44"/>
                </a:lnTo>
                <a:lnTo>
                  <a:pt x="299" y="38"/>
                </a:lnTo>
                <a:lnTo>
                  <a:pt x="294" y="33"/>
                </a:lnTo>
                <a:lnTo>
                  <a:pt x="283" y="33"/>
                </a:lnTo>
                <a:lnTo>
                  <a:pt x="278" y="33"/>
                </a:lnTo>
                <a:lnTo>
                  <a:pt x="262" y="33"/>
                </a:lnTo>
                <a:lnTo>
                  <a:pt x="251" y="33"/>
                </a:lnTo>
                <a:lnTo>
                  <a:pt x="246" y="38"/>
                </a:lnTo>
                <a:lnTo>
                  <a:pt x="251" y="44"/>
                </a:lnTo>
                <a:lnTo>
                  <a:pt x="240" y="44"/>
                </a:lnTo>
                <a:lnTo>
                  <a:pt x="235" y="38"/>
                </a:lnTo>
                <a:lnTo>
                  <a:pt x="219" y="38"/>
                </a:lnTo>
                <a:lnTo>
                  <a:pt x="214" y="49"/>
                </a:lnTo>
                <a:lnTo>
                  <a:pt x="208" y="49"/>
                </a:lnTo>
                <a:lnTo>
                  <a:pt x="214" y="55"/>
                </a:lnTo>
                <a:lnTo>
                  <a:pt x="219" y="60"/>
                </a:lnTo>
                <a:lnTo>
                  <a:pt x="208" y="60"/>
                </a:lnTo>
                <a:lnTo>
                  <a:pt x="198" y="65"/>
                </a:lnTo>
                <a:lnTo>
                  <a:pt x="203" y="71"/>
                </a:lnTo>
                <a:lnTo>
                  <a:pt x="208" y="76"/>
                </a:lnTo>
                <a:lnTo>
                  <a:pt x="219" y="82"/>
                </a:lnTo>
                <a:lnTo>
                  <a:pt x="219" y="87"/>
                </a:lnTo>
                <a:lnTo>
                  <a:pt x="230" y="92"/>
                </a:lnTo>
                <a:lnTo>
                  <a:pt x="235" y="103"/>
                </a:lnTo>
                <a:lnTo>
                  <a:pt x="240" y="109"/>
                </a:lnTo>
                <a:lnTo>
                  <a:pt x="246" y="114"/>
                </a:lnTo>
                <a:lnTo>
                  <a:pt x="256" y="114"/>
                </a:lnTo>
                <a:lnTo>
                  <a:pt x="246" y="119"/>
                </a:lnTo>
                <a:lnTo>
                  <a:pt x="240" y="119"/>
                </a:lnTo>
                <a:lnTo>
                  <a:pt x="230" y="109"/>
                </a:lnTo>
                <a:lnTo>
                  <a:pt x="224" y="103"/>
                </a:lnTo>
                <a:lnTo>
                  <a:pt x="219" y="98"/>
                </a:lnTo>
                <a:lnTo>
                  <a:pt x="208" y="92"/>
                </a:lnTo>
                <a:lnTo>
                  <a:pt x="203" y="87"/>
                </a:lnTo>
                <a:lnTo>
                  <a:pt x="198" y="82"/>
                </a:lnTo>
                <a:lnTo>
                  <a:pt x="187" y="82"/>
                </a:lnTo>
                <a:lnTo>
                  <a:pt x="176" y="87"/>
                </a:lnTo>
                <a:lnTo>
                  <a:pt x="171" y="82"/>
                </a:lnTo>
                <a:lnTo>
                  <a:pt x="171" y="76"/>
                </a:lnTo>
                <a:lnTo>
                  <a:pt x="166" y="71"/>
                </a:lnTo>
                <a:lnTo>
                  <a:pt x="160" y="71"/>
                </a:lnTo>
                <a:lnTo>
                  <a:pt x="150" y="65"/>
                </a:lnTo>
                <a:lnTo>
                  <a:pt x="150" y="55"/>
                </a:lnTo>
                <a:lnTo>
                  <a:pt x="139" y="55"/>
                </a:lnTo>
                <a:lnTo>
                  <a:pt x="134" y="44"/>
                </a:lnTo>
                <a:lnTo>
                  <a:pt x="128" y="38"/>
                </a:lnTo>
                <a:lnTo>
                  <a:pt x="123" y="33"/>
                </a:lnTo>
                <a:lnTo>
                  <a:pt x="112" y="38"/>
                </a:lnTo>
                <a:lnTo>
                  <a:pt x="102" y="38"/>
                </a:lnTo>
                <a:lnTo>
                  <a:pt x="96" y="27"/>
                </a:lnTo>
                <a:lnTo>
                  <a:pt x="96" y="11"/>
                </a:lnTo>
                <a:lnTo>
                  <a:pt x="91" y="0"/>
                </a:lnTo>
                <a:lnTo>
                  <a:pt x="80" y="0"/>
                </a:lnTo>
                <a:lnTo>
                  <a:pt x="70" y="0"/>
                </a:lnTo>
                <a:lnTo>
                  <a:pt x="64" y="11"/>
                </a:lnTo>
                <a:lnTo>
                  <a:pt x="54" y="11"/>
                </a:lnTo>
                <a:lnTo>
                  <a:pt x="48" y="17"/>
                </a:lnTo>
                <a:lnTo>
                  <a:pt x="48" y="27"/>
                </a:lnTo>
                <a:lnTo>
                  <a:pt x="54" y="33"/>
                </a:lnTo>
                <a:lnTo>
                  <a:pt x="54" y="44"/>
                </a:lnTo>
                <a:lnTo>
                  <a:pt x="59" y="49"/>
                </a:lnTo>
                <a:lnTo>
                  <a:pt x="59" y="60"/>
                </a:lnTo>
                <a:lnTo>
                  <a:pt x="54" y="65"/>
                </a:lnTo>
                <a:lnTo>
                  <a:pt x="54" y="76"/>
                </a:lnTo>
                <a:lnTo>
                  <a:pt x="48" y="76"/>
                </a:lnTo>
                <a:lnTo>
                  <a:pt x="54" y="87"/>
                </a:lnTo>
                <a:lnTo>
                  <a:pt x="54" y="98"/>
                </a:lnTo>
                <a:lnTo>
                  <a:pt x="48" y="103"/>
                </a:lnTo>
                <a:lnTo>
                  <a:pt x="43" y="109"/>
                </a:lnTo>
                <a:lnTo>
                  <a:pt x="38" y="114"/>
                </a:lnTo>
                <a:lnTo>
                  <a:pt x="32" y="119"/>
                </a:lnTo>
                <a:lnTo>
                  <a:pt x="27" y="125"/>
                </a:lnTo>
                <a:lnTo>
                  <a:pt x="16" y="125"/>
                </a:lnTo>
                <a:lnTo>
                  <a:pt x="11" y="130"/>
                </a:lnTo>
                <a:lnTo>
                  <a:pt x="6" y="136"/>
                </a:lnTo>
                <a:lnTo>
                  <a:pt x="6" y="146"/>
                </a:lnTo>
                <a:lnTo>
                  <a:pt x="0" y="152"/>
                </a:lnTo>
                <a:lnTo>
                  <a:pt x="6" y="157"/>
                </a:lnTo>
                <a:lnTo>
                  <a:pt x="11" y="163"/>
                </a:lnTo>
                <a:lnTo>
                  <a:pt x="16" y="168"/>
                </a:lnTo>
                <a:lnTo>
                  <a:pt x="22" y="179"/>
                </a:lnTo>
                <a:lnTo>
                  <a:pt x="27" y="179"/>
                </a:lnTo>
                <a:lnTo>
                  <a:pt x="38" y="184"/>
                </a:lnTo>
                <a:lnTo>
                  <a:pt x="43" y="179"/>
                </a:lnTo>
                <a:lnTo>
                  <a:pt x="54" y="184"/>
                </a:lnTo>
                <a:lnTo>
                  <a:pt x="59" y="190"/>
                </a:lnTo>
                <a:lnTo>
                  <a:pt x="64" y="195"/>
                </a:lnTo>
                <a:lnTo>
                  <a:pt x="75" y="201"/>
                </a:lnTo>
                <a:lnTo>
                  <a:pt x="80" y="206"/>
                </a:lnTo>
                <a:lnTo>
                  <a:pt x="86" y="211"/>
                </a:lnTo>
                <a:lnTo>
                  <a:pt x="91" y="217"/>
                </a:lnTo>
                <a:lnTo>
                  <a:pt x="96" y="222"/>
                </a:lnTo>
                <a:lnTo>
                  <a:pt x="107" y="222"/>
                </a:lnTo>
                <a:lnTo>
                  <a:pt x="118" y="228"/>
                </a:lnTo>
                <a:lnTo>
                  <a:pt x="128" y="222"/>
                </a:lnTo>
                <a:lnTo>
                  <a:pt x="134" y="222"/>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9" name="Freeform 91"/>
          <p:cNvSpPr>
            <a:spLocks/>
          </p:cNvSpPr>
          <p:nvPr/>
        </p:nvSpPr>
        <p:spPr bwMode="auto">
          <a:xfrm>
            <a:off x="6546106" y="4397719"/>
            <a:ext cx="346075" cy="274550"/>
          </a:xfrm>
          <a:custGeom>
            <a:avLst/>
            <a:gdLst>
              <a:gd name="T0" fmla="*/ 96 w 218"/>
              <a:gd name="T1" fmla="*/ 157 h 173"/>
              <a:gd name="T2" fmla="*/ 106 w 218"/>
              <a:gd name="T3" fmla="*/ 162 h 173"/>
              <a:gd name="T4" fmla="*/ 112 w 218"/>
              <a:gd name="T5" fmla="*/ 173 h 173"/>
              <a:gd name="T6" fmla="*/ 112 w 218"/>
              <a:gd name="T7" fmla="*/ 173 h 173"/>
              <a:gd name="T8" fmla="*/ 128 w 218"/>
              <a:gd name="T9" fmla="*/ 173 h 173"/>
              <a:gd name="T10" fmla="*/ 149 w 218"/>
              <a:gd name="T11" fmla="*/ 173 h 173"/>
              <a:gd name="T12" fmla="*/ 160 w 218"/>
              <a:gd name="T13" fmla="*/ 157 h 173"/>
              <a:gd name="T14" fmla="*/ 176 w 218"/>
              <a:gd name="T15" fmla="*/ 146 h 173"/>
              <a:gd name="T16" fmla="*/ 197 w 218"/>
              <a:gd name="T17" fmla="*/ 141 h 173"/>
              <a:gd name="T18" fmla="*/ 213 w 218"/>
              <a:gd name="T19" fmla="*/ 141 h 173"/>
              <a:gd name="T20" fmla="*/ 218 w 218"/>
              <a:gd name="T21" fmla="*/ 125 h 173"/>
              <a:gd name="T22" fmla="*/ 218 w 218"/>
              <a:gd name="T23" fmla="*/ 103 h 173"/>
              <a:gd name="T24" fmla="*/ 218 w 218"/>
              <a:gd name="T25" fmla="*/ 87 h 173"/>
              <a:gd name="T26" fmla="*/ 218 w 218"/>
              <a:gd name="T27" fmla="*/ 65 h 173"/>
              <a:gd name="T28" fmla="*/ 202 w 218"/>
              <a:gd name="T29" fmla="*/ 49 h 173"/>
              <a:gd name="T30" fmla="*/ 186 w 218"/>
              <a:gd name="T31" fmla="*/ 44 h 173"/>
              <a:gd name="T32" fmla="*/ 170 w 218"/>
              <a:gd name="T33" fmla="*/ 44 h 173"/>
              <a:gd name="T34" fmla="*/ 160 w 218"/>
              <a:gd name="T35" fmla="*/ 38 h 173"/>
              <a:gd name="T36" fmla="*/ 160 w 218"/>
              <a:gd name="T37" fmla="*/ 16 h 173"/>
              <a:gd name="T38" fmla="*/ 154 w 218"/>
              <a:gd name="T39" fmla="*/ 0 h 173"/>
              <a:gd name="T40" fmla="*/ 138 w 218"/>
              <a:gd name="T41" fmla="*/ 16 h 173"/>
              <a:gd name="T42" fmla="*/ 122 w 218"/>
              <a:gd name="T43" fmla="*/ 33 h 173"/>
              <a:gd name="T44" fmla="*/ 101 w 218"/>
              <a:gd name="T45" fmla="*/ 27 h 173"/>
              <a:gd name="T46" fmla="*/ 90 w 218"/>
              <a:gd name="T47" fmla="*/ 44 h 173"/>
              <a:gd name="T48" fmla="*/ 74 w 218"/>
              <a:gd name="T49" fmla="*/ 44 h 173"/>
              <a:gd name="T50" fmla="*/ 53 w 218"/>
              <a:gd name="T51" fmla="*/ 54 h 173"/>
              <a:gd name="T52" fmla="*/ 37 w 218"/>
              <a:gd name="T53" fmla="*/ 60 h 173"/>
              <a:gd name="T54" fmla="*/ 32 w 218"/>
              <a:gd name="T55" fmla="*/ 65 h 173"/>
              <a:gd name="T56" fmla="*/ 26 w 218"/>
              <a:gd name="T57" fmla="*/ 76 h 173"/>
              <a:gd name="T58" fmla="*/ 5 w 218"/>
              <a:gd name="T59" fmla="*/ 76 h 173"/>
              <a:gd name="T60" fmla="*/ 5 w 218"/>
              <a:gd name="T61" fmla="*/ 87 h 173"/>
              <a:gd name="T62" fmla="*/ 0 w 218"/>
              <a:gd name="T63" fmla="*/ 103 h 173"/>
              <a:gd name="T64" fmla="*/ 21 w 218"/>
              <a:gd name="T65" fmla="*/ 108 h 173"/>
              <a:gd name="T66" fmla="*/ 42 w 218"/>
              <a:gd name="T67" fmla="*/ 114 h 173"/>
              <a:gd name="T68" fmla="*/ 53 w 218"/>
              <a:gd name="T69" fmla="*/ 125 h 173"/>
              <a:gd name="T70" fmla="*/ 58 w 218"/>
              <a:gd name="T71" fmla="*/ 135 h 173"/>
              <a:gd name="T72" fmla="*/ 69 w 218"/>
              <a:gd name="T73" fmla="*/ 135 h 173"/>
              <a:gd name="T74" fmla="*/ 80 w 218"/>
              <a:gd name="T75" fmla="*/ 157 h 173"/>
              <a:gd name="T76" fmla="*/ 85 w 218"/>
              <a:gd name="T77" fmla="*/ 152 h 173"/>
              <a:gd name="T78" fmla="*/ 90 w 218"/>
              <a:gd name="T79" fmla="*/ 152 h 1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8" h="173">
                <a:moveTo>
                  <a:pt x="90" y="152"/>
                </a:moveTo>
                <a:lnTo>
                  <a:pt x="96" y="157"/>
                </a:lnTo>
                <a:lnTo>
                  <a:pt x="101" y="162"/>
                </a:lnTo>
                <a:lnTo>
                  <a:pt x="106" y="162"/>
                </a:lnTo>
                <a:lnTo>
                  <a:pt x="117" y="168"/>
                </a:lnTo>
                <a:lnTo>
                  <a:pt x="112" y="173"/>
                </a:lnTo>
                <a:lnTo>
                  <a:pt x="106" y="173"/>
                </a:lnTo>
                <a:lnTo>
                  <a:pt x="112" y="173"/>
                </a:lnTo>
                <a:lnTo>
                  <a:pt x="122" y="173"/>
                </a:lnTo>
                <a:lnTo>
                  <a:pt x="128" y="173"/>
                </a:lnTo>
                <a:lnTo>
                  <a:pt x="138" y="173"/>
                </a:lnTo>
                <a:lnTo>
                  <a:pt x="149" y="173"/>
                </a:lnTo>
                <a:lnTo>
                  <a:pt x="154" y="162"/>
                </a:lnTo>
                <a:lnTo>
                  <a:pt x="160" y="157"/>
                </a:lnTo>
                <a:lnTo>
                  <a:pt x="165" y="152"/>
                </a:lnTo>
                <a:lnTo>
                  <a:pt x="176" y="146"/>
                </a:lnTo>
                <a:lnTo>
                  <a:pt x="181" y="146"/>
                </a:lnTo>
                <a:lnTo>
                  <a:pt x="197" y="141"/>
                </a:lnTo>
                <a:lnTo>
                  <a:pt x="202" y="141"/>
                </a:lnTo>
                <a:lnTo>
                  <a:pt x="213" y="141"/>
                </a:lnTo>
                <a:lnTo>
                  <a:pt x="213" y="130"/>
                </a:lnTo>
                <a:lnTo>
                  <a:pt x="218" y="125"/>
                </a:lnTo>
                <a:lnTo>
                  <a:pt x="218" y="119"/>
                </a:lnTo>
                <a:lnTo>
                  <a:pt x="218" y="103"/>
                </a:lnTo>
                <a:lnTo>
                  <a:pt x="218" y="98"/>
                </a:lnTo>
                <a:lnTo>
                  <a:pt x="218" y="87"/>
                </a:lnTo>
                <a:lnTo>
                  <a:pt x="213" y="81"/>
                </a:lnTo>
                <a:lnTo>
                  <a:pt x="218" y="65"/>
                </a:lnTo>
                <a:lnTo>
                  <a:pt x="208" y="54"/>
                </a:lnTo>
                <a:lnTo>
                  <a:pt x="202" y="49"/>
                </a:lnTo>
                <a:lnTo>
                  <a:pt x="197" y="44"/>
                </a:lnTo>
                <a:lnTo>
                  <a:pt x="186" y="44"/>
                </a:lnTo>
                <a:lnTo>
                  <a:pt x="176" y="49"/>
                </a:lnTo>
                <a:lnTo>
                  <a:pt x="170" y="44"/>
                </a:lnTo>
                <a:lnTo>
                  <a:pt x="160" y="44"/>
                </a:lnTo>
                <a:lnTo>
                  <a:pt x="160" y="38"/>
                </a:lnTo>
                <a:lnTo>
                  <a:pt x="160" y="27"/>
                </a:lnTo>
                <a:lnTo>
                  <a:pt x="160" y="16"/>
                </a:lnTo>
                <a:lnTo>
                  <a:pt x="149" y="11"/>
                </a:lnTo>
                <a:lnTo>
                  <a:pt x="154" y="0"/>
                </a:lnTo>
                <a:lnTo>
                  <a:pt x="144" y="6"/>
                </a:lnTo>
                <a:lnTo>
                  <a:pt x="138" y="16"/>
                </a:lnTo>
                <a:lnTo>
                  <a:pt x="128" y="27"/>
                </a:lnTo>
                <a:lnTo>
                  <a:pt x="122" y="33"/>
                </a:lnTo>
                <a:lnTo>
                  <a:pt x="112" y="33"/>
                </a:lnTo>
                <a:lnTo>
                  <a:pt x="101" y="27"/>
                </a:lnTo>
                <a:lnTo>
                  <a:pt x="96" y="33"/>
                </a:lnTo>
                <a:lnTo>
                  <a:pt x="90" y="44"/>
                </a:lnTo>
                <a:lnTo>
                  <a:pt x="85" y="44"/>
                </a:lnTo>
                <a:lnTo>
                  <a:pt x="74" y="44"/>
                </a:lnTo>
                <a:lnTo>
                  <a:pt x="69" y="49"/>
                </a:lnTo>
                <a:lnTo>
                  <a:pt x="53" y="54"/>
                </a:lnTo>
                <a:lnTo>
                  <a:pt x="48" y="54"/>
                </a:lnTo>
                <a:lnTo>
                  <a:pt x="37" y="60"/>
                </a:lnTo>
                <a:lnTo>
                  <a:pt x="37" y="65"/>
                </a:lnTo>
                <a:lnTo>
                  <a:pt x="32" y="65"/>
                </a:lnTo>
                <a:lnTo>
                  <a:pt x="26" y="71"/>
                </a:lnTo>
                <a:lnTo>
                  <a:pt x="26" y="76"/>
                </a:lnTo>
                <a:lnTo>
                  <a:pt x="16" y="71"/>
                </a:lnTo>
                <a:lnTo>
                  <a:pt x="5" y="76"/>
                </a:lnTo>
                <a:lnTo>
                  <a:pt x="5" y="81"/>
                </a:lnTo>
                <a:lnTo>
                  <a:pt x="5" y="87"/>
                </a:lnTo>
                <a:lnTo>
                  <a:pt x="5" y="98"/>
                </a:lnTo>
                <a:lnTo>
                  <a:pt x="0" y="103"/>
                </a:lnTo>
                <a:lnTo>
                  <a:pt x="16" y="103"/>
                </a:lnTo>
                <a:lnTo>
                  <a:pt x="21" y="108"/>
                </a:lnTo>
                <a:lnTo>
                  <a:pt x="37" y="108"/>
                </a:lnTo>
                <a:lnTo>
                  <a:pt x="42" y="114"/>
                </a:lnTo>
                <a:lnTo>
                  <a:pt x="48" y="119"/>
                </a:lnTo>
                <a:lnTo>
                  <a:pt x="53" y="125"/>
                </a:lnTo>
                <a:lnTo>
                  <a:pt x="58" y="130"/>
                </a:lnTo>
                <a:lnTo>
                  <a:pt x="58" y="135"/>
                </a:lnTo>
                <a:lnTo>
                  <a:pt x="64" y="135"/>
                </a:lnTo>
                <a:lnTo>
                  <a:pt x="69" y="135"/>
                </a:lnTo>
                <a:lnTo>
                  <a:pt x="74" y="152"/>
                </a:lnTo>
                <a:lnTo>
                  <a:pt x="80" y="157"/>
                </a:lnTo>
                <a:lnTo>
                  <a:pt x="80" y="146"/>
                </a:lnTo>
                <a:lnTo>
                  <a:pt x="85" y="152"/>
                </a:lnTo>
                <a:lnTo>
                  <a:pt x="85" y="146"/>
                </a:lnTo>
                <a:lnTo>
                  <a:pt x="90" y="152"/>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0" name="Freeform 92"/>
          <p:cNvSpPr>
            <a:spLocks/>
          </p:cNvSpPr>
          <p:nvPr/>
        </p:nvSpPr>
        <p:spPr bwMode="auto">
          <a:xfrm>
            <a:off x="6546106" y="4397719"/>
            <a:ext cx="346075" cy="274550"/>
          </a:xfrm>
          <a:custGeom>
            <a:avLst/>
            <a:gdLst>
              <a:gd name="T0" fmla="*/ 96 w 218"/>
              <a:gd name="T1" fmla="*/ 157 h 173"/>
              <a:gd name="T2" fmla="*/ 106 w 218"/>
              <a:gd name="T3" fmla="*/ 162 h 173"/>
              <a:gd name="T4" fmla="*/ 112 w 218"/>
              <a:gd name="T5" fmla="*/ 173 h 173"/>
              <a:gd name="T6" fmla="*/ 112 w 218"/>
              <a:gd name="T7" fmla="*/ 173 h 173"/>
              <a:gd name="T8" fmla="*/ 128 w 218"/>
              <a:gd name="T9" fmla="*/ 173 h 173"/>
              <a:gd name="T10" fmla="*/ 149 w 218"/>
              <a:gd name="T11" fmla="*/ 173 h 173"/>
              <a:gd name="T12" fmla="*/ 160 w 218"/>
              <a:gd name="T13" fmla="*/ 157 h 173"/>
              <a:gd name="T14" fmla="*/ 176 w 218"/>
              <a:gd name="T15" fmla="*/ 146 h 173"/>
              <a:gd name="T16" fmla="*/ 197 w 218"/>
              <a:gd name="T17" fmla="*/ 141 h 173"/>
              <a:gd name="T18" fmla="*/ 213 w 218"/>
              <a:gd name="T19" fmla="*/ 141 h 173"/>
              <a:gd name="T20" fmla="*/ 218 w 218"/>
              <a:gd name="T21" fmla="*/ 125 h 173"/>
              <a:gd name="T22" fmla="*/ 218 w 218"/>
              <a:gd name="T23" fmla="*/ 103 h 173"/>
              <a:gd name="T24" fmla="*/ 218 w 218"/>
              <a:gd name="T25" fmla="*/ 87 h 173"/>
              <a:gd name="T26" fmla="*/ 218 w 218"/>
              <a:gd name="T27" fmla="*/ 65 h 173"/>
              <a:gd name="T28" fmla="*/ 202 w 218"/>
              <a:gd name="T29" fmla="*/ 49 h 173"/>
              <a:gd name="T30" fmla="*/ 186 w 218"/>
              <a:gd name="T31" fmla="*/ 44 h 173"/>
              <a:gd name="T32" fmla="*/ 170 w 218"/>
              <a:gd name="T33" fmla="*/ 44 h 173"/>
              <a:gd name="T34" fmla="*/ 160 w 218"/>
              <a:gd name="T35" fmla="*/ 38 h 173"/>
              <a:gd name="T36" fmla="*/ 160 w 218"/>
              <a:gd name="T37" fmla="*/ 16 h 173"/>
              <a:gd name="T38" fmla="*/ 154 w 218"/>
              <a:gd name="T39" fmla="*/ 0 h 173"/>
              <a:gd name="T40" fmla="*/ 138 w 218"/>
              <a:gd name="T41" fmla="*/ 16 h 173"/>
              <a:gd name="T42" fmla="*/ 122 w 218"/>
              <a:gd name="T43" fmla="*/ 33 h 173"/>
              <a:gd name="T44" fmla="*/ 101 w 218"/>
              <a:gd name="T45" fmla="*/ 27 h 173"/>
              <a:gd name="T46" fmla="*/ 90 w 218"/>
              <a:gd name="T47" fmla="*/ 44 h 173"/>
              <a:gd name="T48" fmla="*/ 74 w 218"/>
              <a:gd name="T49" fmla="*/ 44 h 173"/>
              <a:gd name="T50" fmla="*/ 53 w 218"/>
              <a:gd name="T51" fmla="*/ 54 h 173"/>
              <a:gd name="T52" fmla="*/ 37 w 218"/>
              <a:gd name="T53" fmla="*/ 60 h 173"/>
              <a:gd name="T54" fmla="*/ 32 w 218"/>
              <a:gd name="T55" fmla="*/ 65 h 173"/>
              <a:gd name="T56" fmla="*/ 26 w 218"/>
              <a:gd name="T57" fmla="*/ 76 h 173"/>
              <a:gd name="T58" fmla="*/ 5 w 218"/>
              <a:gd name="T59" fmla="*/ 76 h 173"/>
              <a:gd name="T60" fmla="*/ 5 w 218"/>
              <a:gd name="T61" fmla="*/ 87 h 173"/>
              <a:gd name="T62" fmla="*/ 0 w 218"/>
              <a:gd name="T63" fmla="*/ 103 h 173"/>
              <a:gd name="T64" fmla="*/ 21 w 218"/>
              <a:gd name="T65" fmla="*/ 108 h 173"/>
              <a:gd name="T66" fmla="*/ 42 w 218"/>
              <a:gd name="T67" fmla="*/ 114 h 173"/>
              <a:gd name="T68" fmla="*/ 53 w 218"/>
              <a:gd name="T69" fmla="*/ 125 h 173"/>
              <a:gd name="T70" fmla="*/ 58 w 218"/>
              <a:gd name="T71" fmla="*/ 135 h 173"/>
              <a:gd name="T72" fmla="*/ 69 w 218"/>
              <a:gd name="T73" fmla="*/ 135 h 173"/>
              <a:gd name="T74" fmla="*/ 80 w 218"/>
              <a:gd name="T75" fmla="*/ 157 h 173"/>
              <a:gd name="T76" fmla="*/ 85 w 218"/>
              <a:gd name="T77" fmla="*/ 152 h 173"/>
              <a:gd name="T78" fmla="*/ 90 w 218"/>
              <a:gd name="T79" fmla="*/ 152 h 1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8" h="173">
                <a:moveTo>
                  <a:pt x="90" y="152"/>
                </a:moveTo>
                <a:lnTo>
                  <a:pt x="96" y="157"/>
                </a:lnTo>
                <a:lnTo>
                  <a:pt x="101" y="162"/>
                </a:lnTo>
                <a:lnTo>
                  <a:pt x="106" y="162"/>
                </a:lnTo>
                <a:lnTo>
                  <a:pt x="117" y="168"/>
                </a:lnTo>
                <a:lnTo>
                  <a:pt x="112" y="173"/>
                </a:lnTo>
                <a:lnTo>
                  <a:pt x="106" y="173"/>
                </a:lnTo>
                <a:lnTo>
                  <a:pt x="112" y="173"/>
                </a:lnTo>
                <a:lnTo>
                  <a:pt x="122" y="173"/>
                </a:lnTo>
                <a:lnTo>
                  <a:pt x="128" y="173"/>
                </a:lnTo>
                <a:lnTo>
                  <a:pt x="138" y="173"/>
                </a:lnTo>
                <a:lnTo>
                  <a:pt x="149" y="173"/>
                </a:lnTo>
                <a:lnTo>
                  <a:pt x="154" y="162"/>
                </a:lnTo>
                <a:lnTo>
                  <a:pt x="160" y="157"/>
                </a:lnTo>
                <a:lnTo>
                  <a:pt x="165" y="152"/>
                </a:lnTo>
                <a:lnTo>
                  <a:pt x="176" y="146"/>
                </a:lnTo>
                <a:lnTo>
                  <a:pt x="181" y="146"/>
                </a:lnTo>
                <a:lnTo>
                  <a:pt x="197" y="141"/>
                </a:lnTo>
                <a:lnTo>
                  <a:pt x="202" y="141"/>
                </a:lnTo>
                <a:lnTo>
                  <a:pt x="213" y="141"/>
                </a:lnTo>
                <a:lnTo>
                  <a:pt x="213" y="130"/>
                </a:lnTo>
                <a:lnTo>
                  <a:pt x="218" y="125"/>
                </a:lnTo>
                <a:lnTo>
                  <a:pt x="218" y="119"/>
                </a:lnTo>
                <a:lnTo>
                  <a:pt x="218" y="103"/>
                </a:lnTo>
                <a:lnTo>
                  <a:pt x="218" y="98"/>
                </a:lnTo>
                <a:lnTo>
                  <a:pt x="218" y="87"/>
                </a:lnTo>
                <a:lnTo>
                  <a:pt x="213" y="81"/>
                </a:lnTo>
                <a:lnTo>
                  <a:pt x="218" y="65"/>
                </a:lnTo>
                <a:lnTo>
                  <a:pt x="208" y="54"/>
                </a:lnTo>
                <a:lnTo>
                  <a:pt x="202" y="49"/>
                </a:lnTo>
                <a:lnTo>
                  <a:pt x="197" y="44"/>
                </a:lnTo>
                <a:lnTo>
                  <a:pt x="186" y="44"/>
                </a:lnTo>
                <a:lnTo>
                  <a:pt x="176" y="49"/>
                </a:lnTo>
                <a:lnTo>
                  <a:pt x="170" y="44"/>
                </a:lnTo>
                <a:lnTo>
                  <a:pt x="160" y="44"/>
                </a:lnTo>
                <a:lnTo>
                  <a:pt x="160" y="38"/>
                </a:lnTo>
                <a:lnTo>
                  <a:pt x="160" y="27"/>
                </a:lnTo>
                <a:lnTo>
                  <a:pt x="160" y="16"/>
                </a:lnTo>
                <a:lnTo>
                  <a:pt x="149" y="11"/>
                </a:lnTo>
                <a:lnTo>
                  <a:pt x="154" y="0"/>
                </a:lnTo>
                <a:lnTo>
                  <a:pt x="144" y="6"/>
                </a:lnTo>
                <a:lnTo>
                  <a:pt x="138" y="16"/>
                </a:lnTo>
                <a:lnTo>
                  <a:pt x="128" y="27"/>
                </a:lnTo>
                <a:lnTo>
                  <a:pt x="122" y="33"/>
                </a:lnTo>
                <a:lnTo>
                  <a:pt x="112" y="33"/>
                </a:lnTo>
                <a:lnTo>
                  <a:pt x="101" y="27"/>
                </a:lnTo>
                <a:lnTo>
                  <a:pt x="96" y="33"/>
                </a:lnTo>
                <a:lnTo>
                  <a:pt x="90" y="44"/>
                </a:lnTo>
                <a:lnTo>
                  <a:pt x="85" y="44"/>
                </a:lnTo>
                <a:lnTo>
                  <a:pt x="74" y="44"/>
                </a:lnTo>
                <a:lnTo>
                  <a:pt x="69" y="49"/>
                </a:lnTo>
                <a:lnTo>
                  <a:pt x="53" y="54"/>
                </a:lnTo>
                <a:lnTo>
                  <a:pt x="48" y="54"/>
                </a:lnTo>
                <a:lnTo>
                  <a:pt x="37" y="60"/>
                </a:lnTo>
                <a:lnTo>
                  <a:pt x="37" y="65"/>
                </a:lnTo>
                <a:lnTo>
                  <a:pt x="32" y="65"/>
                </a:lnTo>
                <a:lnTo>
                  <a:pt x="26" y="71"/>
                </a:lnTo>
                <a:lnTo>
                  <a:pt x="26" y="76"/>
                </a:lnTo>
                <a:lnTo>
                  <a:pt x="16" y="71"/>
                </a:lnTo>
                <a:lnTo>
                  <a:pt x="5" y="76"/>
                </a:lnTo>
                <a:lnTo>
                  <a:pt x="5" y="81"/>
                </a:lnTo>
                <a:lnTo>
                  <a:pt x="5" y="87"/>
                </a:lnTo>
                <a:lnTo>
                  <a:pt x="5" y="98"/>
                </a:lnTo>
                <a:lnTo>
                  <a:pt x="0" y="103"/>
                </a:lnTo>
                <a:lnTo>
                  <a:pt x="16" y="103"/>
                </a:lnTo>
                <a:lnTo>
                  <a:pt x="21" y="108"/>
                </a:lnTo>
                <a:lnTo>
                  <a:pt x="37" y="108"/>
                </a:lnTo>
                <a:lnTo>
                  <a:pt x="42" y="114"/>
                </a:lnTo>
                <a:lnTo>
                  <a:pt x="48" y="119"/>
                </a:lnTo>
                <a:lnTo>
                  <a:pt x="53" y="125"/>
                </a:lnTo>
                <a:lnTo>
                  <a:pt x="58" y="130"/>
                </a:lnTo>
                <a:lnTo>
                  <a:pt x="58" y="135"/>
                </a:lnTo>
                <a:lnTo>
                  <a:pt x="64" y="135"/>
                </a:lnTo>
                <a:lnTo>
                  <a:pt x="69" y="135"/>
                </a:lnTo>
                <a:lnTo>
                  <a:pt x="74" y="152"/>
                </a:lnTo>
                <a:lnTo>
                  <a:pt x="80" y="157"/>
                </a:lnTo>
                <a:lnTo>
                  <a:pt x="80" y="146"/>
                </a:lnTo>
                <a:lnTo>
                  <a:pt x="85" y="152"/>
                </a:lnTo>
                <a:lnTo>
                  <a:pt x="85" y="146"/>
                </a:lnTo>
                <a:lnTo>
                  <a:pt x="90" y="152"/>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 name="Freeform 93"/>
          <p:cNvSpPr>
            <a:spLocks/>
          </p:cNvSpPr>
          <p:nvPr/>
        </p:nvSpPr>
        <p:spPr bwMode="auto">
          <a:xfrm>
            <a:off x="3312369" y="5668901"/>
            <a:ext cx="711200" cy="403096"/>
          </a:xfrm>
          <a:custGeom>
            <a:avLst/>
            <a:gdLst>
              <a:gd name="T0" fmla="*/ 101 w 448"/>
              <a:gd name="T1" fmla="*/ 59 h 254"/>
              <a:gd name="T2" fmla="*/ 80 w 448"/>
              <a:gd name="T3" fmla="*/ 59 h 254"/>
              <a:gd name="T4" fmla="*/ 53 w 448"/>
              <a:gd name="T5" fmla="*/ 65 h 254"/>
              <a:gd name="T6" fmla="*/ 26 w 448"/>
              <a:gd name="T7" fmla="*/ 81 h 254"/>
              <a:gd name="T8" fmla="*/ 10 w 448"/>
              <a:gd name="T9" fmla="*/ 86 h 254"/>
              <a:gd name="T10" fmla="*/ 0 w 448"/>
              <a:gd name="T11" fmla="*/ 102 h 254"/>
              <a:gd name="T12" fmla="*/ 21 w 448"/>
              <a:gd name="T13" fmla="*/ 113 h 254"/>
              <a:gd name="T14" fmla="*/ 42 w 448"/>
              <a:gd name="T15" fmla="*/ 108 h 254"/>
              <a:gd name="T16" fmla="*/ 42 w 448"/>
              <a:gd name="T17" fmla="*/ 130 h 254"/>
              <a:gd name="T18" fmla="*/ 26 w 448"/>
              <a:gd name="T19" fmla="*/ 151 h 254"/>
              <a:gd name="T20" fmla="*/ 21 w 448"/>
              <a:gd name="T21" fmla="*/ 167 h 254"/>
              <a:gd name="T22" fmla="*/ 26 w 448"/>
              <a:gd name="T23" fmla="*/ 189 h 254"/>
              <a:gd name="T24" fmla="*/ 42 w 448"/>
              <a:gd name="T25" fmla="*/ 205 h 254"/>
              <a:gd name="T26" fmla="*/ 58 w 448"/>
              <a:gd name="T27" fmla="*/ 221 h 254"/>
              <a:gd name="T28" fmla="*/ 64 w 448"/>
              <a:gd name="T29" fmla="*/ 243 h 254"/>
              <a:gd name="T30" fmla="*/ 80 w 448"/>
              <a:gd name="T31" fmla="*/ 249 h 254"/>
              <a:gd name="T32" fmla="*/ 106 w 448"/>
              <a:gd name="T33" fmla="*/ 249 h 254"/>
              <a:gd name="T34" fmla="*/ 128 w 448"/>
              <a:gd name="T35" fmla="*/ 238 h 254"/>
              <a:gd name="T36" fmla="*/ 144 w 448"/>
              <a:gd name="T37" fmla="*/ 254 h 254"/>
              <a:gd name="T38" fmla="*/ 170 w 448"/>
              <a:gd name="T39" fmla="*/ 249 h 254"/>
              <a:gd name="T40" fmla="*/ 181 w 448"/>
              <a:gd name="T41" fmla="*/ 227 h 254"/>
              <a:gd name="T42" fmla="*/ 197 w 448"/>
              <a:gd name="T43" fmla="*/ 221 h 254"/>
              <a:gd name="T44" fmla="*/ 224 w 448"/>
              <a:gd name="T45" fmla="*/ 216 h 254"/>
              <a:gd name="T46" fmla="*/ 234 w 448"/>
              <a:gd name="T47" fmla="*/ 227 h 254"/>
              <a:gd name="T48" fmla="*/ 234 w 448"/>
              <a:gd name="T49" fmla="*/ 249 h 254"/>
              <a:gd name="T50" fmla="*/ 256 w 448"/>
              <a:gd name="T51" fmla="*/ 232 h 254"/>
              <a:gd name="T52" fmla="*/ 282 w 448"/>
              <a:gd name="T53" fmla="*/ 227 h 254"/>
              <a:gd name="T54" fmla="*/ 314 w 448"/>
              <a:gd name="T55" fmla="*/ 227 h 254"/>
              <a:gd name="T56" fmla="*/ 341 w 448"/>
              <a:gd name="T57" fmla="*/ 227 h 254"/>
              <a:gd name="T58" fmla="*/ 357 w 448"/>
              <a:gd name="T59" fmla="*/ 221 h 254"/>
              <a:gd name="T60" fmla="*/ 378 w 448"/>
              <a:gd name="T61" fmla="*/ 205 h 254"/>
              <a:gd name="T62" fmla="*/ 405 w 448"/>
              <a:gd name="T63" fmla="*/ 200 h 254"/>
              <a:gd name="T64" fmla="*/ 426 w 448"/>
              <a:gd name="T65" fmla="*/ 194 h 254"/>
              <a:gd name="T66" fmla="*/ 432 w 448"/>
              <a:gd name="T67" fmla="*/ 173 h 254"/>
              <a:gd name="T68" fmla="*/ 437 w 448"/>
              <a:gd name="T69" fmla="*/ 146 h 254"/>
              <a:gd name="T70" fmla="*/ 448 w 448"/>
              <a:gd name="T71" fmla="*/ 119 h 254"/>
              <a:gd name="T72" fmla="*/ 421 w 448"/>
              <a:gd name="T73" fmla="*/ 102 h 254"/>
              <a:gd name="T74" fmla="*/ 400 w 448"/>
              <a:gd name="T75" fmla="*/ 102 h 254"/>
              <a:gd name="T76" fmla="*/ 378 w 448"/>
              <a:gd name="T77" fmla="*/ 92 h 254"/>
              <a:gd name="T78" fmla="*/ 368 w 448"/>
              <a:gd name="T79" fmla="*/ 70 h 254"/>
              <a:gd name="T80" fmla="*/ 389 w 448"/>
              <a:gd name="T81" fmla="*/ 54 h 254"/>
              <a:gd name="T82" fmla="*/ 378 w 448"/>
              <a:gd name="T83" fmla="*/ 32 h 254"/>
              <a:gd name="T84" fmla="*/ 373 w 448"/>
              <a:gd name="T85" fmla="*/ 16 h 254"/>
              <a:gd name="T86" fmla="*/ 384 w 448"/>
              <a:gd name="T87" fmla="*/ 0 h 254"/>
              <a:gd name="T88" fmla="*/ 362 w 448"/>
              <a:gd name="T89" fmla="*/ 5 h 254"/>
              <a:gd name="T90" fmla="*/ 325 w 448"/>
              <a:gd name="T91" fmla="*/ 0 h 254"/>
              <a:gd name="T92" fmla="*/ 298 w 448"/>
              <a:gd name="T93" fmla="*/ 11 h 254"/>
              <a:gd name="T94" fmla="*/ 282 w 448"/>
              <a:gd name="T95" fmla="*/ 16 h 254"/>
              <a:gd name="T96" fmla="*/ 256 w 448"/>
              <a:gd name="T97" fmla="*/ 27 h 254"/>
              <a:gd name="T98" fmla="*/ 229 w 448"/>
              <a:gd name="T99" fmla="*/ 27 h 254"/>
              <a:gd name="T100" fmla="*/ 213 w 448"/>
              <a:gd name="T101" fmla="*/ 48 h 254"/>
              <a:gd name="T102" fmla="*/ 197 w 448"/>
              <a:gd name="T103" fmla="*/ 65 h 254"/>
              <a:gd name="T104" fmla="*/ 181 w 448"/>
              <a:gd name="T105" fmla="*/ 75 h 254"/>
              <a:gd name="T106" fmla="*/ 154 w 448"/>
              <a:gd name="T107" fmla="*/ 54 h 254"/>
              <a:gd name="T108" fmla="*/ 128 w 448"/>
              <a:gd name="T109" fmla="*/ 48 h 254"/>
              <a:gd name="T110" fmla="*/ 112 w 448"/>
              <a:gd name="T111" fmla="*/ 65 h 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8" h="254">
                <a:moveTo>
                  <a:pt x="112" y="70"/>
                </a:moveTo>
                <a:lnTo>
                  <a:pt x="112" y="65"/>
                </a:lnTo>
                <a:lnTo>
                  <a:pt x="101" y="59"/>
                </a:lnTo>
                <a:lnTo>
                  <a:pt x="101" y="65"/>
                </a:lnTo>
                <a:lnTo>
                  <a:pt x="90" y="59"/>
                </a:lnTo>
                <a:lnTo>
                  <a:pt x="80" y="59"/>
                </a:lnTo>
                <a:lnTo>
                  <a:pt x="74" y="59"/>
                </a:lnTo>
                <a:lnTo>
                  <a:pt x="64" y="65"/>
                </a:lnTo>
                <a:lnTo>
                  <a:pt x="53" y="65"/>
                </a:lnTo>
                <a:lnTo>
                  <a:pt x="42" y="65"/>
                </a:lnTo>
                <a:lnTo>
                  <a:pt x="32" y="70"/>
                </a:lnTo>
                <a:lnTo>
                  <a:pt x="26" y="81"/>
                </a:lnTo>
                <a:lnTo>
                  <a:pt x="26" y="86"/>
                </a:lnTo>
                <a:lnTo>
                  <a:pt x="16" y="92"/>
                </a:lnTo>
                <a:lnTo>
                  <a:pt x="10" y="86"/>
                </a:lnTo>
                <a:lnTo>
                  <a:pt x="0" y="86"/>
                </a:lnTo>
                <a:lnTo>
                  <a:pt x="5" y="97"/>
                </a:lnTo>
                <a:lnTo>
                  <a:pt x="0" y="102"/>
                </a:lnTo>
                <a:lnTo>
                  <a:pt x="10" y="108"/>
                </a:lnTo>
                <a:lnTo>
                  <a:pt x="16" y="113"/>
                </a:lnTo>
                <a:lnTo>
                  <a:pt x="21" y="113"/>
                </a:lnTo>
                <a:lnTo>
                  <a:pt x="32" y="108"/>
                </a:lnTo>
                <a:lnTo>
                  <a:pt x="37" y="102"/>
                </a:lnTo>
                <a:lnTo>
                  <a:pt x="42" y="108"/>
                </a:lnTo>
                <a:lnTo>
                  <a:pt x="53" y="113"/>
                </a:lnTo>
                <a:lnTo>
                  <a:pt x="53" y="124"/>
                </a:lnTo>
                <a:lnTo>
                  <a:pt x="42" y="130"/>
                </a:lnTo>
                <a:lnTo>
                  <a:pt x="42" y="140"/>
                </a:lnTo>
                <a:lnTo>
                  <a:pt x="32" y="146"/>
                </a:lnTo>
                <a:lnTo>
                  <a:pt x="26" y="151"/>
                </a:lnTo>
                <a:lnTo>
                  <a:pt x="21" y="151"/>
                </a:lnTo>
                <a:lnTo>
                  <a:pt x="16" y="162"/>
                </a:lnTo>
                <a:lnTo>
                  <a:pt x="21" y="167"/>
                </a:lnTo>
                <a:lnTo>
                  <a:pt x="26" y="178"/>
                </a:lnTo>
                <a:lnTo>
                  <a:pt x="21" y="184"/>
                </a:lnTo>
                <a:lnTo>
                  <a:pt x="26" y="189"/>
                </a:lnTo>
                <a:lnTo>
                  <a:pt x="32" y="194"/>
                </a:lnTo>
                <a:lnTo>
                  <a:pt x="37" y="200"/>
                </a:lnTo>
                <a:lnTo>
                  <a:pt x="42" y="205"/>
                </a:lnTo>
                <a:lnTo>
                  <a:pt x="53" y="205"/>
                </a:lnTo>
                <a:lnTo>
                  <a:pt x="58" y="211"/>
                </a:lnTo>
                <a:lnTo>
                  <a:pt x="58" y="221"/>
                </a:lnTo>
                <a:lnTo>
                  <a:pt x="53" y="227"/>
                </a:lnTo>
                <a:lnTo>
                  <a:pt x="58" y="232"/>
                </a:lnTo>
                <a:lnTo>
                  <a:pt x="64" y="243"/>
                </a:lnTo>
                <a:lnTo>
                  <a:pt x="69" y="254"/>
                </a:lnTo>
                <a:lnTo>
                  <a:pt x="74" y="254"/>
                </a:lnTo>
                <a:lnTo>
                  <a:pt x="80" y="249"/>
                </a:lnTo>
                <a:lnTo>
                  <a:pt x="90" y="249"/>
                </a:lnTo>
                <a:lnTo>
                  <a:pt x="96" y="254"/>
                </a:lnTo>
                <a:lnTo>
                  <a:pt x="106" y="249"/>
                </a:lnTo>
                <a:lnTo>
                  <a:pt x="112" y="243"/>
                </a:lnTo>
                <a:lnTo>
                  <a:pt x="117" y="238"/>
                </a:lnTo>
                <a:lnTo>
                  <a:pt x="128" y="238"/>
                </a:lnTo>
                <a:lnTo>
                  <a:pt x="133" y="238"/>
                </a:lnTo>
                <a:lnTo>
                  <a:pt x="138" y="243"/>
                </a:lnTo>
                <a:lnTo>
                  <a:pt x="144" y="254"/>
                </a:lnTo>
                <a:lnTo>
                  <a:pt x="154" y="254"/>
                </a:lnTo>
                <a:lnTo>
                  <a:pt x="165" y="254"/>
                </a:lnTo>
                <a:lnTo>
                  <a:pt x="170" y="249"/>
                </a:lnTo>
                <a:lnTo>
                  <a:pt x="170" y="243"/>
                </a:lnTo>
                <a:lnTo>
                  <a:pt x="176" y="232"/>
                </a:lnTo>
                <a:lnTo>
                  <a:pt x="181" y="227"/>
                </a:lnTo>
                <a:lnTo>
                  <a:pt x="181" y="216"/>
                </a:lnTo>
                <a:lnTo>
                  <a:pt x="192" y="221"/>
                </a:lnTo>
                <a:lnTo>
                  <a:pt x="197" y="221"/>
                </a:lnTo>
                <a:lnTo>
                  <a:pt x="202" y="216"/>
                </a:lnTo>
                <a:lnTo>
                  <a:pt x="213" y="211"/>
                </a:lnTo>
                <a:lnTo>
                  <a:pt x="224" y="216"/>
                </a:lnTo>
                <a:lnTo>
                  <a:pt x="229" y="216"/>
                </a:lnTo>
                <a:lnTo>
                  <a:pt x="240" y="221"/>
                </a:lnTo>
                <a:lnTo>
                  <a:pt x="234" y="227"/>
                </a:lnTo>
                <a:lnTo>
                  <a:pt x="234" y="238"/>
                </a:lnTo>
                <a:lnTo>
                  <a:pt x="234" y="243"/>
                </a:lnTo>
                <a:lnTo>
                  <a:pt x="234" y="249"/>
                </a:lnTo>
                <a:lnTo>
                  <a:pt x="245" y="243"/>
                </a:lnTo>
                <a:lnTo>
                  <a:pt x="250" y="238"/>
                </a:lnTo>
                <a:lnTo>
                  <a:pt x="256" y="232"/>
                </a:lnTo>
                <a:lnTo>
                  <a:pt x="266" y="232"/>
                </a:lnTo>
                <a:lnTo>
                  <a:pt x="272" y="232"/>
                </a:lnTo>
                <a:lnTo>
                  <a:pt x="282" y="227"/>
                </a:lnTo>
                <a:lnTo>
                  <a:pt x="293" y="221"/>
                </a:lnTo>
                <a:lnTo>
                  <a:pt x="304" y="221"/>
                </a:lnTo>
                <a:lnTo>
                  <a:pt x="314" y="227"/>
                </a:lnTo>
                <a:lnTo>
                  <a:pt x="325" y="227"/>
                </a:lnTo>
                <a:lnTo>
                  <a:pt x="336" y="227"/>
                </a:lnTo>
                <a:lnTo>
                  <a:pt x="341" y="227"/>
                </a:lnTo>
                <a:lnTo>
                  <a:pt x="346" y="227"/>
                </a:lnTo>
                <a:lnTo>
                  <a:pt x="357" y="227"/>
                </a:lnTo>
                <a:lnTo>
                  <a:pt x="357" y="221"/>
                </a:lnTo>
                <a:lnTo>
                  <a:pt x="368" y="211"/>
                </a:lnTo>
                <a:lnTo>
                  <a:pt x="373" y="211"/>
                </a:lnTo>
                <a:lnTo>
                  <a:pt x="378" y="205"/>
                </a:lnTo>
                <a:lnTo>
                  <a:pt x="384" y="200"/>
                </a:lnTo>
                <a:lnTo>
                  <a:pt x="394" y="200"/>
                </a:lnTo>
                <a:lnTo>
                  <a:pt x="405" y="200"/>
                </a:lnTo>
                <a:lnTo>
                  <a:pt x="410" y="194"/>
                </a:lnTo>
                <a:lnTo>
                  <a:pt x="421" y="194"/>
                </a:lnTo>
                <a:lnTo>
                  <a:pt x="426" y="194"/>
                </a:lnTo>
                <a:lnTo>
                  <a:pt x="432" y="189"/>
                </a:lnTo>
                <a:lnTo>
                  <a:pt x="432" y="178"/>
                </a:lnTo>
                <a:lnTo>
                  <a:pt x="432" y="173"/>
                </a:lnTo>
                <a:lnTo>
                  <a:pt x="432" y="162"/>
                </a:lnTo>
                <a:lnTo>
                  <a:pt x="432" y="151"/>
                </a:lnTo>
                <a:lnTo>
                  <a:pt x="437" y="146"/>
                </a:lnTo>
                <a:lnTo>
                  <a:pt x="442" y="140"/>
                </a:lnTo>
                <a:lnTo>
                  <a:pt x="442" y="130"/>
                </a:lnTo>
                <a:lnTo>
                  <a:pt x="448" y="119"/>
                </a:lnTo>
                <a:lnTo>
                  <a:pt x="437" y="113"/>
                </a:lnTo>
                <a:lnTo>
                  <a:pt x="426" y="113"/>
                </a:lnTo>
                <a:lnTo>
                  <a:pt x="421" y="102"/>
                </a:lnTo>
                <a:lnTo>
                  <a:pt x="416" y="97"/>
                </a:lnTo>
                <a:lnTo>
                  <a:pt x="410" y="97"/>
                </a:lnTo>
                <a:lnTo>
                  <a:pt x="400" y="102"/>
                </a:lnTo>
                <a:lnTo>
                  <a:pt x="389" y="102"/>
                </a:lnTo>
                <a:lnTo>
                  <a:pt x="384" y="97"/>
                </a:lnTo>
                <a:lnTo>
                  <a:pt x="378" y="92"/>
                </a:lnTo>
                <a:lnTo>
                  <a:pt x="378" y="81"/>
                </a:lnTo>
                <a:lnTo>
                  <a:pt x="373" y="75"/>
                </a:lnTo>
                <a:lnTo>
                  <a:pt x="368" y="70"/>
                </a:lnTo>
                <a:lnTo>
                  <a:pt x="384" y="65"/>
                </a:lnTo>
                <a:lnTo>
                  <a:pt x="389" y="65"/>
                </a:lnTo>
                <a:lnTo>
                  <a:pt x="389" y="54"/>
                </a:lnTo>
                <a:lnTo>
                  <a:pt x="384" y="43"/>
                </a:lnTo>
                <a:lnTo>
                  <a:pt x="384" y="32"/>
                </a:lnTo>
                <a:lnTo>
                  <a:pt x="378" y="32"/>
                </a:lnTo>
                <a:lnTo>
                  <a:pt x="373" y="32"/>
                </a:lnTo>
                <a:lnTo>
                  <a:pt x="368" y="21"/>
                </a:lnTo>
                <a:lnTo>
                  <a:pt x="373" y="16"/>
                </a:lnTo>
                <a:lnTo>
                  <a:pt x="378" y="11"/>
                </a:lnTo>
                <a:lnTo>
                  <a:pt x="384" y="5"/>
                </a:lnTo>
                <a:lnTo>
                  <a:pt x="384" y="0"/>
                </a:lnTo>
                <a:lnTo>
                  <a:pt x="378" y="0"/>
                </a:lnTo>
                <a:lnTo>
                  <a:pt x="373" y="0"/>
                </a:lnTo>
                <a:lnTo>
                  <a:pt x="362" y="5"/>
                </a:lnTo>
                <a:lnTo>
                  <a:pt x="352" y="5"/>
                </a:lnTo>
                <a:lnTo>
                  <a:pt x="330" y="5"/>
                </a:lnTo>
                <a:lnTo>
                  <a:pt x="325" y="0"/>
                </a:lnTo>
                <a:lnTo>
                  <a:pt x="314" y="0"/>
                </a:lnTo>
                <a:lnTo>
                  <a:pt x="309" y="5"/>
                </a:lnTo>
                <a:lnTo>
                  <a:pt x="298" y="11"/>
                </a:lnTo>
                <a:lnTo>
                  <a:pt x="293" y="5"/>
                </a:lnTo>
                <a:lnTo>
                  <a:pt x="288" y="11"/>
                </a:lnTo>
                <a:lnTo>
                  <a:pt x="282" y="16"/>
                </a:lnTo>
                <a:lnTo>
                  <a:pt x="272" y="21"/>
                </a:lnTo>
                <a:lnTo>
                  <a:pt x="266" y="27"/>
                </a:lnTo>
                <a:lnTo>
                  <a:pt x="256" y="27"/>
                </a:lnTo>
                <a:lnTo>
                  <a:pt x="245" y="21"/>
                </a:lnTo>
                <a:lnTo>
                  <a:pt x="240" y="21"/>
                </a:lnTo>
                <a:lnTo>
                  <a:pt x="229" y="27"/>
                </a:lnTo>
                <a:lnTo>
                  <a:pt x="224" y="32"/>
                </a:lnTo>
                <a:lnTo>
                  <a:pt x="218" y="43"/>
                </a:lnTo>
                <a:lnTo>
                  <a:pt x="213" y="48"/>
                </a:lnTo>
                <a:lnTo>
                  <a:pt x="213" y="59"/>
                </a:lnTo>
                <a:lnTo>
                  <a:pt x="202" y="59"/>
                </a:lnTo>
                <a:lnTo>
                  <a:pt x="197" y="65"/>
                </a:lnTo>
                <a:lnTo>
                  <a:pt x="197" y="70"/>
                </a:lnTo>
                <a:lnTo>
                  <a:pt x="192" y="70"/>
                </a:lnTo>
                <a:lnTo>
                  <a:pt x="181" y="75"/>
                </a:lnTo>
                <a:lnTo>
                  <a:pt x="165" y="70"/>
                </a:lnTo>
                <a:lnTo>
                  <a:pt x="144" y="65"/>
                </a:lnTo>
                <a:lnTo>
                  <a:pt x="154" y="54"/>
                </a:lnTo>
                <a:lnTo>
                  <a:pt x="144" y="43"/>
                </a:lnTo>
                <a:lnTo>
                  <a:pt x="133" y="54"/>
                </a:lnTo>
                <a:lnTo>
                  <a:pt x="128" y="48"/>
                </a:lnTo>
                <a:lnTo>
                  <a:pt x="117" y="48"/>
                </a:lnTo>
                <a:lnTo>
                  <a:pt x="106" y="54"/>
                </a:lnTo>
                <a:lnTo>
                  <a:pt x="112" y="65"/>
                </a:lnTo>
                <a:lnTo>
                  <a:pt x="117" y="70"/>
                </a:lnTo>
                <a:lnTo>
                  <a:pt x="112" y="70"/>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2" name="Freeform 94"/>
          <p:cNvSpPr>
            <a:spLocks/>
          </p:cNvSpPr>
          <p:nvPr/>
        </p:nvSpPr>
        <p:spPr bwMode="auto">
          <a:xfrm>
            <a:off x="3312369" y="5668901"/>
            <a:ext cx="711200" cy="403096"/>
          </a:xfrm>
          <a:custGeom>
            <a:avLst/>
            <a:gdLst>
              <a:gd name="T0" fmla="*/ 101 w 448"/>
              <a:gd name="T1" fmla="*/ 59 h 254"/>
              <a:gd name="T2" fmla="*/ 80 w 448"/>
              <a:gd name="T3" fmla="*/ 59 h 254"/>
              <a:gd name="T4" fmla="*/ 53 w 448"/>
              <a:gd name="T5" fmla="*/ 65 h 254"/>
              <a:gd name="T6" fmla="*/ 26 w 448"/>
              <a:gd name="T7" fmla="*/ 81 h 254"/>
              <a:gd name="T8" fmla="*/ 10 w 448"/>
              <a:gd name="T9" fmla="*/ 86 h 254"/>
              <a:gd name="T10" fmla="*/ 0 w 448"/>
              <a:gd name="T11" fmla="*/ 102 h 254"/>
              <a:gd name="T12" fmla="*/ 21 w 448"/>
              <a:gd name="T13" fmla="*/ 113 h 254"/>
              <a:gd name="T14" fmla="*/ 42 w 448"/>
              <a:gd name="T15" fmla="*/ 108 h 254"/>
              <a:gd name="T16" fmla="*/ 42 w 448"/>
              <a:gd name="T17" fmla="*/ 130 h 254"/>
              <a:gd name="T18" fmla="*/ 26 w 448"/>
              <a:gd name="T19" fmla="*/ 151 h 254"/>
              <a:gd name="T20" fmla="*/ 21 w 448"/>
              <a:gd name="T21" fmla="*/ 167 h 254"/>
              <a:gd name="T22" fmla="*/ 26 w 448"/>
              <a:gd name="T23" fmla="*/ 189 h 254"/>
              <a:gd name="T24" fmla="*/ 42 w 448"/>
              <a:gd name="T25" fmla="*/ 205 h 254"/>
              <a:gd name="T26" fmla="*/ 58 w 448"/>
              <a:gd name="T27" fmla="*/ 221 h 254"/>
              <a:gd name="T28" fmla="*/ 64 w 448"/>
              <a:gd name="T29" fmla="*/ 243 h 254"/>
              <a:gd name="T30" fmla="*/ 80 w 448"/>
              <a:gd name="T31" fmla="*/ 249 h 254"/>
              <a:gd name="T32" fmla="*/ 106 w 448"/>
              <a:gd name="T33" fmla="*/ 249 h 254"/>
              <a:gd name="T34" fmla="*/ 128 w 448"/>
              <a:gd name="T35" fmla="*/ 238 h 254"/>
              <a:gd name="T36" fmla="*/ 144 w 448"/>
              <a:gd name="T37" fmla="*/ 254 h 254"/>
              <a:gd name="T38" fmla="*/ 170 w 448"/>
              <a:gd name="T39" fmla="*/ 249 h 254"/>
              <a:gd name="T40" fmla="*/ 181 w 448"/>
              <a:gd name="T41" fmla="*/ 227 h 254"/>
              <a:gd name="T42" fmla="*/ 197 w 448"/>
              <a:gd name="T43" fmla="*/ 221 h 254"/>
              <a:gd name="T44" fmla="*/ 224 w 448"/>
              <a:gd name="T45" fmla="*/ 216 h 254"/>
              <a:gd name="T46" fmla="*/ 234 w 448"/>
              <a:gd name="T47" fmla="*/ 227 h 254"/>
              <a:gd name="T48" fmla="*/ 234 w 448"/>
              <a:gd name="T49" fmla="*/ 249 h 254"/>
              <a:gd name="T50" fmla="*/ 256 w 448"/>
              <a:gd name="T51" fmla="*/ 232 h 254"/>
              <a:gd name="T52" fmla="*/ 282 w 448"/>
              <a:gd name="T53" fmla="*/ 227 h 254"/>
              <a:gd name="T54" fmla="*/ 314 w 448"/>
              <a:gd name="T55" fmla="*/ 227 h 254"/>
              <a:gd name="T56" fmla="*/ 341 w 448"/>
              <a:gd name="T57" fmla="*/ 227 h 254"/>
              <a:gd name="T58" fmla="*/ 357 w 448"/>
              <a:gd name="T59" fmla="*/ 221 h 254"/>
              <a:gd name="T60" fmla="*/ 378 w 448"/>
              <a:gd name="T61" fmla="*/ 205 h 254"/>
              <a:gd name="T62" fmla="*/ 405 w 448"/>
              <a:gd name="T63" fmla="*/ 200 h 254"/>
              <a:gd name="T64" fmla="*/ 426 w 448"/>
              <a:gd name="T65" fmla="*/ 194 h 254"/>
              <a:gd name="T66" fmla="*/ 432 w 448"/>
              <a:gd name="T67" fmla="*/ 173 h 254"/>
              <a:gd name="T68" fmla="*/ 437 w 448"/>
              <a:gd name="T69" fmla="*/ 146 h 254"/>
              <a:gd name="T70" fmla="*/ 448 w 448"/>
              <a:gd name="T71" fmla="*/ 119 h 254"/>
              <a:gd name="T72" fmla="*/ 421 w 448"/>
              <a:gd name="T73" fmla="*/ 102 h 254"/>
              <a:gd name="T74" fmla="*/ 400 w 448"/>
              <a:gd name="T75" fmla="*/ 102 h 254"/>
              <a:gd name="T76" fmla="*/ 378 w 448"/>
              <a:gd name="T77" fmla="*/ 92 h 254"/>
              <a:gd name="T78" fmla="*/ 368 w 448"/>
              <a:gd name="T79" fmla="*/ 70 h 254"/>
              <a:gd name="T80" fmla="*/ 389 w 448"/>
              <a:gd name="T81" fmla="*/ 54 h 254"/>
              <a:gd name="T82" fmla="*/ 378 w 448"/>
              <a:gd name="T83" fmla="*/ 32 h 254"/>
              <a:gd name="T84" fmla="*/ 373 w 448"/>
              <a:gd name="T85" fmla="*/ 16 h 254"/>
              <a:gd name="T86" fmla="*/ 384 w 448"/>
              <a:gd name="T87" fmla="*/ 0 h 254"/>
              <a:gd name="T88" fmla="*/ 362 w 448"/>
              <a:gd name="T89" fmla="*/ 5 h 254"/>
              <a:gd name="T90" fmla="*/ 325 w 448"/>
              <a:gd name="T91" fmla="*/ 0 h 254"/>
              <a:gd name="T92" fmla="*/ 298 w 448"/>
              <a:gd name="T93" fmla="*/ 11 h 254"/>
              <a:gd name="T94" fmla="*/ 282 w 448"/>
              <a:gd name="T95" fmla="*/ 16 h 254"/>
              <a:gd name="T96" fmla="*/ 256 w 448"/>
              <a:gd name="T97" fmla="*/ 27 h 254"/>
              <a:gd name="T98" fmla="*/ 229 w 448"/>
              <a:gd name="T99" fmla="*/ 27 h 254"/>
              <a:gd name="T100" fmla="*/ 213 w 448"/>
              <a:gd name="T101" fmla="*/ 48 h 254"/>
              <a:gd name="T102" fmla="*/ 197 w 448"/>
              <a:gd name="T103" fmla="*/ 65 h 254"/>
              <a:gd name="T104" fmla="*/ 181 w 448"/>
              <a:gd name="T105" fmla="*/ 75 h 254"/>
              <a:gd name="T106" fmla="*/ 154 w 448"/>
              <a:gd name="T107" fmla="*/ 54 h 254"/>
              <a:gd name="T108" fmla="*/ 128 w 448"/>
              <a:gd name="T109" fmla="*/ 48 h 254"/>
              <a:gd name="T110" fmla="*/ 112 w 448"/>
              <a:gd name="T111" fmla="*/ 65 h 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8" h="254">
                <a:moveTo>
                  <a:pt x="112" y="70"/>
                </a:moveTo>
                <a:lnTo>
                  <a:pt x="112" y="65"/>
                </a:lnTo>
                <a:lnTo>
                  <a:pt x="101" y="59"/>
                </a:lnTo>
                <a:lnTo>
                  <a:pt x="101" y="65"/>
                </a:lnTo>
                <a:lnTo>
                  <a:pt x="90" y="59"/>
                </a:lnTo>
                <a:lnTo>
                  <a:pt x="80" y="59"/>
                </a:lnTo>
                <a:lnTo>
                  <a:pt x="74" y="59"/>
                </a:lnTo>
                <a:lnTo>
                  <a:pt x="64" y="65"/>
                </a:lnTo>
                <a:lnTo>
                  <a:pt x="53" y="65"/>
                </a:lnTo>
                <a:lnTo>
                  <a:pt x="42" y="65"/>
                </a:lnTo>
                <a:lnTo>
                  <a:pt x="32" y="70"/>
                </a:lnTo>
                <a:lnTo>
                  <a:pt x="26" y="81"/>
                </a:lnTo>
                <a:lnTo>
                  <a:pt x="26" y="86"/>
                </a:lnTo>
                <a:lnTo>
                  <a:pt x="16" y="92"/>
                </a:lnTo>
                <a:lnTo>
                  <a:pt x="10" y="86"/>
                </a:lnTo>
                <a:lnTo>
                  <a:pt x="0" y="86"/>
                </a:lnTo>
                <a:lnTo>
                  <a:pt x="5" y="97"/>
                </a:lnTo>
                <a:lnTo>
                  <a:pt x="0" y="102"/>
                </a:lnTo>
                <a:lnTo>
                  <a:pt x="10" y="108"/>
                </a:lnTo>
                <a:lnTo>
                  <a:pt x="16" y="113"/>
                </a:lnTo>
                <a:lnTo>
                  <a:pt x="21" y="113"/>
                </a:lnTo>
                <a:lnTo>
                  <a:pt x="32" y="108"/>
                </a:lnTo>
                <a:lnTo>
                  <a:pt x="37" y="102"/>
                </a:lnTo>
                <a:lnTo>
                  <a:pt x="42" y="108"/>
                </a:lnTo>
                <a:lnTo>
                  <a:pt x="53" y="113"/>
                </a:lnTo>
                <a:lnTo>
                  <a:pt x="53" y="124"/>
                </a:lnTo>
                <a:lnTo>
                  <a:pt x="42" y="130"/>
                </a:lnTo>
                <a:lnTo>
                  <a:pt x="42" y="140"/>
                </a:lnTo>
                <a:lnTo>
                  <a:pt x="32" y="146"/>
                </a:lnTo>
                <a:lnTo>
                  <a:pt x="26" y="151"/>
                </a:lnTo>
                <a:lnTo>
                  <a:pt x="21" y="151"/>
                </a:lnTo>
                <a:lnTo>
                  <a:pt x="16" y="162"/>
                </a:lnTo>
                <a:lnTo>
                  <a:pt x="21" y="167"/>
                </a:lnTo>
                <a:lnTo>
                  <a:pt x="26" y="178"/>
                </a:lnTo>
                <a:lnTo>
                  <a:pt x="21" y="184"/>
                </a:lnTo>
                <a:lnTo>
                  <a:pt x="26" y="189"/>
                </a:lnTo>
                <a:lnTo>
                  <a:pt x="32" y="194"/>
                </a:lnTo>
                <a:lnTo>
                  <a:pt x="37" y="200"/>
                </a:lnTo>
                <a:lnTo>
                  <a:pt x="42" y="205"/>
                </a:lnTo>
                <a:lnTo>
                  <a:pt x="53" y="205"/>
                </a:lnTo>
                <a:lnTo>
                  <a:pt x="58" y="211"/>
                </a:lnTo>
                <a:lnTo>
                  <a:pt x="58" y="221"/>
                </a:lnTo>
                <a:lnTo>
                  <a:pt x="53" y="227"/>
                </a:lnTo>
                <a:lnTo>
                  <a:pt x="58" y="232"/>
                </a:lnTo>
                <a:lnTo>
                  <a:pt x="64" y="243"/>
                </a:lnTo>
                <a:lnTo>
                  <a:pt x="69" y="254"/>
                </a:lnTo>
                <a:lnTo>
                  <a:pt x="74" y="254"/>
                </a:lnTo>
                <a:lnTo>
                  <a:pt x="80" y="249"/>
                </a:lnTo>
                <a:lnTo>
                  <a:pt x="90" y="249"/>
                </a:lnTo>
                <a:lnTo>
                  <a:pt x="96" y="254"/>
                </a:lnTo>
                <a:lnTo>
                  <a:pt x="106" y="249"/>
                </a:lnTo>
                <a:lnTo>
                  <a:pt x="112" y="243"/>
                </a:lnTo>
                <a:lnTo>
                  <a:pt x="117" y="238"/>
                </a:lnTo>
                <a:lnTo>
                  <a:pt x="128" y="238"/>
                </a:lnTo>
                <a:lnTo>
                  <a:pt x="133" y="238"/>
                </a:lnTo>
                <a:lnTo>
                  <a:pt x="138" y="243"/>
                </a:lnTo>
                <a:lnTo>
                  <a:pt x="144" y="254"/>
                </a:lnTo>
                <a:lnTo>
                  <a:pt x="154" y="254"/>
                </a:lnTo>
                <a:lnTo>
                  <a:pt x="165" y="254"/>
                </a:lnTo>
                <a:lnTo>
                  <a:pt x="170" y="249"/>
                </a:lnTo>
                <a:lnTo>
                  <a:pt x="170" y="243"/>
                </a:lnTo>
                <a:lnTo>
                  <a:pt x="176" y="232"/>
                </a:lnTo>
                <a:lnTo>
                  <a:pt x="181" y="227"/>
                </a:lnTo>
                <a:lnTo>
                  <a:pt x="181" y="216"/>
                </a:lnTo>
                <a:lnTo>
                  <a:pt x="192" y="221"/>
                </a:lnTo>
                <a:lnTo>
                  <a:pt x="197" y="221"/>
                </a:lnTo>
                <a:lnTo>
                  <a:pt x="202" y="216"/>
                </a:lnTo>
                <a:lnTo>
                  <a:pt x="213" y="211"/>
                </a:lnTo>
                <a:lnTo>
                  <a:pt x="224" y="216"/>
                </a:lnTo>
                <a:lnTo>
                  <a:pt x="229" y="216"/>
                </a:lnTo>
                <a:lnTo>
                  <a:pt x="240" y="221"/>
                </a:lnTo>
                <a:lnTo>
                  <a:pt x="234" y="227"/>
                </a:lnTo>
                <a:lnTo>
                  <a:pt x="234" y="238"/>
                </a:lnTo>
                <a:lnTo>
                  <a:pt x="234" y="243"/>
                </a:lnTo>
                <a:lnTo>
                  <a:pt x="234" y="249"/>
                </a:lnTo>
                <a:lnTo>
                  <a:pt x="245" y="243"/>
                </a:lnTo>
                <a:lnTo>
                  <a:pt x="250" y="238"/>
                </a:lnTo>
                <a:lnTo>
                  <a:pt x="256" y="232"/>
                </a:lnTo>
                <a:lnTo>
                  <a:pt x="266" y="232"/>
                </a:lnTo>
                <a:lnTo>
                  <a:pt x="272" y="232"/>
                </a:lnTo>
                <a:lnTo>
                  <a:pt x="282" y="227"/>
                </a:lnTo>
                <a:lnTo>
                  <a:pt x="293" y="221"/>
                </a:lnTo>
                <a:lnTo>
                  <a:pt x="304" y="221"/>
                </a:lnTo>
                <a:lnTo>
                  <a:pt x="314" y="227"/>
                </a:lnTo>
                <a:lnTo>
                  <a:pt x="325" y="227"/>
                </a:lnTo>
                <a:lnTo>
                  <a:pt x="336" y="227"/>
                </a:lnTo>
                <a:lnTo>
                  <a:pt x="341" y="227"/>
                </a:lnTo>
                <a:lnTo>
                  <a:pt x="346" y="227"/>
                </a:lnTo>
                <a:lnTo>
                  <a:pt x="357" y="227"/>
                </a:lnTo>
                <a:lnTo>
                  <a:pt x="357" y="221"/>
                </a:lnTo>
                <a:lnTo>
                  <a:pt x="368" y="211"/>
                </a:lnTo>
                <a:lnTo>
                  <a:pt x="373" y="211"/>
                </a:lnTo>
                <a:lnTo>
                  <a:pt x="378" y="205"/>
                </a:lnTo>
                <a:lnTo>
                  <a:pt x="384" y="200"/>
                </a:lnTo>
                <a:lnTo>
                  <a:pt x="394" y="200"/>
                </a:lnTo>
                <a:lnTo>
                  <a:pt x="405" y="200"/>
                </a:lnTo>
                <a:lnTo>
                  <a:pt x="410" y="194"/>
                </a:lnTo>
                <a:lnTo>
                  <a:pt x="421" y="194"/>
                </a:lnTo>
                <a:lnTo>
                  <a:pt x="426" y="194"/>
                </a:lnTo>
                <a:lnTo>
                  <a:pt x="432" y="189"/>
                </a:lnTo>
                <a:lnTo>
                  <a:pt x="432" y="178"/>
                </a:lnTo>
                <a:lnTo>
                  <a:pt x="432" y="173"/>
                </a:lnTo>
                <a:lnTo>
                  <a:pt x="432" y="162"/>
                </a:lnTo>
                <a:lnTo>
                  <a:pt x="432" y="151"/>
                </a:lnTo>
                <a:lnTo>
                  <a:pt x="437" y="146"/>
                </a:lnTo>
                <a:lnTo>
                  <a:pt x="442" y="140"/>
                </a:lnTo>
                <a:lnTo>
                  <a:pt x="442" y="130"/>
                </a:lnTo>
                <a:lnTo>
                  <a:pt x="448" y="119"/>
                </a:lnTo>
                <a:lnTo>
                  <a:pt x="437" y="113"/>
                </a:lnTo>
                <a:lnTo>
                  <a:pt x="426" y="113"/>
                </a:lnTo>
                <a:lnTo>
                  <a:pt x="421" y="102"/>
                </a:lnTo>
                <a:lnTo>
                  <a:pt x="416" y="97"/>
                </a:lnTo>
                <a:lnTo>
                  <a:pt x="410" y="97"/>
                </a:lnTo>
                <a:lnTo>
                  <a:pt x="400" y="102"/>
                </a:lnTo>
                <a:lnTo>
                  <a:pt x="389" y="102"/>
                </a:lnTo>
                <a:lnTo>
                  <a:pt x="384" y="97"/>
                </a:lnTo>
                <a:lnTo>
                  <a:pt x="378" y="92"/>
                </a:lnTo>
                <a:lnTo>
                  <a:pt x="378" y="81"/>
                </a:lnTo>
                <a:lnTo>
                  <a:pt x="373" y="75"/>
                </a:lnTo>
                <a:lnTo>
                  <a:pt x="368" y="70"/>
                </a:lnTo>
                <a:lnTo>
                  <a:pt x="384" y="65"/>
                </a:lnTo>
                <a:lnTo>
                  <a:pt x="389" y="65"/>
                </a:lnTo>
                <a:lnTo>
                  <a:pt x="389" y="54"/>
                </a:lnTo>
                <a:lnTo>
                  <a:pt x="384" y="43"/>
                </a:lnTo>
                <a:lnTo>
                  <a:pt x="384" y="32"/>
                </a:lnTo>
                <a:lnTo>
                  <a:pt x="378" y="32"/>
                </a:lnTo>
                <a:lnTo>
                  <a:pt x="373" y="32"/>
                </a:lnTo>
                <a:lnTo>
                  <a:pt x="368" y="21"/>
                </a:lnTo>
                <a:lnTo>
                  <a:pt x="373" y="16"/>
                </a:lnTo>
                <a:lnTo>
                  <a:pt x="378" y="11"/>
                </a:lnTo>
                <a:lnTo>
                  <a:pt x="384" y="5"/>
                </a:lnTo>
                <a:lnTo>
                  <a:pt x="384" y="0"/>
                </a:lnTo>
                <a:lnTo>
                  <a:pt x="378" y="0"/>
                </a:lnTo>
                <a:lnTo>
                  <a:pt x="373" y="0"/>
                </a:lnTo>
                <a:lnTo>
                  <a:pt x="362" y="5"/>
                </a:lnTo>
                <a:lnTo>
                  <a:pt x="352" y="5"/>
                </a:lnTo>
                <a:lnTo>
                  <a:pt x="330" y="5"/>
                </a:lnTo>
                <a:lnTo>
                  <a:pt x="325" y="0"/>
                </a:lnTo>
                <a:lnTo>
                  <a:pt x="314" y="0"/>
                </a:lnTo>
                <a:lnTo>
                  <a:pt x="309" y="5"/>
                </a:lnTo>
                <a:lnTo>
                  <a:pt x="298" y="11"/>
                </a:lnTo>
                <a:lnTo>
                  <a:pt x="293" y="5"/>
                </a:lnTo>
                <a:lnTo>
                  <a:pt x="288" y="11"/>
                </a:lnTo>
                <a:lnTo>
                  <a:pt x="282" y="16"/>
                </a:lnTo>
                <a:lnTo>
                  <a:pt x="272" y="21"/>
                </a:lnTo>
                <a:lnTo>
                  <a:pt x="266" y="27"/>
                </a:lnTo>
                <a:lnTo>
                  <a:pt x="256" y="27"/>
                </a:lnTo>
                <a:lnTo>
                  <a:pt x="245" y="21"/>
                </a:lnTo>
                <a:lnTo>
                  <a:pt x="240" y="21"/>
                </a:lnTo>
                <a:lnTo>
                  <a:pt x="229" y="27"/>
                </a:lnTo>
                <a:lnTo>
                  <a:pt x="224" y="32"/>
                </a:lnTo>
                <a:lnTo>
                  <a:pt x="218" y="43"/>
                </a:lnTo>
                <a:lnTo>
                  <a:pt x="213" y="48"/>
                </a:lnTo>
                <a:lnTo>
                  <a:pt x="213" y="59"/>
                </a:lnTo>
                <a:lnTo>
                  <a:pt x="202" y="59"/>
                </a:lnTo>
                <a:lnTo>
                  <a:pt x="197" y="65"/>
                </a:lnTo>
                <a:lnTo>
                  <a:pt x="197" y="70"/>
                </a:lnTo>
                <a:lnTo>
                  <a:pt x="192" y="70"/>
                </a:lnTo>
                <a:lnTo>
                  <a:pt x="181" y="75"/>
                </a:lnTo>
                <a:lnTo>
                  <a:pt x="165" y="70"/>
                </a:lnTo>
                <a:lnTo>
                  <a:pt x="144" y="65"/>
                </a:lnTo>
                <a:lnTo>
                  <a:pt x="154" y="54"/>
                </a:lnTo>
                <a:lnTo>
                  <a:pt x="144" y="43"/>
                </a:lnTo>
                <a:lnTo>
                  <a:pt x="133" y="54"/>
                </a:lnTo>
                <a:lnTo>
                  <a:pt x="128" y="48"/>
                </a:lnTo>
                <a:lnTo>
                  <a:pt x="117" y="48"/>
                </a:lnTo>
                <a:lnTo>
                  <a:pt x="106" y="54"/>
                </a:lnTo>
                <a:lnTo>
                  <a:pt x="112" y="65"/>
                </a:lnTo>
                <a:lnTo>
                  <a:pt x="117" y="70"/>
                </a:lnTo>
                <a:lnTo>
                  <a:pt x="112" y="70"/>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 name="Freeform 95"/>
          <p:cNvSpPr>
            <a:spLocks/>
          </p:cNvSpPr>
          <p:nvPr/>
        </p:nvSpPr>
        <p:spPr bwMode="auto">
          <a:xfrm>
            <a:off x="5309444" y="1874398"/>
            <a:ext cx="652463" cy="455467"/>
          </a:xfrm>
          <a:custGeom>
            <a:avLst/>
            <a:gdLst>
              <a:gd name="T0" fmla="*/ 411 w 411"/>
              <a:gd name="T1" fmla="*/ 87 h 287"/>
              <a:gd name="T2" fmla="*/ 400 w 411"/>
              <a:gd name="T3" fmla="*/ 65 h 287"/>
              <a:gd name="T4" fmla="*/ 379 w 411"/>
              <a:gd name="T5" fmla="*/ 54 h 287"/>
              <a:gd name="T6" fmla="*/ 368 w 411"/>
              <a:gd name="T7" fmla="*/ 27 h 287"/>
              <a:gd name="T8" fmla="*/ 358 w 411"/>
              <a:gd name="T9" fmla="*/ 16 h 287"/>
              <a:gd name="T10" fmla="*/ 331 w 411"/>
              <a:gd name="T11" fmla="*/ 6 h 287"/>
              <a:gd name="T12" fmla="*/ 315 w 411"/>
              <a:gd name="T13" fmla="*/ 22 h 287"/>
              <a:gd name="T14" fmla="*/ 288 w 411"/>
              <a:gd name="T15" fmla="*/ 22 h 287"/>
              <a:gd name="T16" fmla="*/ 267 w 411"/>
              <a:gd name="T17" fmla="*/ 6 h 287"/>
              <a:gd name="T18" fmla="*/ 246 w 411"/>
              <a:gd name="T19" fmla="*/ 11 h 287"/>
              <a:gd name="T20" fmla="*/ 230 w 411"/>
              <a:gd name="T21" fmla="*/ 27 h 287"/>
              <a:gd name="T22" fmla="*/ 219 w 411"/>
              <a:gd name="T23" fmla="*/ 54 h 287"/>
              <a:gd name="T24" fmla="*/ 203 w 411"/>
              <a:gd name="T25" fmla="*/ 70 h 287"/>
              <a:gd name="T26" fmla="*/ 192 w 411"/>
              <a:gd name="T27" fmla="*/ 81 h 287"/>
              <a:gd name="T28" fmla="*/ 182 w 411"/>
              <a:gd name="T29" fmla="*/ 103 h 287"/>
              <a:gd name="T30" fmla="*/ 155 w 411"/>
              <a:gd name="T31" fmla="*/ 114 h 287"/>
              <a:gd name="T32" fmla="*/ 128 w 411"/>
              <a:gd name="T33" fmla="*/ 108 h 287"/>
              <a:gd name="T34" fmla="*/ 91 w 411"/>
              <a:gd name="T35" fmla="*/ 108 h 287"/>
              <a:gd name="T36" fmla="*/ 64 w 411"/>
              <a:gd name="T37" fmla="*/ 119 h 287"/>
              <a:gd name="T38" fmla="*/ 32 w 411"/>
              <a:gd name="T39" fmla="*/ 130 h 287"/>
              <a:gd name="T40" fmla="*/ 6 w 411"/>
              <a:gd name="T41" fmla="*/ 146 h 287"/>
              <a:gd name="T42" fmla="*/ 16 w 411"/>
              <a:gd name="T43" fmla="*/ 162 h 287"/>
              <a:gd name="T44" fmla="*/ 38 w 411"/>
              <a:gd name="T45" fmla="*/ 179 h 287"/>
              <a:gd name="T46" fmla="*/ 54 w 411"/>
              <a:gd name="T47" fmla="*/ 200 h 287"/>
              <a:gd name="T48" fmla="*/ 54 w 411"/>
              <a:gd name="T49" fmla="*/ 216 h 287"/>
              <a:gd name="T50" fmla="*/ 80 w 411"/>
              <a:gd name="T51" fmla="*/ 200 h 287"/>
              <a:gd name="T52" fmla="*/ 102 w 411"/>
              <a:gd name="T53" fmla="*/ 195 h 287"/>
              <a:gd name="T54" fmla="*/ 112 w 411"/>
              <a:gd name="T55" fmla="*/ 206 h 287"/>
              <a:gd name="T56" fmla="*/ 134 w 411"/>
              <a:gd name="T57" fmla="*/ 206 h 287"/>
              <a:gd name="T58" fmla="*/ 150 w 411"/>
              <a:gd name="T59" fmla="*/ 189 h 287"/>
              <a:gd name="T60" fmla="*/ 166 w 411"/>
              <a:gd name="T61" fmla="*/ 179 h 287"/>
              <a:gd name="T62" fmla="*/ 176 w 411"/>
              <a:gd name="T63" fmla="*/ 157 h 287"/>
              <a:gd name="T64" fmla="*/ 203 w 411"/>
              <a:gd name="T65" fmla="*/ 146 h 287"/>
              <a:gd name="T66" fmla="*/ 219 w 411"/>
              <a:gd name="T67" fmla="*/ 162 h 287"/>
              <a:gd name="T68" fmla="*/ 235 w 411"/>
              <a:gd name="T69" fmla="*/ 184 h 287"/>
              <a:gd name="T70" fmla="*/ 262 w 411"/>
              <a:gd name="T71" fmla="*/ 195 h 287"/>
              <a:gd name="T72" fmla="*/ 246 w 411"/>
              <a:gd name="T73" fmla="*/ 206 h 287"/>
              <a:gd name="T74" fmla="*/ 230 w 411"/>
              <a:gd name="T75" fmla="*/ 227 h 287"/>
              <a:gd name="T76" fmla="*/ 240 w 411"/>
              <a:gd name="T77" fmla="*/ 249 h 287"/>
              <a:gd name="T78" fmla="*/ 240 w 411"/>
              <a:gd name="T79" fmla="*/ 276 h 287"/>
              <a:gd name="T80" fmla="*/ 262 w 411"/>
              <a:gd name="T81" fmla="*/ 287 h 287"/>
              <a:gd name="T82" fmla="*/ 283 w 411"/>
              <a:gd name="T83" fmla="*/ 271 h 287"/>
              <a:gd name="T84" fmla="*/ 304 w 411"/>
              <a:gd name="T85" fmla="*/ 276 h 287"/>
              <a:gd name="T86" fmla="*/ 299 w 411"/>
              <a:gd name="T87" fmla="*/ 260 h 287"/>
              <a:gd name="T88" fmla="*/ 315 w 411"/>
              <a:gd name="T89" fmla="*/ 238 h 287"/>
              <a:gd name="T90" fmla="*/ 320 w 411"/>
              <a:gd name="T91" fmla="*/ 211 h 287"/>
              <a:gd name="T92" fmla="*/ 336 w 411"/>
              <a:gd name="T93" fmla="*/ 195 h 287"/>
              <a:gd name="T94" fmla="*/ 358 w 411"/>
              <a:gd name="T95" fmla="*/ 195 h 287"/>
              <a:gd name="T96" fmla="*/ 368 w 411"/>
              <a:gd name="T97" fmla="*/ 173 h 287"/>
              <a:gd name="T98" fmla="*/ 379 w 411"/>
              <a:gd name="T99" fmla="*/ 162 h 287"/>
              <a:gd name="T100" fmla="*/ 390 w 411"/>
              <a:gd name="T101" fmla="*/ 141 h 287"/>
              <a:gd name="T102" fmla="*/ 400 w 411"/>
              <a:gd name="T103" fmla="*/ 119 h 2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1" h="287">
                <a:moveTo>
                  <a:pt x="411" y="108"/>
                </a:moveTo>
                <a:lnTo>
                  <a:pt x="411" y="97"/>
                </a:lnTo>
                <a:lnTo>
                  <a:pt x="411" y="87"/>
                </a:lnTo>
                <a:lnTo>
                  <a:pt x="411" y="81"/>
                </a:lnTo>
                <a:lnTo>
                  <a:pt x="406" y="70"/>
                </a:lnTo>
                <a:lnTo>
                  <a:pt x="400" y="65"/>
                </a:lnTo>
                <a:lnTo>
                  <a:pt x="395" y="60"/>
                </a:lnTo>
                <a:lnTo>
                  <a:pt x="390" y="54"/>
                </a:lnTo>
                <a:lnTo>
                  <a:pt x="379" y="54"/>
                </a:lnTo>
                <a:lnTo>
                  <a:pt x="374" y="49"/>
                </a:lnTo>
                <a:lnTo>
                  <a:pt x="368" y="38"/>
                </a:lnTo>
                <a:lnTo>
                  <a:pt x="368" y="27"/>
                </a:lnTo>
                <a:lnTo>
                  <a:pt x="368" y="22"/>
                </a:lnTo>
                <a:lnTo>
                  <a:pt x="368" y="16"/>
                </a:lnTo>
                <a:lnTo>
                  <a:pt x="358" y="16"/>
                </a:lnTo>
                <a:lnTo>
                  <a:pt x="352" y="11"/>
                </a:lnTo>
                <a:lnTo>
                  <a:pt x="342" y="11"/>
                </a:lnTo>
                <a:lnTo>
                  <a:pt x="331" y="6"/>
                </a:lnTo>
                <a:lnTo>
                  <a:pt x="326" y="11"/>
                </a:lnTo>
                <a:lnTo>
                  <a:pt x="320" y="16"/>
                </a:lnTo>
                <a:lnTo>
                  <a:pt x="315" y="22"/>
                </a:lnTo>
                <a:lnTo>
                  <a:pt x="310" y="27"/>
                </a:lnTo>
                <a:lnTo>
                  <a:pt x="299" y="27"/>
                </a:lnTo>
                <a:lnTo>
                  <a:pt x="288" y="22"/>
                </a:lnTo>
                <a:lnTo>
                  <a:pt x="278" y="22"/>
                </a:lnTo>
                <a:lnTo>
                  <a:pt x="272" y="11"/>
                </a:lnTo>
                <a:lnTo>
                  <a:pt x="267" y="6"/>
                </a:lnTo>
                <a:lnTo>
                  <a:pt x="256" y="0"/>
                </a:lnTo>
                <a:lnTo>
                  <a:pt x="251" y="6"/>
                </a:lnTo>
                <a:lnTo>
                  <a:pt x="246" y="11"/>
                </a:lnTo>
                <a:lnTo>
                  <a:pt x="235" y="11"/>
                </a:lnTo>
                <a:lnTo>
                  <a:pt x="230" y="16"/>
                </a:lnTo>
                <a:lnTo>
                  <a:pt x="230" y="27"/>
                </a:lnTo>
                <a:lnTo>
                  <a:pt x="224" y="33"/>
                </a:lnTo>
                <a:lnTo>
                  <a:pt x="224" y="43"/>
                </a:lnTo>
                <a:lnTo>
                  <a:pt x="219" y="54"/>
                </a:lnTo>
                <a:lnTo>
                  <a:pt x="214" y="60"/>
                </a:lnTo>
                <a:lnTo>
                  <a:pt x="214" y="70"/>
                </a:lnTo>
                <a:lnTo>
                  <a:pt x="203" y="70"/>
                </a:lnTo>
                <a:lnTo>
                  <a:pt x="192" y="70"/>
                </a:lnTo>
                <a:lnTo>
                  <a:pt x="187" y="76"/>
                </a:lnTo>
                <a:lnTo>
                  <a:pt x="192" y="81"/>
                </a:lnTo>
                <a:lnTo>
                  <a:pt x="187" y="87"/>
                </a:lnTo>
                <a:lnTo>
                  <a:pt x="182" y="92"/>
                </a:lnTo>
                <a:lnTo>
                  <a:pt x="182" y="103"/>
                </a:lnTo>
                <a:lnTo>
                  <a:pt x="176" y="108"/>
                </a:lnTo>
                <a:lnTo>
                  <a:pt x="166" y="114"/>
                </a:lnTo>
                <a:lnTo>
                  <a:pt x="155" y="114"/>
                </a:lnTo>
                <a:lnTo>
                  <a:pt x="144" y="114"/>
                </a:lnTo>
                <a:lnTo>
                  <a:pt x="134" y="114"/>
                </a:lnTo>
                <a:lnTo>
                  <a:pt x="128" y="108"/>
                </a:lnTo>
                <a:lnTo>
                  <a:pt x="118" y="108"/>
                </a:lnTo>
                <a:lnTo>
                  <a:pt x="107" y="108"/>
                </a:lnTo>
                <a:lnTo>
                  <a:pt x="91" y="108"/>
                </a:lnTo>
                <a:lnTo>
                  <a:pt x="80" y="108"/>
                </a:lnTo>
                <a:lnTo>
                  <a:pt x="70" y="114"/>
                </a:lnTo>
                <a:lnTo>
                  <a:pt x="64" y="119"/>
                </a:lnTo>
                <a:lnTo>
                  <a:pt x="48" y="119"/>
                </a:lnTo>
                <a:lnTo>
                  <a:pt x="43" y="125"/>
                </a:lnTo>
                <a:lnTo>
                  <a:pt x="32" y="130"/>
                </a:lnTo>
                <a:lnTo>
                  <a:pt x="22" y="130"/>
                </a:lnTo>
                <a:lnTo>
                  <a:pt x="22" y="141"/>
                </a:lnTo>
                <a:lnTo>
                  <a:pt x="6" y="146"/>
                </a:lnTo>
                <a:lnTo>
                  <a:pt x="0" y="152"/>
                </a:lnTo>
                <a:lnTo>
                  <a:pt x="6" y="162"/>
                </a:lnTo>
                <a:lnTo>
                  <a:pt x="16" y="162"/>
                </a:lnTo>
                <a:lnTo>
                  <a:pt x="27" y="162"/>
                </a:lnTo>
                <a:lnTo>
                  <a:pt x="32" y="162"/>
                </a:lnTo>
                <a:lnTo>
                  <a:pt x="38" y="179"/>
                </a:lnTo>
                <a:lnTo>
                  <a:pt x="43" y="184"/>
                </a:lnTo>
                <a:lnTo>
                  <a:pt x="48" y="195"/>
                </a:lnTo>
                <a:lnTo>
                  <a:pt x="54" y="200"/>
                </a:lnTo>
                <a:lnTo>
                  <a:pt x="48" y="211"/>
                </a:lnTo>
                <a:lnTo>
                  <a:pt x="48" y="216"/>
                </a:lnTo>
                <a:lnTo>
                  <a:pt x="54" y="216"/>
                </a:lnTo>
                <a:lnTo>
                  <a:pt x="64" y="211"/>
                </a:lnTo>
                <a:lnTo>
                  <a:pt x="70" y="206"/>
                </a:lnTo>
                <a:lnTo>
                  <a:pt x="80" y="200"/>
                </a:lnTo>
                <a:lnTo>
                  <a:pt x="86" y="195"/>
                </a:lnTo>
                <a:lnTo>
                  <a:pt x="96" y="189"/>
                </a:lnTo>
                <a:lnTo>
                  <a:pt x="102" y="195"/>
                </a:lnTo>
                <a:lnTo>
                  <a:pt x="102" y="206"/>
                </a:lnTo>
                <a:lnTo>
                  <a:pt x="107" y="200"/>
                </a:lnTo>
                <a:lnTo>
                  <a:pt x="112" y="206"/>
                </a:lnTo>
                <a:lnTo>
                  <a:pt x="118" y="211"/>
                </a:lnTo>
                <a:lnTo>
                  <a:pt x="123" y="206"/>
                </a:lnTo>
                <a:lnTo>
                  <a:pt x="134" y="206"/>
                </a:lnTo>
                <a:lnTo>
                  <a:pt x="139" y="200"/>
                </a:lnTo>
                <a:lnTo>
                  <a:pt x="150" y="200"/>
                </a:lnTo>
                <a:lnTo>
                  <a:pt x="150" y="189"/>
                </a:lnTo>
                <a:lnTo>
                  <a:pt x="150" y="179"/>
                </a:lnTo>
                <a:lnTo>
                  <a:pt x="160" y="184"/>
                </a:lnTo>
                <a:lnTo>
                  <a:pt x="166" y="179"/>
                </a:lnTo>
                <a:lnTo>
                  <a:pt x="176" y="173"/>
                </a:lnTo>
                <a:lnTo>
                  <a:pt x="182" y="162"/>
                </a:lnTo>
                <a:lnTo>
                  <a:pt x="176" y="157"/>
                </a:lnTo>
                <a:lnTo>
                  <a:pt x="187" y="146"/>
                </a:lnTo>
                <a:lnTo>
                  <a:pt x="198" y="146"/>
                </a:lnTo>
                <a:lnTo>
                  <a:pt x="203" y="146"/>
                </a:lnTo>
                <a:lnTo>
                  <a:pt x="208" y="146"/>
                </a:lnTo>
                <a:lnTo>
                  <a:pt x="214" y="152"/>
                </a:lnTo>
                <a:lnTo>
                  <a:pt x="219" y="162"/>
                </a:lnTo>
                <a:lnTo>
                  <a:pt x="219" y="168"/>
                </a:lnTo>
                <a:lnTo>
                  <a:pt x="224" y="179"/>
                </a:lnTo>
                <a:lnTo>
                  <a:pt x="235" y="184"/>
                </a:lnTo>
                <a:lnTo>
                  <a:pt x="240" y="189"/>
                </a:lnTo>
                <a:lnTo>
                  <a:pt x="251" y="195"/>
                </a:lnTo>
                <a:lnTo>
                  <a:pt x="262" y="195"/>
                </a:lnTo>
                <a:lnTo>
                  <a:pt x="262" y="200"/>
                </a:lnTo>
                <a:lnTo>
                  <a:pt x="256" y="206"/>
                </a:lnTo>
                <a:lnTo>
                  <a:pt x="246" y="206"/>
                </a:lnTo>
                <a:lnTo>
                  <a:pt x="240" y="211"/>
                </a:lnTo>
                <a:lnTo>
                  <a:pt x="235" y="222"/>
                </a:lnTo>
                <a:lnTo>
                  <a:pt x="230" y="227"/>
                </a:lnTo>
                <a:lnTo>
                  <a:pt x="230" y="233"/>
                </a:lnTo>
                <a:lnTo>
                  <a:pt x="235" y="244"/>
                </a:lnTo>
                <a:lnTo>
                  <a:pt x="240" y="249"/>
                </a:lnTo>
                <a:lnTo>
                  <a:pt x="240" y="254"/>
                </a:lnTo>
                <a:lnTo>
                  <a:pt x="240" y="265"/>
                </a:lnTo>
                <a:lnTo>
                  <a:pt x="240" y="276"/>
                </a:lnTo>
                <a:lnTo>
                  <a:pt x="246" y="287"/>
                </a:lnTo>
                <a:lnTo>
                  <a:pt x="251" y="287"/>
                </a:lnTo>
                <a:lnTo>
                  <a:pt x="262" y="287"/>
                </a:lnTo>
                <a:lnTo>
                  <a:pt x="267" y="281"/>
                </a:lnTo>
                <a:lnTo>
                  <a:pt x="278" y="276"/>
                </a:lnTo>
                <a:lnTo>
                  <a:pt x="283" y="271"/>
                </a:lnTo>
                <a:lnTo>
                  <a:pt x="288" y="265"/>
                </a:lnTo>
                <a:lnTo>
                  <a:pt x="299" y="271"/>
                </a:lnTo>
                <a:lnTo>
                  <a:pt x="304" y="276"/>
                </a:lnTo>
                <a:lnTo>
                  <a:pt x="310" y="271"/>
                </a:lnTo>
                <a:lnTo>
                  <a:pt x="304" y="265"/>
                </a:lnTo>
                <a:lnTo>
                  <a:pt x="299" y="260"/>
                </a:lnTo>
                <a:lnTo>
                  <a:pt x="299" y="249"/>
                </a:lnTo>
                <a:lnTo>
                  <a:pt x="310" y="249"/>
                </a:lnTo>
                <a:lnTo>
                  <a:pt x="315" y="238"/>
                </a:lnTo>
                <a:lnTo>
                  <a:pt x="315" y="233"/>
                </a:lnTo>
                <a:lnTo>
                  <a:pt x="315" y="216"/>
                </a:lnTo>
                <a:lnTo>
                  <a:pt x="320" y="211"/>
                </a:lnTo>
                <a:lnTo>
                  <a:pt x="315" y="200"/>
                </a:lnTo>
                <a:lnTo>
                  <a:pt x="326" y="200"/>
                </a:lnTo>
                <a:lnTo>
                  <a:pt x="336" y="195"/>
                </a:lnTo>
                <a:lnTo>
                  <a:pt x="342" y="195"/>
                </a:lnTo>
                <a:lnTo>
                  <a:pt x="347" y="195"/>
                </a:lnTo>
                <a:lnTo>
                  <a:pt x="358" y="195"/>
                </a:lnTo>
                <a:lnTo>
                  <a:pt x="358" y="184"/>
                </a:lnTo>
                <a:lnTo>
                  <a:pt x="363" y="179"/>
                </a:lnTo>
                <a:lnTo>
                  <a:pt x="368" y="173"/>
                </a:lnTo>
                <a:lnTo>
                  <a:pt x="379" y="173"/>
                </a:lnTo>
                <a:lnTo>
                  <a:pt x="384" y="168"/>
                </a:lnTo>
                <a:lnTo>
                  <a:pt x="379" y="162"/>
                </a:lnTo>
                <a:lnTo>
                  <a:pt x="379" y="152"/>
                </a:lnTo>
                <a:lnTo>
                  <a:pt x="379" y="141"/>
                </a:lnTo>
                <a:lnTo>
                  <a:pt x="390" y="141"/>
                </a:lnTo>
                <a:lnTo>
                  <a:pt x="390" y="130"/>
                </a:lnTo>
                <a:lnTo>
                  <a:pt x="395" y="125"/>
                </a:lnTo>
                <a:lnTo>
                  <a:pt x="400" y="119"/>
                </a:lnTo>
                <a:lnTo>
                  <a:pt x="406" y="114"/>
                </a:lnTo>
                <a:lnTo>
                  <a:pt x="411" y="108"/>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 name="Freeform 96"/>
          <p:cNvSpPr>
            <a:spLocks/>
          </p:cNvSpPr>
          <p:nvPr/>
        </p:nvSpPr>
        <p:spPr bwMode="auto">
          <a:xfrm>
            <a:off x="5309444" y="1874398"/>
            <a:ext cx="652463" cy="455467"/>
          </a:xfrm>
          <a:custGeom>
            <a:avLst/>
            <a:gdLst>
              <a:gd name="T0" fmla="*/ 411 w 411"/>
              <a:gd name="T1" fmla="*/ 87 h 287"/>
              <a:gd name="T2" fmla="*/ 400 w 411"/>
              <a:gd name="T3" fmla="*/ 65 h 287"/>
              <a:gd name="T4" fmla="*/ 379 w 411"/>
              <a:gd name="T5" fmla="*/ 54 h 287"/>
              <a:gd name="T6" fmla="*/ 368 w 411"/>
              <a:gd name="T7" fmla="*/ 27 h 287"/>
              <a:gd name="T8" fmla="*/ 358 w 411"/>
              <a:gd name="T9" fmla="*/ 16 h 287"/>
              <a:gd name="T10" fmla="*/ 331 w 411"/>
              <a:gd name="T11" fmla="*/ 6 h 287"/>
              <a:gd name="T12" fmla="*/ 315 w 411"/>
              <a:gd name="T13" fmla="*/ 22 h 287"/>
              <a:gd name="T14" fmla="*/ 288 w 411"/>
              <a:gd name="T15" fmla="*/ 22 h 287"/>
              <a:gd name="T16" fmla="*/ 267 w 411"/>
              <a:gd name="T17" fmla="*/ 6 h 287"/>
              <a:gd name="T18" fmla="*/ 246 w 411"/>
              <a:gd name="T19" fmla="*/ 11 h 287"/>
              <a:gd name="T20" fmla="*/ 230 w 411"/>
              <a:gd name="T21" fmla="*/ 27 h 287"/>
              <a:gd name="T22" fmla="*/ 219 w 411"/>
              <a:gd name="T23" fmla="*/ 54 h 287"/>
              <a:gd name="T24" fmla="*/ 203 w 411"/>
              <a:gd name="T25" fmla="*/ 70 h 287"/>
              <a:gd name="T26" fmla="*/ 192 w 411"/>
              <a:gd name="T27" fmla="*/ 81 h 287"/>
              <a:gd name="T28" fmla="*/ 182 w 411"/>
              <a:gd name="T29" fmla="*/ 103 h 287"/>
              <a:gd name="T30" fmla="*/ 155 w 411"/>
              <a:gd name="T31" fmla="*/ 114 h 287"/>
              <a:gd name="T32" fmla="*/ 128 w 411"/>
              <a:gd name="T33" fmla="*/ 108 h 287"/>
              <a:gd name="T34" fmla="*/ 91 w 411"/>
              <a:gd name="T35" fmla="*/ 108 h 287"/>
              <a:gd name="T36" fmla="*/ 64 w 411"/>
              <a:gd name="T37" fmla="*/ 119 h 287"/>
              <a:gd name="T38" fmla="*/ 32 w 411"/>
              <a:gd name="T39" fmla="*/ 130 h 287"/>
              <a:gd name="T40" fmla="*/ 6 w 411"/>
              <a:gd name="T41" fmla="*/ 146 h 287"/>
              <a:gd name="T42" fmla="*/ 16 w 411"/>
              <a:gd name="T43" fmla="*/ 162 h 287"/>
              <a:gd name="T44" fmla="*/ 38 w 411"/>
              <a:gd name="T45" fmla="*/ 179 h 287"/>
              <a:gd name="T46" fmla="*/ 54 w 411"/>
              <a:gd name="T47" fmla="*/ 200 h 287"/>
              <a:gd name="T48" fmla="*/ 54 w 411"/>
              <a:gd name="T49" fmla="*/ 216 h 287"/>
              <a:gd name="T50" fmla="*/ 80 w 411"/>
              <a:gd name="T51" fmla="*/ 200 h 287"/>
              <a:gd name="T52" fmla="*/ 102 w 411"/>
              <a:gd name="T53" fmla="*/ 195 h 287"/>
              <a:gd name="T54" fmla="*/ 112 w 411"/>
              <a:gd name="T55" fmla="*/ 206 h 287"/>
              <a:gd name="T56" fmla="*/ 134 w 411"/>
              <a:gd name="T57" fmla="*/ 206 h 287"/>
              <a:gd name="T58" fmla="*/ 150 w 411"/>
              <a:gd name="T59" fmla="*/ 189 h 287"/>
              <a:gd name="T60" fmla="*/ 166 w 411"/>
              <a:gd name="T61" fmla="*/ 179 h 287"/>
              <a:gd name="T62" fmla="*/ 176 w 411"/>
              <a:gd name="T63" fmla="*/ 157 h 287"/>
              <a:gd name="T64" fmla="*/ 203 w 411"/>
              <a:gd name="T65" fmla="*/ 146 h 287"/>
              <a:gd name="T66" fmla="*/ 219 w 411"/>
              <a:gd name="T67" fmla="*/ 162 h 287"/>
              <a:gd name="T68" fmla="*/ 235 w 411"/>
              <a:gd name="T69" fmla="*/ 184 h 287"/>
              <a:gd name="T70" fmla="*/ 262 w 411"/>
              <a:gd name="T71" fmla="*/ 195 h 287"/>
              <a:gd name="T72" fmla="*/ 246 w 411"/>
              <a:gd name="T73" fmla="*/ 206 h 287"/>
              <a:gd name="T74" fmla="*/ 230 w 411"/>
              <a:gd name="T75" fmla="*/ 227 h 287"/>
              <a:gd name="T76" fmla="*/ 240 w 411"/>
              <a:gd name="T77" fmla="*/ 249 h 287"/>
              <a:gd name="T78" fmla="*/ 240 w 411"/>
              <a:gd name="T79" fmla="*/ 276 h 287"/>
              <a:gd name="T80" fmla="*/ 262 w 411"/>
              <a:gd name="T81" fmla="*/ 287 h 287"/>
              <a:gd name="T82" fmla="*/ 283 w 411"/>
              <a:gd name="T83" fmla="*/ 271 h 287"/>
              <a:gd name="T84" fmla="*/ 304 w 411"/>
              <a:gd name="T85" fmla="*/ 276 h 287"/>
              <a:gd name="T86" fmla="*/ 299 w 411"/>
              <a:gd name="T87" fmla="*/ 260 h 287"/>
              <a:gd name="T88" fmla="*/ 315 w 411"/>
              <a:gd name="T89" fmla="*/ 238 h 287"/>
              <a:gd name="T90" fmla="*/ 320 w 411"/>
              <a:gd name="T91" fmla="*/ 211 h 287"/>
              <a:gd name="T92" fmla="*/ 336 w 411"/>
              <a:gd name="T93" fmla="*/ 195 h 287"/>
              <a:gd name="T94" fmla="*/ 358 w 411"/>
              <a:gd name="T95" fmla="*/ 195 h 287"/>
              <a:gd name="T96" fmla="*/ 368 w 411"/>
              <a:gd name="T97" fmla="*/ 173 h 287"/>
              <a:gd name="T98" fmla="*/ 379 w 411"/>
              <a:gd name="T99" fmla="*/ 162 h 287"/>
              <a:gd name="T100" fmla="*/ 390 w 411"/>
              <a:gd name="T101" fmla="*/ 141 h 287"/>
              <a:gd name="T102" fmla="*/ 400 w 411"/>
              <a:gd name="T103" fmla="*/ 119 h 2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1" h="287">
                <a:moveTo>
                  <a:pt x="411" y="108"/>
                </a:moveTo>
                <a:lnTo>
                  <a:pt x="411" y="97"/>
                </a:lnTo>
                <a:lnTo>
                  <a:pt x="411" y="87"/>
                </a:lnTo>
                <a:lnTo>
                  <a:pt x="411" y="81"/>
                </a:lnTo>
                <a:lnTo>
                  <a:pt x="406" y="70"/>
                </a:lnTo>
                <a:lnTo>
                  <a:pt x="400" y="65"/>
                </a:lnTo>
                <a:lnTo>
                  <a:pt x="395" y="60"/>
                </a:lnTo>
                <a:lnTo>
                  <a:pt x="390" y="54"/>
                </a:lnTo>
                <a:lnTo>
                  <a:pt x="379" y="54"/>
                </a:lnTo>
                <a:lnTo>
                  <a:pt x="374" y="49"/>
                </a:lnTo>
                <a:lnTo>
                  <a:pt x="368" y="38"/>
                </a:lnTo>
                <a:lnTo>
                  <a:pt x="368" y="27"/>
                </a:lnTo>
                <a:lnTo>
                  <a:pt x="368" y="22"/>
                </a:lnTo>
                <a:lnTo>
                  <a:pt x="368" y="16"/>
                </a:lnTo>
                <a:lnTo>
                  <a:pt x="358" y="16"/>
                </a:lnTo>
                <a:lnTo>
                  <a:pt x="352" y="11"/>
                </a:lnTo>
                <a:lnTo>
                  <a:pt x="342" y="11"/>
                </a:lnTo>
                <a:lnTo>
                  <a:pt x="331" y="6"/>
                </a:lnTo>
                <a:lnTo>
                  <a:pt x="326" y="11"/>
                </a:lnTo>
                <a:lnTo>
                  <a:pt x="320" y="16"/>
                </a:lnTo>
                <a:lnTo>
                  <a:pt x="315" y="22"/>
                </a:lnTo>
                <a:lnTo>
                  <a:pt x="310" y="27"/>
                </a:lnTo>
                <a:lnTo>
                  <a:pt x="299" y="27"/>
                </a:lnTo>
                <a:lnTo>
                  <a:pt x="288" y="22"/>
                </a:lnTo>
                <a:lnTo>
                  <a:pt x="278" y="22"/>
                </a:lnTo>
                <a:lnTo>
                  <a:pt x="272" y="11"/>
                </a:lnTo>
                <a:lnTo>
                  <a:pt x="267" y="6"/>
                </a:lnTo>
                <a:lnTo>
                  <a:pt x="256" y="0"/>
                </a:lnTo>
                <a:lnTo>
                  <a:pt x="251" y="6"/>
                </a:lnTo>
                <a:lnTo>
                  <a:pt x="246" y="11"/>
                </a:lnTo>
                <a:lnTo>
                  <a:pt x="235" y="11"/>
                </a:lnTo>
                <a:lnTo>
                  <a:pt x="230" y="16"/>
                </a:lnTo>
                <a:lnTo>
                  <a:pt x="230" y="27"/>
                </a:lnTo>
                <a:lnTo>
                  <a:pt x="224" y="33"/>
                </a:lnTo>
                <a:lnTo>
                  <a:pt x="224" y="43"/>
                </a:lnTo>
                <a:lnTo>
                  <a:pt x="219" y="54"/>
                </a:lnTo>
                <a:lnTo>
                  <a:pt x="214" y="60"/>
                </a:lnTo>
                <a:lnTo>
                  <a:pt x="214" y="70"/>
                </a:lnTo>
                <a:lnTo>
                  <a:pt x="203" y="70"/>
                </a:lnTo>
                <a:lnTo>
                  <a:pt x="192" y="70"/>
                </a:lnTo>
                <a:lnTo>
                  <a:pt x="187" y="76"/>
                </a:lnTo>
                <a:lnTo>
                  <a:pt x="192" y="81"/>
                </a:lnTo>
                <a:lnTo>
                  <a:pt x="187" y="87"/>
                </a:lnTo>
                <a:lnTo>
                  <a:pt x="182" y="92"/>
                </a:lnTo>
                <a:lnTo>
                  <a:pt x="182" y="103"/>
                </a:lnTo>
                <a:lnTo>
                  <a:pt x="176" y="108"/>
                </a:lnTo>
                <a:lnTo>
                  <a:pt x="166" y="114"/>
                </a:lnTo>
                <a:lnTo>
                  <a:pt x="155" y="114"/>
                </a:lnTo>
                <a:lnTo>
                  <a:pt x="144" y="114"/>
                </a:lnTo>
                <a:lnTo>
                  <a:pt x="134" y="114"/>
                </a:lnTo>
                <a:lnTo>
                  <a:pt x="128" y="108"/>
                </a:lnTo>
                <a:lnTo>
                  <a:pt x="118" y="108"/>
                </a:lnTo>
                <a:lnTo>
                  <a:pt x="107" y="108"/>
                </a:lnTo>
                <a:lnTo>
                  <a:pt x="91" y="108"/>
                </a:lnTo>
                <a:lnTo>
                  <a:pt x="80" y="108"/>
                </a:lnTo>
                <a:lnTo>
                  <a:pt x="70" y="114"/>
                </a:lnTo>
                <a:lnTo>
                  <a:pt x="64" y="119"/>
                </a:lnTo>
                <a:lnTo>
                  <a:pt x="48" y="119"/>
                </a:lnTo>
                <a:lnTo>
                  <a:pt x="43" y="125"/>
                </a:lnTo>
                <a:lnTo>
                  <a:pt x="32" y="130"/>
                </a:lnTo>
                <a:lnTo>
                  <a:pt x="22" y="130"/>
                </a:lnTo>
                <a:lnTo>
                  <a:pt x="22" y="141"/>
                </a:lnTo>
                <a:lnTo>
                  <a:pt x="6" y="146"/>
                </a:lnTo>
                <a:lnTo>
                  <a:pt x="0" y="152"/>
                </a:lnTo>
                <a:lnTo>
                  <a:pt x="6" y="162"/>
                </a:lnTo>
                <a:lnTo>
                  <a:pt x="16" y="162"/>
                </a:lnTo>
                <a:lnTo>
                  <a:pt x="27" y="162"/>
                </a:lnTo>
                <a:lnTo>
                  <a:pt x="32" y="162"/>
                </a:lnTo>
                <a:lnTo>
                  <a:pt x="38" y="179"/>
                </a:lnTo>
                <a:lnTo>
                  <a:pt x="43" y="184"/>
                </a:lnTo>
                <a:lnTo>
                  <a:pt x="48" y="195"/>
                </a:lnTo>
                <a:lnTo>
                  <a:pt x="54" y="200"/>
                </a:lnTo>
                <a:lnTo>
                  <a:pt x="48" y="211"/>
                </a:lnTo>
                <a:lnTo>
                  <a:pt x="48" y="216"/>
                </a:lnTo>
                <a:lnTo>
                  <a:pt x="54" y="216"/>
                </a:lnTo>
                <a:lnTo>
                  <a:pt x="64" y="211"/>
                </a:lnTo>
                <a:lnTo>
                  <a:pt x="70" y="206"/>
                </a:lnTo>
                <a:lnTo>
                  <a:pt x="80" y="200"/>
                </a:lnTo>
                <a:lnTo>
                  <a:pt x="86" y="195"/>
                </a:lnTo>
                <a:lnTo>
                  <a:pt x="96" y="189"/>
                </a:lnTo>
                <a:lnTo>
                  <a:pt x="102" y="195"/>
                </a:lnTo>
                <a:lnTo>
                  <a:pt x="102" y="206"/>
                </a:lnTo>
                <a:lnTo>
                  <a:pt x="107" y="200"/>
                </a:lnTo>
                <a:lnTo>
                  <a:pt x="112" y="206"/>
                </a:lnTo>
                <a:lnTo>
                  <a:pt x="118" y="211"/>
                </a:lnTo>
                <a:lnTo>
                  <a:pt x="123" y="206"/>
                </a:lnTo>
                <a:lnTo>
                  <a:pt x="134" y="206"/>
                </a:lnTo>
                <a:lnTo>
                  <a:pt x="139" y="200"/>
                </a:lnTo>
                <a:lnTo>
                  <a:pt x="150" y="200"/>
                </a:lnTo>
                <a:lnTo>
                  <a:pt x="150" y="189"/>
                </a:lnTo>
                <a:lnTo>
                  <a:pt x="150" y="179"/>
                </a:lnTo>
                <a:lnTo>
                  <a:pt x="160" y="184"/>
                </a:lnTo>
                <a:lnTo>
                  <a:pt x="166" y="179"/>
                </a:lnTo>
                <a:lnTo>
                  <a:pt x="176" y="173"/>
                </a:lnTo>
                <a:lnTo>
                  <a:pt x="182" y="162"/>
                </a:lnTo>
                <a:lnTo>
                  <a:pt x="176" y="157"/>
                </a:lnTo>
                <a:lnTo>
                  <a:pt x="187" y="146"/>
                </a:lnTo>
                <a:lnTo>
                  <a:pt x="198" y="146"/>
                </a:lnTo>
                <a:lnTo>
                  <a:pt x="203" y="146"/>
                </a:lnTo>
                <a:lnTo>
                  <a:pt x="208" y="146"/>
                </a:lnTo>
                <a:lnTo>
                  <a:pt x="214" y="152"/>
                </a:lnTo>
                <a:lnTo>
                  <a:pt x="219" y="162"/>
                </a:lnTo>
                <a:lnTo>
                  <a:pt x="219" y="168"/>
                </a:lnTo>
                <a:lnTo>
                  <a:pt x="224" y="179"/>
                </a:lnTo>
                <a:lnTo>
                  <a:pt x="235" y="184"/>
                </a:lnTo>
                <a:lnTo>
                  <a:pt x="240" y="189"/>
                </a:lnTo>
                <a:lnTo>
                  <a:pt x="251" y="195"/>
                </a:lnTo>
                <a:lnTo>
                  <a:pt x="262" y="195"/>
                </a:lnTo>
                <a:lnTo>
                  <a:pt x="262" y="200"/>
                </a:lnTo>
                <a:lnTo>
                  <a:pt x="256" y="206"/>
                </a:lnTo>
                <a:lnTo>
                  <a:pt x="246" y="206"/>
                </a:lnTo>
                <a:lnTo>
                  <a:pt x="240" y="211"/>
                </a:lnTo>
                <a:lnTo>
                  <a:pt x="235" y="222"/>
                </a:lnTo>
                <a:lnTo>
                  <a:pt x="230" y="227"/>
                </a:lnTo>
                <a:lnTo>
                  <a:pt x="230" y="233"/>
                </a:lnTo>
                <a:lnTo>
                  <a:pt x="235" y="244"/>
                </a:lnTo>
                <a:lnTo>
                  <a:pt x="240" y="249"/>
                </a:lnTo>
                <a:lnTo>
                  <a:pt x="240" y="254"/>
                </a:lnTo>
                <a:lnTo>
                  <a:pt x="240" y="265"/>
                </a:lnTo>
                <a:lnTo>
                  <a:pt x="240" y="276"/>
                </a:lnTo>
                <a:lnTo>
                  <a:pt x="246" y="287"/>
                </a:lnTo>
                <a:lnTo>
                  <a:pt x="251" y="287"/>
                </a:lnTo>
                <a:lnTo>
                  <a:pt x="262" y="287"/>
                </a:lnTo>
                <a:lnTo>
                  <a:pt x="267" y="281"/>
                </a:lnTo>
                <a:lnTo>
                  <a:pt x="278" y="276"/>
                </a:lnTo>
                <a:lnTo>
                  <a:pt x="283" y="271"/>
                </a:lnTo>
                <a:lnTo>
                  <a:pt x="288" y="265"/>
                </a:lnTo>
                <a:lnTo>
                  <a:pt x="299" y="271"/>
                </a:lnTo>
                <a:lnTo>
                  <a:pt x="304" y="276"/>
                </a:lnTo>
                <a:lnTo>
                  <a:pt x="310" y="271"/>
                </a:lnTo>
                <a:lnTo>
                  <a:pt x="304" y="265"/>
                </a:lnTo>
                <a:lnTo>
                  <a:pt x="299" y="260"/>
                </a:lnTo>
                <a:lnTo>
                  <a:pt x="299" y="249"/>
                </a:lnTo>
                <a:lnTo>
                  <a:pt x="310" y="249"/>
                </a:lnTo>
                <a:lnTo>
                  <a:pt x="315" y="238"/>
                </a:lnTo>
                <a:lnTo>
                  <a:pt x="315" y="233"/>
                </a:lnTo>
                <a:lnTo>
                  <a:pt x="315" y="216"/>
                </a:lnTo>
                <a:lnTo>
                  <a:pt x="320" y="211"/>
                </a:lnTo>
                <a:lnTo>
                  <a:pt x="315" y="200"/>
                </a:lnTo>
                <a:lnTo>
                  <a:pt x="326" y="200"/>
                </a:lnTo>
                <a:lnTo>
                  <a:pt x="336" y="195"/>
                </a:lnTo>
                <a:lnTo>
                  <a:pt x="342" y="195"/>
                </a:lnTo>
                <a:lnTo>
                  <a:pt x="347" y="195"/>
                </a:lnTo>
                <a:lnTo>
                  <a:pt x="358" y="195"/>
                </a:lnTo>
                <a:lnTo>
                  <a:pt x="358" y="184"/>
                </a:lnTo>
                <a:lnTo>
                  <a:pt x="363" y="179"/>
                </a:lnTo>
                <a:lnTo>
                  <a:pt x="368" y="173"/>
                </a:lnTo>
                <a:lnTo>
                  <a:pt x="379" y="173"/>
                </a:lnTo>
                <a:lnTo>
                  <a:pt x="384" y="168"/>
                </a:lnTo>
                <a:lnTo>
                  <a:pt x="379" y="162"/>
                </a:lnTo>
                <a:lnTo>
                  <a:pt x="379" y="152"/>
                </a:lnTo>
                <a:lnTo>
                  <a:pt x="379" y="141"/>
                </a:lnTo>
                <a:lnTo>
                  <a:pt x="390" y="141"/>
                </a:lnTo>
                <a:lnTo>
                  <a:pt x="390" y="130"/>
                </a:lnTo>
                <a:lnTo>
                  <a:pt x="395" y="125"/>
                </a:lnTo>
                <a:lnTo>
                  <a:pt x="400" y="119"/>
                </a:lnTo>
                <a:lnTo>
                  <a:pt x="406" y="114"/>
                </a:lnTo>
                <a:lnTo>
                  <a:pt x="411" y="108"/>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 name="Freeform 97"/>
          <p:cNvSpPr>
            <a:spLocks/>
          </p:cNvSpPr>
          <p:nvPr/>
        </p:nvSpPr>
        <p:spPr bwMode="auto">
          <a:xfrm>
            <a:off x="3896569" y="5427678"/>
            <a:ext cx="574675" cy="463402"/>
          </a:xfrm>
          <a:custGeom>
            <a:avLst/>
            <a:gdLst>
              <a:gd name="T0" fmla="*/ 16 w 362"/>
              <a:gd name="T1" fmla="*/ 157 h 292"/>
              <a:gd name="T2" fmla="*/ 5 w 362"/>
              <a:gd name="T3" fmla="*/ 173 h 292"/>
              <a:gd name="T4" fmla="*/ 5 w 362"/>
              <a:gd name="T5" fmla="*/ 184 h 292"/>
              <a:gd name="T6" fmla="*/ 21 w 362"/>
              <a:gd name="T7" fmla="*/ 190 h 292"/>
              <a:gd name="T8" fmla="*/ 21 w 362"/>
              <a:gd name="T9" fmla="*/ 211 h 292"/>
              <a:gd name="T10" fmla="*/ 10 w 362"/>
              <a:gd name="T11" fmla="*/ 217 h 292"/>
              <a:gd name="T12" fmla="*/ 5 w 362"/>
              <a:gd name="T13" fmla="*/ 227 h 292"/>
              <a:gd name="T14" fmla="*/ 10 w 362"/>
              <a:gd name="T15" fmla="*/ 244 h 292"/>
              <a:gd name="T16" fmla="*/ 26 w 362"/>
              <a:gd name="T17" fmla="*/ 254 h 292"/>
              <a:gd name="T18" fmla="*/ 42 w 362"/>
              <a:gd name="T19" fmla="*/ 249 h 292"/>
              <a:gd name="T20" fmla="*/ 58 w 362"/>
              <a:gd name="T21" fmla="*/ 260 h 292"/>
              <a:gd name="T22" fmla="*/ 69 w 362"/>
              <a:gd name="T23" fmla="*/ 265 h 292"/>
              <a:gd name="T24" fmla="*/ 85 w 362"/>
              <a:gd name="T25" fmla="*/ 271 h 292"/>
              <a:gd name="T26" fmla="*/ 101 w 362"/>
              <a:gd name="T27" fmla="*/ 276 h 292"/>
              <a:gd name="T28" fmla="*/ 122 w 362"/>
              <a:gd name="T29" fmla="*/ 282 h 292"/>
              <a:gd name="T30" fmla="*/ 138 w 362"/>
              <a:gd name="T31" fmla="*/ 292 h 292"/>
              <a:gd name="T32" fmla="*/ 154 w 362"/>
              <a:gd name="T33" fmla="*/ 292 h 292"/>
              <a:gd name="T34" fmla="*/ 176 w 362"/>
              <a:gd name="T35" fmla="*/ 287 h 292"/>
              <a:gd name="T36" fmla="*/ 186 w 362"/>
              <a:gd name="T37" fmla="*/ 276 h 292"/>
              <a:gd name="T38" fmla="*/ 202 w 362"/>
              <a:gd name="T39" fmla="*/ 265 h 292"/>
              <a:gd name="T40" fmla="*/ 218 w 362"/>
              <a:gd name="T41" fmla="*/ 254 h 292"/>
              <a:gd name="T42" fmla="*/ 234 w 362"/>
              <a:gd name="T43" fmla="*/ 249 h 292"/>
              <a:gd name="T44" fmla="*/ 250 w 362"/>
              <a:gd name="T45" fmla="*/ 244 h 292"/>
              <a:gd name="T46" fmla="*/ 266 w 362"/>
              <a:gd name="T47" fmla="*/ 238 h 292"/>
              <a:gd name="T48" fmla="*/ 282 w 362"/>
              <a:gd name="T49" fmla="*/ 249 h 292"/>
              <a:gd name="T50" fmla="*/ 298 w 362"/>
              <a:gd name="T51" fmla="*/ 249 h 292"/>
              <a:gd name="T52" fmla="*/ 320 w 362"/>
              <a:gd name="T53" fmla="*/ 249 h 292"/>
              <a:gd name="T54" fmla="*/ 336 w 362"/>
              <a:gd name="T55" fmla="*/ 244 h 292"/>
              <a:gd name="T56" fmla="*/ 352 w 362"/>
              <a:gd name="T57" fmla="*/ 238 h 292"/>
              <a:gd name="T58" fmla="*/ 362 w 362"/>
              <a:gd name="T59" fmla="*/ 227 h 292"/>
              <a:gd name="T60" fmla="*/ 357 w 362"/>
              <a:gd name="T61" fmla="*/ 206 h 292"/>
              <a:gd name="T62" fmla="*/ 346 w 362"/>
              <a:gd name="T63" fmla="*/ 190 h 292"/>
              <a:gd name="T64" fmla="*/ 336 w 362"/>
              <a:gd name="T65" fmla="*/ 179 h 292"/>
              <a:gd name="T66" fmla="*/ 320 w 362"/>
              <a:gd name="T67" fmla="*/ 163 h 292"/>
              <a:gd name="T68" fmla="*/ 314 w 362"/>
              <a:gd name="T69" fmla="*/ 146 h 292"/>
              <a:gd name="T70" fmla="*/ 304 w 362"/>
              <a:gd name="T71" fmla="*/ 135 h 292"/>
              <a:gd name="T72" fmla="*/ 298 w 362"/>
              <a:gd name="T73" fmla="*/ 114 h 292"/>
              <a:gd name="T74" fmla="*/ 288 w 362"/>
              <a:gd name="T75" fmla="*/ 103 h 292"/>
              <a:gd name="T76" fmla="*/ 277 w 362"/>
              <a:gd name="T77" fmla="*/ 87 h 292"/>
              <a:gd name="T78" fmla="*/ 266 w 362"/>
              <a:gd name="T79" fmla="*/ 71 h 292"/>
              <a:gd name="T80" fmla="*/ 250 w 362"/>
              <a:gd name="T81" fmla="*/ 65 h 292"/>
              <a:gd name="T82" fmla="*/ 240 w 362"/>
              <a:gd name="T83" fmla="*/ 49 h 292"/>
              <a:gd name="T84" fmla="*/ 234 w 362"/>
              <a:gd name="T85" fmla="*/ 27 h 292"/>
              <a:gd name="T86" fmla="*/ 245 w 362"/>
              <a:gd name="T87" fmla="*/ 16 h 292"/>
              <a:gd name="T88" fmla="*/ 245 w 362"/>
              <a:gd name="T89" fmla="*/ 6 h 292"/>
              <a:gd name="T90" fmla="*/ 245 w 362"/>
              <a:gd name="T91" fmla="*/ 6 h 292"/>
              <a:gd name="T92" fmla="*/ 234 w 362"/>
              <a:gd name="T93" fmla="*/ 0 h 292"/>
              <a:gd name="T94" fmla="*/ 224 w 362"/>
              <a:gd name="T95" fmla="*/ 16 h 292"/>
              <a:gd name="T96" fmla="*/ 213 w 362"/>
              <a:gd name="T97" fmla="*/ 27 h 292"/>
              <a:gd name="T98" fmla="*/ 208 w 362"/>
              <a:gd name="T99" fmla="*/ 38 h 292"/>
              <a:gd name="T100" fmla="*/ 197 w 362"/>
              <a:gd name="T101" fmla="*/ 44 h 292"/>
              <a:gd name="T102" fmla="*/ 181 w 362"/>
              <a:gd name="T103" fmla="*/ 60 h 292"/>
              <a:gd name="T104" fmla="*/ 170 w 362"/>
              <a:gd name="T105" fmla="*/ 71 h 292"/>
              <a:gd name="T106" fmla="*/ 160 w 362"/>
              <a:gd name="T107" fmla="*/ 87 h 292"/>
              <a:gd name="T108" fmla="*/ 149 w 362"/>
              <a:gd name="T109" fmla="*/ 98 h 292"/>
              <a:gd name="T110" fmla="*/ 133 w 362"/>
              <a:gd name="T111" fmla="*/ 114 h 292"/>
              <a:gd name="T112" fmla="*/ 117 w 362"/>
              <a:gd name="T113" fmla="*/ 119 h 292"/>
              <a:gd name="T114" fmla="*/ 101 w 362"/>
              <a:gd name="T115" fmla="*/ 125 h 292"/>
              <a:gd name="T116" fmla="*/ 80 w 362"/>
              <a:gd name="T117" fmla="*/ 130 h 292"/>
              <a:gd name="T118" fmla="*/ 64 w 362"/>
              <a:gd name="T119" fmla="*/ 135 h 292"/>
              <a:gd name="T120" fmla="*/ 48 w 362"/>
              <a:gd name="T121" fmla="*/ 135 h 292"/>
              <a:gd name="T122" fmla="*/ 32 w 362"/>
              <a:gd name="T123" fmla="*/ 146 h 292"/>
              <a:gd name="T124" fmla="*/ 32 w 362"/>
              <a:gd name="T125" fmla="*/ 152 h 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2" h="292">
                <a:moveTo>
                  <a:pt x="21" y="157"/>
                </a:moveTo>
                <a:lnTo>
                  <a:pt x="16" y="157"/>
                </a:lnTo>
                <a:lnTo>
                  <a:pt x="10" y="168"/>
                </a:lnTo>
                <a:lnTo>
                  <a:pt x="5" y="173"/>
                </a:lnTo>
                <a:lnTo>
                  <a:pt x="0" y="179"/>
                </a:lnTo>
                <a:lnTo>
                  <a:pt x="5" y="184"/>
                </a:lnTo>
                <a:lnTo>
                  <a:pt x="10" y="184"/>
                </a:lnTo>
                <a:lnTo>
                  <a:pt x="21" y="190"/>
                </a:lnTo>
                <a:lnTo>
                  <a:pt x="21" y="200"/>
                </a:lnTo>
                <a:lnTo>
                  <a:pt x="21" y="211"/>
                </a:lnTo>
                <a:lnTo>
                  <a:pt x="21" y="217"/>
                </a:lnTo>
                <a:lnTo>
                  <a:pt x="10" y="217"/>
                </a:lnTo>
                <a:lnTo>
                  <a:pt x="0" y="222"/>
                </a:lnTo>
                <a:lnTo>
                  <a:pt x="5" y="227"/>
                </a:lnTo>
                <a:lnTo>
                  <a:pt x="10" y="233"/>
                </a:lnTo>
                <a:lnTo>
                  <a:pt x="10" y="244"/>
                </a:lnTo>
                <a:lnTo>
                  <a:pt x="16" y="249"/>
                </a:lnTo>
                <a:lnTo>
                  <a:pt x="26" y="254"/>
                </a:lnTo>
                <a:lnTo>
                  <a:pt x="32" y="254"/>
                </a:lnTo>
                <a:lnTo>
                  <a:pt x="42" y="249"/>
                </a:lnTo>
                <a:lnTo>
                  <a:pt x="53" y="249"/>
                </a:lnTo>
                <a:lnTo>
                  <a:pt x="58" y="260"/>
                </a:lnTo>
                <a:lnTo>
                  <a:pt x="58" y="265"/>
                </a:lnTo>
                <a:lnTo>
                  <a:pt x="69" y="265"/>
                </a:lnTo>
                <a:lnTo>
                  <a:pt x="74" y="265"/>
                </a:lnTo>
                <a:lnTo>
                  <a:pt x="85" y="271"/>
                </a:lnTo>
                <a:lnTo>
                  <a:pt x="96" y="276"/>
                </a:lnTo>
                <a:lnTo>
                  <a:pt x="101" y="276"/>
                </a:lnTo>
                <a:lnTo>
                  <a:pt x="112" y="276"/>
                </a:lnTo>
                <a:lnTo>
                  <a:pt x="122" y="282"/>
                </a:lnTo>
                <a:lnTo>
                  <a:pt x="133" y="287"/>
                </a:lnTo>
                <a:lnTo>
                  <a:pt x="138" y="292"/>
                </a:lnTo>
                <a:lnTo>
                  <a:pt x="144" y="292"/>
                </a:lnTo>
                <a:lnTo>
                  <a:pt x="154" y="292"/>
                </a:lnTo>
                <a:lnTo>
                  <a:pt x="165" y="287"/>
                </a:lnTo>
                <a:lnTo>
                  <a:pt x="176" y="287"/>
                </a:lnTo>
                <a:lnTo>
                  <a:pt x="181" y="282"/>
                </a:lnTo>
                <a:lnTo>
                  <a:pt x="186" y="276"/>
                </a:lnTo>
                <a:lnTo>
                  <a:pt x="192" y="271"/>
                </a:lnTo>
                <a:lnTo>
                  <a:pt x="202" y="265"/>
                </a:lnTo>
                <a:lnTo>
                  <a:pt x="208" y="260"/>
                </a:lnTo>
                <a:lnTo>
                  <a:pt x="218" y="254"/>
                </a:lnTo>
                <a:lnTo>
                  <a:pt x="224" y="249"/>
                </a:lnTo>
                <a:lnTo>
                  <a:pt x="234" y="249"/>
                </a:lnTo>
                <a:lnTo>
                  <a:pt x="240" y="244"/>
                </a:lnTo>
                <a:lnTo>
                  <a:pt x="250" y="244"/>
                </a:lnTo>
                <a:lnTo>
                  <a:pt x="256" y="238"/>
                </a:lnTo>
                <a:lnTo>
                  <a:pt x="266" y="238"/>
                </a:lnTo>
                <a:lnTo>
                  <a:pt x="272" y="244"/>
                </a:lnTo>
                <a:lnTo>
                  <a:pt x="282" y="249"/>
                </a:lnTo>
                <a:lnTo>
                  <a:pt x="288" y="249"/>
                </a:lnTo>
                <a:lnTo>
                  <a:pt x="298" y="249"/>
                </a:lnTo>
                <a:lnTo>
                  <a:pt x="309" y="249"/>
                </a:lnTo>
                <a:lnTo>
                  <a:pt x="320" y="249"/>
                </a:lnTo>
                <a:lnTo>
                  <a:pt x="325" y="249"/>
                </a:lnTo>
                <a:lnTo>
                  <a:pt x="336" y="244"/>
                </a:lnTo>
                <a:lnTo>
                  <a:pt x="341" y="238"/>
                </a:lnTo>
                <a:lnTo>
                  <a:pt x="352" y="238"/>
                </a:lnTo>
                <a:lnTo>
                  <a:pt x="357" y="233"/>
                </a:lnTo>
                <a:lnTo>
                  <a:pt x="362" y="227"/>
                </a:lnTo>
                <a:lnTo>
                  <a:pt x="357" y="217"/>
                </a:lnTo>
                <a:lnTo>
                  <a:pt x="357" y="206"/>
                </a:lnTo>
                <a:lnTo>
                  <a:pt x="352" y="200"/>
                </a:lnTo>
                <a:lnTo>
                  <a:pt x="346" y="190"/>
                </a:lnTo>
                <a:lnTo>
                  <a:pt x="341" y="184"/>
                </a:lnTo>
                <a:lnTo>
                  <a:pt x="336" y="179"/>
                </a:lnTo>
                <a:lnTo>
                  <a:pt x="330" y="173"/>
                </a:lnTo>
                <a:lnTo>
                  <a:pt x="320" y="163"/>
                </a:lnTo>
                <a:lnTo>
                  <a:pt x="314" y="157"/>
                </a:lnTo>
                <a:lnTo>
                  <a:pt x="314" y="146"/>
                </a:lnTo>
                <a:lnTo>
                  <a:pt x="309" y="141"/>
                </a:lnTo>
                <a:lnTo>
                  <a:pt x="304" y="135"/>
                </a:lnTo>
                <a:lnTo>
                  <a:pt x="304" y="125"/>
                </a:lnTo>
                <a:lnTo>
                  <a:pt x="298" y="114"/>
                </a:lnTo>
                <a:lnTo>
                  <a:pt x="293" y="108"/>
                </a:lnTo>
                <a:lnTo>
                  <a:pt x="288" y="103"/>
                </a:lnTo>
                <a:lnTo>
                  <a:pt x="282" y="92"/>
                </a:lnTo>
                <a:lnTo>
                  <a:pt x="277" y="87"/>
                </a:lnTo>
                <a:lnTo>
                  <a:pt x="277" y="76"/>
                </a:lnTo>
                <a:lnTo>
                  <a:pt x="266" y="71"/>
                </a:lnTo>
                <a:lnTo>
                  <a:pt x="256" y="65"/>
                </a:lnTo>
                <a:lnTo>
                  <a:pt x="250" y="65"/>
                </a:lnTo>
                <a:lnTo>
                  <a:pt x="240" y="54"/>
                </a:lnTo>
                <a:lnTo>
                  <a:pt x="240" y="49"/>
                </a:lnTo>
                <a:lnTo>
                  <a:pt x="234" y="38"/>
                </a:lnTo>
                <a:lnTo>
                  <a:pt x="234" y="27"/>
                </a:lnTo>
                <a:lnTo>
                  <a:pt x="240" y="16"/>
                </a:lnTo>
                <a:lnTo>
                  <a:pt x="245" y="16"/>
                </a:lnTo>
                <a:lnTo>
                  <a:pt x="240" y="11"/>
                </a:lnTo>
                <a:lnTo>
                  <a:pt x="245" y="6"/>
                </a:lnTo>
                <a:lnTo>
                  <a:pt x="250" y="11"/>
                </a:lnTo>
                <a:lnTo>
                  <a:pt x="245" y="6"/>
                </a:lnTo>
                <a:lnTo>
                  <a:pt x="240" y="0"/>
                </a:lnTo>
                <a:lnTo>
                  <a:pt x="234" y="0"/>
                </a:lnTo>
                <a:lnTo>
                  <a:pt x="229" y="6"/>
                </a:lnTo>
                <a:lnTo>
                  <a:pt x="224" y="16"/>
                </a:lnTo>
                <a:lnTo>
                  <a:pt x="218" y="22"/>
                </a:lnTo>
                <a:lnTo>
                  <a:pt x="213" y="27"/>
                </a:lnTo>
                <a:lnTo>
                  <a:pt x="208" y="33"/>
                </a:lnTo>
                <a:lnTo>
                  <a:pt x="208" y="38"/>
                </a:lnTo>
                <a:lnTo>
                  <a:pt x="202" y="38"/>
                </a:lnTo>
                <a:lnTo>
                  <a:pt x="197" y="44"/>
                </a:lnTo>
                <a:lnTo>
                  <a:pt x="186" y="49"/>
                </a:lnTo>
                <a:lnTo>
                  <a:pt x="181" y="60"/>
                </a:lnTo>
                <a:lnTo>
                  <a:pt x="176" y="65"/>
                </a:lnTo>
                <a:lnTo>
                  <a:pt x="170" y="71"/>
                </a:lnTo>
                <a:lnTo>
                  <a:pt x="165" y="76"/>
                </a:lnTo>
                <a:lnTo>
                  <a:pt x="160" y="87"/>
                </a:lnTo>
                <a:lnTo>
                  <a:pt x="154" y="92"/>
                </a:lnTo>
                <a:lnTo>
                  <a:pt x="149" y="98"/>
                </a:lnTo>
                <a:lnTo>
                  <a:pt x="144" y="108"/>
                </a:lnTo>
                <a:lnTo>
                  <a:pt x="133" y="114"/>
                </a:lnTo>
                <a:lnTo>
                  <a:pt x="128" y="119"/>
                </a:lnTo>
                <a:lnTo>
                  <a:pt x="117" y="119"/>
                </a:lnTo>
                <a:lnTo>
                  <a:pt x="106" y="125"/>
                </a:lnTo>
                <a:lnTo>
                  <a:pt x="101" y="125"/>
                </a:lnTo>
                <a:lnTo>
                  <a:pt x="90" y="130"/>
                </a:lnTo>
                <a:lnTo>
                  <a:pt x="80" y="130"/>
                </a:lnTo>
                <a:lnTo>
                  <a:pt x="69" y="130"/>
                </a:lnTo>
                <a:lnTo>
                  <a:pt x="64" y="135"/>
                </a:lnTo>
                <a:lnTo>
                  <a:pt x="58" y="135"/>
                </a:lnTo>
                <a:lnTo>
                  <a:pt x="48" y="135"/>
                </a:lnTo>
                <a:lnTo>
                  <a:pt x="42" y="141"/>
                </a:lnTo>
                <a:lnTo>
                  <a:pt x="32" y="146"/>
                </a:lnTo>
                <a:lnTo>
                  <a:pt x="26" y="146"/>
                </a:lnTo>
                <a:lnTo>
                  <a:pt x="32" y="152"/>
                </a:lnTo>
                <a:lnTo>
                  <a:pt x="21" y="157"/>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 name="Freeform 98"/>
          <p:cNvSpPr>
            <a:spLocks/>
          </p:cNvSpPr>
          <p:nvPr/>
        </p:nvSpPr>
        <p:spPr bwMode="auto">
          <a:xfrm>
            <a:off x="3896569" y="5427678"/>
            <a:ext cx="574675" cy="463402"/>
          </a:xfrm>
          <a:custGeom>
            <a:avLst/>
            <a:gdLst>
              <a:gd name="T0" fmla="*/ 16 w 362"/>
              <a:gd name="T1" fmla="*/ 157 h 292"/>
              <a:gd name="T2" fmla="*/ 5 w 362"/>
              <a:gd name="T3" fmla="*/ 173 h 292"/>
              <a:gd name="T4" fmla="*/ 5 w 362"/>
              <a:gd name="T5" fmla="*/ 184 h 292"/>
              <a:gd name="T6" fmla="*/ 21 w 362"/>
              <a:gd name="T7" fmla="*/ 190 h 292"/>
              <a:gd name="T8" fmla="*/ 21 w 362"/>
              <a:gd name="T9" fmla="*/ 211 h 292"/>
              <a:gd name="T10" fmla="*/ 10 w 362"/>
              <a:gd name="T11" fmla="*/ 217 h 292"/>
              <a:gd name="T12" fmla="*/ 5 w 362"/>
              <a:gd name="T13" fmla="*/ 227 h 292"/>
              <a:gd name="T14" fmla="*/ 10 w 362"/>
              <a:gd name="T15" fmla="*/ 244 h 292"/>
              <a:gd name="T16" fmla="*/ 26 w 362"/>
              <a:gd name="T17" fmla="*/ 254 h 292"/>
              <a:gd name="T18" fmla="*/ 42 w 362"/>
              <a:gd name="T19" fmla="*/ 249 h 292"/>
              <a:gd name="T20" fmla="*/ 58 w 362"/>
              <a:gd name="T21" fmla="*/ 260 h 292"/>
              <a:gd name="T22" fmla="*/ 69 w 362"/>
              <a:gd name="T23" fmla="*/ 265 h 292"/>
              <a:gd name="T24" fmla="*/ 85 w 362"/>
              <a:gd name="T25" fmla="*/ 271 h 292"/>
              <a:gd name="T26" fmla="*/ 101 w 362"/>
              <a:gd name="T27" fmla="*/ 276 h 292"/>
              <a:gd name="T28" fmla="*/ 122 w 362"/>
              <a:gd name="T29" fmla="*/ 282 h 292"/>
              <a:gd name="T30" fmla="*/ 138 w 362"/>
              <a:gd name="T31" fmla="*/ 292 h 292"/>
              <a:gd name="T32" fmla="*/ 154 w 362"/>
              <a:gd name="T33" fmla="*/ 292 h 292"/>
              <a:gd name="T34" fmla="*/ 176 w 362"/>
              <a:gd name="T35" fmla="*/ 287 h 292"/>
              <a:gd name="T36" fmla="*/ 186 w 362"/>
              <a:gd name="T37" fmla="*/ 276 h 292"/>
              <a:gd name="T38" fmla="*/ 202 w 362"/>
              <a:gd name="T39" fmla="*/ 265 h 292"/>
              <a:gd name="T40" fmla="*/ 218 w 362"/>
              <a:gd name="T41" fmla="*/ 254 h 292"/>
              <a:gd name="T42" fmla="*/ 234 w 362"/>
              <a:gd name="T43" fmla="*/ 249 h 292"/>
              <a:gd name="T44" fmla="*/ 250 w 362"/>
              <a:gd name="T45" fmla="*/ 244 h 292"/>
              <a:gd name="T46" fmla="*/ 266 w 362"/>
              <a:gd name="T47" fmla="*/ 238 h 292"/>
              <a:gd name="T48" fmla="*/ 282 w 362"/>
              <a:gd name="T49" fmla="*/ 249 h 292"/>
              <a:gd name="T50" fmla="*/ 298 w 362"/>
              <a:gd name="T51" fmla="*/ 249 h 292"/>
              <a:gd name="T52" fmla="*/ 320 w 362"/>
              <a:gd name="T53" fmla="*/ 249 h 292"/>
              <a:gd name="T54" fmla="*/ 336 w 362"/>
              <a:gd name="T55" fmla="*/ 244 h 292"/>
              <a:gd name="T56" fmla="*/ 352 w 362"/>
              <a:gd name="T57" fmla="*/ 238 h 292"/>
              <a:gd name="T58" fmla="*/ 362 w 362"/>
              <a:gd name="T59" fmla="*/ 227 h 292"/>
              <a:gd name="T60" fmla="*/ 357 w 362"/>
              <a:gd name="T61" fmla="*/ 206 h 292"/>
              <a:gd name="T62" fmla="*/ 346 w 362"/>
              <a:gd name="T63" fmla="*/ 190 h 292"/>
              <a:gd name="T64" fmla="*/ 336 w 362"/>
              <a:gd name="T65" fmla="*/ 179 h 292"/>
              <a:gd name="T66" fmla="*/ 320 w 362"/>
              <a:gd name="T67" fmla="*/ 163 h 292"/>
              <a:gd name="T68" fmla="*/ 314 w 362"/>
              <a:gd name="T69" fmla="*/ 146 h 292"/>
              <a:gd name="T70" fmla="*/ 304 w 362"/>
              <a:gd name="T71" fmla="*/ 135 h 292"/>
              <a:gd name="T72" fmla="*/ 298 w 362"/>
              <a:gd name="T73" fmla="*/ 114 h 292"/>
              <a:gd name="T74" fmla="*/ 288 w 362"/>
              <a:gd name="T75" fmla="*/ 103 h 292"/>
              <a:gd name="T76" fmla="*/ 277 w 362"/>
              <a:gd name="T77" fmla="*/ 87 h 292"/>
              <a:gd name="T78" fmla="*/ 266 w 362"/>
              <a:gd name="T79" fmla="*/ 71 h 292"/>
              <a:gd name="T80" fmla="*/ 250 w 362"/>
              <a:gd name="T81" fmla="*/ 65 h 292"/>
              <a:gd name="T82" fmla="*/ 240 w 362"/>
              <a:gd name="T83" fmla="*/ 49 h 292"/>
              <a:gd name="T84" fmla="*/ 234 w 362"/>
              <a:gd name="T85" fmla="*/ 27 h 292"/>
              <a:gd name="T86" fmla="*/ 245 w 362"/>
              <a:gd name="T87" fmla="*/ 16 h 292"/>
              <a:gd name="T88" fmla="*/ 245 w 362"/>
              <a:gd name="T89" fmla="*/ 6 h 292"/>
              <a:gd name="T90" fmla="*/ 245 w 362"/>
              <a:gd name="T91" fmla="*/ 6 h 292"/>
              <a:gd name="T92" fmla="*/ 234 w 362"/>
              <a:gd name="T93" fmla="*/ 0 h 292"/>
              <a:gd name="T94" fmla="*/ 224 w 362"/>
              <a:gd name="T95" fmla="*/ 16 h 292"/>
              <a:gd name="T96" fmla="*/ 213 w 362"/>
              <a:gd name="T97" fmla="*/ 27 h 292"/>
              <a:gd name="T98" fmla="*/ 208 w 362"/>
              <a:gd name="T99" fmla="*/ 38 h 292"/>
              <a:gd name="T100" fmla="*/ 197 w 362"/>
              <a:gd name="T101" fmla="*/ 44 h 292"/>
              <a:gd name="T102" fmla="*/ 181 w 362"/>
              <a:gd name="T103" fmla="*/ 60 h 292"/>
              <a:gd name="T104" fmla="*/ 170 w 362"/>
              <a:gd name="T105" fmla="*/ 71 h 292"/>
              <a:gd name="T106" fmla="*/ 160 w 362"/>
              <a:gd name="T107" fmla="*/ 87 h 292"/>
              <a:gd name="T108" fmla="*/ 149 w 362"/>
              <a:gd name="T109" fmla="*/ 98 h 292"/>
              <a:gd name="T110" fmla="*/ 133 w 362"/>
              <a:gd name="T111" fmla="*/ 114 h 292"/>
              <a:gd name="T112" fmla="*/ 117 w 362"/>
              <a:gd name="T113" fmla="*/ 119 h 292"/>
              <a:gd name="T114" fmla="*/ 101 w 362"/>
              <a:gd name="T115" fmla="*/ 125 h 292"/>
              <a:gd name="T116" fmla="*/ 80 w 362"/>
              <a:gd name="T117" fmla="*/ 130 h 292"/>
              <a:gd name="T118" fmla="*/ 64 w 362"/>
              <a:gd name="T119" fmla="*/ 135 h 292"/>
              <a:gd name="T120" fmla="*/ 48 w 362"/>
              <a:gd name="T121" fmla="*/ 135 h 292"/>
              <a:gd name="T122" fmla="*/ 32 w 362"/>
              <a:gd name="T123" fmla="*/ 146 h 292"/>
              <a:gd name="T124" fmla="*/ 32 w 362"/>
              <a:gd name="T125" fmla="*/ 152 h 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2" h="292">
                <a:moveTo>
                  <a:pt x="21" y="157"/>
                </a:moveTo>
                <a:lnTo>
                  <a:pt x="16" y="157"/>
                </a:lnTo>
                <a:lnTo>
                  <a:pt x="10" y="168"/>
                </a:lnTo>
                <a:lnTo>
                  <a:pt x="5" y="173"/>
                </a:lnTo>
                <a:lnTo>
                  <a:pt x="0" y="179"/>
                </a:lnTo>
                <a:lnTo>
                  <a:pt x="5" y="184"/>
                </a:lnTo>
                <a:lnTo>
                  <a:pt x="10" y="184"/>
                </a:lnTo>
                <a:lnTo>
                  <a:pt x="21" y="190"/>
                </a:lnTo>
                <a:lnTo>
                  <a:pt x="21" y="200"/>
                </a:lnTo>
                <a:lnTo>
                  <a:pt x="21" y="211"/>
                </a:lnTo>
                <a:lnTo>
                  <a:pt x="21" y="217"/>
                </a:lnTo>
                <a:lnTo>
                  <a:pt x="10" y="217"/>
                </a:lnTo>
                <a:lnTo>
                  <a:pt x="0" y="222"/>
                </a:lnTo>
                <a:lnTo>
                  <a:pt x="5" y="227"/>
                </a:lnTo>
                <a:lnTo>
                  <a:pt x="10" y="233"/>
                </a:lnTo>
                <a:lnTo>
                  <a:pt x="10" y="244"/>
                </a:lnTo>
                <a:lnTo>
                  <a:pt x="16" y="249"/>
                </a:lnTo>
                <a:lnTo>
                  <a:pt x="26" y="254"/>
                </a:lnTo>
                <a:lnTo>
                  <a:pt x="32" y="254"/>
                </a:lnTo>
                <a:lnTo>
                  <a:pt x="42" y="249"/>
                </a:lnTo>
                <a:lnTo>
                  <a:pt x="53" y="249"/>
                </a:lnTo>
                <a:lnTo>
                  <a:pt x="58" y="260"/>
                </a:lnTo>
                <a:lnTo>
                  <a:pt x="58" y="265"/>
                </a:lnTo>
                <a:lnTo>
                  <a:pt x="69" y="265"/>
                </a:lnTo>
                <a:lnTo>
                  <a:pt x="74" y="265"/>
                </a:lnTo>
                <a:lnTo>
                  <a:pt x="85" y="271"/>
                </a:lnTo>
                <a:lnTo>
                  <a:pt x="96" y="276"/>
                </a:lnTo>
                <a:lnTo>
                  <a:pt x="101" y="276"/>
                </a:lnTo>
                <a:lnTo>
                  <a:pt x="112" y="276"/>
                </a:lnTo>
                <a:lnTo>
                  <a:pt x="122" y="282"/>
                </a:lnTo>
                <a:lnTo>
                  <a:pt x="133" y="287"/>
                </a:lnTo>
                <a:lnTo>
                  <a:pt x="138" y="292"/>
                </a:lnTo>
                <a:lnTo>
                  <a:pt x="144" y="292"/>
                </a:lnTo>
                <a:lnTo>
                  <a:pt x="154" y="292"/>
                </a:lnTo>
                <a:lnTo>
                  <a:pt x="165" y="287"/>
                </a:lnTo>
                <a:lnTo>
                  <a:pt x="176" y="287"/>
                </a:lnTo>
                <a:lnTo>
                  <a:pt x="181" y="282"/>
                </a:lnTo>
                <a:lnTo>
                  <a:pt x="186" y="276"/>
                </a:lnTo>
                <a:lnTo>
                  <a:pt x="192" y="271"/>
                </a:lnTo>
                <a:lnTo>
                  <a:pt x="202" y="265"/>
                </a:lnTo>
                <a:lnTo>
                  <a:pt x="208" y="260"/>
                </a:lnTo>
                <a:lnTo>
                  <a:pt x="218" y="254"/>
                </a:lnTo>
                <a:lnTo>
                  <a:pt x="224" y="249"/>
                </a:lnTo>
                <a:lnTo>
                  <a:pt x="234" y="249"/>
                </a:lnTo>
                <a:lnTo>
                  <a:pt x="240" y="244"/>
                </a:lnTo>
                <a:lnTo>
                  <a:pt x="250" y="244"/>
                </a:lnTo>
                <a:lnTo>
                  <a:pt x="256" y="238"/>
                </a:lnTo>
                <a:lnTo>
                  <a:pt x="266" y="238"/>
                </a:lnTo>
                <a:lnTo>
                  <a:pt x="272" y="244"/>
                </a:lnTo>
                <a:lnTo>
                  <a:pt x="282" y="249"/>
                </a:lnTo>
                <a:lnTo>
                  <a:pt x="288" y="249"/>
                </a:lnTo>
                <a:lnTo>
                  <a:pt x="298" y="249"/>
                </a:lnTo>
                <a:lnTo>
                  <a:pt x="309" y="249"/>
                </a:lnTo>
                <a:lnTo>
                  <a:pt x="320" y="249"/>
                </a:lnTo>
                <a:lnTo>
                  <a:pt x="325" y="249"/>
                </a:lnTo>
                <a:lnTo>
                  <a:pt x="336" y="244"/>
                </a:lnTo>
                <a:lnTo>
                  <a:pt x="341" y="238"/>
                </a:lnTo>
                <a:lnTo>
                  <a:pt x="352" y="238"/>
                </a:lnTo>
                <a:lnTo>
                  <a:pt x="357" y="233"/>
                </a:lnTo>
                <a:lnTo>
                  <a:pt x="362" y="227"/>
                </a:lnTo>
                <a:lnTo>
                  <a:pt x="357" y="217"/>
                </a:lnTo>
                <a:lnTo>
                  <a:pt x="357" y="206"/>
                </a:lnTo>
                <a:lnTo>
                  <a:pt x="352" y="200"/>
                </a:lnTo>
                <a:lnTo>
                  <a:pt x="346" y="190"/>
                </a:lnTo>
                <a:lnTo>
                  <a:pt x="341" y="184"/>
                </a:lnTo>
                <a:lnTo>
                  <a:pt x="336" y="179"/>
                </a:lnTo>
                <a:lnTo>
                  <a:pt x="330" y="173"/>
                </a:lnTo>
                <a:lnTo>
                  <a:pt x="320" y="163"/>
                </a:lnTo>
                <a:lnTo>
                  <a:pt x="314" y="157"/>
                </a:lnTo>
                <a:lnTo>
                  <a:pt x="314" y="146"/>
                </a:lnTo>
                <a:lnTo>
                  <a:pt x="309" y="141"/>
                </a:lnTo>
                <a:lnTo>
                  <a:pt x="304" y="135"/>
                </a:lnTo>
                <a:lnTo>
                  <a:pt x="304" y="125"/>
                </a:lnTo>
                <a:lnTo>
                  <a:pt x="298" y="114"/>
                </a:lnTo>
                <a:lnTo>
                  <a:pt x="293" y="108"/>
                </a:lnTo>
                <a:lnTo>
                  <a:pt x="288" y="103"/>
                </a:lnTo>
                <a:lnTo>
                  <a:pt x="282" y="92"/>
                </a:lnTo>
                <a:lnTo>
                  <a:pt x="277" y="87"/>
                </a:lnTo>
                <a:lnTo>
                  <a:pt x="277" y="76"/>
                </a:lnTo>
                <a:lnTo>
                  <a:pt x="266" y="71"/>
                </a:lnTo>
                <a:lnTo>
                  <a:pt x="256" y="65"/>
                </a:lnTo>
                <a:lnTo>
                  <a:pt x="250" y="65"/>
                </a:lnTo>
                <a:lnTo>
                  <a:pt x="240" y="54"/>
                </a:lnTo>
                <a:lnTo>
                  <a:pt x="240" y="49"/>
                </a:lnTo>
                <a:lnTo>
                  <a:pt x="234" y="38"/>
                </a:lnTo>
                <a:lnTo>
                  <a:pt x="234" y="27"/>
                </a:lnTo>
                <a:lnTo>
                  <a:pt x="240" y="16"/>
                </a:lnTo>
                <a:lnTo>
                  <a:pt x="245" y="16"/>
                </a:lnTo>
                <a:lnTo>
                  <a:pt x="240" y="11"/>
                </a:lnTo>
                <a:lnTo>
                  <a:pt x="245" y="6"/>
                </a:lnTo>
                <a:lnTo>
                  <a:pt x="250" y="11"/>
                </a:lnTo>
                <a:lnTo>
                  <a:pt x="245" y="6"/>
                </a:lnTo>
                <a:lnTo>
                  <a:pt x="240" y="0"/>
                </a:lnTo>
                <a:lnTo>
                  <a:pt x="234" y="0"/>
                </a:lnTo>
                <a:lnTo>
                  <a:pt x="229" y="6"/>
                </a:lnTo>
                <a:lnTo>
                  <a:pt x="224" y="16"/>
                </a:lnTo>
                <a:lnTo>
                  <a:pt x="218" y="22"/>
                </a:lnTo>
                <a:lnTo>
                  <a:pt x="213" y="27"/>
                </a:lnTo>
                <a:lnTo>
                  <a:pt x="208" y="33"/>
                </a:lnTo>
                <a:lnTo>
                  <a:pt x="208" y="38"/>
                </a:lnTo>
                <a:lnTo>
                  <a:pt x="202" y="38"/>
                </a:lnTo>
                <a:lnTo>
                  <a:pt x="197" y="44"/>
                </a:lnTo>
                <a:lnTo>
                  <a:pt x="186" y="49"/>
                </a:lnTo>
                <a:lnTo>
                  <a:pt x="181" y="60"/>
                </a:lnTo>
                <a:lnTo>
                  <a:pt x="176" y="65"/>
                </a:lnTo>
                <a:lnTo>
                  <a:pt x="170" y="71"/>
                </a:lnTo>
                <a:lnTo>
                  <a:pt x="165" y="76"/>
                </a:lnTo>
                <a:lnTo>
                  <a:pt x="160" y="87"/>
                </a:lnTo>
                <a:lnTo>
                  <a:pt x="154" y="92"/>
                </a:lnTo>
                <a:lnTo>
                  <a:pt x="149" y="98"/>
                </a:lnTo>
                <a:lnTo>
                  <a:pt x="144" y="108"/>
                </a:lnTo>
                <a:lnTo>
                  <a:pt x="133" y="114"/>
                </a:lnTo>
                <a:lnTo>
                  <a:pt x="128" y="119"/>
                </a:lnTo>
                <a:lnTo>
                  <a:pt x="117" y="119"/>
                </a:lnTo>
                <a:lnTo>
                  <a:pt x="106" y="125"/>
                </a:lnTo>
                <a:lnTo>
                  <a:pt x="101" y="125"/>
                </a:lnTo>
                <a:lnTo>
                  <a:pt x="90" y="130"/>
                </a:lnTo>
                <a:lnTo>
                  <a:pt x="80" y="130"/>
                </a:lnTo>
                <a:lnTo>
                  <a:pt x="69" y="130"/>
                </a:lnTo>
                <a:lnTo>
                  <a:pt x="64" y="135"/>
                </a:lnTo>
                <a:lnTo>
                  <a:pt x="58" y="135"/>
                </a:lnTo>
                <a:lnTo>
                  <a:pt x="48" y="135"/>
                </a:lnTo>
                <a:lnTo>
                  <a:pt x="42" y="141"/>
                </a:lnTo>
                <a:lnTo>
                  <a:pt x="32" y="146"/>
                </a:lnTo>
                <a:lnTo>
                  <a:pt x="26" y="146"/>
                </a:lnTo>
                <a:lnTo>
                  <a:pt x="32" y="152"/>
                </a:lnTo>
                <a:lnTo>
                  <a:pt x="21" y="157"/>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 name="Freeform 99"/>
          <p:cNvSpPr>
            <a:spLocks noEditPoints="1"/>
          </p:cNvSpPr>
          <p:nvPr/>
        </p:nvSpPr>
        <p:spPr bwMode="auto">
          <a:xfrm>
            <a:off x="4801444" y="5162650"/>
            <a:ext cx="314325" cy="393574"/>
          </a:xfrm>
          <a:custGeom>
            <a:avLst/>
            <a:gdLst>
              <a:gd name="T0" fmla="*/ 134 w 198"/>
              <a:gd name="T1" fmla="*/ 43 h 248"/>
              <a:gd name="T2" fmla="*/ 123 w 198"/>
              <a:gd name="T3" fmla="*/ 32 h 248"/>
              <a:gd name="T4" fmla="*/ 128 w 198"/>
              <a:gd name="T5" fmla="*/ 21 h 248"/>
              <a:gd name="T6" fmla="*/ 118 w 198"/>
              <a:gd name="T7" fmla="*/ 21 h 248"/>
              <a:gd name="T8" fmla="*/ 118 w 198"/>
              <a:gd name="T9" fmla="*/ 16 h 248"/>
              <a:gd name="T10" fmla="*/ 102 w 198"/>
              <a:gd name="T11" fmla="*/ 16 h 248"/>
              <a:gd name="T12" fmla="*/ 118 w 198"/>
              <a:gd name="T13" fmla="*/ 10 h 248"/>
              <a:gd name="T14" fmla="*/ 123 w 198"/>
              <a:gd name="T15" fmla="*/ 10 h 248"/>
              <a:gd name="T16" fmla="*/ 107 w 198"/>
              <a:gd name="T17" fmla="*/ 10 h 248"/>
              <a:gd name="T18" fmla="*/ 96 w 198"/>
              <a:gd name="T19" fmla="*/ 0 h 248"/>
              <a:gd name="T20" fmla="*/ 80 w 198"/>
              <a:gd name="T21" fmla="*/ 5 h 248"/>
              <a:gd name="T22" fmla="*/ 75 w 198"/>
              <a:gd name="T23" fmla="*/ 16 h 248"/>
              <a:gd name="T24" fmla="*/ 70 w 198"/>
              <a:gd name="T25" fmla="*/ 37 h 248"/>
              <a:gd name="T26" fmla="*/ 59 w 198"/>
              <a:gd name="T27" fmla="*/ 43 h 248"/>
              <a:gd name="T28" fmla="*/ 43 w 198"/>
              <a:gd name="T29" fmla="*/ 32 h 248"/>
              <a:gd name="T30" fmla="*/ 32 w 198"/>
              <a:gd name="T31" fmla="*/ 43 h 248"/>
              <a:gd name="T32" fmla="*/ 16 w 198"/>
              <a:gd name="T33" fmla="*/ 43 h 248"/>
              <a:gd name="T34" fmla="*/ 11 w 198"/>
              <a:gd name="T35" fmla="*/ 54 h 248"/>
              <a:gd name="T36" fmla="*/ 0 w 198"/>
              <a:gd name="T37" fmla="*/ 75 h 248"/>
              <a:gd name="T38" fmla="*/ 6 w 198"/>
              <a:gd name="T39" fmla="*/ 86 h 248"/>
              <a:gd name="T40" fmla="*/ 16 w 198"/>
              <a:gd name="T41" fmla="*/ 97 h 248"/>
              <a:gd name="T42" fmla="*/ 27 w 198"/>
              <a:gd name="T43" fmla="*/ 119 h 248"/>
              <a:gd name="T44" fmla="*/ 32 w 198"/>
              <a:gd name="T45" fmla="*/ 129 h 248"/>
              <a:gd name="T46" fmla="*/ 48 w 198"/>
              <a:gd name="T47" fmla="*/ 146 h 248"/>
              <a:gd name="T48" fmla="*/ 59 w 198"/>
              <a:gd name="T49" fmla="*/ 151 h 248"/>
              <a:gd name="T50" fmla="*/ 75 w 198"/>
              <a:gd name="T51" fmla="*/ 156 h 248"/>
              <a:gd name="T52" fmla="*/ 75 w 198"/>
              <a:gd name="T53" fmla="*/ 178 h 248"/>
              <a:gd name="T54" fmla="*/ 96 w 198"/>
              <a:gd name="T55" fmla="*/ 194 h 248"/>
              <a:gd name="T56" fmla="*/ 118 w 198"/>
              <a:gd name="T57" fmla="*/ 200 h 248"/>
              <a:gd name="T58" fmla="*/ 128 w 198"/>
              <a:gd name="T59" fmla="*/ 205 h 248"/>
              <a:gd name="T60" fmla="*/ 139 w 198"/>
              <a:gd name="T61" fmla="*/ 211 h 248"/>
              <a:gd name="T62" fmla="*/ 155 w 198"/>
              <a:gd name="T63" fmla="*/ 216 h 248"/>
              <a:gd name="T64" fmla="*/ 176 w 198"/>
              <a:gd name="T65" fmla="*/ 221 h 248"/>
              <a:gd name="T66" fmla="*/ 171 w 198"/>
              <a:gd name="T67" fmla="*/ 238 h 248"/>
              <a:gd name="T68" fmla="*/ 182 w 198"/>
              <a:gd name="T69" fmla="*/ 248 h 248"/>
              <a:gd name="T70" fmla="*/ 198 w 198"/>
              <a:gd name="T71" fmla="*/ 248 h 248"/>
              <a:gd name="T72" fmla="*/ 198 w 198"/>
              <a:gd name="T73" fmla="*/ 238 h 248"/>
              <a:gd name="T74" fmla="*/ 192 w 198"/>
              <a:gd name="T75" fmla="*/ 216 h 248"/>
              <a:gd name="T76" fmla="*/ 182 w 198"/>
              <a:gd name="T77" fmla="*/ 205 h 248"/>
              <a:gd name="T78" fmla="*/ 192 w 198"/>
              <a:gd name="T79" fmla="*/ 200 h 248"/>
              <a:gd name="T80" fmla="*/ 198 w 198"/>
              <a:gd name="T81" fmla="*/ 183 h 248"/>
              <a:gd name="T82" fmla="*/ 192 w 198"/>
              <a:gd name="T83" fmla="*/ 162 h 248"/>
              <a:gd name="T84" fmla="*/ 192 w 198"/>
              <a:gd name="T85" fmla="*/ 146 h 248"/>
              <a:gd name="T86" fmla="*/ 198 w 198"/>
              <a:gd name="T87" fmla="*/ 129 h 248"/>
              <a:gd name="T88" fmla="*/ 182 w 198"/>
              <a:gd name="T89" fmla="*/ 124 h 248"/>
              <a:gd name="T90" fmla="*/ 176 w 198"/>
              <a:gd name="T91" fmla="*/ 113 h 248"/>
              <a:gd name="T92" fmla="*/ 171 w 198"/>
              <a:gd name="T93" fmla="*/ 102 h 248"/>
              <a:gd name="T94" fmla="*/ 166 w 198"/>
              <a:gd name="T95" fmla="*/ 86 h 248"/>
              <a:gd name="T96" fmla="*/ 155 w 198"/>
              <a:gd name="T97" fmla="*/ 70 h 248"/>
              <a:gd name="T98" fmla="*/ 150 w 198"/>
              <a:gd name="T99" fmla="*/ 54 h 248"/>
              <a:gd name="T100" fmla="*/ 139 w 198"/>
              <a:gd name="T101" fmla="*/ 59 h 248"/>
              <a:gd name="T102" fmla="*/ 144 w 198"/>
              <a:gd name="T103" fmla="*/ 54 h 248"/>
              <a:gd name="T104" fmla="*/ 155 w 198"/>
              <a:gd name="T105" fmla="*/ 70 h 248"/>
              <a:gd name="T106" fmla="*/ 160 w 198"/>
              <a:gd name="T107" fmla="*/ 81 h 248"/>
              <a:gd name="T108" fmla="*/ 150 w 198"/>
              <a:gd name="T109" fmla="*/ 65 h 248"/>
              <a:gd name="T110" fmla="*/ 139 w 198"/>
              <a:gd name="T111" fmla="*/ 59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8" h="248">
                <a:moveTo>
                  <a:pt x="139" y="48"/>
                </a:moveTo>
                <a:lnTo>
                  <a:pt x="134" y="43"/>
                </a:lnTo>
                <a:lnTo>
                  <a:pt x="128" y="37"/>
                </a:lnTo>
                <a:lnTo>
                  <a:pt x="123" y="32"/>
                </a:lnTo>
                <a:lnTo>
                  <a:pt x="123" y="27"/>
                </a:lnTo>
                <a:lnTo>
                  <a:pt x="128" y="21"/>
                </a:lnTo>
                <a:lnTo>
                  <a:pt x="123" y="21"/>
                </a:lnTo>
                <a:lnTo>
                  <a:pt x="118" y="21"/>
                </a:lnTo>
                <a:lnTo>
                  <a:pt x="112" y="16"/>
                </a:lnTo>
                <a:lnTo>
                  <a:pt x="118" y="16"/>
                </a:lnTo>
                <a:lnTo>
                  <a:pt x="107" y="16"/>
                </a:lnTo>
                <a:lnTo>
                  <a:pt x="102" y="16"/>
                </a:lnTo>
                <a:lnTo>
                  <a:pt x="107" y="10"/>
                </a:lnTo>
                <a:lnTo>
                  <a:pt x="118" y="10"/>
                </a:lnTo>
                <a:lnTo>
                  <a:pt x="123" y="16"/>
                </a:lnTo>
                <a:lnTo>
                  <a:pt x="123" y="10"/>
                </a:lnTo>
                <a:lnTo>
                  <a:pt x="118" y="5"/>
                </a:lnTo>
                <a:lnTo>
                  <a:pt x="107" y="10"/>
                </a:lnTo>
                <a:lnTo>
                  <a:pt x="102" y="5"/>
                </a:lnTo>
                <a:lnTo>
                  <a:pt x="96" y="0"/>
                </a:lnTo>
                <a:lnTo>
                  <a:pt x="86" y="0"/>
                </a:lnTo>
                <a:lnTo>
                  <a:pt x="80" y="5"/>
                </a:lnTo>
                <a:lnTo>
                  <a:pt x="75" y="10"/>
                </a:lnTo>
                <a:lnTo>
                  <a:pt x="75" y="16"/>
                </a:lnTo>
                <a:lnTo>
                  <a:pt x="70" y="27"/>
                </a:lnTo>
                <a:lnTo>
                  <a:pt x="70" y="37"/>
                </a:lnTo>
                <a:lnTo>
                  <a:pt x="70" y="48"/>
                </a:lnTo>
                <a:lnTo>
                  <a:pt x="59" y="43"/>
                </a:lnTo>
                <a:lnTo>
                  <a:pt x="54" y="37"/>
                </a:lnTo>
                <a:lnTo>
                  <a:pt x="43" y="32"/>
                </a:lnTo>
                <a:lnTo>
                  <a:pt x="38" y="37"/>
                </a:lnTo>
                <a:lnTo>
                  <a:pt x="32" y="43"/>
                </a:lnTo>
                <a:lnTo>
                  <a:pt x="22" y="43"/>
                </a:lnTo>
                <a:lnTo>
                  <a:pt x="16" y="43"/>
                </a:lnTo>
                <a:lnTo>
                  <a:pt x="11" y="48"/>
                </a:lnTo>
                <a:lnTo>
                  <a:pt x="11" y="54"/>
                </a:lnTo>
                <a:lnTo>
                  <a:pt x="0" y="65"/>
                </a:lnTo>
                <a:lnTo>
                  <a:pt x="0" y="75"/>
                </a:lnTo>
                <a:lnTo>
                  <a:pt x="0" y="81"/>
                </a:lnTo>
                <a:lnTo>
                  <a:pt x="6" y="86"/>
                </a:lnTo>
                <a:lnTo>
                  <a:pt x="11" y="92"/>
                </a:lnTo>
                <a:lnTo>
                  <a:pt x="16" y="97"/>
                </a:lnTo>
                <a:lnTo>
                  <a:pt x="22" y="108"/>
                </a:lnTo>
                <a:lnTo>
                  <a:pt x="27" y="119"/>
                </a:lnTo>
                <a:lnTo>
                  <a:pt x="27" y="124"/>
                </a:lnTo>
                <a:lnTo>
                  <a:pt x="32" y="129"/>
                </a:lnTo>
                <a:lnTo>
                  <a:pt x="43" y="135"/>
                </a:lnTo>
                <a:lnTo>
                  <a:pt x="48" y="146"/>
                </a:lnTo>
                <a:lnTo>
                  <a:pt x="48" y="151"/>
                </a:lnTo>
                <a:lnTo>
                  <a:pt x="59" y="151"/>
                </a:lnTo>
                <a:lnTo>
                  <a:pt x="70" y="156"/>
                </a:lnTo>
                <a:lnTo>
                  <a:pt x="75" y="156"/>
                </a:lnTo>
                <a:lnTo>
                  <a:pt x="75" y="167"/>
                </a:lnTo>
                <a:lnTo>
                  <a:pt x="75" y="178"/>
                </a:lnTo>
                <a:lnTo>
                  <a:pt x="91" y="189"/>
                </a:lnTo>
                <a:lnTo>
                  <a:pt x="96" y="194"/>
                </a:lnTo>
                <a:lnTo>
                  <a:pt x="107" y="200"/>
                </a:lnTo>
                <a:lnTo>
                  <a:pt x="118" y="200"/>
                </a:lnTo>
                <a:lnTo>
                  <a:pt x="123" y="205"/>
                </a:lnTo>
                <a:lnTo>
                  <a:pt x="128" y="205"/>
                </a:lnTo>
                <a:lnTo>
                  <a:pt x="134" y="216"/>
                </a:lnTo>
                <a:lnTo>
                  <a:pt x="139" y="211"/>
                </a:lnTo>
                <a:lnTo>
                  <a:pt x="150" y="211"/>
                </a:lnTo>
                <a:lnTo>
                  <a:pt x="155" y="216"/>
                </a:lnTo>
                <a:lnTo>
                  <a:pt x="171" y="216"/>
                </a:lnTo>
                <a:lnTo>
                  <a:pt x="176" y="221"/>
                </a:lnTo>
                <a:lnTo>
                  <a:pt x="176" y="227"/>
                </a:lnTo>
                <a:lnTo>
                  <a:pt x="171" y="238"/>
                </a:lnTo>
                <a:lnTo>
                  <a:pt x="171" y="243"/>
                </a:lnTo>
                <a:lnTo>
                  <a:pt x="182" y="248"/>
                </a:lnTo>
                <a:lnTo>
                  <a:pt x="187" y="248"/>
                </a:lnTo>
                <a:lnTo>
                  <a:pt x="198" y="248"/>
                </a:lnTo>
                <a:lnTo>
                  <a:pt x="198" y="243"/>
                </a:lnTo>
                <a:lnTo>
                  <a:pt x="198" y="238"/>
                </a:lnTo>
                <a:lnTo>
                  <a:pt x="198" y="227"/>
                </a:lnTo>
                <a:lnTo>
                  <a:pt x="192" y="216"/>
                </a:lnTo>
                <a:lnTo>
                  <a:pt x="187" y="211"/>
                </a:lnTo>
                <a:lnTo>
                  <a:pt x="182" y="205"/>
                </a:lnTo>
                <a:lnTo>
                  <a:pt x="182" y="200"/>
                </a:lnTo>
                <a:lnTo>
                  <a:pt x="192" y="200"/>
                </a:lnTo>
                <a:lnTo>
                  <a:pt x="198" y="194"/>
                </a:lnTo>
                <a:lnTo>
                  <a:pt x="198" y="183"/>
                </a:lnTo>
                <a:lnTo>
                  <a:pt x="192" y="173"/>
                </a:lnTo>
                <a:lnTo>
                  <a:pt x="192" y="162"/>
                </a:lnTo>
                <a:lnTo>
                  <a:pt x="192" y="156"/>
                </a:lnTo>
                <a:lnTo>
                  <a:pt x="192" y="146"/>
                </a:lnTo>
                <a:lnTo>
                  <a:pt x="198" y="135"/>
                </a:lnTo>
                <a:lnTo>
                  <a:pt x="198" y="129"/>
                </a:lnTo>
                <a:lnTo>
                  <a:pt x="192" y="135"/>
                </a:lnTo>
                <a:lnTo>
                  <a:pt x="182" y="124"/>
                </a:lnTo>
                <a:lnTo>
                  <a:pt x="187" y="119"/>
                </a:lnTo>
                <a:lnTo>
                  <a:pt x="176" y="113"/>
                </a:lnTo>
                <a:lnTo>
                  <a:pt x="171" y="108"/>
                </a:lnTo>
                <a:lnTo>
                  <a:pt x="171" y="102"/>
                </a:lnTo>
                <a:lnTo>
                  <a:pt x="171" y="97"/>
                </a:lnTo>
                <a:lnTo>
                  <a:pt x="166" y="86"/>
                </a:lnTo>
                <a:lnTo>
                  <a:pt x="166" y="75"/>
                </a:lnTo>
                <a:lnTo>
                  <a:pt x="155" y="70"/>
                </a:lnTo>
                <a:lnTo>
                  <a:pt x="160" y="59"/>
                </a:lnTo>
                <a:lnTo>
                  <a:pt x="150" y="54"/>
                </a:lnTo>
                <a:lnTo>
                  <a:pt x="139" y="48"/>
                </a:lnTo>
                <a:close/>
                <a:moveTo>
                  <a:pt x="139" y="59"/>
                </a:moveTo>
                <a:lnTo>
                  <a:pt x="139" y="48"/>
                </a:lnTo>
                <a:lnTo>
                  <a:pt x="144" y="54"/>
                </a:lnTo>
                <a:lnTo>
                  <a:pt x="150" y="65"/>
                </a:lnTo>
                <a:lnTo>
                  <a:pt x="155" y="70"/>
                </a:lnTo>
                <a:lnTo>
                  <a:pt x="160" y="75"/>
                </a:lnTo>
                <a:lnTo>
                  <a:pt x="160" y="81"/>
                </a:lnTo>
                <a:lnTo>
                  <a:pt x="150" y="75"/>
                </a:lnTo>
                <a:lnTo>
                  <a:pt x="150" y="65"/>
                </a:lnTo>
                <a:lnTo>
                  <a:pt x="144" y="59"/>
                </a:lnTo>
                <a:lnTo>
                  <a:pt x="139" y="59"/>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 name="Freeform 100"/>
          <p:cNvSpPr>
            <a:spLocks/>
          </p:cNvSpPr>
          <p:nvPr/>
        </p:nvSpPr>
        <p:spPr bwMode="auto">
          <a:xfrm>
            <a:off x="4801444" y="5162650"/>
            <a:ext cx="314325" cy="393574"/>
          </a:xfrm>
          <a:custGeom>
            <a:avLst/>
            <a:gdLst>
              <a:gd name="T0" fmla="*/ 134 w 198"/>
              <a:gd name="T1" fmla="*/ 43 h 248"/>
              <a:gd name="T2" fmla="*/ 123 w 198"/>
              <a:gd name="T3" fmla="*/ 32 h 248"/>
              <a:gd name="T4" fmla="*/ 128 w 198"/>
              <a:gd name="T5" fmla="*/ 21 h 248"/>
              <a:gd name="T6" fmla="*/ 118 w 198"/>
              <a:gd name="T7" fmla="*/ 21 h 248"/>
              <a:gd name="T8" fmla="*/ 118 w 198"/>
              <a:gd name="T9" fmla="*/ 16 h 248"/>
              <a:gd name="T10" fmla="*/ 102 w 198"/>
              <a:gd name="T11" fmla="*/ 16 h 248"/>
              <a:gd name="T12" fmla="*/ 118 w 198"/>
              <a:gd name="T13" fmla="*/ 10 h 248"/>
              <a:gd name="T14" fmla="*/ 123 w 198"/>
              <a:gd name="T15" fmla="*/ 10 h 248"/>
              <a:gd name="T16" fmla="*/ 107 w 198"/>
              <a:gd name="T17" fmla="*/ 10 h 248"/>
              <a:gd name="T18" fmla="*/ 96 w 198"/>
              <a:gd name="T19" fmla="*/ 0 h 248"/>
              <a:gd name="T20" fmla="*/ 80 w 198"/>
              <a:gd name="T21" fmla="*/ 5 h 248"/>
              <a:gd name="T22" fmla="*/ 75 w 198"/>
              <a:gd name="T23" fmla="*/ 16 h 248"/>
              <a:gd name="T24" fmla="*/ 70 w 198"/>
              <a:gd name="T25" fmla="*/ 37 h 248"/>
              <a:gd name="T26" fmla="*/ 59 w 198"/>
              <a:gd name="T27" fmla="*/ 43 h 248"/>
              <a:gd name="T28" fmla="*/ 43 w 198"/>
              <a:gd name="T29" fmla="*/ 32 h 248"/>
              <a:gd name="T30" fmla="*/ 32 w 198"/>
              <a:gd name="T31" fmla="*/ 43 h 248"/>
              <a:gd name="T32" fmla="*/ 16 w 198"/>
              <a:gd name="T33" fmla="*/ 43 h 248"/>
              <a:gd name="T34" fmla="*/ 11 w 198"/>
              <a:gd name="T35" fmla="*/ 54 h 248"/>
              <a:gd name="T36" fmla="*/ 0 w 198"/>
              <a:gd name="T37" fmla="*/ 75 h 248"/>
              <a:gd name="T38" fmla="*/ 6 w 198"/>
              <a:gd name="T39" fmla="*/ 86 h 248"/>
              <a:gd name="T40" fmla="*/ 16 w 198"/>
              <a:gd name="T41" fmla="*/ 97 h 248"/>
              <a:gd name="T42" fmla="*/ 27 w 198"/>
              <a:gd name="T43" fmla="*/ 119 h 248"/>
              <a:gd name="T44" fmla="*/ 32 w 198"/>
              <a:gd name="T45" fmla="*/ 129 h 248"/>
              <a:gd name="T46" fmla="*/ 48 w 198"/>
              <a:gd name="T47" fmla="*/ 146 h 248"/>
              <a:gd name="T48" fmla="*/ 59 w 198"/>
              <a:gd name="T49" fmla="*/ 151 h 248"/>
              <a:gd name="T50" fmla="*/ 75 w 198"/>
              <a:gd name="T51" fmla="*/ 156 h 248"/>
              <a:gd name="T52" fmla="*/ 75 w 198"/>
              <a:gd name="T53" fmla="*/ 178 h 248"/>
              <a:gd name="T54" fmla="*/ 96 w 198"/>
              <a:gd name="T55" fmla="*/ 194 h 248"/>
              <a:gd name="T56" fmla="*/ 118 w 198"/>
              <a:gd name="T57" fmla="*/ 200 h 248"/>
              <a:gd name="T58" fmla="*/ 128 w 198"/>
              <a:gd name="T59" fmla="*/ 205 h 248"/>
              <a:gd name="T60" fmla="*/ 139 w 198"/>
              <a:gd name="T61" fmla="*/ 211 h 248"/>
              <a:gd name="T62" fmla="*/ 155 w 198"/>
              <a:gd name="T63" fmla="*/ 216 h 248"/>
              <a:gd name="T64" fmla="*/ 176 w 198"/>
              <a:gd name="T65" fmla="*/ 221 h 248"/>
              <a:gd name="T66" fmla="*/ 171 w 198"/>
              <a:gd name="T67" fmla="*/ 238 h 248"/>
              <a:gd name="T68" fmla="*/ 182 w 198"/>
              <a:gd name="T69" fmla="*/ 248 h 248"/>
              <a:gd name="T70" fmla="*/ 198 w 198"/>
              <a:gd name="T71" fmla="*/ 248 h 248"/>
              <a:gd name="T72" fmla="*/ 198 w 198"/>
              <a:gd name="T73" fmla="*/ 238 h 248"/>
              <a:gd name="T74" fmla="*/ 192 w 198"/>
              <a:gd name="T75" fmla="*/ 216 h 248"/>
              <a:gd name="T76" fmla="*/ 182 w 198"/>
              <a:gd name="T77" fmla="*/ 205 h 248"/>
              <a:gd name="T78" fmla="*/ 192 w 198"/>
              <a:gd name="T79" fmla="*/ 200 h 248"/>
              <a:gd name="T80" fmla="*/ 198 w 198"/>
              <a:gd name="T81" fmla="*/ 183 h 248"/>
              <a:gd name="T82" fmla="*/ 192 w 198"/>
              <a:gd name="T83" fmla="*/ 162 h 248"/>
              <a:gd name="T84" fmla="*/ 192 w 198"/>
              <a:gd name="T85" fmla="*/ 146 h 248"/>
              <a:gd name="T86" fmla="*/ 198 w 198"/>
              <a:gd name="T87" fmla="*/ 129 h 248"/>
              <a:gd name="T88" fmla="*/ 182 w 198"/>
              <a:gd name="T89" fmla="*/ 124 h 248"/>
              <a:gd name="T90" fmla="*/ 176 w 198"/>
              <a:gd name="T91" fmla="*/ 113 h 248"/>
              <a:gd name="T92" fmla="*/ 171 w 198"/>
              <a:gd name="T93" fmla="*/ 102 h 248"/>
              <a:gd name="T94" fmla="*/ 166 w 198"/>
              <a:gd name="T95" fmla="*/ 86 h 248"/>
              <a:gd name="T96" fmla="*/ 155 w 198"/>
              <a:gd name="T97" fmla="*/ 70 h 248"/>
              <a:gd name="T98" fmla="*/ 150 w 198"/>
              <a:gd name="T99" fmla="*/ 54 h 2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8" h="248">
                <a:moveTo>
                  <a:pt x="139" y="48"/>
                </a:moveTo>
                <a:lnTo>
                  <a:pt x="134" y="43"/>
                </a:lnTo>
                <a:lnTo>
                  <a:pt x="128" y="37"/>
                </a:lnTo>
                <a:lnTo>
                  <a:pt x="123" y="32"/>
                </a:lnTo>
                <a:lnTo>
                  <a:pt x="123" y="27"/>
                </a:lnTo>
                <a:lnTo>
                  <a:pt x="128" y="21"/>
                </a:lnTo>
                <a:lnTo>
                  <a:pt x="123" y="21"/>
                </a:lnTo>
                <a:lnTo>
                  <a:pt x="118" y="21"/>
                </a:lnTo>
                <a:lnTo>
                  <a:pt x="112" y="16"/>
                </a:lnTo>
                <a:lnTo>
                  <a:pt x="118" y="16"/>
                </a:lnTo>
                <a:lnTo>
                  <a:pt x="107" y="16"/>
                </a:lnTo>
                <a:lnTo>
                  <a:pt x="102" y="16"/>
                </a:lnTo>
                <a:lnTo>
                  <a:pt x="107" y="10"/>
                </a:lnTo>
                <a:lnTo>
                  <a:pt x="118" y="10"/>
                </a:lnTo>
                <a:lnTo>
                  <a:pt x="123" y="16"/>
                </a:lnTo>
                <a:lnTo>
                  <a:pt x="123" y="10"/>
                </a:lnTo>
                <a:lnTo>
                  <a:pt x="118" y="5"/>
                </a:lnTo>
                <a:lnTo>
                  <a:pt x="107" y="10"/>
                </a:lnTo>
                <a:lnTo>
                  <a:pt x="102" y="5"/>
                </a:lnTo>
                <a:lnTo>
                  <a:pt x="96" y="0"/>
                </a:lnTo>
                <a:lnTo>
                  <a:pt x="86" y="0"/>
                </a:lnTo>
                <a:lnTo>
                  <a:pt x="80" y="5"/>
                </a:lnTo>
                <a:lnTo>
                  <a:pt x="75" y="10"/>
                </a:lnTo>
                <a:lnTo>
                  <a:pt x="75" y="16"/>
                </a:lnTo>
                <a:lnTo>
                  <a:pt x="70" y="27"/>
                </a:lnTo>
                <a:lnTo>
                  <a:pt x="70" y="37"/>
                </a:lnTo>
                <a:lnTo>
                  <a:pt x="70" y="48"/>
                </a:lnTo>
                <a:lnTo>
                  <a:pt x="59" y="43"/>
                </a:lnTo>
                <a:lnTo>
                  <a:pt x="54" y="37"/>
                </a:lnTo>
                <a:lnTo>
                  <a:pt x="43" y="32"/>
                </a:lnTo>
                <a:lnTo>
                  <a:pt x="38" y="37"/>
                </a:lnTo>
                <a:lnTo>
                  <a:pt x="32" y="43"/>
                </a:lnTo>
                <a:lnTo>
                  <a:pt x="22" y="43"/>
                </a:lnTo>
                <a:lnTo>
                  <a:pt x="16" y="43"/>
                </a:lnTo>
                <a:lnTo>
                  <a:pt x="11" y="48"/>
                </a:lnTo>
                <a:lnTo>
                  <a:pt x="11" y="54"/>
                </a:lnTo>
                <a:lnTo>
                  <a:pt x="0" y="65"/>
                </a:lnTo>
                <a:lnTo>
                  <a:pt x="0" y="75"/>
                </a:lnTo>
                <a:lnTo>
                  <a:pt x="0" y="81"/>
                </a:lnTo>
                <a:lnTo>
                  <a:pt x="6" y="86"/>
                </a:lnTo>
                <a:lnTo>
                  <a:pt x="11" y="92"/>
                </a:lnTo>
                <a:lnTo>
                  <a:pt x="16" y="97"/>
                </a:lnTo>
                <a:lnTo>
                  <a:pt x="22" y="108"/>
                </a:lnTo>
                <a:lnTo>
                  <a:pt x="27" y="119"/>
                </a:lnTo>
                <a:lnTo>
                  <a:pt x="27" y="124"/>
                </a:lnTo>
                <a:lnTo>
                  <a:pt x="32" y="129"/>
                </a:lnTo>
                <a:lnTo>
                  <a:pt x="43" y="135"/>
                </a:lnTo>
                <a:lnTo>
                  <a:pt x="48" y="146"/>
                </a:lnTo>
                <a:lnTo>
                  <a:pt x="48" y="151"/>
                </a:lnTo>
                <a:lnTo>
                  <a:pt x="59" y="151"/>
                </a:lnTo>
                <a:lnTo>
                  <a:pt x="70" y="156"/>
                </a:lnTo>
                <a:lnTo>
                  <a:pt x="75" y="156"/>
                </a:lnTo>
                <a:lnTo>
                  <a:pt x="75" y="167"/>
                </a:lnTo>
                <a:lnTo>
                  <a:pt x="75" y="178"/>
                </a:lnTo>
                <a:lnTo>
                  <a:pt x="91" y="189"/>
                </a:lnTo>
                <a:lnTo>
                  <a:pt x="96" y="194"/>
                </a:lnTo>
                <a:lnTo>
                  <a:pt x="107" y="200"/>
                </a:lnTo>
                <a:lnTo>
                  <a:pt x="118" y="200"/>
                </a:lnTo>
                <a:lnTo>
                  <a:pt x="123" y="205"/>
                </a:lnTo>
                <a:lnTo>
                  <a:pt x="128" y="205"/>
                </a:lnTo>
                <a:lnTo>
                  <a:pt x="134" y="216"/>
                </a:lnTo>
                <a:lnTo>
                  <a:pt x="139" y="211"/>
                </a:lnTo>
                <a:lnTo>
                  <a:pt x="150" y="211"/>
                </a:lnTo>
                <a:lnTo>
                  <a:pt x="155" y="216"/>
                </a:lnTo>
                <a:lnTo>
                  <a:pt x="171" y="216"/>
                </a:lnTo>
                <a:lnTo>
                  <a:pt x="176" y="221"/>
                </a:lnTo>
                <a:lnTo>
                  <a:pt x="176" y="227"/>
                </a:lnTo>
                <a:lnTo>
                  <a:pt x="171" y="238"/>
                </a:lnTo>
                <a:lnTo>
                  <a:pt x="171" y="243"/>
                </a:lnTo>
                <a:lnTo>
                  <a:pt x="182" y="248"/>
                </a:lnTo>
                <a:lnTo>
                  <a:pt x="187" y="248"/>
                </a:lnTo>
                <a:lnTo>
                  <a:pt x="198" y="248"/>
                </a:lnTo>
                <a:lnTo>
                  <a:pt x="198" y="243"/>
                </a:lnTo>
                <a:lnTo>
                  <a:pt x="198" y="238"/>
                </a:lnTo>
                <a:lnTo>
                  <a:pt x="198" y="227"/>
                </a:lnTo>
                <a:lnTo>
                  <a:pt x="192" y="216"/>
                </a:lnTo>
                <a:lnTo>
                  <a:pt x="187" y="211"/>
                </a:lnTo>
                <a:lnTo>
                  <a:pt x="182" y="205"/>
                </a:lnTo>
                <a:lnTo>
                  <a:pt x="182" y="200"/>
                </a:lnTo>
                <a:lnTo>
                  <a:pt x="192" y="200"/>
                </a:lnTo>
                <a:lnTo>
                  <a:pt x="198" y="194"/>
                </a:lnTo>
                <a:lnTo>
                  <a:pt x="198" y="183"/>
                </a:lnTo>
                <a:lnTo>
                  <a:pt x="192" y="173"/>
                </a:lnTo>
                <a:lnTo>
                  <a:pt x="192" y="162"/>
                </a:lnTo>
                <a:lnTo>
                  <a:pt x="192" y="156"/>
                </a:lnTo>
                <a:lnTo>
                  <a:pt x="192" y="146"/>
                </a:lnTo>
                <a:lnTo>
                  <a:pt x="198" y="135"/>
                </a:lnTo>
                <a:lnTo>
                  <a:pt x="198" y="129"/>
                </a:lnTo>
                <a:lnTo>
                  <a:pt x="192" y="135"/>
                </a:lnTo>
                <a:lnTo>
                  <a:pt x="182" y="124"/>
                </a:lnTo>
                <a:lnTo>
                  <a:pt x="187" y="119"/>
                </a:lnTo>
                <a:lnTo>
                  <a:pt x="176" y="113"/>
                </a:lnTo>
                <a:lnTo>
                  <a:pt x="171" y="108"/>
                </a:lnTo>
                <a:lnTo>
                  <a:pt x="171" y="102"/>
                </a:lnTo>
                <a:lnTo>
                  <a:pt x="171" y="97"/>
                </a:lnTo>
                <a:lnTo>
                  <a:pt x="166" y="86"/>
                </a:lnTo>
                <a:lnTo>
                  <a:pt x="166" y="75"/>
                </a:lnTo>
                <a:lnTo>
                  <a:pt x="155" y="70"/>
                </a:lnTo>
                <a:lnTo>
                  <a:pt x="160" y="59"/>
                </a:lnTo>
                <a:lnTo>
                  <a:pt x="150" y="54"/>
                </a:lnTo>
                <a:lnTo>
                  <a:pt x="139" y="48"/>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 name="Freeform 101"/>
          <p:cNvSpPr>
            <a:spLocks/>
          </p:cNvSpPr>
          <p:nvPr/>
        </p:nvSpPr>
        <p:spPr bwMode="auto">
          <a:xfrm>
            <a:off x="5022106" y="5238826"/>
            <a:ext cx="33338" cy="52371"/>
          </a:xfrm>
          <a:custGeom>
            <a:avLst/>
            <a:gdLst>
              <a:gd name="T0" fmla="*/ 0 w 21"/>
              <a:gd name="T1" fmla="*/ 11 h 33"/>
              <a:gd name="T2" fmla="*/ 0 w 21"/>
              <a:gd name="T3" fmla="*/ 0 h 33"/>
              <a:gd name="T4" fmla="*/ 5 w 21"/>
              <a:gd name="T5" fmla="*/ 6 h 33"/>
              <a:gd name="T6" fmla="*/ 11 w 21"/>
              <a:gd name="T7" fmla="*/ 17 h 33"/>
              <a:gd name="T8" fmla="*/ 16 w 21"/>
              <a:gd name="T9" fmla="*/ 22 h 33"/>
              <a:gd name="T10" fmla="*/ 21 w 21"/>
              <a:gd name="T11" fmla="*/ 27 h 33"/>
              <a:gd name="T12" fmla="*/ 21 w 21"/>
              <a:gd name="T13" fmla="*/ 33 h 33"/>
              <a:gd name="T14" fmla="*/ 11 w 21"/>
              <a:gd name="T15" fmla="*/ 27 h 33"/>
              <a:gd name="T16" fmla="*/ 11 w 21"/>
              <a:gd name="T17" fmla="*/ 17 h 33"/>
              <a:gd name="T18" fmla="*/ 5 w 21"/>
              <a:gd name="T19" fmla="*/ 11 h 33"/>
              <a:gd name="T20" fmla="*/ 0 w 21"/>
              <a:gd name="T21" fmla="*/ 1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33">
                <a:moveTo>
                  <a:pt x="0" y="11"/>
                </a:moveTo>
                <a:lnTo>
                  <a:pt x="0" y="0"/>
                </a:lnTo>
                <a:lnTo>
                  <a:pt x="5" y="6"/>
                </a:lnTo>
                <a:lnTo>
                  <a:pt x="11" y="17"/>
                </a:lnTo>
                <a:lnTo>
                  <a:pt x="16" y="22"/>
                </a:lnTo>
                <a:lnTo>
                  <a:pt x="21" y="27"/>
                </a:lnTo>
                <a:lnTo>
                  <a:pt x="21" y="33"/>
                </a:lnTo>
                <a:lnTo>
                  <a:pt x="11" y="27"/>
                </a:lnTo>
                <a:lnTo>
                  <a:pt x="11" y="17"/>
                </a:lnTo>
                <a:lnTo>
                  <a:pt x="5" y="11"/>
                </a:lnTo>
                <a:lnTo>
                  <a:pt x="0" y="11"/>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 name="Freeform 102"/>
          <p:cNvSpPr>
            <a:spLocks/>
          </p:cNvSpPr>
          <p:nvPr/>
        </p:nvSpPr>
        <p:spPr bwMode="auto">
          <a:xfrm>
            <a:off x="6495306" y="4561179"/>
            <a:ext cx="439738" cy="428488"/>
          </a:xfrm>
          <a:custGeom>
            <a:avLst/>
            <a:gdLst>
              <a:gd name="T0" fmla="*/ 42 w 277"/>
              <a:gd name="T1" fmla="*/ 59 h 270"/>
              <a:gd name="T2" fmla="*/ 58 w 277"/>
              <a:gd name="T3" fmla="*/ 87 h 270"/>
              <a:gd name="T4" fmla="*/ 58 w 277"/>
              <a:gd name="T5" fmla="*/ 114 h 270"/>
              <a:gd name="T6" fmla="*/ 42 w 277"/>
              <a:gd name="T7" fmla="*/ 97 h 270"/>
              <a:gd name="T8" fmla="*/ 21 w 277"/>
              <a:gd name="T9" fmla="*/ 92 h 270"/>
              <a:gd name="T10" fmla="*/ 0 w 277"/>
              <a:gd name="T11" fmla="*/ 97 h 270"/>
              <a:gd name="T12" fmla="*/ 5 w 277"/>
              <a:gd name="T13" fmla="*/ 124 h 270"/>
              <a:gd name="T14" fmla="*/ 10 w 277"/>
              <a:gd name="T15" fmla="*/ 141 h 270"/>
              <a:gd name="T16" fmla="*/ 21 w 277"/>
              <a:gd name="T17" fmla="*/ 162 h 270"/>
              <a:gd name="T18" fmla="*/ 53 w 277"/>
              <a:gd name="T19" fmla="*/ 151 h 270"/>
              <a:gd name="T20" fmla="*/ 58 w 277"/>
              <a:gd name="T21" fmla="*/ 189 h 270"/>
              <a:gd name="T22" fmla="*/ 85 w 277"/>
              <a:gd name="T23" fmla="*/ 189 h 270"/>
              <a:gd name="T24" fmla="*/ 106 w 277"/>
              <a:gd name="T25" fmla="*/ 206 h 270"/>
              <a:gd name="T26" fmla="*/ 122 w 277"/>
              <a:gd name="T27" fmla="*/ 222 h 270"/>
              <a:gd name="T28" fmla="*/ 133 w 277"/>
              <a:gd name="T29" fmla="*/ 238 h 270"/>
              <a:gd name="T30" fmla="*/ 165 w 277"/>
              <a:gd name="T31" fmla="*/ 233 h 270"/>
              <a:gd name="T32" fmla="*/ 181 w 277"/>
              <a:gd name="T33" fmla="*/ 249 h 270"/>
              <a:gd name="T34" fmla="*/ 202 w 277"/>
              <a:gd name="T35" fmla="*/ 270 h 270"/>
              <a:gd name="T36" fmla="*/ 208 w 277"/>
              <a:gd name="T37" fmla="*/ 265 h 270"/>
              <a:gd name="T38" fmla="*/ 186 w 277"/>
              <a:gd name="T39" fmla="*/ 243 h 270"/>
              <a:gd name="T40" fmla="*/ 176 w 277"/>
              <a:gd name="T41" fmla="*/ 233 h 270"/>
              <a:gd name="T42" fmla="*/ 165 w 277"/>
              <a:gd name="T43" fmla="*/ 216 h 270"/>
              <a:gd name="T44" fmla="*/ 176 w 277"/>
              <a:gd name="T45" fmla="*/ 206 h 270"/>
              <a:gd name="T46" fmla="*/ 197 w 277"/>
              <a:gd name="T47" fmla="*/ 189 h 270"/>
              <a:gd name="T48" fmla="*/ 208 w 277"/>
              <a:gd name="T49" fmla="*/ 184 h 270"/>
              <a:gd name="T50" fmla="*/ 240 w 277"/>
              <a:gd name="T51" fmla="*/ 184 h 270"/>
              <a:gd name="T52" fmla="*/ 261 w 277"/>
              <a:gd name="T53" fmla="*/ 195 h 270"/>
              <a:gd name="T54" fmla="*/ 272 w 277"/>
              <a:gd name="T55" fmla="*/ 178 h 270"/>
              <a:gd name="T56" fmla="*/ 277 w 277"/>
              <a:gd name="T57" fmla="*/ 151 h 270"/>
              <a:gd name="T58" fmla="*/ 272 w 277"/>
              <a:gd name="T59" fmla="*/ 135 h 270"/>
              <a:gd name="T60" fmla="*/ 277 w 277"/>
              <a:gd name="T61" fmla="*/ 114 h 270"/>
              <a:gd name="T62" fmla="*/ 261 w 277"/>
              <a:gd name="T63" fmla="*/ 92 h 270"/>
              <a:gd name="T64" fmla="*/ 256 w 277"/>
              <a:gd name="T65" fmla="*/ 65 h 270"/>
              <a:gd name="T66" fmla="*/ 234 w 277"/>
              <a:gd name="T67" fmla="*/ 49 h 270"/>
              <a:gd name="T68" fmla="*/ 229 w 277"/>
              <a:gd name="T69" fmla="*/ 38 h 270"/>
              <a:gd name="T70" fmla="*/ 197 w 277"/>
              <a:gd name="T71" fmla="*/ 49 h 270"/>
              <a:gd name="T72" fmla="*/ 181 w 277"/>
              <a:gd name="T73" fmla="*/ 65 h 270"/>
              <a:gd name="T74" fmla="*/ 154 w 277"/>
              <a:gd name="T75" fmla="*/ 65 h 270"/>
              <a:gd name="T76" fmla="*/ 144 w 277"/>
              <a:gd name="T77" fmla="*/ 65 h 270"/>
              <a:gd name="T78" fmla="*/ 128 w 277"/>
              <a:gd name="T79" fmla="*/ 54 h 270"/>
              <a:gd name="T80" fmla="*/ 117 w 277"/>
              <a:gd name="T81" fmla="*/ 49 h 270"/>
              <a:gd name="T82" fmla="*/ 106 w 277"/>
              <a:gd name="T83" fmla="*/ 49 h 270"/>
              <a:gd name="T84" fmla="*/ 96 w 277"/>
              <a:gd name="T85" fmla="*/ 32 h 270"/>
              <a:gd name="T86" fmla="*/ 80 w 277"/>
              <a:gd name="T87" fmla="*/ 16 h 270"/>
              <a:gd name="T88" fmla="*/ 58 w 277"/>
              <a:gd name="T89" fmla="*/ 5 h 270"/>
              <a:gd name="T90" fmla="*/ 26 w 277"/>
              <a:gd name="T91" fmla="*/ 5 h 270"/>
              <a:gd name="T92" fmla="*/ 21 w 277"/>
              <a:gd name="T93" fmla="*/ 38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7" h="270">
                <a:moveTo>
                  <a:pt x="32" y="49"/>
                </a:moveTo>
                <a:lnTo>
                  <a:pt x="37" y="54"/>
                </a:lnTo>
                <a:lnTo>
                  <a:pt x="42" y="59"/>
                </a:lnTo>
                <a:lnTo>
                  <a:pt x="48" y="65"/>
                </a:lnTo>
                <a:lnTo>
                  <a:pt x="58" y="70"/>
                </a:lnTo>
                <a:lnTo>
                  <a:pt x="58" y="87"/>
                </a:lnTo>
                <a:lnTo>
                  <a:pt x="58" y="97"/>
                </a:lnTo>
                <a:lnTo>
                  <a:pt x="58" y="103"/>
                </a:lnTo>
                <a:lnTo>
                  <a:pt x="58" y="114"/>
                </a:lnTo>
                <a:lnTo>
                  <a:pt x="53" y="108"/>
                </a:lnTo>
                <a:lnTo>
                  <a:pt x="42" y="108"/>
                </a:lnTo>
                <a:lnTo>
                  <a:pt x="42" y="97"/>
                </a:lnTo>
                <a:lnTo>
                  <a:pt x="37" y="87"/>
                </a:lnTo>
                <a:lnTo>
                  <a:pt x="26" y="87"/>
                </a:lnTo>
                <a:lnTo>
                  <a:pt x="21" y="92"/>
                </a:lnTo>
                <a:lnTo>
                  <a:pt x="21" y="103"/>
                </a:lnTo>
                <a:lnTo>
                  <a:pt x="10" y="97"/>
                </a:lnTo>
                <a:lnTo>
                  <a:pt x="0" y="97"/>
                </a:lnTo>
                <a:lnTo>
                  <a:pt x="0" y="108"/>
                </a:lnTo>
                <a:lnTo>
                  <a:pt x="5" y="114"/>
                </a:lnTo>
                <a:lnTo>
                  <a:pt x="5" y="124"/>
                </a:lnTo>
                <a:lnTo>
                  <a:pt x="0" y="130"/>
                </a:lnTo>
                <a:lnTo>
                  <a:pt x="5" y="135"/>
                </a:lnTo>
                <a:lnTo>
                  <a:pt x="10" y="141"/>
                </a:lnTo>
                <a:lnTo>
                  <a:pt x="16" y="146"/>
                </a:lnTo>
                <a:lnTo>
                  <a:pt x="21" y="151"/>
                </a:lnTo>
                <a:lnTo>
                  <a:pt x="21" y="162"/>
                </a:lnTo>
                <a:lnTo>
                  <a:pt x="32" y="157"/>
                </a:lnTo>
                <a:lnTo>
                  <a:pt x="37" y="157"/>
                </a:lnTo>
                <a:lnTo>
                  <a:pt x="53" y="151"/>
                </a:lnTo>
                <a:lnTo>
                  <a:pt x="58" y="162"/>
                </a:lnTo>
                <a:lnTo>
                  <a:pt x="58" y="173"/>
                </a:lnTo>
                <a:lnTo>
                  <a:pt x="58" y="189"/>
                </a:lnTo>
                <a:lnTo>
                  <a:pt x="69" y="189"/>
                </a:lnTo>
                <a:lnTo>
                  <a:pt x="80" y="189"/>
                </a:lnTo>
                <a:lnTo>
                  <a:pt x="85" y="189"/>
                </a:lnTo>
                <a:lnTo>
                  <a:pt x="96" y="189"/>
                </a:lnTo>
                <a:lnTo>
                  <a:pt x="96" y="200"/>
                </a:lnTo>
                <a:lnTo>
                  <a:pt x="106" y="206"/>
                </a:lnTo>
                <a:lnTo>
                  <a:pt x="112" y="211"/>
                </a:lnTo>
                <a:lnTo>
                  <a:pt x="117" y="216"/>
                </a:lnTo>
                <a:lnTo>
                  <a:pt x="122" y="222"/>
                </a:lnTo>
                <a:lnTo>
                  <a:pt x="128" y="222"/>
                </a:lnTo>
                <a:lnTo>
                  <a:pt x="133" y="227"/>
                </a:lnTo>
                <a:lnTo>
                  <a:pt x="133" y="238"/>
                </a:lnTo>
                <a:lnTo>
                  <a:pt x="138" y="233"/>
                </a:lnTo>
                <a:lnTo>
                  <a:pt x="149" y="233"/>
                </a:lnTo>
                <a:lnTo>
                  <a:pt x="165" y="233"/>
                </a:lnTo>
                <a:lnTo>
                  <a:pt x="170" y="238"/>
                </a:lnTo>
                <a:lnTo>
                  <a:pt x="176" y="243"/>
                </a:lnTo>
                <a:lnTo>
                  <a:pt x="181" y="249"/>
                </a:lnTo>
                <a:lnTo>
                  <a:pt x="192" y="254"/>
                </a:lnTo>
                <a:lnTo>
                  <a:pt x="197" y="260"/>
                </a:lnTo>
                <a:lnTo>
                  <a:pt x="202" y="270"/>
                </a:lnTo>
                <a:lnTo>
                  <a:pt x="213" y="270"/>
                </a:lnTo>
                <a:lnTo>
                  <a:pt x="218" y="265"/>
                </a:lnTo>
                <a:lnTo>
                  <a:pt x="208" y="265"/>
                </a:lnTo>
                <a:lnTo>
                  <a:pt x="197" y="260"/>
                </a:lnTo>
                <a:lnTo>
                  <a:pt x="192" y="249"/>
                </a:lnTo>
                <a:lnTo>
                  <a:pt x="186" y="243"/>
                </a:lnTo>
                <a:lnTo>
                  <a:pt x="181" y="238"/>
                </a:lnTo>
                <a:lnTo>
                  <a:pt x="181" y="227"/>
                </a:lnTo>
                <a:lnTo>
                  <a:pt x="176" y="233"/>
                </a:lnTo>
                <a:lnTo>
                  <a:pt x="170" y="227"/>
                </a:lnTo>
                <a:lnTo>
                  <a:pt x="165" y="222"/>
                </a:lnTo>
                <a:lnTo>
                  <a:pt x="165" y="216"/>
                </a:lnTo>
                <a:lnTo>
                  <a:pt x="170" y="211"/>
                </a:lnTo>
                <a:lnTo>
                  <a:pt x="181" y="211"/>
                </a:lnTo>
                <a:lnTo>
                  <a:pt x="176" y="206"/>
                </a:lnTo>
                <a:lnTo>
                  <a:pt x="176" y="195"/>
                </a:lnTo>
                <a:lnTo>
                  <a:pt x="186" y="189"/>
                </a:lnTo>
                <a:lnTo>
                  <a:pt x="197" y="189"/>
                </a:lnTo>
                <a:lnTo>
                  <a:pt x="208" y="195"/>
                </a:lnTo>
                <a:lnTo>
                  <a:pt x="208" y="189"/>
                </a:lnTo>
                <a:lnTo>
                  <a:pt x="208" y="184"/>
                </a:lnTo>
                <a:lnTo>
                  <a:pt x="218" y="184"/>
                </a:lnTo>
                <a:lnTo>
                  <a:pt x="229" y="184"/>
                </a:lnTo>
                <a:lnTo>
                  <a:pt x="240" y="184"/>
                </a:lnTo>
                <a:lnTo>
                  <a:pt x="250" y="184"/>
                </a:lnTo>
                <a:lnTo>
                  <a:pt x="256" y="189"/>
                </a:lnTo>
                <a:lnTo>
                  <a:pt x="261" y="195"/>
                </a:lnTo>
                <a:lnTo>
                  <a:pt x="272" y="195"/>
                </a:lnTo>
                <a:lnTo>
                  <a:pt x="272" y="189"/>
                </a:lnTo>
                <a:lnTo>
                  <a:pt x="272" y="178"/>
                </a:lnTo>
                <a:lnTo>
                  <a:pt x="272" y="173"/>
                </a:lnTo>
                <a:lnTo>
                  <a:pt x="272" y="162"/>
                </a:lnTo>
                <a:lnTo>
                  <a:pt x="277" y="151"/>
                </a:lnTo>
                <a:lnTo>
                  <a:pt x="272" y="146"/>
                </a:lnTo>
                <a:lnTo>
                  <a:pt x="266" y="141"/>
                </a:lnTo>
                <a:lnTo>
                  <a:pt x="272" y="135"/>
                </a:lnTo>
                <a:lnTo>
                  <a:pt x="277" y="124"/>
                </a:lnTo>
                <a:lnTo>
                  <a:pt x="277" y="119"/>
                </a:lnTo>
                <a:lnTo>
                  <a:pt x="277" y="114"/>
                </a:lnTo>
                <a:lnTo>
                  <a:pt x="272" y="108"/>
                </a:lnTo>
                <a:lnTo>
                  <a:pt x="261" y="97"/>
                </a:lnTo>
                <a:lnTo>
                  <a:pt x="261" y="92"/>
                </a:lnTo>
                <a:lnTo>
                  <a:pt x="261" y="81"/>
                </a:lnTo>
                <a:lnTo>
                  <a:pt x="256" y="76"/>
                </a:lnTo>
                <a:lnTo>
                  <a:pt x="256" y="65"/>
                </a:lnTo>
                <a:lnTo>
                  <a:pt x="250" y="59"/>
                </a:lnTo>
                <a:lnTo>
                  <a:pt x="240" y="54"/>
                </a:lnTo>
                <a:lnTo>
                  <a:pt x="234" y="49"/>
                </a:lnTo>
                <a:lnTo>
                  <a:pt x="240" y="43"/>
                </a:lnTo>
                <a:lnTo>
                  <a:pt x="234" y="38"/>
                </a:lnTo>
                <a:lnTo>
                  <a:pt x="229" y="38"/>
                </a:lnTo>
                <a:lnTo>
                  <a:pt x="213" y="43"/>
                </a:lnTo>
                <a:lnTo>
                  <a:pt x="208" y="43"/>
                </a:lnTo>
                <a:lnTo>
                  <a:pt x="197" y="49"/>
                </a:lnTo>
                <a:lnTo>
                  <a:pt x="192" y="54"/>
                </a:lnTo>
                <a:lnTo>
                  <a:pt x="186" y="59"/>
                </a:lnTo>
                <a:lnTo>
                  <a:pt x="181" y="65"/>
                </a:lnTo>
                <a:lnTo>
                  <a:pt x="176" y="70"/>
                </a:lnTo>
                <a:lnTo>
                  <a:pt x="165" y="70"/>
                </a:lnTo>
                <a:lnTo>
                  <a:pt x="154" y="65"/>
                </a:lnTo>
                <a:lnTo>
                  <a:pt x="149" y="70"/>
                </a:lnTo>
                <a:lnTo>
                  <a:pt x="144" y="70"/>
                </a:lnTo>
                <a:lnTo>
                  <a:pt x="144" y="65"/>
                </a:lnTo>
                <a:lnTo>
                  <a:pt x="138" y="59"/>
                </a:lnTo>
                <a:lnTo>
                  <a:pt x="133" y="59"/>
                </a:lnTo>
                <a:lnTo>
                  <a:pt x="128" y="54"/>
                </a:lnTo>
                <a:lnTo>
                  <a:pt x="122" y="49"/>
                </a:lnTo>
                <a:lnTo>
                  <a:pt x="117" y="43"/>
                </a:lnTo>
                <a:lnTo>
                  <a:pt x="117" y="49"/>
                </a:lnTo>
                <a:lnTo>
                  <a:pt x="112" y="43"/>
                </a:lnTo>
                <a:lnTo>
                  <a:pt x="112" y="49"/>
                </a:lnTo>
                <a:lnTo>
                  <a:pt x="106" y="49"/>
                </a:lnTo>
                <a:lnTo>
                  <a:pt x="101" y="38"/>
                </a:lnTo>
                <a:lnTo>
                  <a:pt x="101" y="32"/>
                </a:lnTo>
                <a:lnTo>
                  <a:pt x="96" y="32"/>
                </a:lnTo>
                <a:lnTo>
                  <a:pt x="96" y="27"/>
                </a:lnTo>
                <a:lnTo>
                  <a:pt x="85" y="22"/>
                </a:lnTo>
                <a:lnTo>
                  <a:pt x="80" y="16"/>
                </a:lnTo>
                <a:lnTo>
                  <a:pt x="74" y="11"/>
                </a:lnTo>
                <a:lnTo>
                  <a:pt x="69" y="5"/>
                </a:lnTo>
                <a:lnTo>
                  <a:pt x="58" y="5"/>
                </a:lnTo>
                <a:lnTo>
                  <a:pt x="48" y="0"/>
                </a:lnTo>
                <a:lnTo>
                  <a:pt x="32" y="5"/>
                </a:lnTo>
                <a:lnTo>
                  <a:pt x="26" y="5"/>
                </a:lnTo>
                <a:lnTo>
                  <a:pt x="21" y="16"/>
                </a:lnTo>
                <a:lnTo>
                  <a:pt x="21" y="27"/>
                </a:lnTo>
                <a:lnTo>
                  <a:pt x="21" y="38"/>
                </a:lnTo>
                <a:lnTo>
                  <a:pt x="32" y="43"/>
                </a:lnTo>
                <a:lnTo>
                  <a:pt x="32" y="49"/>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1" name="Freeform 103"/>
          <p:cNvSpPr>
            <a:spLocks/>
          </p:cNvSpPr>
          <p:nvPr/>
        </p:nvSpPr>
        <p:spPr bwMode="auto">
          <a:xfrm>
            <a:off x="6495306" y="4561179"/>
            <a:ext cx="439738" cy="428488"/>
          </a:xfrm>
          <a:custGeom>
            <a:avLst/>
            <a:gdLst>
              <a:gd name="T0" fmla="*/ 42 w 277"/>
              <a:gd name="T1" fmla="*/ 59 h 270"/>
              <a:gd name="T2" fmla="*/ 58 w 277"/>
              <a:gd name="T3" fmla="*/ 87 h 270"/>
              <a:gd name="T4" fmla="*/ 58 w 277"/>
              <a:gd name="T5" fmla="*/ 114 h 270"/>
              <a:gd name="T6" fmla="*/ 42 w 277"/>
              <a:gd name="T7" fmla="*/ 97 h 270"/>
              <a:gd name="T8" fmla="*/ 21 w 277"/>
              <a:gd name="T9" fmla="*/ 92 h 270"/>
              <a:gd name="T10" fmla="*/ 0 w 277"/>
              <a:gd name="T11" fmla="*/ 97 h 270"/>
              <a:gd name="T12" fmla="*/ 5 w 277"/>
              <a:gd name="T13" fmla="*/ 124 h 270"/>
              <a:gd name="T14" fmla="*/ 10 w 277"/>
              <a:gd name="T15" fmla="*/ 141 h 270"/>
              <a:gd name="T16" fmla="*/ 21 w 277"/>
              <a:gd name="T17" fmla="*/ 162 h 270"/>
              <a:gd name="T18" fmla="*/ 53 w 277"/>
              <a:gd name="T19" fmla="*/ 151 h 270"/>
              <a:gd name="T20" fmla="*/ 58 w 277"/>
              <a:gd name="T21" fmla="*/ 189 h 270"/>
              <a:gd name="T22" fmla="*/ 85 w 277"/>
              <a:gd name="T23" fmla="*/ 189 h 270"/>
              <a:gd name="T24" fmla="*/ 106 w 277"/>
              <a:gd name="T25" fmla="*/ 206 h 270"/>
              <a:gd name="T26" fmla="*/ 122 w 277"/>
              <a:gd name="T27" fmla="*/ 222 h 270"/>
              <a:gd name="T28" fmla="*/ 133 w 277"/>
              <a:gd name="T29" fmla="*/ 238 h 270"/>
              <a:gd name="T30" fmla="*/ 165 w 277"/>
              <a:gd name="T31" fmla="*/ 233 h 270"/>
              <a:gd name="T32" fmla="*/ 181 w 277"/>
              <a:gd name="T33" fmla="*/ 249 h 270"/>
              <a:gd name="T34" fmla="*/ 202 w 277"/>
              <a:gd name="T35" fmla="*/ 270 h 270"/>
              <a:gd name="T36" fmla="*/ 208 w 277"/>
              <a:gd name="T37" fmla="*/ 265 h 270"/>
              <a:gd name="T38" fmla="*/ 186 w 277"/>
              <a:gd name="T39" fmla="*/ 243 h 270"/>
              <a:gd name="T40" fmla="*/ 176 w 277"/>
              <a:gd name="T41" fmla="*/ 233 h 270"/>
              <a:gd name="T42" fmla="*/ 165 w 277"/>
              <a:gd name="T43" fmla="*/ 216 h 270"/>
              <a:gd name="T44" fmla="*/ 176 w 277"/>
              <a:gd name="T45" fmla="*/ 206 h 270"/>
              <a:gd name="T46" fmla="*/ 197 w 277"/>
              <a:gd name="T47" fmla="*/ 189 h 270"/>
              <a:gd name="T48" fmla="*/ 208 w 277"/>
              <a:gd name="T49" fmla="*/ 184 h 270"/>
              <a:gd name="T50" fmla="*/ 240 w 277"/>
              <a:gd name="T51" fmla="*/ 184 h 270"/>
              <a:gd name="T52" fmla="*/ 261 w 277"/>
              <a:gd name="T53" fmla="*/ 195 h 270"/>
              <a:gd name="T54" fmla="*/ 272 w 277"/>
              <a:gd name="T55" fmla="*/ 178 h 270"/>
              <a:gd name="T56" fmla="*/ 277 w 277"/>
              <a:gd name="T57" fmla="*/ 151 h 270"/>
              <a:gd name="T58" fmla="*/ 272 w 277"/>
              <a:gd name="T59" fmla="*/ 135 h 270"/>
              <a:gd name="T60" fmla="*/ 277 w 277"/>
              <a:gd name="T61" fmla="*/ 114 h 270"/>
              <a:gd name="T62" fmla="*/ 261 w 277"/>
              <a:gd name="T63" fmla="*/ 92 h 270"/>
              <a:gd name="T64" fmla="*/ 256 w 277"/>
              <a:gd name="T65" fmla="*/ 65 h 270"/>
              <a:gd name="T66" fmla="*/ 234 w 277"/>
              <a:gd name="T67" fmla="*/ 49 h 270"/>
              <a:gd name="T68" fmla="*/ 229 w 277"/>
              <a:gd name="T69" fmla="*/ 38 h 270"/>
              <a:gd name="T70" fmla="*/ 197 w 277"/>
              <a:gd name="T71" fmla="*/ 49 h 270"/>
              <a:gd name="T72" fmla="*/ 181 w 277"/>
              <a:gd name="T73" fmla="*/ 65 h 270"/>
              <a:gd name="T74" fmla="*/ 154 w 277"/>
              <a:gd name="T75" fmla="*/ 65 h 270"/>
              <a:gd name="T76" fmla="*/ 144 w 277"/>
              <a:gd name="T77" fmla="*/ 65 h 270"/>
              <a:gd name="T78" fmla="*/ 128 w 277"/>
              <a:gd name="T79" fmla="*/ 54 h 270"/>
              <a:gd name="T80" fmla="*/ 117 w 277"/>
              <a:gd name="T81" fmla="*/ 49 h 270"/>
              <a:gd name="T82" fmla="*/ 106 w 277"/>
              <a:gd name="T83" fmla="*/ 49 h 270"/>
              <a:gd name="T84" fmla="*/ 96 w 277"/>
              <a:gd name="T85" fmla="*/ 32 h 270"/>
              <a:gd name="T86" fmla="*/ 80 w 277"/>
              <a:gd name="T87" fmla="*/ 16 h 270"/>
              <a:gd name="T88" fmla="*/ 58 w 277"/>
              <a:gd name="T89" fmla="*/ 5 h 270"/>
              <a:gd name="T90" fmla="*/ 26 w 277"/>
              <a:gd name="T91" fmla="*/ 5 h 270"/>
              <a:gd name="T92" fmla="*/ 21 w 277"/>
              <a:gd name="T93" fmla="*/ 38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7" h="270">
                <a:moveTo>
                  <a:pt x="32" y="49"/>
                </a:moveTo>
                <a:lnTo>
                  <a:pt x="37" y="54"/>
                </a:lnTo>
                <a:lnTo>
                  <a:pt x="42" y="59"/>
                </a:lnTo>
                <a:lnTo>
                  <a:pt x="48" y="65"/>
                </a:lnTo>
                <a:lnTo>
                  <a:pt x="58" y="70"/>
                </a:lnTo>
                <a:lnTo>
                  <a:pt x="58" y="87"/>
                </a:lnTo>
                <a:lnTo>
                  <a:pt x="58" y="97"/>
                </a:lnTo>
                <a:lnTo>
                  <a:pt x="58" y="103"/>
                </a:lnTo>
                <a:lnTo>
                  <a:pt x="58" y="114"/>
                </a:lnTo>
                <a:lnTo>
                  <a:pt x="53" y="108"/>
                </a:lnTo>
                <a:lnTo>
                  <a:pt x="42" y="108"/>
                </a:lnTo>
                <a:lnTo>
                  <a:pt x="42" y="97"/>
                </a:lnTo>
                <a:lnTo>
                  <a:pt x="37" y="87"/>
                </a:lnTo>
                <a:lnTo>
                  <a:pt x="26" y="87"/>
                </a:lnTo>
                <a:lnTo>
                  <a:pt x="21" y="92"/>
                </a:lnTo>
                <a:lnTo>
                  <a:pt x="21" y="103"/>
                </a:lnTo>
                <a:lnTo>
                  <a:pt x="10" y="97"/>
                </a:lnTo>
                <a:lnTo>
                  <a:pt x="0" y="97"/>
                </a:lnTo>
                <a:lnTo>
                  <a:pt x="0" y="108"/>
                </a:lnTo>
                <a:lnTo>
                  <a:pt x="5" y="114"/>
                </a:lnTo>
                <a:lnTo>
                  <a:pt x="5" y="124"/>
                </a:lnTo>
                <a:lnTo>
                  <a:pt x="0" y="130"/>
                </a:lnTo>
                <a:lnTo>
                  <a:pt x="5" y="135"/>
                </a:lnTo>
                <a:lnTo>
                  <a:pt x="10" y="141"/>
                </a:lnTo>
                <a:lnTo>
                  <a:pt x="16" y="146"/>
                </a:lnTo>
                <a:lnTo>
                  <a:pt x="21" y="151"/>
                </a:lnTo>
                <a:lnTo>
                  <a:pt x="21" y="162"/>
                </a:lnTo>
                <a:lnTo>
                  <a:pt x="32" y="157"/>
                </a:lnTo>
                <a:lnTo>
                  <a:pt x="37" y="157"/>
                </a:lnTo>
                <a:lnTo>
                  <a:pt x="53" y="151"/>
                </a:lnTo>
                <a:lnTo>
                  <a:pt x="58" y="162"/>
                </a:lnTo>
                <a:lnTo>
                  <a:pt x="58" y="173"/>
                </a:lnTo>
                <a:lnTo>
                  <a:pt x="58" y="189"/>
                </a:lnTo>
                <a:lnTo>
                  <a:pt x="69" y="189"/>
                </a:lnTo>
                <a:lnTo>
                  <a:pt x="80" y="189"/>
                </a:lnTo>
                <a:lnTo>
                  <a:pt x="85" y="189"/>
                </a:lnTo>
                <a:lnTo>
                  <a:pt x="96" y="189"/>
                </a:lnTo>
                <a:lnTo>
                  <a:pt x="96" y="200"/>
                </a:lnTo>
                <a:lnTo>
                  <a:pt x="106" y="206"/>
                </a:lnTo>
                <a:lnTo>
                  <a:pt x="112" y="211"/>
                </a:lnTo>
                <a:lnTo>
                  <a:pt x="117" y="216"/>
                </a:lnTo>
                <a:lnTo>
                  <a:pt x="122" y="222"/>
                </a:lnTo>
                <a:lnTo>
                  <a:pt x="128" y="222"/>
                </a:lnTo>
                <a:lnTo>
                  <a:pt x="133" y="227"/>
                </a:lnTo>
                <a:lnTo>
                  <a:pt x="133" y="238"/>
                </a:lnTo>
                <a:lnTo>
                  <a:pt x="138" y="233"/>
                </a:lnTo>
                <a:lnTo>
                  <a:pt x="149" y="233"/>
                </a:lnTo>
                <a:lnTo>
                  <a:pt x="165" y="233"/>
                </a:lnTo>
                <a:lnTo>
                  <a:pt x="170" y="238"/>
                </a:lnTo>
                <a:lnTo>
                  <a:pt x="176" y="243"/>
                </a:lnTo>
                <a:lnTo>
                  <a:pt x="181" y="249"/>
                </a:lnTo>
                <a:lnTo>
                  <a:pt x="192" y="254"/>
                </a:lnTo>
                <a:lnTo>
                  <a:pt x="197" y="260"/>
                </a:lnTo>
                <a:lnTo>
                  <a:pt x="202" y="270"/>
                </a:lnTo>
                <a:lnTo>
                  <a:pt x="213" y="270"/>
                </a:lnTo>
                <a:lnTo>
                  <a:pt x="218" y="265"/>
                </a:lnTo>
                <a:lnTo>
                  <a:pt x="208" y="265"/>
                </a:lnTo>
                <a:lnTo>
                  <a:pt x="197" y="260"/>
                </a:lnTo>
                <a:lnTo>
                  <a:pt x="192" y="249"/>
                </a:lnTo>
                <a:lnTo>
                  <a:pt x="186" y="243"/>
                </a:lnTo>
                <a:lnTo>
                  <a:pt x="181" y="238"/>
                </a:lnTo>
                <a:lnTo>
                  <a:pt x="181" y="227"/>
                </a:lnTo>
                <a:lnTo>
                  <a:pt x="176" y="233"/>
                </a:lnTo>
                <a:lnTo>
                  <a:pt x="170" y="227"/>
                </a:lnTo>
                <a:lnTo>
                  <a:pt x="165" y="222"/>
                </a:lnTo>
                <a:lnTo>
                  <a:pt x="165" y="216"/>
                </a:lnTo>
                <a:lnTo>
                  <a:pt x="170" y="211"/>
                </a:lnTo>
                <a:lnTo>
                  <a:pt x="181" y="211"/>
                </a:lnTo>
                <a:lnTo>
                  <a:pt x="176" y="206"/>
                </a:lnTo>
                <a:lnTo>
                  <a:pt x="176" y="195"/>
                </a:lnTo>
                <a:lnTo>
                  <a:pt x="186" y="189"/>
                </a:lnTo>
                <a:lnTo>
                  <a:pt x="197" y="189"/>
                </a:lnTo>
                <a:lnTo>
                  <a:pt x="208" y="195"/>
                </a:lnTo>
                <a:lnTo>
                  <a:pt x="208" y="189"/>
                </a:lnTo>
                <a:lnTo>
                  <a:pt x="208" y="184"/>
                </a:lnTo>
                <a:lnTo>
                  <a:pt x="218" y="184"/>
                </a:lnTo>
                <a:lnTo>
                  <a:pt x="229" y="184"/>
                </a:lnTo>
                <a:lnTo>
                  <a:pt x="240" y="184"/>
                </a:lnTo>
                <a:lnTo>
                  <a:pt x="250" y="184"/>
                </a:lnTo>
                <a:lnTo>
                  <a:pt x="256" y="189"/>
                </a:lnTo>
                <a:lnTo>
                  <a:pt x="261" y="195"/>
                </a:lnTo>
                <a:lnTo>
                  <a:pt x="272" y="195"/>
                </a:lnTo>
                <a:lnTo>
                  <a:pt x="272" y="189"/>
                </a:lnTo>
                <a:lnTo>
                  <a:pt x="272" y="178"/>
                </a:lnTo>
                <a:lnTo>
                  <a:pt x="272" y="173"/>
                </a:lnTo>
                <a:lnTo>
                  <a:pt x="272" y="162"/>
                </a:lnTo>
                <a:lnTo>
                  <a:pt x="277" y="151"/>
                </a:lnTo>
                <a:lnTo>
                  <a:pt x="272" y="146"/>
                </a:lnTo>
                <a:lnTo>
                  <a:pt x="266" y="141"/>
                </a:lnTo>
                <a:lnTo>
                  <a:pt x="272" y="135"/>
                </a:lnTo>
                <a:lnTo>
                  <a:pt x="277" y="124"/>
                </a:lnTo>
                <a:lnTo>
                  <a:pt x="277" y="119"/>
                </a:lnTo>
                <a:lnTo>
                  <a:pt x="277" y="114"/>
                </a:lnTo>
                <a:lnTo>
                  <a:pt x="272" y="108"/>
                </a:lnTo>
                <a:lnTo>
                  <a:pt x="261" y="97"/>
                </a:lnTo>
                <a:lnTo>
                  <a:pt x="261" y="92"/>
                </a:lnTo>
                <a:lnTo>
                  <a:pt x="261" y="81"/>
                </a:lnTo>
                <a:lnTo>
                  <a:pt x="256" y="76"/>
                </a:lnTo>
                <a:lnTo>
                  <a:pt x="256" y="65"/>
                </a:lnTo>
                <a:lnTo>
                  <a:pt x="250" y="59"/>
                </a:lnTo>
                <a:lnTo>
                  <a:pt x="240" y="54"/>
                </a:lnTo>
                <a:lnTo>
                  <a:pt x="234" y="49"/>
                </a:lnTo>
                <a:lnTo>
                  <a:pt x="240" y="43"/>
                </a:lnTo>
                <a:lnTo>
                  <a:pt x="234" y="38"/>
                </a:lnTo>
                <a:lnTo>
                  <a:pt x="229" y="38"/>
                </a:lnTo>
                <a:lnTo>
                  <a:pt x="213" y="43"/>
                </a:lnTo>
                <a:lnTo>
                  <a:pt x="208" y="43"/>
                </a:lnTo>
                <a:lnTo>
                  <a:pt x="197" y="49"/>
                </a:lnTo>
                <a:lnTo>
                  <a:pt x="192" y="54"/>
                </a:lnTo>
                <a:lnTo>
                  <a:pt x="186" y="59"/>
                </a:lnTo>
                <a:lnTo>
                  <a:pt x="181" y="65"/>
                </a:lnTo>
                <a:lnTo>
                  <a:pt x="176" y="70"/>
                </a:lnTo>
                <a:lnTo>
                  <a:pt x="165" y="70"/>
                </a:lnTo>
                <a:lnTo>
                  <a:pt x="154" y="65"/>
                </a:lnTo>
                <a:lnTo>
                  <a:pt x="149" y="70"/>
                </a:lnTo>
                <a:lnTo>
                  <a:pt x="144" y="70"/>
                </a:lnTo>
                <a:lnTo>
                  <a:pt x="144" y="65"/>
                </a:lnTo>
                <a:lnTo>
                  <a:pt x="138" y="59"/>
                </a:lnTo>
                <a:lnTo>
                  <a:pt x="133" y="59"/>
                </a:lnTo>
                <a:lnTo>
                  <a:pt x="128" y="54"/>
                </a:lnTo>
                <a:lnTo>
                  <a:pt x="122" y="49"/>
                </a:lnTo>
                <a:lnTo>
                  <a:pt x="117" y="43"/>
                </a:lnTo>
                <a:lnTo>
                  <a:pt x="117" y="49"/>
                </a:lnTo>
                <a:lnTo>
                  <a:pt x="112" y="43"/>
                </a:lnTo>
                <a:lnTo>
                  <a:pt x="112" y="49"/>
                </a:lnTo>
                <a:lnTo>
                  <a:pt x="106" y="49"/>
                </a:lnTo>
                <a:lnTo>
                  <a:pt x="101" y="38"/>
                </a:lnTo>
                <a:lnTo>
                  <a:pt x="101" y="32"/>
                </a:lnTo>
                <a:lnTo>
                  <a:pt x="96" y="32"/>
                </a:lnTo>
                <a:lnTo>
                  <a:pt x="96" y="27"/>
                </a:lnTo>
                <a:lnTo>
                  <a:pt x="85" y="22"/>
                </a:lnTo>
                <a:lnTo>
                  <a:pt x="80" y="16"/>
                </a:lnTo>
                <a:lnTo>
                  <a:pt x="74" y="11"/>
                </a:lnTo>
                <a:lnTo>
                  <a:pt x="69" y="5"/>
                </a:lnTo>
                <a:lnTo>
                  <a:pt x="58" y="5"/>
                </a:lnTo>
                <a:lnTo>
                  <a:pt x="48" y="0"/>
                </a:lnTo>
                <a:lnTo>
                  <a:pt x="32" y="5"/>
                </a:lnTo>
                <a:lnTo>
                  <a:pt x="26" y="5"/>
                </a:lnTo>
                <a:lnTo>
                  <a:pt x="21" y="16"/>
                </a:lnTo>
                <a:lnTo>
                  <a:pt x="21" y="27"/>
                </a:lnTo>
                <a:lnTo>
                  <a:pt x="21" y="38"/>
                </a:lnTo>
                <a:lnTo>
                  <a:pt x="32" y="43"/>
                </a:lnTo>
                <a:lnTo>
                  <a:pt x="32" y="49"/>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 name="Freeform 104"/>
          <p:cNvSpPr>
            <a:spLocks/>
          </p:cNvSpPr>
          <p:nvPr/>
        </p:nvSpPr>
        <p:spPr bwMode="auto">
          <a:xfrm>
            <a:off x="6663581" y="4896035"/>
            <a:ext cx="9525" cy="17457"/>
          </a:xfrm>
          <a:custGeom>
            <a:avLst/>
            <a:gdLst>
              <a:gd name="T0" fmla="*/ 0 w 6"/>
              <a:gd name="T1" fmla="*/ 0 h 11"/>
              <a:gd name="T2" fmla="*/ 0 w 6"/>
              <a:gd name="T3" fmla="*/ 5 h 11"/>
              <a:gd name="T4" fmla="*/ 6 w 6"/>
              <a:gd name="T5" fmla="*/ 11 h 11"/>
              <a:gd name="T6" fmla="*/ 6 w 6"/>
              <a:gd name="T7" fmla="*/ 5 h 11"/>
              <a:gd name="T8" fmla="*/ 0 w 6"/>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0" y="0"/>
                </a:moveTo>
                <a:lnTo>
                  <a:pt x="0" y="5"/>
                </a:lnTo>
                <a:lnTo>
                  <a:pt x="6" y="11"/>
                </a:lnTo>
                <a:lnTo>
                  <a:pt x="6" y="5"/>
                </a:lnTo>
                <a:lnTo>
                  <a:pt x="0" y="0"/>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3" name="Freeform 105"/>
          <p:cNvSpPr>
            <a:spLocks/>
          </p:cNvSpPr>
          <p:nvPr/>
        </p:nvSpPr>
        <p:spPr bwMode="auto">
          <a:xfrm>
            <a:off x="6663581" y="4896035"/>
            <a:ext cx="9525" cy="17457"/>
          </a:xfrm>
          <a:custGeom>
            <a:avLst/>
            <a:gdLst>
              <a:gd name="T0" fmla="*/ 0 w 6"/>
              <a:gd name="T1" fmla="*/ 0 h 11"/>
              <a:gd name="T2" fmla="*/ 0 w 6"/>
              <a:gd name="T3" fmla="*/ 5 h 11"/>
              <a:gd name="T4" fmla="*/ 6 w 6"/>
              <a:gd name="T5" fmla="*/ 11 h 11"/>
              <a:gd name="T6" fmla="*/ 6 w 6"/>
              <a:gd name="T7" fmla="*/ 5 h 11"/>
              <a:gd name="T8" fmla="*/ 0 w 6"/>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0" y="0"/>
                </a:moveTo>
                <a:lnTo>
                  <a:pt x="0" y="5"/>
                </a:lnTo>
                <a:lnTo>
                  <a:pt x="6" y="11"/>
                </a:lnTo>
                <a:lnTo>
                  <a:pt x="6" y="5"/>
                </a:lnTo>
                <a:lnTo>
                  <a:pt x="0" y="0"/>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4" name="Freeform 106"/>
          <p:cNvSpPr>
            <a:spLocks/>
          </p:cNvSpPr>
          <p:nvPr/>
        </p:nvSpPr>
        <p:spPr bwMode="auto">
          <a:xfrm>
            <a:off x="6630244" y="4861121"/>
            <a:ext cx="7938" cy="17457"/>
          </a:xfrm>
          <a:custGeom>
            <a:avLst/>
            <a:gdLst>
              <a:gd name="T0" fmla="*/ 0 w 5"/>
              <a:gd name="T1" fmla="*/ 0 h 11"/>
              <a:gd name="T2" fmla="*/ 0 w 5"/>
              <a:gd name="T3" fmla="*/ 11 h 11"/>
              <a:gd name="T4" fmla="*/ 0 w 5"/>
              <a:gd name="T5" fmla="*/ 6 h 11"/>
              <a:gd name="T6" fmla="*/ 5 w 5"/>
              <a:gd name="T7" fmla="*/ 6 h 11"/>
              <a:gd name="T8" fmla="*/ 0 w 5"/>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1">
                <a:moveTo>
                  <a:pt x="0" y="0"/>
                </a:moveTo>
                <a:lnTo>
                  <a:pt x="0" y="11"/>
                </a:lnTo>
                <a:lnTo>
                  <a:pt x="0" y="6"/>
                </a:lnTo>
                <a:lnTo>
                  <a:pt x="5" y="6"/>
                </a:lnTo>
                <a:lnTo>
                  <a:pt x="0" y="0"/>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5" name="Freeform 107"/>
          <p:cNvSpPr>
            <a:spLocks/>
          </p:cNvSpPr>
          <p:nvPr/>
        </p:nvSpPr>
        <p:spPr bwMode="auto">
          <a:xfrm>
            <a:off x="6630244" y="4861121"/>
            <a:ext cx="7938" cy="17457"/>
          </a:xfrm>
          <a:custGeom>
            <a:avLst/>
            <a:gdLst>
              <a:gd name="T0" fmla="*/ 0 w 5"/>
              <a:gd name="T1" fmla="*/ 0 h 11"/>
              <a:gd name="T2" fmla="*/ 0 w 5"/>
              <a:gd name="T3" fmla="*/ 11 h 11"/>
              <a:gd name="T4" fmla="*/ 0 w 5"/>
              <a:gd name="T5" fmla="*/ 6 h 11"/>
              <a:gd name="T6" fmla="*/ 5 w 5"/>
              <a:gd name="T7" fmla="*/ 6 h 11"/>
              <a:gd name="T8" fmla="*/ 0 w 5"/>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1">
                <a:moveTo>
                  <a:pt x="0" y="0"/>
                </a:moveTo>
                <a:lnTo>
                  <a:pt x="0" y="11"/>
                </a:lnTo>
                <a:lnTo>
                  <a:pt x="0" y="6"/>
                </a:lnTo>
                <a:lnTo>
                  <a:pt x="5" y="6"/>
                </a:lnTo>
                <a:lnTo>
                  <a:pt x="0" y="0"/>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6" name="Freeform 109"/>
          <p:cNvSpPr>
            <a:spLocks/>
          </p:cNvSpPr>
          <p:nvPr/>
        </p:nvSpPr>
        <p:spPr bwMode="auto">
          <a:xfrm>
            <a:off x="6307981" y="4105712"/>
            <a:ext cx="279400" cy="215831"/>
          </a:xfrm>
          <a:custGeom>
            <a:avLst/>
            <a:gdLst>
              <a:gd name="T0" fmla="*/ 16 w 176"/>
              <a:gd name="T1" fmla="*/ 0 h 136"/>
              <a:gd name="T2" fmla="*/ 0 w 176"/>
              <a:gd name="T3" fmla="*/ 11 h 136"/>
              <a:gd name="T4" fmla="*/ 0 w 176"/>
              <a:gd name="T5" fmla="*/ 22 h 136"/>
              <a:gd name="T6" fmla="*/ 6 w 176"/>
              <a:gd name="T7" fmla="*/ 27 h 136"/>
              <a:gd name="T8" fmla="*/ 16 w 176"/>
              <a:gd name="T9" fmla="*/ 38 h 136"/>
              <a:gd name="T10" fmla="*/ 22 w 176"/>
              <a:gd name="T11" fmla="*/ 49 h 136"/>
              <a:gd name="T12" fmla="*/ 22 w 176"/>
              <a:gd name="T13" fmla="*/ 65 h 136"/>
              <a:gd name="T14" fmla="*/ 27 w 176"/>
              <a:gd name="T15" fmla="*/ 81 h 136"/>
              <a:gd name="T16" fmla="*/ 38 w 176"/>
              <a:gd name="T17" fmla="*/ 87 h 136"/>
              <a:gd name="T18" fmla="*/ 48 w 176"/>
              <a:gd name="T19" fmla="*/ 98 h 136"/>
              <a:gd name="T20" fmla="*/ 54 w 176"/>
              <a:gd name="T21" fmla="*/ 103 h 136"/>
              <a:gd name="T22" fmla="*/ 43 w 176"/>
              <a:gd name="T23" fmla="*/ 103 h 136"/>
              <a:gd name="T24" fmla="*/ 59 w 176"/>
              <a:gd name="T25" fmla="*/ 114 h 136"/>
              <a:gd name="T26" fmla="*/ 59 w 176"/>
              <a:gd name="T27" fmla="*/ 130 h 136"/>
              <a:gd name="T28" fmla="*/ 70 w 176"/>
              <a:gd name="T29" fmla="*/ 136 h 136"/>
              <a:gd name="T30" fmla="*/ 80 w 176"/>
              <a:gd name="T31" fmla="*/ 125 h 136"/>
              <a:gd name="T32" fmla="*/ 91 w 176"/>
              <a:gd name="T33" fmla="*/ 119 h 136"/>
              <a:gd name="T34" fmla="*/ 91 w 176"/>
              <a:gd name="T35" fmla="*/ 103 h 136"/>
              <a:gd name="T36" fmla="*/ 96 w 176"/>
              <a:gd name="T37" fmla="*/ 87 h 136"/>
              <a:gd name="T38" fmla="*/ 112 w 176"/>
              <a:gd name="T39" fmla="*/ 92 h 136"/>
              <a:gd name="T40" fmla="*/ 128 w 176"/>
              <a:gd name="T41" fmla="*/ 98 h 136"/>
              <a:gd name="T42" fmla="*/ 150 w 176"/>
              <a:gd name="T43" fmla="*/ 98 h 136"/>
              <a:gd name="T44" fmla="*/ 155 w 176"/>
              <a:gd name="T45" fmla="*/ 71 h 136"/>
              <a:gd name="T46" fmla="*/ 166 w 176"/>
              <a:gd name="T47" fmla="*/ 60 h 136"/>
              <a:gd name="T48" fmla="*/ 176 w 176"/>
              <a:gd name="T49" fmla="*/ 44 h 136"/>
              <a:gd name="T50" fmla="*/ 160 w 176"/>
              <a:gd name="T51" fmla="*/ 33 h 136"/>
              <a:gd name="T52" fmla="*/ 144 w 176"/>
              <a:gd name="T53" fmla="*/ 22 h 136"/>
              <a:gd name="T54" fmla="*/ 128 w 176"/>
              <a:gd name="T55" fmla="*/ 17 h 136"/>
              <a:gd name="T56" fmla="*/ 112 w 176"/>
              <a:gd name="T57" fmla="*/ 6 h 136"/>
              <a:gd name="T58" fmla="*/ 96 w 176"/>
              <a:gd name="T59" fmla="*/ 6 h 136"/>
              <a:gd name="T60" fmla="*/ 91 w 176"/>
              <a:gd name="T61" fmla="*/ 22 h 136"/>
              <a:gd name="T62" fmla="*/ 75 w 176"/>
              <a:gd name="T63" fmla="*/ 11 h 136"/>
              <a:gd name="T64" fmla="*/ 54 w 176"/>
              <a:gd name="T65" fmla="*/ 17 h 136"/>
              <a:gd name="T66" fmla="*/ 43 w 176"/>
              <a:gd name="T67" fmla="*/ 17 h 136"/>
              <a:gd name="T68" fmla="*/ 32 w 176"/>
              <a:gd name="T69" fmla="*/ 11 h 136"/>
              <a:gd name="T70" fmla="*/ 22 w 176"/>
              <a:gd name="T71" fmla="*/ 11 h 1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6" h="136">
                <a:moveTo>
                  <a:pt x="22" y="11"/>
                </a:moveTo>
                <a:lnTo>
                  <a:pt x="16" y="0"/>
                </a:lnTo>
                <a:lnTo>
                  <a:pt x="6" y="6"/>
                </a:lnTo>
                <a:lnTo>
                  <a:pt x="0" y="11"/>
                </a:lnTo>
                <a:lnTo>
                  <a:pt x="6" y="17"/>
                </a:lnTo>
                <a:lnTo>
                  <a:pt x="0" y="22"/>
                </a:lnTo>
                <a:lnTo>
                  <a:pt x="0" y="33"/>
                </a:lnTo>
                <a:lnTo>
                  <a:pt x="6" y="27"/>
                </a:lnTo>
                <a:lnTo>
                  <a:pt x="11" y="27"/>
                </a:lnTo>
                <a:lnTo>
                  <a:pt x="16" y="38"/>
                </a:lnTo>
                <a:lnTo>
                  <a:pt x="11" y="44"/>
                </a:lnTo>
                <a:lnTo>
                  <a:pt x="22" y="49"/>
                </a:lnTo>
                <a:lnTo>
                  <a:pt x="22" y="54"/>
                </a:lnTo>
                <a:lnTo>
                  <a:pt x="22" y="65"/>
                </a:lnTo>
                <a:lnTo>
                  <a:pt x="27" y="76"/>
                </a:lnTo>
                <a:lnTo>
                  <a:pt x="27" y="81"/>
                </a:lnTo>
                <a:lnTo>
                  <a:pt x="32" y="81"/>
                </a:lnTo>
                <a:lnTo>
                  <a:pt x="38" y="87"/>
                </a:lnTo>
                <a:lnTo>
                  <a:pt x="38" y="98"/>
                </a:lnTo>
                <a:lnTo>
                  <a:pt x="48" y="98"/>
                </a:lnTo>
                <a:lnTo>
                  <a:pt x="54" y="98"/>
                </a:lnTo>
                <a:lnTo>
                  <a:pt x="54" y="103"/>
                </a:lnTo>
                <a:lnTo>
                  <a:pt x="48" y="103"/>
                </a:lnTo>
                <a:lnTo>
                  <a:pt x="43" y="103"/>
                </a:lnTo>
                <a:lnTo>
                  <a:pt x="48" y="109"/>
                </a:lnTo>
                <a:lnTo>
                  <a:pt x="59" y="114"/>
                </a:lnTo>
                <a:lnTo>
                  <a:pt x="54" y="125"/>
                </a:lnTo>
                <a:lnTo>
                  <a:pt x="59" y="130"/>
                </a:lnTo>
                <a:lnTo>
                  <a:pt x="64" y="136"/>
                </a:lnTo>
                <a:lnTo>
                  <a:pt x="70" y="136"/>
                </a:lnTo>
                <a:lnTo>
                  <a:pt x="75" y="136"/>
                </a:lnTo>
                <a:lnTo>
                  <a:pt x="80" y="125"/>
                </a:lnTo>
                <a:lnTo>
                  <a:pt x="80" y="119"/>
                </a:lnTo>
                <a:lnTo>
                  <a:pt x="91" y="119"/>
                </a:lnTo>
                <a:lnTo>
                  <a:pt x="91" y="109"/>
                </a:lnTo>
                <a:lnTo>
                  <a:pt x="91" y="103"/>
                </a:lnTo>
                <a:lnTo>
                  <a:pt x="91" y="98"/>
                </a:lnTo>
                <a:lnTo>
                  <a:pt x="96" y="87"/>
                </a:lnTo>
                <a:lnTo>
                  <a:pt x="102" y="87"/>
                </a:lnTo>
                <a:lnTo>
                  <a:pt x="112" y="92"/>
                </a:lnTo>
                <a:lnTo>
                  <a:pt x="123" y="98"/>
                </a:lnTo>
                <a:lnTo>
                  <a:pt x="128" y="98"/>
                </a:lnTo>
                <a:lnTo>
                  <a:pt x="139" y="98"/>
                </a:lnTo>
                <a:lnTo>
                  <a:pt x="150" y="98"/>
                </a:lnTo>
                <a:lnTo>
                  <a:pt x="155" y="81"/>
                </a:lnTo>
                <a:lnTo>
                  <a:pt x="155" y="71"/>
                </a:lnTo>
                <a:lnTo>
                  <a:pt x="160" y="65"/>
                </a:lnTo>
                <a:lnTo>
                  <a:pt x="166" y="60"/>
                </a:lnTo>
                <a:lnTo>
                  <a:pt x="171" y="54"/>
                </a:lnTo>
                <a:lnTo>
                  <a:pt x="176" y="44"/>
                </a:lnTo>
                <a:lnTo>
                  <a:pt x="171" y="38"/>
                </a:lnTo>
                <a:lnTo>
                  <a:pt x="160" y="33"/>
                </a:lnTo>
                <a:lnTo>
                  <a:pt x="150" y="27"/>
                </a:lnTo>
                <a:lnTo>
                  <a:pt x="144" y="22"/>
                </a:lnTo>
                <a:lnTo>
                  <a:pt x="134" y="17"/>
                </a:lnTo>
                <a:lnTo>
                  <a:pt x="128" y="17"/>
                </a:lnTo>
                <a:lnTo>
                  <a:pt x="128" y="0"/>
                </a:lnTo>
                <a:lnTo>
                  <a:pt x="112" y="6"/>
                </a:lnTo>
                <a:lnTo>
                  <a:pt x="102" y="0"/>
                </a:lnTo>
                <a:lnTo>
                  <a:pt x="96" y="6"/>
                </a:lnTo>
                <a:lnTo>
                  <a:pt x="91" y="11"/>
                </a:lnTo>
                <a:lnTo>
                  <a:pt x="91" y="22"/>
                </a:lnTo>
                <a:lnTo>
                  <a:pt x="80" y="22"/>
                </a:lnTo>
                <a:lnTo>
                  <a:pt x="75" y="11"/>
                </a:lnTo>
                <a:lnTo>
                  <a:pt x="64" y="11"/>
                </a:lnTo>
                <a:lnTo>
                  <a:pt x="54" y="17"/>
                </a:lnTo>
                <a:lnTo>
                  <a:pt x="48" y="11"/>
                </a:lnTo>
                <a:lnTo>
                  <a:pt x="43" y="17"/>
                </a:lnTo>
                <a:lnTo>
                  <a:pt x="38" y="11"/>
                </a:lnTo>
                <a:lnTo>
                  <a:pt x="32" y="11"/>
                </a:lnTo>
                <a:lnTo>
                  <a:pt x="22" y="11"/>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7" name="Freeform 110"/>
          <p:cNvSpPr>
            <a:spLocks/>
          </p:cNvSpPr>
          <p:nvPr/>
        </p:nvSpPr>
        <p:spPr bwMode="auto">
          <a:xfrm>
            <a:off x="6012706" y="4475481"/>
            <a:ext cx="203200" cy="385640"/>
          </a:xfrm>
          <a:custGeom>
            <a:avLst/>
            <a:gdLst>
              <a:gd name="T0" fmla="*/ 21 w 128"/>
              <a:gd name="T1" fmla="*/ 108 h 243"/>
              <a:gd name="T2" fmla="*/ 26 w 128"/>
              <a:gd name="T3" fmla="*/ 124 h 243"/>
              <a:gd name="T4" fmla="*/ 16 w 128"/>
              <a:gd name="T5" fmla="*/ 141 h 243"/>
              <a:gd name="T6" fmla="*/ 5 w 128"/>
              <a:gd name="T7" fmla="*/ 151 h 243"/>
              <a:gd name="T8" fmla="*/ 10 w 128"/>
              <a:gd name="T9" fmla="*/ 168 h 243"/>
              <a:gd name="T10" fmla="*/ 10 w 128"/>
              <a:gd name="T11" fmla="*/ 189 h 243"/>
              <a:gd name="T12" fmla="*/ 10 w 128"/>
              <a:gd name="T13" fmla="*/ 205 h 243"/>
              <a:gd name="T14" fmla="*/ 16 w 128"/>
              <a:gd name="T15" fmla="*/ 222 h 243"/>
              <a:gd name="T16" fmla="*/ 21 w 128"/>
              <a:gd name="T17" fmla="*/ 238 h 243"/>
              <a:gd name="T18" fmla="*/ 37 w 128"/>
              <a:gd name="T19" fmla="*/ 243 h 243"/>
              <a:gd name="T20" fmla="*/ 53 w 128"/>
              <a:gd name="T21" fmla="*/ 238 h 243"/>
              <a:gd name="T22" fmla="*/ 69 w 128"/>
              <a:gd name="T23" fmla="*/ 227 h 243"/>
              <a:gd name="T24" fmla="*/ 80 w 128"/>
              <a:gd name="T25" fmla="*/ 211 h 243"/>
              <a:gd name="T26" fmla="*/ 90 w 128"/>
              <a:gd name="T27" fmla="*/ 200 h 243"/>
              <a:gd name="T28" fmla="*/ 101 w 128"/>
              <a:gd name="T29" fmla="*/ 189 h 243"/>
              <a:gd name="T30" fmla="*/ 101 w 128"/>
              <a:gd name="T31" fmla="*/ 178 h 243"/>
              <a:gd name="T32" fmla="*/ 96 w 128"/>
              <a:gd name="T33" fmla="*/ 168 h 243"/>
              <a:gd name="T34" fmla="*/ 96 w 128"/>
              <a:gd name="T35" fmla="*/ 151 h 243"/>
              <a:gd name="T36" fmla="*/ 117 w 128"/>
              <a:gd name="T37" fmla="*/ 151 h 243"/>
              <a:gd name="T38" fmla="*/ 106 w 128"/>
              <a:gd name="T39" fmla="*/ 141 h 243"/>
              <a:gd name="T40" fmla="*/ 101 w 128"/>
              <a:gd name="T41" fmla="*/ 124 h 243"/>
              <a:gd name="T42" fmla="*/ 106 w 128"/>
              <a:gd name="T43" fmla="*/ 113 h 243"/>
              <a:gd name="T44" fmla="*/ 101 w 128"/>
              <a:gd name="T45" fmla="*/ 97 h 243"/>
              <a:gd name="T46" fmla="*/ 101 w 128"/>
              <a:gd name="T47" fmla="*/ 81 h 243"/>
              <a:gd name="T48" fmla="*/ 117 w 128"/>
              <a:gd name="T49" fmla="*/ 65 h 243"/>
              <a:gd name="T50" fmla="*/ 128 w 128"/>
              <a:gd name="T51" fmla="*/ 54 h 243"/>
              <a:gd name="T52" fmla="*/ 112 w 128"/>
              <a:gd name="T53" fmla="*/ 38 h 243"/>
              <a:gd name="T54" fmla="*/ 117 w 128"/>
              <a:gd name="T55" fmla="*/ 32 h 243"/>
              <a:gd name="T56" fmla="*/ 112 w 128"/>
              <a:gd name="T57" fmla="*/ 16 h 243"/>
              <a:gd name="T58" fmla="*/ 112 w 128"/>
              <a:gd name="T59" fmla="*/ 11 h 243"/>
              <a:gd name="T60" fmla="*/ 101 w 128"/>
              <a:gd name="T61" fmla="*/ 0 h 243"/>
              <a:gd name="T62" fmla="*/ 85 w 128"/>
              <a:gd name="T63" fmla="*/ 5 h 243"/>
              <a:gd name="T64" fmla="*/ 80 w 128"/>
              <a:gd name="T65" fmla="*/ 16 h 243"/>
              <a:gd name="T66" fmla="*/ 74 w 128"/>
              <a:gd name="T67" fmla="*/ 32 h 243"/>
              <a:gd name="T68" fmla="*/ 58 w 128"/>
              <a:gd name="T69" fmla="*/ 43 h 243"/>
              <a:gd name="T70" fmla="*/ 42 w 128"/>
              <a:gd name="T71" fmla="*/ 49 h 243"/>
              <a:gd name="T72" fmla="*/ 42 w 128"/>
              <a:gd name="T73" fmla="*/ 70 h 243"/>
              <a:gd name="T74" fmla="*/ 32 w 128"/>
              <a:gd name="T75" fmla="*/ 70 h 243"/>
              <a:gd name="T76" fmla="*/ 16 w 128"/>
              <a:gd name="T77" fmla="*/ 65 h 243"/>
              <a:gd name="T78" fmla="*/ 0 w 128"/>
              <a:gd name="T79" fmla="*/ 54 h 243"/>
              <a:gd name="T80" fmla="*/ 0 w 128"/>
              <a:gd name="T81" fmla="*/ 59 h 243"/>
              <a:gd name="T82" fmla="*/ 0 w 128"/>
              <a:gd name="T83" fmla="*/ 70 h 243"/>
              <a:gd name="T84" fmla="*/ 5 w 128"/>
              <a:gd name="T85" fmla="*/ 92 h 243"/>
              <a:gd name="T86" fmla="*/ 16 w 128"/>
              <a:gd name="T87" fmla="*/ 103 h 2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8" h="243">
                <a:moveTo>
                  <a:pt x="16" y="103"/>
                </a:moveTo>
                <a:lnTo>
                  <a:pt x="21" y="108"/>
                </a:lnTo>
                <a:lnTo>
                  <a:pt x="26" y="113"/>
                </a:lnTo>
                <a:lnTo>
                  <a:pt x="26" y="124"/>
                </a:lnTo>
                <a:lnTo>
                  <a:pt x="21" y="135"/>
                </a:lnTo>
                <a:lnTo>
                  <a:pt x="16" y="141"/>
                </a:lnTo>
                <a:lnTo>
                  <a:pt x="5" y="146"/>
                </a:lnTo>
                <a:lnTo>
                  <a:pt x="5" y="151"/>
                </a:lnTo>
                <a:lnTo>
                  <a:pt x="0" y="162"/>
                </a:lnTo>
                <a:lnTo>
                  <a:pt x="10" y="168"/>
                </a:lnTo>
                <a:lnTo>
                  <a:pt x="10" y="178"/>
                </a:lnTo>
                <a:lnTo>
                  <a:pt x="10" y="189"/>
                </a:lnTo>
                <a:lnTo>
                  <a:pt x="10" y="200"/>
                </a:lnTo>
                <a:lnTo>
                  <a:pt x="10" y="205"/>
                </a:lnTo>
                <a:lnTo>
                  <a:pt x="10" y="216"/>
                </a:lnTo>
                <a:lnTo>
                  <a:pt x="16" y="222"/>
                </a:lnTo>
                <a:lnTo>
                  <a:pt x="21" y="232"/>
                </a:lnTo>
                <a:lnTo>
                  <a:pt x="21" y="238"/>
                </a:lnTo>
                <a:lnTo>
                  <a:pt x="32" y="243"/>
                </a:lnTo>
                <a:lnTo>
                  <a:pt x="37" y="243"/>
                </a:lnTo>
                <a:lnTo>
                  <a:pt x="48" y="243"/>
                </a:lnTo>
                <a:lnTo>
                  <a:pt x="53" y="238"/>
                </a:lnTo>
                <a:lnTo>
                  <a:pt x="64" y="227"/>
                </a:lnTo>
                <a:lnTo>
                  <a:pt x="69" y="227"/>
                </a:lnTo>
                <a:lnTo>
                  <a:pt x="74" y="222"/>
                </a:lnTo>
                <a:lnTo>
                  <a:pt x="80" y="211"/>
                </a:lnTo>
                <a:lnTo>
                  <a:pt x="85" y="205"/>
                </a:lnTo>
                <a:lnTo>
                  <a:pt x="90" y="200"/>
                </a:lnTo>
                <a:lnTo>
                  <a:pt x="101" y="195"/>
                </a:lnTo>
                <a:lnTo>
                  <a:pt x="101" y="189"/>
                </a:lnTo>
                <a:lnTo>
                  <a:pt x="106" y="184"/>
                </a:lnTo>
                <a:lnTo>
                  <a:pt x="101" y="178"/>
                </a:lnTo>
                <a:lnTo>
                  <a:pt x="96" y="173"/>
                </a:lnTo>
                <a:lnTo>
                  <a:pt x="96" y="168"/>
                </a:lnTo>
                <a:lnTo>
                  <a:pt x="96" y="162"/>
                </a:lnTo>
                <a:lnTo>
                  <a:pt x="96" y="151"/>
                </a:lnTo>
                <a:lnTo>
                  <a:pt x="106" y="146"/>
                </a:lnTo>
                <a:lnTo>
                  <a:pt x="117" y="151"/>
                </a:lnTo>
                <a:lnTo>
                  <a:pt x="117" y="141"/>
                </a:lnTo>
                <a:lnTo>
                  <a:pt x="106" y="141"/>
                </a:lnTo>
                <a:lnTo>
                  <a:pt x="106" y="130"/>
                </a:lnTo>
                <a:lnTo>
                  <a:pt x="101" y="124"/>
                </a:lnTo>
                <a:lnTo>
                  <a:pt x="106" y="119"/>
                </a:lnTo>
                <a:lnTo>
                  <a:pt x="106" y="113"/>
                </a:lnTo>
                <a:lnTo>
                  <a:pt x="101" y="108"/>
                </a:lnTo>
                <a:lnTo>
                  <a:pt x="101" y="97"/>
                </a:lnTo>
                <a:lnTo>
                  <a:pt x="106" y="86"/>
                </a:lnTo>
                <a:lnTo>
                  <a:pt x="101" y="81"/>
                </a:lnTo>
                <a:lnTo>
                  <a:pt x="101" y="70"/>
                </a:lnTo>
                <a:lnTo>
                  <a:pt x="117" y="65"/>
                </a:lnTo>
                <a:lnTo>
                  <a:pt x="128" y="59"/>
                </a:lnTo>
                <a:lnTo>
                  <a:pt x="128" y="54"/>
                </a:lnTo>
                <a:lnTo>
                  <a:pt x="117" y="49"/>
                </a:lnTo>
                <a:lnTo>
                  <a:pt x="112" y="38"/>
                </a:lnTo>
                <a:lnTo>
                  <a:pt x="117" y="38"/>
                </a:lnTo>
                <a:lnTo>
                  <a:pt x="117" y="32"/>
                </a:lnTo>
                <a:lnTo>
                  <a:pt x="117" y="22"/>
                </a:lnTo>
                <a:lnTo>
                  <a:pt x="112" y="16"/>
                </a:lnTo>
                <a:lnTo>
                  <a:pt x="106" y="16"/>
                </a:lnTo>
                <a:lnTo>
                  <a:pt x="112" y="11"/>
                </a:lnTo>
                <a:lnTo>
                  <a:pt x="96" y="11"/>
                </a:lnTo>
                <a:lnTo>
                  <a:pt x="101" y="0"/>
                </a:lnTo>
                <a:lnTo>
                  <a:pt x="96" y="0"/>
                </a:lnTo>
                <a:lnTo>
                  <a:pt x="85" y="5"/>
                </a:lnTo>
                <a:lnTo>
                  <a:pt x="85" y="11"/>
                </a:lnTo>
                <a:lnTo>
                  <a:pt x="80" y="16"/>
                </a:lnTo>
                <a:lnTo>
                  <a:pt x="80" y="27"/>
                </a:lnTo>
                <a:lnTo>
                  <a:pt x="74" y="32"/>
                </a:lnTo>
                <a:lnTo>
                  <a:pt x="80" y="43"/>
                </a:lnTo>
                <a:lnTo>
                  <a:pt x="58" y="43"/>
                </a:lnTo>
                <a:lnTo>
                  <a:pt x="48" y="43"/>
                </a:lnTo>
                <a:lnTo>
                  <a:pt x="42" y="49"/>
                </a:lnTo>
                <a:lnTo>
                  <a:pt x="42" y="54"/>
                </a:lnTo>
                <a:lnTo>
                  <a:pt x="42" y="70"/>
                </a:lnTo>
                <a:lnTo>
                  <a:pt x="37" y="76"/>
                </a:lnTo>
                <a:lnTo>
                  <a:pt x="32" y="70"/>
                </a:lnTo>
                <a:lnTo>
                  <a:pt x="26" y="70"/>
                </a:lnTo>
                <a:lnTo>
                  <a:pt x="16" y="65"/>
                </a:lnTo>
                <a:lnTo>
                  <a:pt x="10" y="59"/>
                </a:lnTo>
                <a:lnTo>
                  <a:pt x="0" y="54"/>
                </a:lnTo>
                <a:lnTo>
                  <a:pt x="5" y="65"/>
                </a:lnTo>
                <a:lnTo>
                  <a:pt x="0" y="59"/>
                </a:lnTo>
                <a:lnTo>
                  <a:pt x="0" y="65"/>
                </a:lnTo>
                <a:lnTo>
                  <a:pt x="0" y="70"/>
                </a:lnTo>
                <a:lnTo>
                  <a:pt x="5" y="81"/>
                </a:lnTo>
                <a:lnTo>
                  <a:pt x="5" y="92"/>
                </a:lnTo>
                <a:lnTo>
                  <a:pt x="16" y="103"/>
                </a:lnTo>
                <a:close/>
              </a:path>
            </a:pathLst>
          </a:custGeom>
          <a:solidFill>
            <a:srgbClr val="B0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8" name="Freeform 111"/>
          <p:cNvSpPr>
            <a:spLocks/>
          </p:cNvSpPr>
          <p:nvPr/>
        </p:nvSpPr>
        <p:spPr bwMode="auto">
          <a:xfrm>
            <a:off x="6012706" y="4475481"/>
            <a:ext cx="203200" cy="385640"/>
          </a:xfrm>
          <a:custGeom>
            <a:avLst/>
            <a:gdLst>
              <a:gd name="T0" fmla="*/ 21 w 128"/>
              <a:gd name="T1" fmla="*/ 108 h 243"/>
              <a:gd name="T2" fmla="*/ 26 w 128"/>
              <a:gd name="T3" fmla="*/ 124 h 243"/>
              <a:gd name="T4" fmla="*/ 16 w 128"/>
              <a:gd name="T5" fmla="*/ 141 h 243"/>
              <a:gd name="T6" fmla="*/ 5 w 128"/>
              <a:gd name="T7" fmla="*/ 151 h 243"/>
              <a:gd name="T8" fmla="*/ 10 w 128"/>
              <a:gd name="T9" fmla="*/ 168 h 243"/>
              <a:gd name="T10" fmla="*/ 10 w 128"/>
              <a:gd name="T11" fmla="*/ 189 h 243"/>
              <a:gd name="T12" fmla="*/ 10 w 128"/>
              <a:gd name="T13" fmla="*/ 205 h 243"/>
              <a:gd name="T14" fmla="*/ 16 w 128"/>
              <a:gd name="T15" fmla="*/ 222 h 243"/>
              <a:gd name="T16" fmla="*/ 21 w 128"/>
              <a:gd name="T17" fmla="*/ 238 h 243"/>
              <a:gd name="T18" fmla="*/ 37 w 128"/>
              <a:gd name="T19" fmla="*/ 243 h 243"/>
              <a:gd name="T20" fmla="*/ 53 w 128"/>
              <a:gd name="T21" fmla="*/ 238 h 243"/>
              <a:gd name="T22" fmla="*/ 69 w 128"/>
              <a:gd name="T23" fmla="*/ 227 h 243"/>
              <a:gd name="T24" fmla="*/ 80 w 128"/>
              <a:gd name="T25" fmla="*/ 211 h 243"/>
              <a:gd name="T26" fmla="*/ 90 w 128"/>
              <a:gd name="T27" fmla="*/ 200 h 243"/>
              <a:gd name="T28" fmla="*/ 101 w 128"/>
              <a:gd name="T29" fmla="*/ 189 h 243"/>
              <a:gd name="T30" fmla="*/ 101 w 128"/>
              <a:gd name="T31" fmla="*/ 178 h 243"/>
              <a:gd name="T32" fmla="*/ 96 w 128"/>
              <a:gd name="T33" fmla="*/ 168 h 243"/>
              <a:gd name="T34" fmla="*/ 96 w 128"/>
              <a:gd name="T35" fmla="*/ 151 h 243"/>
              <a:gd name="T36" fmla="*/ 117 w 128"/>
              <a:gd name="T37" fmla="*/ 151 h 243"/>
              <a:gd name="T38" fmla="*/ 106 w 128"/>
              <a:gd name="T39" fmla="*/ 141 h 243"/>
              <a:gd name="T40" fmla="*/ 101 w 128"/>
              <a:gd name="T41" fmla="*/ 124 h 243"/>
              <a:gd name="T42" fmla="*/ 106 w 128"/>
              <a:gd name="T43" fmla="*/ 113 h 243"/>
              <a:gd name="T44" fmla="*/ 101 w 128"/>
              <a:gd name="T45" fmla="*/ 97 h 243"/>
              <a:gd name="T46" fmla="*/ 101 w 128"/>
              <a:gd name="T47" fmla="*/ 81 h 243"/>
              <a:gd name="T48" fmla="*/ 117 w 128"/>
              <a:gd name="T49" fmla="*/ 65 h 243"/>
              <a:gd name="T50" fmla="*/ 128 w 128"/>
              <a:gd name="T51" fmla="*/ 54 h 243"/>
              <a:gd name="T52" fmla="*/ 112 w 128"/>
              <a:gd name="T53" fmla="*/ 38 h 243"/>
              <a:gd name="T54" fmla="*/ 117 w 128"/>
              <a:gd name="T55" fmla="*/ 32 h 243"/>
              <a:gd name="T56" fmla="*/ 112 w 128"/>
              <a:gd name="T57" fmla="*/ 16 h 243"/>
              <a:gd name="T58" fmla="*/ 112 w 128"/>
              <a:gd name="T59" fmla="*/ 11 h 243"/>
              <a:gd name="T60" fmla="*/ 101 w 128"/>
              <a:gd name="T61" fmla="*/ 0 h 243"/>
              <a:gd name="T62" fmla="*/ 85 w 128"/>
              <a:gd name="T63" fmla="*/ 5 h 243"/>
              <a:gd name="T64" fmla="*/ 80 w 128"/>
              <a:gd name="T65" fmla="*/ 16 h 243"/>
              <a:gd name="T66" fmla="*/ 74 w 128"/>
              <a:gd name="T67" fmla="*/ 32 h 243"/>
              <a:gd name="T68" fmla="*/ 58 w 128"/>
              <a:gd name="T69" fmla="*/ 43 h 243"/>
              <a:gd name="T70" fmla="*/ 42 w 128"/>
              <a:gd name="T71" fmla="*/ 49 h 243"/>
              <a:gd name="T72" fmla="*/ 42 w 128"/>
              <a:gd name="T73" fmla="*/ 70 h 243"/>
              <a:gd name="T74" fmla="*/ 32 w 128"/>
              <a:gd name="T75" fmla="*/ 70 h 243"/>
              <a:gd name="T76" fmla="*/ 16 w 128"/>
              <a:gd name="T77" fmla="*/ 65 h 243"/>
              <a:gd name="T78" fmla="*/ 0 w 128"/>
              <a:gd name="T79" fmla="*/ 54 h 243"/>
              <a:gd name="T80" fmla="*/ 0 w 128"/>
              <a:gd name="T81" fmla="*/ 59 h 243"/>
              <a:gd name="T82" fmla="*/ 0 w 128"/>
              <a:gd name="T83" fmla="*/ 70 h 243"/>
              <a:gd name="T84" fmla="*/ 5 w 128"/>
              <a:gd name="T85" fmla="*/ 92 h 243"/>
              <a:gd name="T86" fmla="*/ 16 w 128"/>
              <a:gd name="T87" fmla="*/ 103 h 2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8" h="243">
                <a:moveTo>
                  <a:pt x="16" y="103"/>
                </a:moveTo>
                <a:lnTo>
                  <a:pt x="21" y="108"/>
                </a:lnTo>
                <a:lnTo>
                  <a:pt x="26" y="113"/>
                </a:lnTo>
                <a:lnTo>
                  <a:pt x="26" y="124"/>
                </a:lnTo>
                <a:lnTo>
                  <a:pt x="21" y="135"/>
                </a:lnTo>
                <a:lnTo>
                  <a:pt x="16" y="141"/>
                </a:lnTo>
                <a:lnTo>
                  <a:pt x="5" y="146"/>
                </a:lnTo>
                <a:lnTo>
                  <a:pt x="5" y="151"/>
                </a:lnTo>
                <a:lnTo>
                  <a:pt x="0" y="162"/>
                </a:lnTo>
                <a:lnTo>
                  <a:pt x="10" y="168"/>
                </a:lnTo>
                <a:lnTo>
                  <a:pt x="10" y="178"/>
                </a:lnTo>
                <a:lnTo>
                  <a:pt x="10" y="189"/>
                </a:lnTo>
                <a:lnTo>
                  <a:pt x="10" y="200"/>
                </a:lnTo>
                <a:lnTo>
                  <a:pt x="10" y="205"/>
                </a:lnTo>
                <a:lnTo>
                  <a:pt x="10" y="216"/>
                </a:lnTo>
                <a:lnTo>
                  <a:pt x="16" y="222"/>
                </a:lnTo>
                <a:lnTo>
                  <a:pt x="21" y="232"/>
                </a:lnTo>
                <a:lnTo>
                  <a:pt x="21" y="238"/>
                </a:lnTo>
                <a:lnTo>
                  <a:pt x="32" y="243"/>
                </a:lnTo>
                <a:lnTo>
                  <a:pt x="37" y="243"/>
                </a:lnTo>
                <a:lnTo>
                  <a:pt x="48" y="243"/>
                </a:lnTo>
                <a:lnTo>
                  <a:pt x="53" y="238"/>
                </a:lnTo>
                <a:lnTo>
                  <a:pt x="64" y="227"/>
                </a:lnTo>
                <a:lnTo>
                  <a:pt x="69" y="227"/>
                </a:lnTo>
                <a:lnTo>
                  <a:pt x="74" y="222"/>
                </a:lnTo>
                <a:lnTo>
                  <a:pt x="80" y="211"/>
                </a:lnTo>
                <a:lnTo>
                  <a:pt x="85" y="205"/>
                </a:lnTo>
                <a:lnTo>
                  <a:pt x="90" y="200"/>
                </a:lnTo>
                <a:lnTo>
                  <a:pt x="101" y="195"/>
                </a:lnTo>
                <a:lnTo>
                  <a:pt x="101" y="189"/>
                </a:lnTo>
                <a:lnTo>
                  <a:pt x="106" y="184"/>
                </a:lnTo>
                <a:lnTo>
                  <a:pt x="101" y="178"/>
                </a:lnTo>
                <a:lnTo>
                  <a:pt x="96" y="173"/>
                </a:lnTo>
                <a:lnTo>
                  <a:pt x="96" y="168"/>
                </a:lnTo>
                <a:lnTo>
                  <a:pt x="96" y="162"/>
                </a:lnTo>
                <a:lnTo>
                  <a:pt x="96" y="151"/>
                </a:lnTo>
                <a:lnTo>
                  <a:pt x="106" y="146"/>
                </a:lnTo>
                <a:lnTo>
                  <a:pt x="117" y="151"/>
                </a:lnTo>
                <a:lnTo>
                  <a:pt x="117" y="141"/>
                </a:lnTo>
                <a:lnTo>
                  <a:pt x="106" y="141"/>
                </a:lnTo>
                <a:lnTo>
                  <a:pt x="106" y="130"/>
                </a:lnTo>
                <a:lnTo>
                  <a:pt x="101" y="124"/>
                </a:lnTo>
                <a:lnTo>
                  <a:pt x="106" y="119"/>
                </a:lnTo>
                <a:lnTo>
                  <a:pt x="106" y="113"/>
                </a:lnTo>
                <a:lnTo>
                  <a:pt x="101" y="108"/>
                </a:lnTo>
                <a:lnTo>
                  <a:pt x="101" y="97"/>
                </a:lnTo>
                <a:lnTo>
                  <a:pt x="106" y="86"/>
                </a:lnTo>
                <a:lnTo>
                  <a:pt x="101" y="81"/>
                </a:lnTo>
                <a:lnTo>
                  <a:pt x="101" y="70"/>
                </a:lnTo>
                <a:lnTo>
                  <a:pt x="117" y="65"/>
                </a:lnTo>
                <a:lnTo>
                  <a:pt x="128" y="59"/>
                </a:lnTo>
                <a:lnTo>
                  <a:pt x="128" y="54"/>
                </a:lnTo>
                <a:lnTo>
                  <a:pt x="117" y="49"/>
                </a:lnTo>
                <a:lnTo>
                  <a:pt x="112" y="38"/>
                </a:lnTo>
                <a:lnTo>
                  <a:pt x="117" y="38"/>
                </a:lnTo>
                <a:lnTo>
                  <a:pt x="117" y="32"/>
                </a:lnTo>
                <a:lnTo>
                  <a:pt x="117" y="22"/>
                </a:lnTo>
                <a:lnTo>
                  <a:pt x="112" y="16"/>
                </a:lnTo>
                <a:lnTo>
                  <a:pt x="106" y="16"/>
                </a:lnTo>
                <a:lnTo>
                  <a:pt x="112" y="11"/>
                </a:lnTo>
                <a:lnTo>
                  <a:pt x="96" y="11"/>
                </a:lnTo>
                <a:lnTo>
                  <a:pt x="101" y="0"/>
                </a:lnTo>
                <a:lnTo>
                  <a:pt x="96" y="0"/>
                </a:lnTo>
                <a:lnTo>
                  <a:pt x="85" y="5"/>
                </a:lnTo>
                <a:lnTo>
                  <a:pt x="85" y="11"/>
                </a:lnTo>
                <a:lnTo>
                  <a:pt x="80" y="16"/>
                </a:lnTo>
                <a:lnTo>
                  <a:pt x="80" y="27"/>
                </a:lnTo>
                <a:lnTo>
                  <a:pt x="74" y="32"/>
                </a:lnTo>
                <a:lnTo>
                  <a:pt x="80" y="43"/>
                </a:lnTo>
                <a:lnTo>
                  <a:pt x="58" y="43"/>
                </a:lnTo>
                <a:lnTo>
                  <a:pt x="48" y="43"/>
                </a:lnTo>
                <a:lnTo>
                  <a:pt x="42" y="49"/>
                </a:lnTo>
                <a:lnTo>
                  <a:pt x="42" y="54"/>
                </a:lnTo>
                <a:lnTo>
                  <a:pt x="42" y="70"/>
                </a:lnTo>
                <a:lnTo>
                  <a:pt x="37" y="76"/>
                </a:lnTo>
                <a:lnTo>
                  <a:pt x="32" y="70"/>
                </a:lnTo>
                <a:lnTo>
                  <a:pt x="26" y="70"/>
                </a:lnTo>
                <a:lnTo>
                  <a:pt x="16" y="65"/>
                </a:lnTo>
                <a:lnTo>
                  <a:pt x="10" y="59"/>
                </a:lnTo>
                <a:lnTo>
                  <a:pt x="0" y="54"/>
                </a:lnTo>
                <a:lnTo>
                  <a:pt x="5" y="65"/>
                </a:lnTo>
                <a:lnTo>
                  <a:pt x="0" y="59"/>
                </a:lnTo>
                <a:lnTo>
                  <a:pt x="0" y="65"/>
                </a:lnTo>
                <a:lnTo>
                  <a:pt x="0" y="70"/>
                </a:lnTo>
                <a:lnTo>
                  <a:pt x="5" y="81"/>
                </a:lnTo>
                <a:lnTo>
                  <a:pt x="5" y="92"/>
                </a:lnTo>
                <a:lnTo>
                  <a:pt x="16" y="103"/>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9" name="Freeform 112"/>
          <p:cNvSpPr>
            <a:spLocks/>
          </p:cNvSpPr>
          <p:nvPr/>
        </p:nvSpPr>
        <p:spPr bwMode="auto">
          <a:xfrm>
            <a:off x="6503244" y="2287017"/>
            <a:ext cx="812800" cy="669711"/>
          </a:xfrm>
          <a:custGeom>
            <a:avLst/>
            <a:gdLst>
              <a:gd name="T0" fmla="*/ 384 w 512"/>
              <a:gd name="T1" fmla="*/ 162 h 422"/>
              <a:gd name="T2" fmla="*/ 373 w 512"/>
              <a:gd name="T3" fmla="*/ 140 h 422"/>
              <a:gd name="T4" fmla="*/ 357 w 512"/>
              <a:gd name="T5" fmla="*/ 124 h 422"/>
              <a:gd name="T6" fmla="*/ 336 w 512"/>
              <a:gd name="T7" fmla="*/ 119 h 422"/>
              <a:gd name="T8" fmla="*/ 315 w 512"/>
              <a:gd name="T9" fmla="*/ 130 h 422"/>
              <a:gd name="T10" fmla="*/ 304 w 512"/>
              <a:gd name="T11" fmla="*/ 108 h 422"/>
              <a:gd name="T12" fmla="*/ 304 w 512"/>
              <a:gd name="T13" fmla="*/ 86 h 422"/>
              <a:gd name="T14" fmla="*/ 299 w 512"/>
              <a:gd name="T15" fmla="*/ 75 h 422"/>
              <a:gd name="T16" fmla="*/ 293 w 512"/>
              <a:gd name="T17" fmla="*/ 48 h 422"/>
              <a:gd name="T18" fmla="*/ 267 w 512"/>
              <a:gd name="T19" fmla="*/ 38 h 422"/>
              <a:gd name="T20" fmla="*/ 272 w 512"/>
              <a:gd name="T21" fmla="*/ 16 h 422"/>
              <a:gd name="T22" fmla="*/ 251 w 512"/>
              <a:gd name="T23" fmla="*/ 11 h 422"/>
              <a:gd name="T24" fmla="*/ 229 w 512"/>
              <a:gd name="T25" fmla="*/ 43 h 422"/>
              <a:gd name="T26" fmla="*/ 219 w 512"/>
              <a:gd name="T27" fmla="*/ 70 h 422"/>
              <a:gd name="T28" fmla="*/ 197 w 512"/>
              <a:gd name="T29" fmla="*/ 103 h 422"/>
              <a:gd name="T30" fmla="*/ 171 w 512"/>
              <a:gd name="T31" fmla="*/ 119 h 422"/>
              <a:gd name="T32" fmla="*/ 144 w 512"/>
              <a:gd name="T33" fmla="*/ 130 h 422"/>
              <a:gd name="T34" fmla="*/ 128 w 512"/>
              <a:gd name="T35" fmla="*/ 157 h 422"/>
              <a:gd name="T36" fmla="*/ 128 w 512"/>
              <a:gd name="T37" fmla="*/ 194 h 422"/>
              <a:gd name="T38" fmla="*/ 112 w 512"/>
              <a:gd name="T39" fmla="*/ 221 h 422"/>
              <a:gd name="T40" fmla="*/ 101 w 512"/>
              <a:gd name="T41" fmla="*/ 259 h 422"/>
              <a:gd name="T42" fmla="*/ 75 w 512"/>
              <a:gd name="T43" fmla="*/ 270 h 422"/>
              <a:gd name="T44" fmla="*/ 48 w 512"/>
              <a:gd name="T45" fmla="*/ 281 h 422"/>
              <a:gd name="T46" fmla="*/ 27 w 512"/>
              <a:gd name="T47" fmla="*/ 297 h 422"/>
              <a:gd name="T48" fmla="*/ 11 w 512"/>
              <a:gd name="T49" fmla="*/ 319 h 422"/>
              <a:gd name="T50" fmla="*/ 0 w 512"/>
              <a:gd name="T51" fmla="*/ 351 h 422"/>
              <a:gd name="T52" fmla="*/ 37 w 512"/>
              <a:gd name="T53" fmla="*/ 357 h 422"/>
              <a:gd name="T54" fmla="*/ 69 w 512"/>
              <a:gd name="T55" fmla="*/ 362 h 422"/>
              <a:gd name="T56" fmla="*/ 85 w 512"/>
              <a:gd name="T57" fmla="*/ 373 h 422"/>
              <a:gd name="T58" fmla="*/ 117 w 512"/>
              <a:gd name="T59" fmla="*/ 384 h 422"/>
              <a:gd name="T60" fmla="*/ 139 w 512"/>
              <a:gd name="T61" fmla="*/ 389 h 422"/>
              <a:gd name="T62" fmla="*/ 144 w 512"/>
              <a:gd name="T63" fmla="*/ 416 h 422"/>
              <a:gd name="T64" fmla="*/ 165 w 512"/>
              <a:gd name="T65" fmla="*/ 416 h 422"/>
              <a:gd name="T66" fmla="*/ 187 w 512"/>
              <a:gd name="T67" fmla="*/ 411 h 422"/>
              <a:gd name="T68" fmla="*/ 213 w 512"/>
              <a:gd name="T69" fmla="*/ 405 h 422"/>
              <a:gd name="T70" fmla="*/ 219 w 512"/>
              <a:gd name="T71" fmla="*/ 384 h 422"/>
              <a:gd name="T72" fmla="*/ 219 w 512"/>
              <a:gd name="T73" fmla="*/ 362 h 422"/>
              <a:gd name="T74" fmla="*/ 197 w 512"/>
              <a:gd name="T75" fmla="*/ 340 h 422"/>
              <a:gd name="T76" fmla="*/ 208 w 512"/>
              <a:gd name="T77" fmla="*/ 324 h 422"/>
              <a:gd name="T78" fmla="*/ 235 w 512"/>
              <a:gd name="T79" fmla="*/ 313 h 422"/>
              <a:gd name="T80" fmla="*/ 245 w 512"/>
              <a:gd name="T81" fmla="*/ 313 h 422"/>
              <a:gd name="T82" fmla="*/ 272 w 512"/>
              <a:gd name="T83" fmla="*/ 319 h 422"/>
              <a:gd name="T84" fmla="*/ 299 w 512"/>
              <a:gd name="T85" fmla="*/ 319 h 422"/>
              <a:gd name="T86" fmla="*/ 325 w 512"/>
              <a:gd name="T87" fmla="*/ 319 h 422"/>
              <a:gd name="T88" fmla="*/ 363 w 512"/>
              <a:gd name="T89" fmla="*/ 324 h 422"/>
              <a:gd name="T90" fmla="*/ 384 w 512"/>
              <a:gd name="T91" fmla="*/ 340 h 422"/>
              <a:gd name="T92" fmla="*/ 400 w 512"/>
              <a:gd name="T93" fmla="*/ 362 h 422"/>
              <a:gd name="T94" fmla="*/ 389 w 512"/>
              <a:gd name="T95" fmla="*/ 384 h 422"/>
              <a:gd name="T96" fmla="*/ 389 w 512"/>
              <a:gd name="T97" fmla="*/ 395 h 422"/>
              <a:gd name="T98" fmla="*/ 411 w 512"/>
              <a:gd name="T99" fmla="*/ 416 h 422"/>
              <a:gd name="T100" fmla="*/ 437 w 512"/>
              <a:gd name="T101" fmla="*/ 411 h 422"/>
              <a:gd name="T102" fmla="*/ 453 w 512"/>
              <a:gd name="T103" fmla="*/ 395 h 422"/>
              <a:gd name="T104" fmla="*/ 475 w 512"/>
              <a:gd name="T105" fmla="*/ 378 h 422"/>
              <a:gd name="T106" fmla="*/ 491 w 512"/>
              <a:gd name="T107" fmla="*/ 362 h 422"/>
              <a:gd name="T108" fmla="*/ 496 w 512"/>
              <a:gd name="T109" fmla="*/ 340 h 422"/>
              <a:gd name="T110" fmla="*/ 512 w 512"/>
              <a:gd name="T111" fmla="*/ 319 h 422"/>
              <a:gd name="T112" fmla="*/ 501 w 512"/>
              <a:gd name="T113" fmla="*/ 297 h 422"/>
              <a:gd name="T114" fmla="*/ 485 w 512"/>
              <a:gd name="T115" fmla="*/ 276 h 422"/>
              <a:gd name="T116" fmla="*/ 475 w 512"/>
              <a:gd name="T117" fmla="*/ 249 h 422"/>
              <a:gd name="T118" fmla="*/ 453 w 512"/>
              <a:gd name="T119" fmla="*/ 232 h 422"/>
              <a:gd name="T120" fmla="*/ 427 w 512"/>
              <a:gd name="T121" fmla="*/ 221 h 422"/>
              <a:gd name="T122" fmla="*/ 411 w 512"/>
              <a:gd name="T123" fmla="*/ 200 h 422"/>
              <a:gd name="T124" fmla="*/ 395 w 512"/>
              <a:gd name="T125" fmla="*/ 1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2" h="422">
                <a:moveTo>
                  <a:pt x="395" y="173"/>
                </a:moveTo>
                <a:lnTo>
                  <a:pt x="389" y="167"/>
                </a:lnTo>
                <a:lnTo>
                  <a:pt x="384" y="162"/>
                </a:lnTo>
                <a:lnTo>
                  <a:pt x="379" y="157"/>
                </a:lnTo>
                <a:lnTo>
                  <a:pt x="379" y="151"/>
                </a:lnTo>
                <a:lnTo>
                  <a:pt x="373" y="140"/>
                </a:lnTo>
                <a:lnTo>
                  <a:pt x="368" y="135"/>
                </a:lnTo>
                <a:lnTo>
                  <a:pt x="368" y="130"/>
                </a:lnTo>
                <a:lnTo>
                  <a:pt x="357" y="124"/>
                </a:lnTo>
                <a:lnTo>
                  <a:pt x="352" y="119"/>
                </a:lnTo>
                <a:lnTo>
                  <a:pt x="347" y="113"/>
                </a:lnTo>
                <a:lnTo>
                  <a:pt x="336" y="119"/>
                </a:lnTo>
                <a:lnTo>
                  <a:pt x="331" y="124"/>
                </a:lnTo>
                <a:lnTo>
                  <a:pt x="320" y="124"/>
                </a:lnTo>
                <a:lnTo>
                  <a:pt x="315" y="130"/>
                </a:lnTo>
                <a:lnTo>
                  <a:pt x="309" y="119"/>
                </a:lnTo>
                <a:lnTo>
                  <a:pt x="304" y="113"/>
                </a:lnTo>
                <a:lnTo>
                  <a:pt x="304" y="108"/>
                </a:lnTo>
                <a:lnTo>
                  <a:pt x="299" y="97"/>
                </a:lnTo>
                <a:lnTo>
                  <a:pt x="299" y="92"/>
                </a:lnTo>
                <a:lnTo>
                  <a:pt x="304" y="86"/>
                </a:lnTo>
                <a:lnTo>
                  <a:pt x="315" y="81"/>
                </a:lnTo>
                <a:lnTo>
                  <a:pt x="304" y="81"/>
                </a:lnTo>
                <a:lnTo>
                  <a:pt x="299" y="75"/>
                </a:lnTo>
                <a:lnTo>
                  <a:pt x="304" y="65"/>
                </a:lnTo>
                <a:lnTo>
                  <a:pt x="299" y="54"/>
                </a:lnTo>
                <a:lnTo>
                  <a:pt x="293" y="48"/>
                </a:lnTo>
                <a:lnTo>
                  <a:pt x="288" y="48"/>
                </a:lnTo>
                <a:lnTo>
                  <a:pt x="277" y="43"/>
                </a:lnTo>
                <a:lnTo>
                  <a:pt x="267" y="38"/>
                </a:lnTo>
                <a:lnTo>
                  <a:pt x="267" y="32"/>
                </a:lnTo>
                <a:lnTo>
                  <a:pt x="267" y="21"/>
                </a:lnTo>
                <a:lnTo>
                  <a:pt x="272" y="16"/>
                </a:lnTo>
                <a:lnTo>
                  <a:pt x="267" y="5"/>
                </a:lnTo>
                <a:lnTo>
                  <a:pt x="256" y="0"/>
                </a:lnTo>
                <a:lnTo>
                  <a:pt x="251" y="11"/>
                </a:lnTo>
                <a:lnTo>
                  <a:pt x="245" y="27"/>
                </a:lnTo>
                <a:lnTo>
                  <a:pt x="235" y="38"/>
                </a:lnTo>
                <a:lnTo>
                  <a:pt x="229" y="43"/>
                </a:lnTo>
                <a:lnTo>
                  <a:pt x="224" y="48"/>
                </a:lnTo>
                <a:lnTo>
                  <a:pt x="224" y="65"/>
                </a:lnTo>
                <a:lnTo>
                  <a:pt x="219" y="70"/>
                </a:lnTo>
                <a:lnTo>
                  <a:pt x="213" y="81"/>
                </a:lnTo>
                <a:lnTo>
                  <a:pt x="203" y="97"/>
                </a:lnTo>
                <a:lnTo>
                  <a:pt x="197" y="103"/>
                </a:lnTo>
                <a:lnTo>
                  <a:pt x="187" y="108"/>
                </a:lnTo>
                <a:lnTo>
                  <a:pt x="181" y="113"/>
                </a:lnTo>
                <a:lnTo>
                  <a:pt x="171" y="119"/>
                </a:lnTo>
                <a:lnTo>
                  <a:pt x="160" y="119"/>
                </a:lnTo>
                <a:lnTo>
                  <a:pt x="149" y="124"/>
                </a:lnTo>
                <a:lnTo>
                  <a:pt x="144" y="130"/>
                </a:lnTo>
                <a:lnTo>
                  <a:pt x="139" y="140"/>
                </a:lnTo>
                <a:lnTo>
                  <a:pt x="133" y="146"/>
                </a:lnTo>
                <a:lnTo>
                  <a:pt x="128" y="157"/>
                </a:lnTo>
                <a:lnTo>
                  <a:pt x="128" y="173"/>
                </a:lnTo>
                <a:lnTo>
                  <a:pt x="128" y="184"/>
                </a:lnTo>
                <a:lnTo>
                  <a:pt x="128" y="194"/>
                </a:lnTo>
                <a:lnTo>
                  <a:pt x="123" y="205"/>
                </a:lnTo>
                <a:lnTo>
                  <a:pt x="117" y="216"/>
                </a:lnTo>
                <a:lnTo>
                  <a:pt x="112" y="221"/>
                </a:lnTo>
                <a:lnTo>
                  <a:pt x="107" y="232"/>
                </a:lnTo>
                <a:lnTo>
                  <a:pt x="107" y="249"/>
                </a:lnTo>
                <a:lnTo>
                  <a:pt x="101" y="259"/>
                </a:lnTo>
                <a:lnTo>
                  <a:pt x="96" y="265"/>
                </a:lnTo>
                <a:lnTo>
                  <a:pt x="85" y="270"/>
                </a:lnTo>
                <a:lnTo>
                  <a:pt x="75" y="270"/>
                </a:lnTo>
                <a:lnTo>
                  <a:pt x="64" y="270"/>
                </a:lnTo>
                <a:lnTo>
                  <a:pt x="53" y="276"/>
                </a:lnTo>
                <a:lnTo>
                  <a:pt x="48" y="281"/>
                </a:lnTo>
                <a:lnTo>
                  <a:pt x="43" y="281"/>
                </a:lnTo>
                <a:lnTo>
                  <a:pt x="32" y="286"/>
                </a:lnTo>
                <a:lnTo>
                  <a:pt x="27" y="297"/>
                </a:lnTo>
                <a:lnTo>
                  <a:pt x="21" y="303"/>
                </a:lnTo>
                <a:lnTo>
                  <a:pt x="16" y="313"/>
                </a:lnTo>
                <a:lnTo>
                  <a:pt x="11" y="319"/>
                </a:lnTo>
                <a:lnTo>
                  <a:pt x="5" y="330"/>
                </a:lnTo>
                <a:lnTo>
                  <a:pt x="5" y="340"/>
                </a:lnTo>
                <a:lnTo>
                  <a:pt x="0" y="351"/>
                </a:lnTo>
                <a:lnTo>
                  <a:pt x="16" y="351"/>
                </a:lnTo>
                <a:lnTo>
                  <a:pt x="27" y="357"/>
                </a:lnTo>
                <a:lnTo>
                  <a:pt x="37" y="357"/>
                </a:lnTo>
                <a:lnTo>
                  <a:pt x="48" y="357"/>
                </a:lnTo>
                <a:lnTo>
                  <a:pt x="64" y="357"/>
                </a:lnTo>
                <a:lnTo>
                  <a:pt x="69" y="362"/>
                </a:lnTo>
                <a:lnTo>
                  <a:pt x="69" y="368"/>
                </a:lnTo>
                <a:lnTo>
                  <a:pt x="75" y="373"/>
                </a:lnTo>
                <a:lnTo>
                  <a:pt x="85" y="373"/>
                </a:lnTo>
                <a:lnTo>
                  <a:pt x="101" y="373"/>
                </a:lnTo>
                <a:lnTo>
                  <a:pt x="112" y="373"/>
                </a:lnTo>
                <a:lnTo>
                  <a:pt x="117" y="384"/>
                </a:lnTo>
                <a:lnTo>
                  <a:pt x="128" y="378"/>
                </a:lnTo>
                <a:lnTo>
                  <a:pt x="133" y="384"/>
                </a:lnTo>
                <a:lnTo>
                  <a:pt x="139" y="389"/>
                </a:lnTo>
                <a:lnTo>
                  <a:pt x="139" y="395"/>
                </a:lnTo>
                <a:lnTo>
                  <a:pt x="144" y="405"/>
                </a:lnTo>
                <a:lnTo>
                  <a:pt x="144" y="416"/>
                </a:lnTo>
                <a:lnTo>
                  <a:pt x="149" y="422"/>
                </a:lnTo>
                <a:lnTo>
                  <a:pt x="155" y="422"/>
                </a:lnTo>
                <a:lnTo>
                  <a:pt x="165" y="416"/>
                </a:lnTo>
                <a:lnTo>
                  <a:pt x="171" y="411"/>
                </a:lnTo>
                <a:lnTo>
                  <a:pt x="176" y="416"/>
                </a:lnTo>
                <a:lnTo>
                  <a:pt x="187" y="411"/>
                </a:lnTo>
                <a:lnTo>
                  <a:pt x="197" y="411"/>
                </a:lnTo>
                <a:lnTo>
                  <a:pt x="208" y="411"/>
                </a:lnTo>
                <a:lnTo>
                  <a:pt x="213" y="405"/>
                </a:lnTo>
                <a:lnTo>
                  <a:pt x="224" y="400"/>
                </a:lnTo>
                <a:lnTo>
                  <a:pt x="224" y="395"/>
                </a:lnTo>
                <a:lnTo>
                  <a:pt x="219" y="384"/>
                </a:lnTo>
                <a:lnTo>
                  <a:pt x="219" y="378"/>
                </a:lnTo>
                <a:lnTo>
                  <a:pt x="224" y="373"/>
                </a:lnTo>
                <a:lnTo>
                  <a:pt x="219" y="362"/>
                </a:lnTo>
                <a:lnTo>
                  <a:pt x="213" y="351"/>
                </a:lnTo>
                <a:lnTo>
                  <a:pt x="208" y="346"/>
                </a:lnTo>
                <a:lnTo>
                  <a:pt x="197" y="340"/>
                </a:lnTo>
                <a:lnTo>
                  <a:pt x="203" y="335"/>
                </a:lnTo>
                <a:lnTo>
                  <a:pt x="203" y="330"/>
                </a:lnTo>
                <a:lnTo>
                  <a:pt x="208" y="324"/>
                </a:lnTo>
                <a:lnTo>
                  <a:pt x="219" y="319"/>
                </a:lnTo>
                <a:lnTo>
                  <a:pt x="229" y="319"/>
                </a:lnTo>
                <a:lnTo>
                  <a:pt x="235" y="313"/>
                </a:lnTo>
                <a:lnTo>
                  <a:pt x="240" y="308"/>
                </a:lnTo>
                <a:lnTo>
                  <a:pt x="245" y="308"/>
                </a:lnTo>
                <a:lnTo>
                  <a:pt x="245" y="313"/>
                </a:lnTo>
                <a:lnTo>
                  <a:pt x="256" y="308"/>
                </a:lnTo>
                <a:lnTo>
                  <a:pt x="261" y="319"/>
                </a:lnTo>
                <a:lnTo>
                  <a:pt x="272" y="319"/>
                </a:lnTo>
                <a:lnTo>
                  <a:pt x="283" y="319"/>
                </a:lnTo>
                <a:lnTo>
                  <a:pt x="288" y="319"/>
                </a:lnTo>
                <a:lnTo>
                  <a:pt x="299" y="319"/>
                </a:lnTo>
                <a:lnTo>
                  <a:pt x="309" y="319"/>
                </a:lnTo>
                <a:lnTo>
                  <a:pt x="320" y="319"/>
                </a:lnTo>
                <a:lnTo>
                  <a:pt x="325" y="319"/>
                </a:lnTo>
                <a:lnTo>
                  <a:pt x="336" y="319"/>
                </a:lnTo>
                <a:lnTo>
                  <a:pt x="352" y="324"/>
                </a:lnTo>
                <a:lnTo>
                  <a:pt x="363" y="324"/>
                </a:lnTo>
                <a:lnTo>
                  <a:pt x="368" y="330"/>
                </a:lnTo>
                <a:lnTo>
                  <a:pt x="379" y="340"/>
                </a:lnTo>
                <a:lnTo>
                  <a:pt x="384" y="340"/>
                </a:lnTo>
                <a:lnTo>
                  <a:pt x="389" y="346"/>
                </a:lnTo>
                <a:lnTo>
                  <a:pt x="389" y="357"/>
                </a:lnTo>
                <a:lnTo>
                  <a:pt x="400" y="362"/>
                </a:lnTo>
                <a:lnTo>
                  <a:pt x="400" y="373"/>
                </a:lnTo>
                <a:lnTo>
                  <a:pt x="395" y="378"/>
                </a:lnTo>
                <a:lnTo>
                  <a:pt x="389" y="384"/>
                </a:lnTo>
                <a:lnTo>
                  <a:pt x="384" y="389"/>
                </a:lnTo>
                <a:lnTo>
                  <a:pt x="384" y="395"/>
                </a:lnTo>
                <a:lnTo>
                  <a:pt x="389" y="395"/>
                </a:lnTo>
                <a:lnTo>
                  <a:pt x="400" y="400"/>
                </a:lnTo>
                <a:lnTo>
                  <a:pt x="405" y="411"/>
                </a:lnTo>
                <a:lnTo>
                  <a:pt x="411" y="416"/>
                </a:lnTo>
                <a:lnTo>
                  <a:pt x="421" y="416"/>
                </a:lnTo>
                <a:lnTo>
                  <a:pt x="427" y="416"/>
                </a:lnTo>
                <a:lnTo>
                  <a:pt x="437" y="411"/>
                </a:lnTo>
                <a:lnTo>
                  <a:pt x="443" y="405"/>
                </a:lnTo>
                <a:lnTo>
                  <a:pt x="448" y="400"/>
                </a:lnTo>
                <a:lnTo>
                  <a:pt x="453" y="395"/>
                </a:lnTo>
                <a:lnTo>
                  <a:pt x="459" y="384"/>
                </a:lnTo>
                <a:lnTo>
                  <a:pt x="464" y="378"/>
                </a:lnTo>
                <a:lnTo>
                  <a:pt x="475" y="378"/>
                </a:lnTo>
                <a:lnTo>
                  <a:pt x="480" y="373"/>
                </a:lnTo>
                <a:lnTo>
                  <a:pt x="485" y="368"/>
                </a:lnTo>
                <a:lnTo>
                  <a:pt x="491" y="362"/>
                </a:lnTo>
                <a:lnTo>
                  <a:pt x="485" y="357"/>
                </a:lnTo>
                <a:lnTo>
                  <a:pt x="491" y="346"/>
                </a:lnTo>
                <a:lnTo>
                  <a:pt x="496" y="340"/>
                </a:lnTo>
                <a:lnTo>
                  <a:pt x="501" y="335"/>
                </a:lnTo>
                <a:lnTo>
                  <a:pt x="507" y="330"/>
                </a:lnTo>
                <a:lnTo>
                  <a:pt x="512" y="319"/>
                </a:lnTo>
                <a:lnTo>
                  <a:pt x="512" y="313"/>
                </a:lnTo>
                <a:lnTo>
                  <a:pt x="512" y="303"/>
                </a:lnTo>
                <a:lnTo>
                  <a:pt x="501" y="297"/>
                </a:lnTo>
                <a:lnTo>
                  <a:pt x="496" y="292"/>
                </a:lnTo>
                <a:lnTo>
                  <a:pt x="491" y="281"/>
                </a:lnTo>
                <a:lnTo>
                  <a:pt x="485" y="276"/>
                </a:lnTo>
                <a:lnTo>
                  <a:pt x="480" y="265"/>
                </a:lnTo>
                <a:lnTo>
                  <a:pt x="475" y="259"/>
                </a:lnTo>
                <a:lnTo>
                  <a:pt x="475" y="249"/>
                </a:lnTo>
                <a:lnTo>
                  <a:pt x="469" y="238"/>
                </a:lnTo>
                <a:lnTo>
                  <a:pt x="459" y="232"/>
                </a:lnTo>
                <a:lnTo>
                  <a:pt x="453" y="232"/>
                </a:lnTo>
                <a:lnTo>
                  <a:pt x="443" y="227"/>
                </a:lnTo>
                <a:lnTo>
                  <a:pt x="432" y="227"/>
                </a:lnTo>
                <a:lnTo>
                  <a:pt x="427" y="221"/>
                </a:lnTo>
                <a:lnTo>
                  <a:pt x="421" y="211"/>
                </a:lnTo>
                <a:lnTo>
                  <a:pt x="416" y="205"/>
                </a:lnTo>
                <a:lnTo>
                  <a:pt x="411" y="200"/>
                </a:lnTo>
                <a:lnTo>
                  <a:pt x="405" y="189"/>
                </a:lnTo>
                <a:lnTo>
                  <a:pt x="400" y="178"/>
                </a:lnTo>
                <a:lnTo>
                  <a:pt x="395" y="17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0" name="Freeform 113"/>
          <p:cNvSpPr>
            <a:spLocks/>
          </p:cNvSpPr>
          <p:nvPr/>
        </p:nvSpPr>
        <p:spPr bwMode="auto">
          <a:xfrm>
            <a:off x="3320306" y="1230079"/>
            <a:ext cx="3995738" cy="4841919"/>
          </a:xfrm>
          <a:custGeom>
            <a:avLst/>
            <a:gdLst>
              <a:gd name="T0" fmla="*/ 1285 w 2517"/>
              <a:gd name="T1" fmla="*/ 1715 h 3051"/>
              <a:gd name="T2" fmla="*/ 1408 w 2517"/>
              <a:gd name="T3" fmla="*/ 1812 h 3051"/>
              <a:gd name="T4" fmla="*/ 1360 w 2517"/>
              <a:gd name="T5" fmla="*/ 1899 h 3051"/>
              <a:gd name="T6" fmla="*/ 1349 w 2517"/>
              <a:gd name="T7" fmla="*/ 1958 h 3051"/>
              <a:gd name="T8" fmla="*/ 1152 w 2517"/>
              <a:gd name="T9" fmla="*/ 2110 h 3051"/>
              <a:gd name="T10" fmla="*/ 1088 w 2517"/>
              <a:gd name="T11" fmla="*/ 2250 h 3051"/>
              <a:gd name="T12" fmla="*/ 1019 w 2517"/>
              <a:gd name="T13" fmla="*/ 2315 h 3051"/>
              <a:gd name="T14" fmla="*/ 869 w 2517"/>
              <a:gd name="T15" fmla="*/ 2461 h 3051"/>
              <a:gd name="T16" fmla="*/ 699 w 2517"/>
              <a:gd name="T17" fmla="*/ 2591 h 3051"/>
              <a:gd name="T18" fmla="*/ 528 w 2517"/>
              <a:gd name="T19" fmla="*/ 2726 h 3051"/>
              <a:gd name="T20" fmla="*/ 325 w 2517"/>
              <a:gd name="T21" fmla="*/ 2802 h 3051"/>
              <a:gd name="T22" fmla="*/ 139 w 2517"/>
              <a:gd name="T23" fmla="*/ 2840 h 3051"/>
              <a:gd name="T24" fmla="*/ 16 w 2517"/>
              <a:gd name="T25" fmla="*/ 2910 h 3051"/>
              <a:gd name="T26" fmla="*/ 69 w 2517"/>
              <a:gd name="T27" fmla="*/ 3051 h 3051"/>
              <a:gd name="T28" fmla="*/ 229 w 2517"/>
              <a:gd name="T29" fmla="*/ 3035 h 3051"/>
              <a:gd name="T30" fmla="*/ 421 w 2517"/>
              <a:gd name="T31" fmla="*/ 2991 h 3051"/>
              <a:gd name="T32" fmla="*/ 581 w 2517"/>
              <a:gd name="T33" fmla="*/ 2899 h 3051"/>
              <a:gd name="T34" fmla="*/ 768 w 2517"/>
              <a:gd name="T35" fmla="*/ 2943 h 3051"/>
              <a:gd name="T36" fmla="*/ 917 w 2517"/>
              <a:gd name="T37" fmla="*/ 2845 h 3051"/>
              <a:gd name="T38" fmla="*/ 1104 w 2517"/>
              <a:gd name="T39" fmla="*/ 2829 h 3051"/>
              <a:gd name="T40" fmla="*/ 1291 w 2517"/>
              <a:gd name="T41" fmla="*/ 2764 h 3051"/>
              <a:gd name="T42" fmla="*/ 1499 w 2517"/>
              <a:gd name="T43" fmla="*/ 2705 h 3051"/>
              <a:gd name="T44" fmla="*/ 1653 w 2517"/>
              <a:gd name="T45" fmla="*/ 2759 h 3051"/>
              <a:gd name="T46" fmla="*/ 1866 w 2517"/>
              <a:gd name="T47" fmla="*/ 2645 h 3051"/>
              <a:gd name="T48" fmla="*/ 2096 w 2517"/>
              <a:gd name="T49" fmla="*/ 2624 h 3051"/>
              <a:gd name="T50" fmla="*/ 2250 w 2517"/>
              <a:gd name="T51" fmla="*/ 2505 h 3051"/>
              <a:gd name="T52" fmla="*/ 2282 w 2517"/>
              <a:gd name="T53" fmla="*/ 2342 h 3051"/>
              <a:gd name="T54" fmla="*/ 2234 w 2517"/>
              <a:gd name="T55" fmla="*/ 2148 h 3051"/>
              <a:gd name="T56" fmla="*/ 2160 w 2517"/>
              <a:gd name="T57" fmla="*/ 1996 h 3051"/>
              <a:gd name="T58" fmla="*/ 2266 w 2517"/>
              <a:gd name="T59" fmla="*/ 1834 h 3051"/>
              <a:gd name="T60" fmla="*/ 2176 w 2517"/>
              <a:gd name="T61" fmla="*/ 1710 h 3051"/>
              <a:gd name="T62" fmla="*/ 2234 w 2517"/>
              <a:gd name="T63" fmla="*/ 1499 h 3051"/>
              <a:gd name="T64" fmla="*/ 2320 w 2517"/>
              <a:gd name="T65" fmla="*/ 1309 h 3051"/>
              <a:gd name="T66" fmla="*/ 2373 w 2517"/>
              <a:gd name="T67" fmla="*/ 1147 h 3051"/>
              <a:gd name="T68" fmla="*/ 2480 w 2517"/>
              <a:gd name="T69" fmla="*/ 1044 h 3051"/>
              <a:gd name="T70" fmla="*/ 2421 w 2517"/>
              <a:gd name="T71" fmla="*/ 871 h 3051"/>
              <a:gd name="T72" fmla="*/ 2309 w 2517"/>
              <a:gd name="T73" fmla="*/ 747 h 3051"/>
              <a:gd name="T74" fmla="*/ 2208 w 2517"/>
              <a:gd name="T75" fmla="*/ 574 h 3051"/>
              <a:gd name="T76" fmla="*/ 2090 w 2517"/>
              <a:gd name="T77" fmla="*/ 466 h 3051"/>
              <a:gd name="T78" fmla="*/ 1984 w 2517"/>
              <a:gd name="T79" fmla="*/ 439 h 3051"/>
              <a:gd name="T80" fmla="*/ 1957 w 2517"/>
              <a:gd name="T81" fmla="*/ 314 h 3051"/>
              <a:gd name="T82" fmla="*/ 1866 w 2517"/>
              <a:gd name="T83" fmla="*/ 374 h 3051"/>
              <a:gd name="T84" fmla="*/ 1813 w 2517"/>
              <a:gd name="T85" fmla="*/ 455 h 3051"/>
              <a:gd name="T86" fmla="*/ 1792 w 2517"/>
              <a:gd name="T87" fmla="*/ 525 h 3051"/>
              <a:gd name="T88" fmla="*/ 1621 w 2517"/>
              <a:gd name="T89" fmla="*/ 433 h 3051"/>
              <a:gd name="T90" fmla="*/ 1493 w 2517"/>
              <a:gd name="T91" fmla="*/ 347 h 3051"/>
              <a:gd name="T92" fmla="*/ 1509 w 2517"/>
              <a:gd name="T93" fmla="*/ 228 h 3051"/>
              <a:gd name="T94" fmla="*/ 1275 w 2517"/>
              <a:gd name="T95" fmla="*/ 190 h 3051"/>
              <a:gd name="T96" fmla="*/ 1099 w 2517"/>
              <a:gd name="T97" fmla="*/ 109 h 3051"/>
              <a:gd name="T98" fmla="*/ 960 w 2517"/>
              <a:gd name="T99" fmla="*/ 22 h 3051"/>
              <a:gd name="T100" fmla="*/ 1003 w 2517"/>
              <a:gd name="T101" fmla="*/ 147 h 3051"/>
              <a:gd name="T102" fmla="*/ 976 w 2517"/>
              <a:gd name="T103" fmla="*/ 341 h 3051"/>
              <a:gd name="T104" fmla="*/ 1152 w 2517"/>
              <a:gd name="T105" fmla="*/ 428 h 3051"/>
              <a:gd name="T106" fmla="*/ 1301 w 2517"/>
              <a:gd name="T107" fmla="*/ 449 h 3051"/>
              <a:gd name="T108" fmla="*/ 1381 w 2517"/>
              <a:gd name="T109" fmla="*/ 514 h 3051"/>
              <a:gd name="T110" fmla="*/ 1317 w 2517"/>
              <a:gd name="T111" fmla="*/ 617 h 3051"/>
              <a:gd name="T112" fmla="*/ 1296 w 2517"/>
              <a:gd name="T113" fmla="*/ 769 h 3051"/>
              <a:gd name="T114" fmla="*/ 1275 w 2517"/>
              <a:gd name="T115" fmla="*/ 974 h 3051"/>
              <a:gd name="T116" fmla="*/ 1376 w 2517"/>
              <a:gd name="T117" fmla="*/ 1142 h 3051"/>
              <a:gd name="T118" fmla="*/ 1360 w 2517"/>
              <a:gd name="T119" fmla="*/ 1304 h 3051"/>
              <a:gd name="T120" fmla="*/ 1227 w 2517"/>
              <a:gd name="T121" fmla="*/ 1488 h 3051"/>
              <a:gd name="T122" fmla="*/ 1280 w 2517"/>
              <a:gd name="T123" fmla="*/ 1547 h 30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17" h="3051">
                <a:moveTo>
                  <a:pt x="1376" y="1585"/>
                </a:moveTo>
                <a:lnTo>
                  <a:pt x="1376" y="1596"/>
                </a:lnTo>
                <a:lnTo>
                  <a:pt x="1381" y="1618"/>
                </a:lnTo>
                <a:lnTo>
                  <a:pt x="1381" y="1628"/>
                </a:lnTo>
                <a:lnTo>
                  <a:pt x="1387" y="1634"/>
                </a:lnTo>
                <a:lnTo>
                  <a:pt x="1387" y="1645"/>
                </a:lnTo>
                <a:lnTo>
                  <a:pt x="1381" y="1650"/>
                </a:lnTo>
                <a:lnTo>
                  <a:pt x="1365" y="1645"/>
                </a:lnTo>
                <a:lnTo>
                  <a:pt x="1365" y="1656"/>
                </a:lnTo>
                <a:lnTo>
                  <a:pt x="1365" y="1672"/>
                </a:lnTo>
                <a:lnTo>
                  <a:pt x="1365" y="1683"/>
                </a:lnTo>
                <a:lnTo>
                  <a:pt x="1365" y="1693"/>
                </a:lnTo>
                <a:lnTo>
                  <a:pt x="1365" y="1704"/>
                </a:lnTo>
                <a:lnTo>
                  <a:pt x="1360" y="1710"/>
                </a:lnTo>
                <a:lnTo>
                  <a:pt x="1349" y="1699"/>
                </a:lnTo>
                <a:lnTo>
                  <a:pt x="1344" y="1672"/>
                </a:lnTo>
                <a:lnTo>
                  <a:pt x="1339" y="1666"/>
                </a:lnTo>
                <a:lnTo>
                  <a:pt x="1317" y="1672"/>
                </a:lnTo>
                <a:lnTo>
                  <a:pt x="1312" y="1677"/>
                </a:lnTo>
                <a:lnTo>
                  <a:pt x="1301" y="1683"/>
                </a:lnTo>
                <a:lnTo>
                  <a:pt x="1296" y="1688"/>
                </a:lnTo>
                <a:lnTo>
                  <a:pt x="1301" y="1693"/>
                </a:lnTo>
                <a:lnTo>
                  <a:pt x="1301" y="1699"/>
                </a:lnTo>
                <a:lnTo>
                  <a:pt x="1296" y="1704"/>
                </a:lnTo>
                <a:lnTo>
                  <a:pt x="1307" y="1710"/>
                </a:lnTo>
                <a:lnTo>
                  <a:pt x="1285" y="1715"/>
                </a:lnTo>
                <a:lnTo>
                  <a:pt x="1280" y="1699"/>
                </a:lnTo>
                <a:lnTo>
                  <a:pt x="1275" y="1693"/>
                </a:lnTo>
                <a:lnTo>
                  <a:pt x="1269" y="1726"/>
                </a:lnTo>
                <a:lnTo>
                  <a:pt x="1323" y="1726"/>
                </a:lnTo>
                <a:lnTo>
                  <a:pt x="1328" y="1742"/>
                </a:lnTo>
                <a:lnTo>
                  <a:pt x="1360" y="1758"/>
                </a:lnTo>
                <a:lnTo>
                  <a:pt x="1355" y="1769"/>
                </a:lnTo>
                <a:lnTo>
                  <a:pt x="1355" y="1774"/>
                </a:lnTo>
                <a:lnTo>
                  <a:pt x="1333" y="1769"/>
                </a:lnTo>
                <a:lnTo>
                  <a:pt x="1307" y="1764"/>
                </a:lnTo>
                <a:lnTo>
                  <a:pt x="1312" y="1758"/>
                </a:lnTo>
                <a:lnTo>
                  <a:pt x="1301" y="1758"/>
                </a:lnTo>
                <a:lnTo>
                  <a:pt x="1269" y="1747"/>
                </a:lnTo>
                <a:lnTo>
                  <a:pt x="1280" y="1796"/>
                </a:lnTo>
                <a:lnTo>
                  <a:pt x="1328" y="1812"/>
                </a:lnTo>
                <a:lnTo>
                  <a:pt x="1349" y="1807"/>
                </a:lnTo>
                <a:lnTo>
                  <a:pt x="1360" y="1807"/>
                </a:lnTo>
                <a:lnTo>
                  <a:pt x="1371" y="1802"/>
                </a:lnTo>
                <a:lnTo>
                  <a:pt x="1381" y="1802"/>
                </a:lnTo>
                <a:lnTo>
                  <a:pt x="1408" y="1807"/>
                </a:lnTo>
                <a:lnTo>
                  <a:pt x="1413" y="1791"/>
                </a:lnTo>
                <a:lnTo>
                  <a:pt x="1413" y="1796"/>
                </a:lnTo>
                <a:lnTo>
                  <a:pt x="1419" y="1802"/>
                </a:lnTo>
                <a:lnTo>
                  <a:pt x="1424" y="1812"/>
                </a:lnTo>
                <a:lnTo>
                  <a:pt x="1413" y="1818"/>
                </a:lnTo>
                <a:lnTo>
                  <a:pt x="1408" y="1812"/>
                </a:lnTo>
                <a:lnTo>
                  <a:pt x="1397" y="1812"/>
                </a:lnTo>
                <a:lnTo>
                  <a:pt x="1381" y="1807"/>
                </a:lnTo>
                <a:lnTo>
                  <a:pt x="1376" y="1812"/>
                </a:lnTo>
                <a:lnTo>
                  <a:pt x="1371" y="1818"/>
                </a:lnTo>
                <a:lnTo>
                  <a:pt x="1429" y="1834"/>
                </a:lnTo>
                <a:lnTo>
                  <a:pt x="1424" y="1829"/>
                </a:lnTo>
                <a:lnTo>
                  <a:pt x="1435" y="1829"/>
                </a:lnTo>
                <a:lnTo>
                  <a:pt x="1435" y="1839"/>
                </a:lnTo>
                <a:lnTo>
                  <a:pt x="1424" y="1839"/>
                </a:lnTo>
                <a:lnTo>
                  <a:pt x="1408" y="1834"/>
                </a:lnTo>
                <a:lnTo>
                  <a:pt x="1403" y="1834"/>
                </a:lnTo>
                <a:lnTo>
                  <a:pt x="1392" y="1834"/>
                </a:lnTo>
                <a:lnTo>
                  <a:pt x="1381" y="1834"/>
                </a:lnTo>
                <a:lnTo>
                  <a:pt x="1376" y="1834"/>
                </a:lnTo>
                <a:lnTo>
                  <a:pt x="1376" y="1839"/>
                </a:lnTo>
                <a:lnTo>
                  <a:pt x="1381" y="1856"/>
                </a:lnTo>
                <a:lnTo>
                  <a:pt x="1397" y="1861"/>
                </a:lnTo>
                <a:lnTo>
                  <a:pt x="1403" y="1872"/>
                </a:lnTo>
                <a:lnTo>
                  <a:pt x="1392" y="1872"/>
                </a:lnTo>
                <a:lnTo>
                  <a:pt x="1381" y="1861"/>
                </a:lnTo>
                <a:lnTo>
                  <a:pt x="1376" y="1877"/>
                </a:lnTo>
                <a:lnTo>
                  <a:pt x="1371" y="1893"/>
                </a:lnTo>
                <a:lnTo>
                  <a:pt x="1387" y="1899"/>
                </a:lnTo>
                <a:lnTo>
                  <a:pt x="1381" y="1904"/>
                </a:lnTo>
                <a:lnTo>
                  <a:pt x="1365" y="1899"/>
                </a:lnTo>
                <a:lnTo>
                  <a:pt x="1360" y="1899"/>
                </a:lnTo>
                <a:lnTo>
                  <a:pt x="1355" y="1893"/>
                </a:lnTo>
                <a:lnTo>
                  <a:pt x="1349" y="1861"/>
                </a:lnTo>
                <a:lnTo>
                  <a:pt x="1339" y="1834"/>
                </a:lnTo>
                <a:lnTo>
                  <a:pt x="1312" y="1834"/>
                </a:lnTo>
                <a:lnTo>
                  <a:pt x="1312" y="1823"/>
                </a:lnTo>
                <a:lnTo>
                  <a:pt x="1301" y="1818"/>
                </a:lnTo>
                <a:lnTo>
                  <a:pt x="1291" y="1812"/>
                </a:lnTo>
                <a:lnTo>
                  <a:pt x="1285" y="1807"/>
                </a:lnTo>
                <a:lnTo>
                  <a:pt x="1280" y="1818"/>
                </a:lnTo>
                <a:lnTo>
                  <a:pt x="1285" y="1829"/>
                </a:lnTo>
                <a:lnTo>
                  <a:pt x="1285" y="1839"/>
                </a:lnTo>
                <a:lnTo>
                  <a:pt x="1296" y="1883"/>
                </a:lnTo>
                <a:lnTo>
                  <a:pt x="1259" y="1888"/>
                </a:lnTo>
                <a:lnTo>
                  <a:pt x="1259" y="1877"/>
                </a:lnTo>
                <a:lnTo>
                  <a:pt x="1248" y="1823"/>
                </a:lnTo>
                <a:lnTo>
                  <a:pt x="1243" y="1791"/>
                </a:lnTo>
                <a:lnTo>
                  <a:pt x="1195" y="1769"/>
                </a:lnTo>
                <a:lnTo>
                  <a:pt x="1200" y="1823"/>
                </a:lnTo>
                <a:lnTo>
                  <a:pt x="1221" y="1921"/>
                </a:lnTo>
                <a:lnTo>
                  <a:pt x="1264" y="1921"/>
                </a:lnTo>
                <a:lnTo>
                  <a:pt x="1301" y="1921"/>
                </a:lnTo>
                <a:lnTo>
                  <a:pt x="1317" y="1926"/>
                </a:lnTo>
                <a:lnTo>
                  <a:pt x="1328" y="1931"/>
                </a:lnTo>
                <a:lnTo>
                  <a:pt x="1355" y="1937"/>
                </a:lnTo>
                <a:lnTo>
                  <a:pt x="1349" y="1948"/>
                </a:lnTo>
                <a:lnTo>
                  <a:pt x="1349" y="1958"/>
                </a:lnTo>
                <a:lnTo>
                  <a:pt x="1344" y="1964"/>
                </a:lnTo>
                <a:lnTo>
                  <a:pt x="1328" y="2002"/>
                </a:lnTo>
                <a:lnTo>
                  <a:pt x="1301" y="2034"/>
                </a:lnTo>
                <a:lnTo>
                  <a:pt x="1301" y="2040"/>
                </a:lnTo>
                <a:lnTo>
                  <a:pt x="1296" y="2045"/>
                </a:lnTo>
                <a:lnTo>
                  <a:pt x="1253" y="2083"/>
                </a:lnTo>
                <a:lnTo>
                  <a:pt x="1221" y="2072"/>
                </a:lnTo>
                <a:lnTo>
                  <a:pt x="1205" y="2094"/>
                </a:lnTo>
                <a:lnTo>
                  <a:pt x="1221" y="2110"/>
                </a:lnTo>
                <a:lnTo>
                  <a:pt x="1200" y="2121"/>
                </a:lnTo>
                <a:lnTo>
                  <a:pt x="1195" y="2115"/>
                </a:lnTo>
                <a:lnTo>
                  <a:pt x="1200" y="2099"/>
                </a:lnTo>
                <a:lnTo>
                  <a:pt x="1189" y="2110"/>
                </a:lnTo>
                <a:lnTo>
                  <a:pt x="1195" y="2094"/>
                </a:lnTo>
                <a:lnTo>
                  <a:pt x="1184" y="2094"/>
                </a:lnTo>
                <a:lnTo>
                  <a:pt x="1179" y="2099"/>
                </a:lnTo>
                <a:lnTo>
                  <a:pt x="1168" y="2104"/>
                </a:lnTo>
                <a:lnTo>
                  <a:pt x="1195" y="2126"/>
                </a:lnTo>
                <a:lnTo>
                  <a:pt x="1184" y="2126"/>
                </a:lnTo>
                <a:lnTo>
                  <a:pt x="1173" y="2126"/>
                </a:lnTo>
                <a:lnTo>
                  <a:pt x="1179" y="2131"/>
                </a:lnTo>
                <a:lnTo>
                  <a:pt x="1168" y="2131"/>
                </a:lnTo>
                <a:lnTo>
                  <a:pt x="1163" y="2131"/>
                </a:lnTo>
                <a:lnTo>
                  <a:pt x="1152" y="2126"/>
                </a:lnTo>
                <a:lnTo>
                  <a:pt x="1157" y="2121"/>
                </a:lnTo>
                <a:lnTo>
                  <a:pt x="1152" y="2110"/>
                </a:lnTo>
                <a:lnTo>
                  <a:pt x="1141" y="2126"/>
                </a:lnTo>
                <a:lnTo>
                  <a:pt x="1152" y="2131"/>
                </a:lnTo>
                <a:lnTo>
                  <a:pt x="1141" y="2137"/>
                </a:lnTo>
                <a:lnTo>
                  <a:pt x="1125" y="2126"/>
                </a:lnTo>
                <a:lnTo>
                  <a:pt x="1141" y="2110"/>
                </a:lnTo>
                <a:lnTo>
                  <a:pt x="1131" y="2104"/>
                </a:lnTo>
                <a:lnTo>
                  <a:pt x="1120" y="2121"/>
                </a:lnTo>
                <a:lnTo>
                  <a:pt x="1109" y="2115"/>
                </a:lnTo>
                <a:lnTo>
                  <a:pt x="1120" y="2099"/>
                </a:lnTo>
                <a:lnTo>
                  <a:pt x="1125" y="2094"/>
                </a:lnTo>
                <a:lnTo>
                  <a:pt x="1120" y="2088"/>
                </a:lnTo>
                <a:lnTo>
                  <a:pt x="1115" y="2094"/>
                </a:lnTo>
                <a:lnTo>
                  <a:pt x="1088" y="2126"/>
                </a:lnTo>
                <a:lnTo>
                  <a:pt x="1077" y="2131"/>
                </a:lnTo>
                <a:lnTo>
                  <a:pt x="1072" y="2142"/>
                </a:lnTo>
                <a:lnTo>
                  <a:pt x="1067" y="2148"/>
                </a:lnTo>
                <a:lnTo>
                  <a:pt x="1067" y="2158"/>
                </a:lnTo>
                <a:lnTo>
                  <a:pt x="1067" y="2175"/>
                </a:lnTo>
                <a:lnTo>
                  <a:pt x="1072" y="2180"/>
                </a:lnTo>
                <a:lnTo>
                  <a:pt x="1067" y="2196"/>
                </a:lnTo>
                <a:lnTo>
                  <a:pt x="1072" y="2202"/>
                </a:lnTo>
                <a:lnTo>
                  <a:pt x="1093" y="2213"/>
                </a:lnTo>
                <a:lnTo>
                  <a:pt x="1088" y="2223"/>
                </a:lnTo>
                <a:lnTo>
                  <a:pt x="1088" y="2234"/>
                </a:lnTo>
                <a:lnTo>
                  <a:pt x="1093" y="2245"/>
                </a:lnTo>
                <a:lnTo>
                  <a:pt x="1088" y="2250"/>
                </a:lnTo>
                <a:lnTo>
                  <a:pt x="1093" y="2256"/>
                </a:lnTo>
                <a:lnTo>
                  <a:pt x="1083" y="2261"/>
                </a:lnTo>
                <a:lnTo>
                  <a:pt x="1077" y="2261"/>
                </a:lnTo>
                <a:lnTo>
                  <a:pt x="1077" y="2250"/>
                </a:lnTo>
                <a:lnTo>
                  <a:pt x="1067" y="2245"/>
                </a:lnTo>
                <a:lnTo>
                  <a:pt x="1051" y="2234"/>
                </a:lnTo>
                <a:lnTo>
                  <a:pt x="1040" y="2245"/>
                </a:lnTo>
                <a:lnTo>
                  <a:pt x="1056" y="2267"/>
                </a:lnTo>
                <a:lnTo>
                  <a:pt x="1051" y="2272"/>
                </a:lnTo>
                <a:lnTo>
                  <a:pt x="1056" y="2272"/>
                </a:lnTo>
                <a:lnTo>
                  <a:pt x="1067" y="2272"/>
                </a:lnTo>
                <a:lnTo>
                  <a:pt x="1072" y="2277"/>
                </a:lnTo>
                <a:lnTo>
                  <a:pt x="1072" y="2283"/>
                </a:lnTo>
                <a:lnTo>
                  <a:pt x="1072" y="2288"/>
                </a:lnTo>
                <a:lnTo>
                  <a:pt x="1067" y="2283"/>
                </a:lnTo>
                <a:lnTo>
                  <a:pt x="1067" y="2288"/>
                </a:lnTo>
                <a:lnTo>
                  <a:pt x="1067" y="2299"/>
                </a:lnTo>
                <a:lnTo>
                  <a:pt x="1061" y="2288"/>
                </a:lnTo>
                <a:lnTo>
                  <a:pt x="1056" y="2288"/>
                </a:lnTo>
                <a:lnTo>
                  <a:pt x="1040" y="2294"/>
                </a:lnTo>
                <a:lnTo>
                  <a:pt x="1040" y="2288"/>
                </a:lnTo>
                <a:lnTo>
                  <a:pt x="1040" y="2277"/>
                </a:lnTo>
                <a:lnTo>
                  <a:pt x="1035" y="2267"/>
                </a:lnTo>
                <a:lnTo>
                  <a:pt x="1013" y="2299"/>
                </a:lnTo>
                <a:lnTo>
                  <a:pt x="1003" y="2305"/>
                </a:lnTo>
                <a:lnTo>
                  <a:pt x="1019" y="2315"/>
                </a:lnTo>
                <a:lnTo>
                  <a:pt x="1024" y="2305"/>
                </a:lnTo>
                <a:lnTo>
                  <a:pt x="1029" y="2310"/>
                </a:lnTo>
                <a:lnTo>
                  <a:pt x="1013" y="2337"/>
                </a:lnTo>
                <a:lnTo>
                  <a:pt x="1003" y="2353"/>
                </a:lnTo>
                <a:lnTo>
                  <a:pt x="1003" y="2326"/>
                </a:lnTo>
                <a:lnTo>
                  <a:pt x="987" y="2348"/>
                </a:lnTo>
                <a:lnTo>
                  <a:pt x="976" y="2364"/>
                </a:lnTo>
                <a:lnTo>
                  <a:pt x="960" y="2353"/>
                </a:lnTo>
                <a:lnTo>
                  <a:pt x="939" y="2369"/>
                </a:lnTo>
                <a:lnTo>
                  <a:pt x="944" y="2386"/>
                </a:lnTo>
                <a:lnTo>
                  <a:pt x="939" y="2391"/>
                </a:lnTo>
                <a:lnTo>
                  <a:pt x="933" y="2391"/>
                </a:lnTo>
                <a:lnTo>
                  <a:pt x="928" y="2402"/>
                </a:lnTo>
                <a:lnTo>
                  <a:pt x="928" y="2407"/>
                </a:lnTo>
                <a:lnTo>
                  <a:pt x="923" y="2413"/>
                </a:lnTo>
                <a:lnTo>
                  <a:pt x="917" y="2424"/>
                </a:lnTo>
                <a:lnTo>
                  <a:pt x="891" y="2407"/>
                </a:lnTo>
                <a:lnTo>
                  <a:pt x="875" y="2424"/>
                </a:lnTo>
                <a:lnTo>
                  <a:pt x="891" y="2434"/>
                </a:lnTo>
                <a:lnTo>
                  <a:pt x="901" y="2434"/>
                </a:lnTo>
                <a:lnTo>
                  <a:pt x="880" y="2456"/>
                </a:lnTo>
                <a:lnTo>
                  <a:pt x="875" y="2451"/>
                </a:lnTo>
                <a:lnTo>
                  <a:pt x="880" y="2445"/>
                </a:lnTo>
                <a:lnTo>
                  <a:pt x="864" y="2429"/>
                </a:lnTo>
                <a:lnTo>
                  <a:pt x="848" y="2445"/>
                </a:lnTo>
                <a:lnTo>
                  <a:pt x="869" y="2461"/>
                </a:lnTo>
                <a:lnTo>
                  <a:pt x="880" y="2461"/>
                </a:lnTo>
                <a:lnTo>
                  <a:pt x="869" y="2467"/>
                </a:lnTo>
                <a:lnTo>
                  <a:pt x="869" y="2472"/>
                </a:lnTo>
                <a:lnTo>
                  <a:pt x="864" y="2467"/>
                </a:lnTo>
                <a:lnTo>
                  <a:pt x="864" y="2472"/>
                </a:lnTo>
                <a:lnTo>
                  <a:pt x="859" y="2478"/>
                </a:lnTo>
                <a:lnTo>
                  <a:pt x="859" y="2472"/>
                </a:lnTo>
                <a:lnTo>
                  <a:pt x="853" y="2467"/>
                </a:lnTo>
                <a:lnTo>
                  <a:pt x="848" y="2472"/>
                </a:lnTo>
                <a:lnTo>
                  <a:pt x="853" y="2467"/>
                </a:lnTo>
                <a:lnTo>
                  <a:pt x="848" y="2467"/>
                </a:lnTo>
                <a:lnTo>
                  <a:pt x="837" y="2483"/>
                </a:lnTo>
                <a:lnTo>
                  <a:pt x="832" y="2483"/>
                </a:lnTo>
                <a:lnTo>
                  <a:pt x="821" y="2478"/>
                </a:lnTo>
                <a:lnTo>
                  <a:pt x="805" y="2488"/>
                </a:lnTo>
                <a:lnTo>
                  <a:pt x="773" y="2494"/>
                </a:lnTo>
                <a:lnTo>
                  <a:pt x="768" y="2526"/>
                </a:lnTo>
                <a:lnTo>
                  <a:pt x="752" y="2537"/>
                </a:lnTo>
                <a:lnTo>
                  <a:pt x="741" y="2548"/>
                </a:lnTo>
                <a:lnTo>
                  <a:pt x="736" y="2559"/>
                </a:lnTo>
                <a:lnTo>
                  <a:pt x="715" y="2570"/>
                </a:lnTo>
                <a:lnTo>
                  <a:pt x="715" y="2575"/>
                </a:lnTo>
                <a:lnTo>
                  <a:pt x="704" y="2575"/>
                </a:lnTo>
                <a:lnTo>
                  <a:pt x="709" y="2580"/>
                </a:lnTo>
                <a:lnTo>
                  <a:pt x="704" y="2586"/>
                </a:lnTo>
                <a:lnTo>
                  <a:pt x="699" y="2591"/>
                </a:lnTo>
                <a:lnTo>
                  <a:pt x="693" y="2591"/>
                </a:lnTo>
                <a:lnTo>
                  <a:pt x="693" y="2586"/>
                </a:lnTo>
                <a:lnTo>
                  <a:pt x="688" y="2591"/>
                </a:lnTo>
                <a:lnTo>
                  <a:pt x="651" y="2629"/>
                </a:lnTo>
                <a:lnTo>
                  <a:pt x="640" y="2629"/>
                </a:lnTo>
                <a:lnTo>
                  <a:pt x="640" y="2624"/>
                </a:lnTo>
                <a:lnTo>
                  <a:pt x="635" y="2624"/>
                </a:lnTo>
                <a:lnTo>
                  <a:pt x="629" y="2624"/>
                </a:lnTo>
                <a:lnTo>
                  <a:pt x="635" y="2624"/>
                </a:lnTo>
                <a:lnTo>
                  <a:pt x="608" y="2640"/>
                </a:lnTo>
                <a:lnTo>
                  <a:pt x="619" y="2645"/>
                </a:lnTo>
                <a:lnTo>
                  <a:pt x="608" y="2640"/>
                </a:lnTo>
                <a:lnTo>
                  <a:pt x="603" y="2640"/>
                </a:lnTo>
                <a:lnTo>
                  <a:pt x="592" y="2645"/>
                </a:lnTo>
                <a:lnTo>
                  <a:pt x="592" y="2651"/>
                </a:lnTo>
                <a:lnTo>
                  <a:pt x="592" y="2656"/>
                </a:lnTo>
                <a:lnTo>
                  <a:pt x="587" y="2661"/>
                </a:lnTo>
                <a:lnTo>
                  <a:pt x="581" y="2667"/>
                </a:lnTo>
                <a:lnTo>
                  <a:pt x="576" y="2672"/>
                </a:lnTo>
                <a:lnTo>
                  <a:pt x="571" y="2683"/>
                </a:lnTo>
                <a:lnTo>
                  <a:pt x="560" y="2683"/>
                </a:lnTo>
                <a:lnTo>
                  <a:pt x="549" y="2694"/>
                </a:lnTo>
                <a:lnTo>
                  <a:pt x="544" y="2705"/>
                </a:lnTo>
                <a:lnTo>
                  <a:pt x="539" y="2710"/>
                </a:lnTo>
                <a:lnTo>
                  <a:pt x="533" y="2716"/>
                </a:lnTo>
                <a:lnTo>
                  <a:pt x="528" y="2726"/>
                </a:lnTo>
                <a:lnTo>
                  <a:pt x="523" y="2732"/>
                </a:lnTo>
                <a:lnTo>
                  <a:pt x="512" y="2743"/>
                </a:lnTo>
                <a:lnTo>
                  <a:pt x="507" y="2748"/>
                </a:lnTo>
                <a:lnTo>
                  <a:pt x="501" y="2753"/>
                </a:lnTo>
                <a:lnTo>
                  <a:pt x="496" y="2759"/>
                </a:lnTo>
                <a:lnTo>
                  <a:pt x="485" y="2764"/>
                </a:lnTo>
                <a:lnTo>
                  <a:pt x="480" y="2770"/>
                </a:lnTo>
                <a:lnTo>
                  <a:pt x="469" y="2770"/>
                </a:lnTo>
                <a:lnTo>
                  <a:pt x="459" y="2770"/>
                </a:lnTo>
                <a:lnTo>
                  <a:pt x="448" y="2775"/>
                </a:lnTo>
                <a:lnTo>
                  <a:pt x="437" y="2775"/>
                </a:lnTo>
                <a:lnTo>
                  <a:pt x="432" y="2775"/>
                </a:lnTo>
                <a:lnTo>
                  <a:pt x="421" y="2780"/>
                </a:lnTo>
                <a:lnTo>
                  <a:pt x="416" y="2775"/>
                </a:lnTo>
                <a:lnTo>
                  <a:pt x="411" y="2780"/>
                </a:lnTo>
                <a:lnTo>
                  <a:pt x="405" y="2786"/>
                </a:lnTo>
                <a:lnTo>
                  <a:pt x="395" y="2791"/>
                </a:lnTo>
                <a:lnTo>
                  <a:pt x="389" y="2791"/>
                </a:lnTo>
                <a:lnTo>
                  <a:pt x="395" y="2797"/>
                </a:lnTo>
                <a:lnTo>
                  <a:pt x="384" y="2802"/>
                </a:lnTo>
                <a:lnTo>
                  <a:pt x="379" y="2797"/>
                </a:lnTo>
                <a:lnTo>
                  <a:pt x="373" y="2797"/>
                </a:lnTo>
                <a:lnTo>
                  <a:pt x="368" y="2797"/>
                </a:lnTo>
                <a:lnTo>
                  <a:pt x="357" y="2802"/>
                </a:lnTo>
                <a:lnTo>
                  <a:pt x="347" y="2802"/>
                </a:lnTo>
                <a:lnTo>
                  <a:pt x="325" y="2802"/>
                </a:lnTo>
                <a:lnTo>
                  <a:pt x="320" y="2797"/>
                </a:lnTo>
                <a:lnTo>
                  <a:pt x="309" y="2797"/>
                </a:lnTo>
                <a:lnTo>
                  <a:pt x="304" y="2802"/>
                </a:lnTo>
                <a:lnTo>
                  <a:pt x="293" y="2808"/>
                </a:lnTo>
                <a:lnTo>
                  <a:pt x="288" y="2802"/>
                </a:lnTo>
                <a:lnTo>
                  <a:pt x="283" y="2808"/>
                </a:lnTo>
                <a:lnTo>
                  <a:pt x="277" y="2813"/>
                </a:lnTo>
                <a:lnTo>
                  <a:pt x="267" y="2818"/>
                </a:lnTo>
                <a:lnTo>
                  <a:pt x="261" y="2824"/>
                </a:lnTo>
                <a:lnTo>
                  <a:pt x="251" y="2824"/>
                </a:lnTo>
                <a:lnTo>
                  <a:pt x="240" y="2818"/>
                </a:lnTo>
                <a:lnTo>
                  <a:pt x="235" y="2818"/>
                </a:lnTo>
                <a:lnTo>
                  <a:pt x="224" y="2824"/>
                </a:lnTo>
                <a:lnTo>
                  <a:pt x="219" y="2829"/>
                </a:lnTo>
                <a:lnTo>
                  <a:pt x="213" y="2840"/>
                </a:lnTo>
                <a:lnTo>
                  <a:pt x="208" y="2845"/>
                </a:lnTo>
                <a:lnTo>
                  <a:pt x="208" y="2856"/>
                </a:lnTo>
                <a:lnTo>
                  <a:pt x="197" y="2856"/>
                </a:lnTo>
                <a:lnTo>
                  <a:pt x="192" y="2862"/>
                </a:lnTo>
                <a:lnTo>
                  <a:pt x="192" y="2867"/>
                </a:lnTo>
                <a:lnTo>
                  <a:pt x="187" y="2867"/>
                </a:lnTo>
                <a:lnTo>
                  <a:pt x="176" y="2872"/>
                </a:lnTo>
                <a:lnTo>
                  <a:pt x="160" y="2867"/>
                </a:lnTo>
                <a:lnTo>
                  <a:pt x="139" y="2862"/>
                </a:lnTo>
                <a:lnTo>
                  <a:pt x="149" y="2851"/>
                </a:lnTo>
                <a:lnTo>
                  <a:pt x="139" y="2840"/>
                </a:lnTo>
                <a:lnTo>
                  <a:pt x="128" y="2851"/>
                </a:lnTo>
                <a:lnTo>
                  <a:pt x="123" y="2845"/>
                </a:lnTo>
                <a:lnTo>
                  <a:pt x="112" y="2845"/>
                </a:lnTo>
                <a:lnTo>
                  <a:pt x="101" y="2851"/>
                </a:lnTo>
                <a:lnTo>
                  <a:pt x="107" y="2862"/>
                </a:lnTo>
                <a:lnTo>
                  <a:pt x="112" y="2867"/>
                </a:lnTo>
                <a:lnTo>
                  <a:pt x="101" y="2862"/>
                </a:lnTo>
                <a:lnTo>
                  <a:pt x="101" y="2856"/>
                </a:lnTo>
                <a:lnTo>
                  <a:pt x="96" y="2862"/>
                </a:lnTo>
                <a:lnTo>
                  <a:pt x="85" y="2856"/>
                </a:lnTo>
                <a:lnTo>
                  <a:pt x="80" y="2856"/>
                </a:lnTo>
                <a:lnTo>
                  <a:pt x="69" y="2856"/>
                </a:lnTo>
                <a:lnTo>
                  <a:pt x="59" y="2856"/>
                </a:lnTo>
                <a:lnTo>
                  <a:pt x="48" y="2862"/>
                </a:lnTo>
                <a:lnTo>
                  <a:pt x="43" y="2862"/>
                </a:lnTo>
                <a:lnTo>
                  <a:pt x="32" y="2867"/>
                </a:lnTo>
                <a:lnTo>
                  <a:pt x="27" y="2872"/>
                </a:lnTo>
                <a:lnTo>
                  <a:pt x="21" y="2878"/>
                </a:lnTo>
                <a:lnTo>
                  <a:pt x="16" y="2889"/>
                </a:lnTo>
                <a:lnTo>
                  <a:pt x="5" y="2889"/>
                </a:lnTo>
                <a:lnTo>
                  <a:pt x="0" y="2883"/>
                </a:lnTo>
                <a:lnTo>
                  <a:pt x="0" y="2889"/>
                </a:lnTo>
                <a:lnTo>
                  <a:pt x="0" y="2894"/>
                </a:lnTo>
                <a:lnTo>
                  <a:pt x="0" y="2899"/>
                </a:lnTo>
                <a:lnTo>
                  <a:pt x="11" y="2910"/>
                </a:lnTo>
                <a:lnTo>
                  <a:pt x="16" y="2910"/>
                </a:lnTo>
                <a:lnTo>
                  <a:pt x="27" y="2905"/>
                </a:lnTo>
                <a:lnTo>
                  <a:pt x="32" y="2899"/>
                </a:lnTo>
                <a:lnTo>
                  <a:pt x="37" y="2905"/>
                </a:lnTo>
                <a:lnTo>
                  <a:pt x="48" y="2910"/>
                </a:lnTo>
                <a:lnTo>
                  <a:pt x="48" y="2921"/>
                </a:lnTo>
                <a:lnTo>
                  <a:pt x="37" y="2927"/>
                </a:lnTo>
                <a:lnTo>
                  <a:pt x="37" y="2937"/>
                </a:lnTo>
                <a:lnTo>
                  <a:pt x="27" y="2943"/>
                </a:lnTo>
                <a:lnTo>
                  <a:pt x="21" y="2948"/>
                </a:lnTo>
                <a:lnTo>
                  <a:pt x="16" y="2948"/>
                </a:lnTo>
                <a:lnTo>
                  <a:pt x="11" y="2959"/>
                </a:lnTo>
                <a:lnTo>
                  <a:pt x="16" y="2964"/>
                </a:lnTo>
                <a:lnTo>
                  <a:pt x="21" y="2975"/>
                </a:lnTo>
                <a:lnTo>
                  <a:pt x="16" y="2981"/>
                </a:lnTo>
                <a:lnTo>
                  <a:pt x="21" y="2986"/>
                </a:lnTo>
                <a:lnTo>
                  <a:pt x="27" y="2991"/>
                </a:lnTo>
                <a:lnTo>
                  <a:pt x="32" y="2997"/>
                </a:lnTo>
                <a:lnTo>
                  <a:pt x="37" y="3002"/>
                </a:lnTo>
                <a:lnTo>
                  <a:pt x="48" y="3002"/>
                </a:lnTo>
                <a:lnTo>
                  <a:pt x="53" y="3008"/>
                </a:lnTo>
                <a:lnTo>
                  <a:pt x="53" y="3018"/>
                </a:lnTo>
                <a:lnTo>
                  <a:pt x="48" y="3024"/>
                </a:lnTo>
                <a:lnTo>
                  <a:pt x="53" y="3029"/>
                </a:lnTo>
                <a:lnTo>
                  <a:pt x="59" y="3040"/>
                </a:lnTo>
                <a:lnTo>
                  <a:pt x="64" y="3051"/>
                </a:lnTo>
                <a:lnTo>
                  <a:pt x="69" y="3051"/>
                </a:lnTo>
                <a:lnTo>
                  <a:pt x="75" y="3046"/>
                </a:lnTo>
                <a:lnTo>
                  <a:pt x="85" y="3046"/>
                </a:lnTo>
                <a:lnTo>
                  <a:pt x="91" y="3051"/>
                </a:lnTo>
                <a:lnTo>
                  <a:pt x="101" y="3046"/>
                </a:lnTo>
                <a:lnTo>
                  <a:pt x="107" y="3040"/>
                </a:lnTo>
                <a:lnTo>
                  <a:pt x="112" y="3035"/>
                </a:lnTo>
                <a:lnTo>
                  <a:pt x="123" y="3035"/>
                </a:lnTo>
                <a:lnTo>
                  <a:pt x="128" y="3035"/>
                </a:lnTo>
                <a:lnTo>
                  <a:pt x="133" y="3040"/>
                </a:lnTo>
                <a:lnTo>
                  <a:pt x="139" y="3051"/>
                </a:lnTo>
                <a:lnTo>
                  <a:pt x="149" y="3051"/>
                </a:lnTo>
                <a:lnTo>
                  <a:pt x="160" y="3051"/>
                </a:lnTo>
                <a:lnTo>
                  <a:pt x="165" y="3046"/>
                </a:lnTo>
                <a:lnTo>
                  <a:pt x="165" y="3040"/>
                </a:lnTo>
                <a:lnTo>
                  <a:pt x="171" y="3029"/>
                </a:lnTo>
                <a:lnTo>
                  <a:pt x="176" y="3024"/>
                </a:lnTo>
                <a:lnTo>
                  <a:pt x="176" y="3013"/>
                </a:lnTo>
                <a:lnTo>
                  <a:pt x="187" y="3018"/>
                </a:lnTo>
                <a:lnTo>
                  <a:pt x="192" y="3018"/>
                </a:lnTo>
                <a:lnTo>
                  <a:pt x="197" y="3013"/>
                </a:lnTo>
                <a:lnTo>
                  <a:pt x="208" y="3008"/>
                </a:lnTo>
                <a:lnTo>
                  <a:pt x="219" y="3013"/>
                </a:lnTo>
                <a:lnTo>
                  <a:pt x="224" y="3013"/>
                </a:lnTo>
                <a:lnTo>
                  <a:pt x="235" y="3018"/>
                </a:lnTo>
                <a:lnTo>
                  <a:pt x="229" y="3024"/>
                </a:lnTo>
                <a:lnTo>
                  <a:pt x="229" y="3035"/>
                </a:lnTo>
                <a:lnTo>
                  <a:pt x="229" y="3040"/>
                </a:lnTo>
                <a:lnTo>
                  <a:pt x="229" y="3046"/>
                </a:lnTo>
                <a:lnTo>
                  <a:pt x="240" y="3040"/>
                </a:lnTo>
                <a:lnTo>
                  <a:pt x="245" y="3035"/>
                </a:lnTo>
                <a:lnTo>
                  <a:pt x="251" y="3029"/>
                </a:lnTo>
                <a:lnTo>
                  <a:pt x="261" y="3029"/>
                </a:lnTo>
                <a:lnTo>
                  <a:pt x="267" y="3029"/>
                </a:lnTo>
                <a:lnTo>
                  <a:pt x="277" y="3024"/>
                </a:lnTo>
                <a:lnTo>
                  <a:pt x="288" y="3018"/>
                </a:lnTo>
                <a:lnTo>
                  <a:pt x="299" y="3018"/>
                </a:lnTo>
                <a:lnTo>
                  <a:pt x="309" y="3024"/>
                </a:lnTo>
                <a:lnTo>
                  <a:pt x="320" y="3024"/>
                </a:lnTo>
                <a:lnTo>
                  <a:pt x="331" y="3024"/>
                </a:lnTo>
                <a:lnTo>
                  <a:pt x="336" y="3024"/>
                </a:lnTo>
                <a:lnTo>
                  <a:pt x="341" y="3024"/>
                </a:lnTo>
                <a:lnTo>
                  <a:pt x="352" y="3024"/>
                </a:lnTo>
                <a:lnTo>
                  <a:pt x="352" y="3018"/>
                </a:lnTo>
                <a:lnTo>
                  <a:pt x="363" y="3008"/>
                </a:lnTo>
                <a:lnTo>
                  <a:pt x="368" y="3008"/>
                </a:lnTo>
                <a:lnTo>
                  <a:pt x="373" y="3002"/>
                </a:lnTo>
                <a:lnTo>
                  <a:pt x="379" y="2997"/>
                </a:lnTo>
                <a:lnTo>
                  <a:pt x="389" y="2997"/>
                </a:lnTo>
                <a:lnTo>
                  <a:pt x="400" y="2997"/>
                </a:lnTo>
                <a:lnTo>
                  <a:pt x="405" y="2991"/>
                </a:lnTo>
                <a:lnTo>
                  <a:pt x="416" y="2991"/>
                </a:lnTo>
                <a:lnTo>
                  <a:pt x="421" y="2991"/>
                </a:lnTo>
                <a:lnTo>
                  <a:pt x="427" y="2986"/>
                </a:lnTo>
                <a:lnTo>
                  <a:pt x="427" y="2975"/>
                </a:lnTo>
                <a:lnTo>
                  <a:pt x="427" y="2970"/>
                </a:lnTo>
                <a:lnTo>
                  <a:pt x="427" y="2959"/>
                </a:lnTo>
                <a:lnTo>
                  <a:pt x="427" y="2948"/>
                </a:lnTo>
                <a:lnTo>
                  <a:pt x="432" y="2943"/>
                </a:lnTo>
                <a:lnTo>
                  <a:pt x="437" y="2937"/>
                </a:lnTo>
                <a:lnTo>
                  <a:pt x="437" y="2927"/>
                </a:lnTo>
                <a:lnTo>
                  <a:pt x="443" y="2916"/>
                </a:lnTo>
                <a:lnTo>
                  <a:pt x="448" y="2916"/>
                </a:lnTo>
                <a:lnTo>
                  <a:pt x="453" y="2916"/>
                </a:lnTo>
                <a:lnTo>
                  <a:pt x="464" y="2921"/>
                </a:lnTo>
                <a:lnTo>
                  <a:pt x="475" y="2921"/>
                </a:lnTo>
                <a:lnTo>
                  <a:pt x="485" y="2927"/>
                </a:lnTo>
                <a:lnTo>
                  <a:pt x="496" y="2932"/>
                </a:lnTo>
                <a:lnTo>
                  <a:pt x="501" y="2937"/>
                </a:lnTo>
                <a:lnTo>
                  <a:pt x="517" y="2937"/>
                </a:lnTo>
                <a:lnTo>
                  <a:pt x="528" y="2932"/>
                </a:lnTo>
                <a:lnTo>
                  <a:pt x="539" y="2932"/>
                </a:lnTo>
                <a:lnTo>
                  <a:pt x="544" y="2932"/>
                </a:lnTo>
                <a:lnTo>
                  <a:pt x="549" y="2921"/>
                </a:lnTo>
                <a:lnTo>
                  <a:pt x="555" y="2916"/>
                </a:lnTo>
                <a:lnTo>
                  <a:pt x="560" y="2910"/>
                </a:lnTo>
                <a:lnTo>
                  <a:pt x="571" y="2910"/>
                </a:lnTo>
                <a:lnTo>
                  <a:pt x="576" y="2905"/>
                </a:lnTo>
                <a:lnTo>
                  <a:pt x="581" y="2899"/>
                </a:lnTo>
                <a:lnTo>
                  <a:pt x="587" y="2894"/>
                </a:lnTo>
                <a:lnTo>
                  <a:pt x="597" y="2889"/>
                </a:lnTo>
                <a:lnTo>
                  <a:pt x="608" y="2889"/>
                </a:lnTo>
                <a:lnTo>
                  <a:pt x="613" y="2883"/>
                </a:lnTo>
                <a:lnTo>
                  <a:pt x="624" y="2883"/>
                </a:lnTo>
                <a:lnTo>
                  <a:pt x="635" y="2883"/>
                </a:lnTo>
                <a:lnTo>
                  <a:pt x="640" y="2889"/>
                </a:lnTo>
                <a:lnTo>
                  <a:pt x="645" y="2894"/>
                </a:lnTo>
                <a:lnTo>
                  <a:pt x="656" y="2894"/>
                </a:lnTo>
                <a:lnTo>
                  <a:pt x="672" y="2894"/>
                </a:lnTo>
                <a:lnTo>
                  <a:pt x="683" y="2894"/>
                </a:lnTo>
                <a:lnTo>
                  <a:pt x="693" y="2894"/>
                </a:lnTo>
                <a:lnTo>
                  <a:pt x="699" y="2889"/>
                </a:lnTo>
                <a:lnTo>
                  <a:pt x="709" y="2883"/>
                </a:lnTo>
                <a:lnTo>
                  <a:pt x="715" y="2878"/>
                </a:lnTo>
                <a:lnTo>
                  <a:pt x="725" y="2872"/>
                </a:lnTo>
                <a:lnTo>
                  <a:pt x="731" y="2878"/>
                </a:lnTo>
                <a:lnTo>
                  <a:pt x="736" y="2883"/>
                </a:lnTo>
                <a:lnTo>
                  <a:pt x="741" y="2894"/>
                </a:lnTo>
                <a:lnTo>
                  <a:pt x="741" y="2905"/>
                </a:lnTo>
                <a:lnTo>
                  <a:pt x="741" y="2916"/>
                </a:lnTo>
                <a:lnTo>
                  <a:pt x="747" y="2921"/>
                </a:lnTo>
                <a:lnTo>
                  <a:pt x="752" y="2932"/>
                </a:lnTo>
                <a:lnTo>
                  <a:pt x="757" y="2937"/>
                </a:lnTo>
                <a:lnTo>
                  <a:pt x="763" y="2948"/>
                </a:lnTo>
                <a:lnTo>
                  <a:pt x="768" y="2943"/>
                </a:lnTo>
                <a:lnTo>
                  <a:pt x="779" y="2943"/>
                </a:lnTo>
                <a:lnTo>
                  <a:pt x="784" y="2937"/>
                </a:lnTo>
                <a:lnTo>
                  <a:pt x="789" y="2932"/>
                </a:lnTo>
                <a:lnTo>
                  <a:pt x="800" y="2932"/>
                </a:lnTo>
                <a:lnTo>
                  <a:pt x="800" y="2927"/>
                </a:lnTo>
                <a:lnTo>
                  <a:pt x="805" y="2916"/>
                </a:lnTo>
                <a:lnTo>
                  <a:pt x="811" y="2910"/>
                </a:lnTo>
                <a:lnTo>
                  <a:pt x="811" y="2899"/>
                </a:lnTo>
                <a:lnTo>
                  <a:pt x="811" y="2889"/>
                </a:lnTo>
                <a:lnTo>
                  <a:pt x="821" y="2889"/>
                </a:lnTo>
                <a:lnTo>
                  <a:pt x="827" y="2889"/>
                </a:lnTo>
                <a:lnTo>
                  <a:pt x="837" y="2889"/>
                </a:lnTo>
                <a:lnTo>
                  <a:pt x="848" y="2889"/>
                </a:lnTo>
                <a:lnTo>
                  <a:pt x="853" y="2883"/>
                </a:lnTo>
                <a:lnTo>
                  <a:pt x="864" y="2883"/>
                </a:lnTo>
                <a:lnTo>
                  <a:pt x="869" y="2878"/>
                </a:lnTo>
                <a:lnTo>
                  <a:pt x="880" y="2872"/>
                </a:lnTo>
                <a:lnTo>
                  <a:pt x="885" y="2867"/>
                </a:lnTo>
                <a:lnTo>
                  <a:pt x="896" y="2867"/>
                </a:lnTo>
                <a:lnTo>
                  <a:pt x="907" y="2872"/>
                </a:lnTo>
                <a:lnTo>
                  <a:pt x="912" y="2878"/>
                </a:lnTo>
                <a:lnTo>
                  <a:pt x="912" y="2867"/>
                </a:lnTo>
                <a:lnTo>
                  <a:pt x="907" y="2862"/>
                </a:lnTo>
                <a:lnTo>
                  <a:pt x="901" y="2851"/>
                </a:lnTo>
                <a:lnTo>
                  <a:pt x="907" y="2845"/>
                </a:lnTo>
                <a:lnTo>
                  <a:pt x="917" y="2845"/>
                </a:lnTo>
                <a:lnTo>
                  <a:pt x="928" y="2845"/>
                </a:lnTo>
                <a:lnTo>
                  <a:pt x="933" y="2840"/>
                </a:lnTo>
                <a:lnTo>
                  <a:pt x="939" y="2829"/>
                </a:lnTo>
                <a:lnTo>
                  <a:pt x="944" y="2824"/>
                </a:lnTo>
                <a:lnTo>
                  <a:pt x="944" y="2813"/>
                </a:lnTo>
                <a:lnTo>
                  <a:pt x="939" y="2808"/>
                </a:lnTo>
                <a:lnTo>
                  <a:pt x="944" y="2808"/>
                </a:lnTo>
                <a:lnTo>
                  <a:pt x="955" y="2808"/>
                </a:lnTo>
                <a:lnTo>
                  <a:pt x="965" y="2813"/>
                </a:lnTo>
                <a:lnTo>
                  <a:pt x="971" y="2818"/>
                </a:lnTo>
                <a:lnTo>
                  <a:pt x="976" y="2824"/>
                </a:lnTo>
                <a:lnTo>
                  <a:pt x="987" y="2818"/>
                </a:lnTo>
                <a:lnTo>
                  <a:pt x="997" y="2818"/>
                </a:lnTo>
                <a:lnTo>
                  <a:pt x="1003" y="2818"/>
                </a:lnTo>
                <a:lnTo>
                  <a:pt x="1013" y="2813"/>
                </a:lnTo>
                <a:lnTo>
                  <a:pt x="1019" y="2813"/>
                </a:lnTo>
                <a:lnTo>
                  <a:pt x="1024" y="2818"/>
                </a:lnTo>
                <a:lnTo>
                  <a:pt x="1029" y="2824"/>
                </a:lnTo>
                <a:lnTo>
                  <a:pt x="1040" y="2829"/>
                </a:lnTo>
                <a:lnTo>
                  <a:pt x="1051" y="2829"/>
                </a:lnTo>
                <a:lnTo>
                  <a:pt x="1056" y="2824"/>
                </a:lnTo>
                <a:lnTo>
                  <a:pt x="1067" y="2824"/>
                </a:lnTo>
                <a:lnTo>
                  <a:pt x="1077" y="2824"/>
                </a:lnTo>
                <a:lnTo>
                  <a:pt x="1083" y="2824"/>
                </a:lnTo>
                <a:lnTo>
                  <a:pt x="1093" y="2824"/>
                </a:lnTo>
                <a:lnTo>
                  <a:pt x="1104" y="2829"/>
                </a:lnTo>
                <a:lnTo>
                  <a:pt x="1109" y="2829"/>
                </a:lnTo>
                <a:lnTo>
                  <a:pt x="1120" y="2829"/>
                </a:lnTo>
                <a:lnTo>
                  <a:pt x="1131" y="2829"/>
                </a:lnTo>
                <a:lnTo>
                  <a:pt x="1136" y="2818"/>
                </a:lnTo>
                <a:lnTo>
                  <a:pt x="1141" y="2813"/>
                </a:lnTo>
                <a:lnTo>
                  <a:pt x="1152" y="2818"/>
                </a:lnTo>
                <a:lnTo>
                  <a:pt x="1157" y="2824"/>
                </a:lnTo>
                <a:lnTo>
                  <a:pt x="1163" y="2824"/>
                </a:lnTo>
                <a:lnTo>
                  <a:pt x="1173" y="2818"/>
                </a:lnTo>
                <a:lnTo>
                  <a:pt x="1179" y="2818"/>
                </a:lnTo>
                <a:lnTo>
                  <a:pt x="1189" y="2813"/>
                </a:lnTo>
                <a:lnTo>
                  <a:pt x="1195" y="2813"/>
                </a:lnTo>
                <a:lnTo>
                  <a:pt x="1205" y="2808"/>
                </a:lnTo>
                <a:lnTo>
                  <a:pt x="1205" y="2802"/>
                </a:lnTo>
                <a:lnTo>
                  <a:pt x="1211" y="2791"/>
                </a:lnTo>
                <a:lnTo>
                  <a:pt x="1216" y="2780"/>
                </a:lnTo>
                <a:lnTo>
                  <a:pt x="1227" y="2780"/>
                </a:lnTo>
                <a:lnTo>
                  <a:pt x="1232" y="2780"/>
                </a:lnTo>
                <a:lnTo>
                  <a:pt x="1243" y="2786"/>
                </a:lnTo>
                <a:lnTo>
                  <a:pt x="1253" y="2786"/>
                </a:lnTo>
                <a:lnTo>
                  <a:pt x="1259" y="2786"/>
                </a:lnTo>
                <a:lnTo>
                  <a:pt x="1269" y="2786"/>
                </a:lnTo>
                <a:lnTo>
                  <a:pt x="1280" y="2786"/>
                </a:lnTo>
                <a:lnTo>
                  <a:pt x="1285" y="2780"/>
                </a:lnTo>
                <a:lnTo>
                  <a:pt x="1291" y="2775"/>
                </a:lnTo>
                <a:lnTo>
                  <a:pt x="1291" y="2764"/>
                </a:lnTo>
                <a:lnTo>
                  <a:pt x="1301" y="2759"/>
                </a:lnTo>
                <a:lnTo>
                  <a:pt x="1307" y="2759"/>
                </a:lnTo>
                <a:lnTo>
                  <a:pt x="1317" y="2753"/>
                </a:lnTo>
                <a:lnTo>
                  <a:pt x="1323" y="2753"/>
                </a:lnTo>
                <a:lnTo>
                  <a:pt x="1333" y="2759"/>
                </a:lnTo>
                <a:lnTo>
                  <a:pt x="1344" y="2759"/>
                </a:lnTo>
                <a:lnTo>
                  <a:pt x="1355" y="2759"/>
                </a:lnTo>
                <a:lnTo>
                  <a:pt x="1360" y="2753"/>
                </a:lnTo>
                <a:lnTo>
                  <a:pt x="1371" y="2753"/>
                </a:lnTo>
                <a:lnTo>
                  <a:pt x="1381" y="2753"/>
                </a:lnTo>
                <a:lnTo>
                  <a:pt x="1392" y="2748"/>
                </a:lnTo>
                <a:lnTo>
                  <a:pt x="1397" y="2759"/>
                </a:lnTo>
                <a:lnTo>
                  <a:pt x="1408" y="2759"/>
                </a:lnTo>
                <a:lnTo>
                  <a:pt x="1419" y="2759"/>
                </a:lnTo>
                <a:lnTo>
                  <a:pt x="1424" y="2753"/>
                </a:lnTo>
                <a:lnTo>
                  <a:pt x="1435" y="2759"/>
                </a:lnTo>
                <a:lnTo>
                  <a:pt x="1440" y="2753"/>
                </a:lnTo>
                <a:lnTo>
                  <a:pt x="1451" y="2748"/>
                </a:lnTo>
                <a:lnTo>
                  <a:pt x="1456" y="2743"/>
                </a:lnTo>
                <a:lnTo>
                  <a:pt x="1461" y="2737"/>
                </a:lnTo>
                <a:lnTo>
                  <a:pt x="1472" y="2737"/>
                </a:lnTo>
                <a:lnTo>
                  <a:pt x="1483" y="2732"/>
                </a:lnTo>
                <a:lnTo>
                  <a:pt x="1477" y="2726"/>
                </a:lnTo>
                <a:lnTo>
                  <a:pt x="1488" y="2716"/>
                </a:lnTo>
                <a:lnTo>
                  <a:pt x="1493" y="2710"/>
                </a:lnTo>
                <a:lnTo>
                  <a:pt x="1499" y="2705"/>
                </a:lnTo>
                <a:lnTo>
                  <a:pt x="1509" y="2699"/>
                </a:lnTo>
                <a:lnTo>
                  <a:pt x="1515" y="2705"/>
                </a:lnTo>
                <a:lnTo>
                  <a:pt x="1520" y="2716"/>
                </a:lnTo>
                <a:lnTo>
                  <a:pt x="1525" y="2721"/>
                </a:lnTo>
                <a:lnTo>
                  <a:pt x="1531" y="2726"/>
                </a:lnTo>
                <a:lnTo>
                  <a:pt x="1541" y="2732"/>
                </a:lnTo>
                <a:lnTo>
                  <a:pt x="1552" y="2737"/>
                </a:lnTo>
                <a:lnTo>
                  <a:pt x="1557" y="2743"/>
                </a:lnTo>
                <a:lnTo>
                  <a:pt x="1568" y="2748"/>
                </a:lnTo>
                <a:lnTo>
                  <a:pt x="1573" y="2753"/>
                </a:lnTo>
                <a:lnTo>
                  <a:pt x="1579" y="2759"/>
                </a:lnTo>
                <a:lnTo>
                  <a:pt x="1579" y="2764"/>
                </a:lnTo>
                <a:lnTo>
                  <a:pt x="1579" y="2770"/>
                </a:lnTo>
                <a:lnTo>
                  <a:pt x="1584" y="2780"/>
                </a:lnTo>
                <a:lnTo>
                  <a:pt x="1584" y="2791"/>
                </a:lnTo>
                <a:lnTo>
                  <a:pt x="1573" y="2791"/>
                </a:lnTo>
                <a:lnTo>
                  <a:pt x="1579" y="2802"/>
                </a:lnTo>
                <a:lnTo>
                  <a:pt x="1589" y="2802"/>
                </a:lnTo>
                <a:lnTo>
                  <a:pt x="1600" y="2802"/>
                </a:lnTo>
                <a:lnTo>
                  <a:pt x="1605" y="2797"/>
                </a:lnTo>
                <a:lnTo>
                  <a:pt x="1616" y="2791"/>
                </a:lnTo>
                <a:lnTo>
                  <a:pt x="1621" y="2786"/>
                </a:lnTo>
                <a:lnTo>
                  <a:pt x="1632" y="2780"/>
                </a:lnTo>
                <a:lnTo>
                  <a:pt x="1643" y="2770"/>
                </a:lnTo>
                <a:lnTo>
                  <a:pt x="1648" y="2764"/>
                </a:lnTo>
                <a:lnTo>
                  <a:pt x="1653" y="2759"/>
                </a:lnTo>
                <a:lnTo>
                  <a:pt x="1659" y="2753"/>
                </a:lnTo>
                <a:lnTo>
                  <a:pt x="1664" y="2748"/>
                </a:lnTo>
                <a:lnTo>
                  <a:pt x="1669" y="2743"/>
                </a:lnTo>
                <a:lnTo>
                  <a:pt x="1685" y="2743"/>
                </a:lnTo>
                <a:lnTo>
                  <a:pt x="1696" y="2743"/>
                </a:lnTo>
                <a:lnTo>
                  <a:pt x="1701" y="2737"/>
                </a:lnTo>
                <a:lnTo>
                  <a:pt x="1706" y="2732"/>
                </a:lnTo>
                <a:lnTo>
                  <a:pt x="1717" y="2721"/>
                </a:lnTo>
                <a:lnTo>
                  <a:pt x="1722" y="2716"/>
                </a:lnTo>
                <a:lnTo>
                  <a:pt x="1733" y="2721"/>
                </a:lnTo>
                <a:lnTo>
                  <a:pt x="1744" y="2721"/>
                </a:lnTo>
                <a:lnTo>
                  <a:pt x="1754" y="2721"/>
                </a:lnTo>
                <a:lnTo>
                  <a:pt x="1760" y="2716"/>
                </a:lnTo>
                <a:lnTo>
                  <a:pt x="1765" y="2710"/>
                </a:lnTo>
                <a:lnTo>
                  <a:pt x="1776" y="2710"/>
                </a:lnTo>
                <a:lnTo>
                  <a:pt x="1786" y="2705"/>
                </a:lnTo>
                <a:lnTo>
                  <a:pt x="1797" y="2689"/>
                </a:lnTo>
                <a:lnTo>
                  <a:pt x="1802" y="2683"/>
                </a:lnTo>
                <a:lnTo>
                  <a:pt x="1813" y="2672"/>
                </a:lnTo>
                <a:lnTo>
                  <a:pt x="1818" y="2667"/>
                </a:lnTo>
                <a:lnTo>
                  <a:pt x="1824" y="2661"/>
                </a:lnTo>
                <a:lnTo>
                  <a:pt x="1834" y="2667"/>
                </a:lnTo>
                <a:lnTo>
                  <a:pt x="1845" y="2661"/>
                </a:lnTo>
                <a:lnTo>
                  <a:pt x="1850" y="2656"/>
                </a:lnTo>
                <a:lnTo>
                  <a:pt x="1861" y="2651"/>
                </a:lnTo>
                <a:lnTo>
                  <a:pt x="1866" y="2645"/>
                </a:lnTo>
                <a:lnTo>
                  <a:pt x="1877" y="2645"/>
                </a:lnTo>
                <a:lnTo>
                  <a:pt x="1888" y="2640"/>
                </a:lnTo>
                <a:lnTo>
                  <a:pt x="1893" y="2645"/>
                </a:lnTo>
                <a:lnTo>
                  <a:pt x="1909" y="2645"/>
                </a:lnTo>
                <a:lnTo>
                  <a:pt x="1914" y="2645"/>
                </a:lnTo>
                <a:lnTo>
                  <a:pt x="1920" y="2651"/>
                </a:lnTo>
                <a:lnTo>
                  <a:pt x="1930" y="2651"/>
                </a:lnTo>
                <a:lnTo>
                  <a:pt x="1936" y="2640"/>
                </a:lnTo>
                <a:lnTo>
                  <a:pt x="1941" y="2629"/>
                </a:lnTo>
                <a:lnTo>
                  <a:pt x="1952" y="2629"/>
                </a:lnTo>
                <a:lnTo>
                  <a:pt x="1957" y="2634"/>
                </a:lnTo>
                <a:lnTo>
                  <a:pt x="1968" y="2640"/>
                </a:lnTo>
                <a:lnTo>
                  <a:pt x="1978" y="2640"/>
                </a:lnTo>
                <a:lnTo>
                  <a:pt x="1989" y="2640"/>
                </a:lnTo>
                <a:lnTo>
                  <a:pt x="2005" y="2645"/>
                </a:lnTo>
                <a:lnTo>
                  <a:pt x="2010" y="2640"/>
                </a:lnTo>
                <a:lnTo>
                  <a:pt x="2016" y="2629"/>
                </a:lnTo>
                <a:lnTo>
                  <a:pt x="2021" y="2624"/>
                </a:lnTo>
                <a:lnTo>
                  <a:pt x="2026" y="2613"/>
                </a:lnTo>
                <a:lnTo>
                  <a:pt x="2037" y="2613"/>
                </a:lnTo>
                <a:lnTo>
                  <a:pt x="2048" y="2618"/>
                </a:lnTo>
                <a:lnTo>
                  <a:pt x="2053" y="2613"/>
                </a:lnTo>
                <a:lnTo>
                  <a:pt x="2064" y="2618"/>
                </a:lnTo>
                <a:lnTo>
                  <a:pt x="2074" y="2618"/>
                </a:lnTo>
                <a:lnTo>
                  <a:pt x="2085" y="2624"/>
                </a:lnTo>
                <a:lnTo>
                  <a:pt x="2096" y="2624"/>
                </a:lnTo>
                <a:lnTo>
                  <a:pt x="2101" y="2624"/>
                </a:lnTo>
                <a:lnTo>
                  <a:pt x="2101" y="2618"/>
                </a:lnTo>
                <a:lnTo>
                  <a:pt x="2112" y="2618"/>
                </a:lnTo>
                <a:lnTo>
                  <a:pt x="2128" y="2618"/>
                </a:lnTo>
                <a:lnTo>
                  <a:pt x="2138" y="2618"/>
                </a:lnTo>
                <a:lnTo>
                  <a:pt x="2149" y="2618"/>
                </a:lnTo>
                <a:lnTo>
                  <a:pt x="2160" y="2618"/>
                </a:lnTo>
                <a:lnTo>
                  <a:pt x="2165" y="2613"/>
                </a:lnTo>
                <a:lnTo>
                  <a:pt x="2170" y="2602"/>
                </a:lnTo>
                <a:lnTo>
                  <a:pt x="2176" y="2597"/>
                </a:lnTo>
                <a:lnTo>
                  <a:pt x="2181" y="2591"/>
                </a:lnTo>
                <a:lnTo>
                  <a:pt x="2186" y="2586"/>
                </a:lnTo>
                <a:lnTo>
                  <a:pt x="2197" y="2580"/>
                </a:lnTo>
                <a:lnTo>
                  <a:pt x="2197" y="2570"/>
                </a:lnTo>
                <a:lnTo>
                  <a:pt x="2202" y="2564"/>
                </a:lnTo>
                <a:lnTo>
                  <a:pt x="2213" y="2559"/>
                </a:lnTo>
                <a:lnTo>
                  <a:pt x="2218" y="2559"/>
                </a:lnTo>
                <a:lnTo>
                  <a:pt x="2229" y="2559"/>
                </a:lnTo>
                <a:lnTo>
                  <a:pt x="2240" y="2553"/>
                </a:lnTo>
                <a:lnTo>
                  <a:pt x="2250" y="2548"/>
                </a:lnTo>
                <a:lnTo>
                  <a:pt x="2245" y="2537"/>
                </a:lnTo>
                <a:lnTo>
                  <a:pt x="2245" y="2532"/>
                </a:lnTo>
                <a:lnTo>
                  <a:pt x="2256" y="2526"/>
                </a:lnTo>
                <a:lnTo>
                  <a:pt x="2261" y="2521"/>
                </a:lnTo>
                <a:lnTo>
                  <a:pt x="2256" y="2510"/>
                </a:lnTo>
                <a:lnTo>
                  <a:pt x="2250" y="2505"/>
                </a:lnTo>
                <a:lnTo>
                  <a:pt x="2250" y="2499"/>
                </a:lnTo>
                <a:lnTo>
                  <a:pt x="2240" y="2499"/>
                </a:lnTo>
                <a:lnTo>
                  <a:pt x="2229" y="2499"/>
                </a:lnTo>
                <a:lnTo>
                  <a:pt x="2224" y="2499"/>
                </a:lnTo>
                <a:lnTo>
                  <a:pt x="2218" y="2488"/>
                </a:lnTo>
                <a:lnTo>
                  <a:pt x="2213" y="2483"/>
                </a:lnTo>
                <a:lnTo>
                  <a:pt x="2208" y="2478"/>
                </a:lnTo>
                <a:lnTo>
                  <a:pt x="2208" y="2467"/>
                </a:lnTo>
                <a:lnTo>
                  <a:pt x="2202" y="2461"/>
                </a:lnTo>
                <a:lnTo>
                  <a:pt x="2208" y="2456"/>
                </a:lnTo>
                <a:lnTo>
                  <a:pt x="2218" y="2445"/>
                </a:lnTo>
                <a:lnTo>
                  <a:pt x="2224" y="2451"/>
                </a:lnTo>
                <a:lnTo>
                  <a:pt x="2234" y="2445"/>
                </a:lnTo>
                <a:lnTo>
                  <a:pt x="2240" y="2440"/>
                </a:lnTo>
                <a:lnTo>
                  <a:pt x="2250" y="2434"/>
                </a:lnTo>
                <a:lnTo>
                  <a:pt x="2256" y="2424"/>
                </a:lnTo>
                <a:lnTo>
                  <a:pt x="2261" y="2418"/>
                </a:lnTo>
                <a:lnTo>
                  <a:pt x="2266" y="2407"/>
                </a:lnTo>
                <a:lnTo>
                  <a:pt x="2266" y="2396"/>
                </a:lnTo>
                <a:lnTo>
                  <a:pt x="2266" y="2391"/>
                </a:lnTo>
                <a:lnTo>
                  <a:pt x="2266" y="2380"/>
                </a:lnTo>
                <a:lnTo>
                  <a:pt x="2272" y="2375"/>
                </a:lnTo>
                <a:lnTo>
                  <a:pt x="2282" y="2369"/>
                </a:lnTo>
                <a:lnTo>
                  <a:pt x="2288" y="2359"/>
                </a:lnTo>
                <a:lnTo>
                  <a:pt x="2288" y="2348"/>
                </a:lnTo>
                <a:lnTo>
                  <a:pt x="2282" y="2342"/>
                </a:lnTo>
                <a:lnTo>
                  <a:pt x="2277" y="2337"/>
                </a:lnTo>
                <a:lnTo>
                  <a:pt x="2272" y="2332"/>
                </a:lnTo>
                <a:lnTo>
                  <a:pt x="2272" y="2326"/>
                </a:lnTo>
                <a:lnTo>
                  <a:pt x="2272" y="2315"/>
                </a:lnTo>
                <a:lnTo>
                  <a:pt x="2272" y="2305"/>
                </a:lnTo>
                <a:lnTo>
                  <a:pt x="2272" y="2294"/>
                </a:lnTo>
                <a:lnTo>
                  <a:pt x="2272" y="2283"/>
                </a:lnTo>
                <a:lnTo>
                  <a:pt x="2272" y="2272"/>
                </a:lnTo>
                <a:lnTo>
                  <a:pt x="2272" y="2267"/>
                </a:lnTo>
                <a:lnTo>
                  <a:pt x="2277" y="2256"/>
                </a:lnTo>
                <a:lnTo>
                  <a:pt x="2272" y="2245"/>
                </a:lnTo>
                <a:lnTo>
                  <a:pt x="2266" y="2240"/>
                </a:lnTo>
                <a:lnTo>
                  <a:pt x="2272" y="2234"/>
                </a:lnTo>
                <a:lnTo>
                  <a:pt x="2277" y="2229"/>
                </a:lnTo>
                <a:lnTo>
                  <a:pt x="2277" y="2223"/>
                </a:lnTo>
                <a:lnTo>
                  <a:pt x="2277" y="2213"/>
                </a:lnTo>
                <a:lnTo>
                  <a:pt x="2272" y="2207"/>
                </a:lnTo>
                <a:lnTo>
                  <a:pt x="2266" y="2202"/>
                </a:lnTo>
                <a:lnTo>
                  <a:pt x="2261" y="2196"/>
                </a:lnTo>
                <a:lnTo>
                  <a:pt x="2261" y="2186"/>
                </a:lnTo>
                <a:lnTo>
                  <a:pt x="2261" y="2180"/>
                </a:lnTo>
                <a:lnTo>
                  <a:pt x="2256" y="2169"/>
                </a:lnTo>
                <a:lnTo>
                  <a:pt x="2256" y="2164"/>
                </a:lnTo>
                <a:lnTo>
                  <a:pt x="2245" y="2158"/>
                </a:lnTo>
                <a:lnTo>
                  <a:pt x="2240" y="2153"/>
                </a:lnTo>
                <a:lnTo>
                  <a:pt x="2234" y="2148"/>
                </a:lnTo>
                <a:lnTo>
                  <a:pt x="2240" y="2137"/>
                </a:lnTo>
                <a:lnTo>
                  <a:pt x="2250" y="2131"/>
                </a:lnTo>
                <a:lnTo>
                  <a:pt x="2245" y="2126"/>
                </a:lnTo>
                <a:lnTo>
                  <a:pt x="2250" y="2121"/>
                </a:lnTo>
                <a:lnTo>
                  <a:pt x="2250" y="2110"/>
                </a:lnTo>
                <a:lnTo>
                  <a:pt x="2250" y="2099"/>
                </a:lnTo>
                <a:lnTo>
                  <a:pt x="2250" y="2088"/>
                </a:lnTo>
                <a:lnTo>
                  <a:pt x="2250" y="2077"/>
                </a:lnTo>
                <a:lnTo>
                  <a:pt x="2245" y="2072"/>
                </a:lnTo>
                <a:lnTo>
                  <a:pt x="2250" y="2061"/>
                </a:lnTo>
                <a:lnTo>
                  <a:pt x="2240" y="2050"/>
                </a:lnTo>
                <a:lnTo>
                  <a:pt x="2234" y="2045"/>
                </a:lnTo>
                <a:lnTo>
                  <a:pt x="2229" y="2040"/>
                </a:lnTo>
                <a:lnTo>
                  <a:pt x="2218" y="2040"/>
                </a:lnTo>
                <a:lnTo>
                  <a:pt x="2208" y="2045"/>
                </a:lnTo>
                <a:lnTo>
                  <a:pt x="2202" y="2040"/>
                </a:lnTo>
                <a:lnTo>
                  <a:pt x="2192" y="2040"/>
                </a:lnTo>
                <a:lnTo>
                  <a:pt x="2192" y="2034"/>
                </a:lnTo>
                <a:lnTo>
                  <a:pt x="2192" y="2023"/>
                </a:lnTo>
                <a:lnTo>
                  <a:pt x="2192" y="2012"/>
                </a:lnTo>
                <a:lnTo>
                  <a:pt x="2181" y="2007"/>
                </a:lnTo>
                <a:lnTo>
                  <a:pt x="2186" y="1996"/>
                </a:lnTo>
                <a:lnTo>
                  <a:pt x="2181" y="1991"/>
                </a:lnTo>
                <a:lnTo>
                  <a:pt x="2176" y="1991"/>
                </a:lnTo>
                <a:lnTo>
                  <a:pt x="2170" y="1996"/>
                </a:lnTo>
                <a:lnTo>
                  <a:pt x="2160" y="1996"/>
                </a:lnTo>
                <a:lnTo>
                  <a:pt x="2154" y="1991"/>
                </a:lnTo>
                <a:lnTo>
                  <a:pt x="2149" y="1985"/>
                </a:lnTo>
                <a:lnTo>
                  <a:pt x="2149" y="1980"/>
                </a:lnTo>
                <a:lnTo>
                  <a:pt x="2160" y="1975"/>
                </a:lnTo>
                <a:lnTo>
                  <a:pt x="2165" y="1969"/>
                </a:lnTo>
                <a:lnTo>
                  <a:pt x="2170" y="1958"/>
                </a:lnTo>
                <a:lnTo>
                  <a:pt x="2170" y="1953"/>
                </a:lnTo>
                <a:lnTo>
                  <a:pt x="2160" y="1948"/>
                </a:lnTo>
                <a:lnTo>
                  <a:pt x="2165" y="1942"/>
                </a:lnTo>
                <a:lnTo>
                  <a:pt x="2176" y="1937"/>
                </a:lnTo>
                <a:lnTo>
                  <a:pt x="2176" y="1931"/>
                </a:lnTo>
                <a:lnTo>
                  <a:pt x="2176" y="1915"/>
                </a:lnTo>
                <a:lnTo>
                  <a:pt x="2186" y="1904"/>
                </a:lnTo>
                <a:lnTo>
                  <a:pt x="2192" y="1904"/>
                </a:lnTo>
                <a:lnTo>
                  <a:pt x="2202" y="1893"/>
                </a:lnTo>
                <a:lnTo>
                  <a:pt x="2218" y="1888"/>
                </a:lnTo>
                <a:lnTo>
                  <a:pt x="2229" y="1888"/>
                </a:lnTo>
                <a:lnTo>
                  <a:pt x="2234" y="1883"/>
                </a:lnTo>
                <a:lnTo>
                  <a:pt x="2229" y="1872"/>
                </a:lnTo>
                <a:lnTo>
                  <a:pt x="2229" y="1861"/>
                </a:lnTo>
                <a:lnTo>
                  <a:pt x="2229" y="1856"/>
                </a:lnTo>
                <a:lnTo>
                  <a:pt x="2229" y="1845"/>
                </a:lnTo>
                <a:lnTo>
                  <a:pt x="2240" y="1850"/>
                </a:lnTo>
                <a:lnTo>
                  <a:pt x="2250" y="1845"/>
                </a:lnTo>
                <a:lnTo>
                  <a:pt x="2256" y="1839"/>
                </a:lnTo>
                <a:lnTo>
                  <a:pt x="2266" y="1834"/>
                </a:lnTo>
                <a:lnTo>
                  <a:pt x="2266" y="1829"/>
                </a:lnTo>
                <a:lnTo>
                  <a:pt x="2261" y="1818"/>
                </a:lnTo>
                <a:lnTo>
                  <a:pt x="2256" y="1818"/>
                </a:lnTo>
                <a:lnTo>
                  <a:pt x="2250" y="1807"/>
                </a:lnTo>
                <a:lnTo>
                  <a:pt x="2256" y="1802"/>
                </a:lnTo>
                <a:lnTo>
                  <a:pt x="2256" y="1796"/>
                </a:lnTo>
                <a:lnTo>
                  <a:pt x="2250" y="1791"/>
                </a:lnTo>
                <a:lnTo>
                  <a:pt x="2250" y="1785"/>
                </a:lnTo>
                <a:lnTo>
                  <a:pt x="2245" y="1774"/>
                </a:lnTo>
                <a:lnTo>
                  <a:pt x="2245" y="1764"/>
                </a:lnTo>
                <a:lnTo>
                  <a:pt x="2240" y="1758"/>
                </a:lnTo>
                <a:lnTo>
                  <a:pt x="2234" y="1753"/>
                </a:lnTo>
                <a:lnTo>
                  <a:pt x="2224" y="1753"/>
                </a:lnTo>
                <a:lnTo>
                  <a:pt x="2213" y="1758"/>
                </a:lnTo>
                <a:lnTo>
                  <a:pt x="2202" y="1758"/>
                </a:lnTo>
                <a:lnTo>
                  <a:pt x="2186" y="1758"/>
                </a:lnTo>
                <a:lnTo>
                  <a:pt x="2176" y="1758"/>
                </a:lnTo>
                <a:lnTo>
                  <a:pt x="2165" y="1753"/>
                </a:lnTo>
                <a:lnTo>
                  <a:pt x="2154" y="1753"/>
                </a:lnTo>
                <a:lnTo>
                  <a:pt x="2154" y="1742"/>
                </a:lnTo>
                <a:lnTo>
                  <a:pt x="2149" y="1737"/>
                </a:lnTo>
                <a:lnTo>
                  <a:pt x="2149" y="1731"/>
                </a:lnTo>
                <a:lnTo>
                  <a:pt x="2160" y="1726"/>
                </a:lnTo>
                <a:lnTo>
                  <a:pt x="2165" y="1720"/>
                </a:lnTo>
                <a:lnTo>
                  <a:pt x="2176" y="1715"/>
                </a:lnTo>
                <a:lnTo>
                  <a:pt x="2176" y="1710"/>
                </a:lnTo>
                <a:lnTo>
                  <a:pt x="2176" y="1704"/>
                </a:lnTo>
                <a:lnTo>
                  <a:pt x="2181" y="1693"/>
                </a:lnTo>
                <a:lnTo>
                  <a:pt x="2181" y="1683"/>
                </a:lnTo>
                <a:lnTo>
                  <a:pt x="2181" y="1677"/>
                </a:lnTo>
                <a:lnTo>
                  <a:pt x="2186" y="1666"/>
                </a:lnTo>
                <a:lnTo>
                  <a:pt x="2192" y="1661"/>
                </a:lnTo>
                <a:lnTo>
                  <a:pt x="2197" y="1650"/>
                </a:lnTo>
                <a:lnTo>
                  <a:pt x="2197" y="1639"/>
                </a:lnTo>
                <a:lnTo>
                  <a:pt x="2192" y="1634"/>
                </a:lnTo>
                <a:lnTo>
                  <a:pt x="2192" y="1628"/>
                </a:lnTo>
                <a:lnTo>
                  <a:pt x="2192" y="1618"/>
                </a:lnTo>
                <a:lnTo>
                  <a:pt x="2197" y="1607"/>
                </a:lnTo>
                <a:lnTo>
                  <a:pt x="2202" y="1601"/>
                </a:lnTo>
                <a:lnTo>
                  <a:pt x="2202" y="1591"/>
                </a:lnTo>
                <a:lnTo>
                  <a:pt x="2208" y="1580"/>
                </a:lnTo>
                <a:lnTo>
                  <a:pt x="2208" y="1574"/>
                </a:lnTo>
                <a:lnTo>
                  <a:pt x="2202" y="1569"/>
                </a:lnTo>
                <a:lnTo>
                  <a:pt x="2208" y="1558"/>
                </a:lnTo>
                <a:lnTo>
                  <a:pt x="2213" y="1553"/>
                </a:lnTo>
                <a:lnTo>
                  <a:pt x="2218" y="1547"/>
                </a:lnTo>
                <a:lnTo>
                  <a:pt x="2224" y="1537"/>
                </a:lnTo>
                <a:lnTo>
                  <a:pt x="2224" y="1531"/>
                </a:lnTo>
                <a:lnTo>
                  <a:pt x="2224" y="1526"/>
                </a:lnTo>
                <a:lnTo>
                  <a:pt x="2224" y="1515"/>
                </a:lnTo>
                <a:lnTo>
                  <a:pt x="2229" y="1504"/>
                </a:lnTo>
                <a:lnTo>
                  <a:pt x="2234" y="1499"/>
                </a:lnTo>
                <a:lnTo>
                  <a:pt x="2240" y="1493"/>
                </a:lnTo>
                <a:lnTo>
                  <a:pt x="2240" y="1488"/>
                </a:lnTo>
                <a:lnTo>
                  <a:pt x="2250" y="1477"/>
                </a:lnTo>
                <a:lnTo>
                  <a:pt x="2256" y="1466"/>
                </a:lnTo>
                <a:lnTo>
                  <a:pt x="2256" y="1461"/>
                </a:lnTo>
                <a:lnTo>
                  <a:pt x="2256" y="1445"/>
                </a:lnTo>
                <a:lnTo>
                  <a:pt x="2250" y="1434"/>
                </a:lnTo>
                <a:lnTo>
                  <a:pt x="2245" y="1423"/>
                </a:lnTo>
                <a:lnTo>
                  <a:pt x="2240" y="1418"/>
                </a:lnTo>
                <a:lnTo>
                  <a:pt x="2234" y="1407"/>
                </a:lnTo>
                <a:lnTo>
                  <a:pt x="2234" y="1396"/>
                </a:lnTo>
                <a:lnTo>
                  <a:pt x="2240" y="1385"/>
                </a:lnTo>
                <a:lnTo>
                  <a:pt x="2234" y="1374"/>
                </a:lnTo>
                <a:lnTo>
                  <a:pt x="2234" y="1369"/>
                </a:lnTo>
                <a:lnTo>
                  <a:pt x="2245" y="1363"/>
                </a:lnTo>
                <a:lnTo>
                  <a:pt x="2250" y="1358"/>
                </a:lnTo>
                <a:lnTo>
                  <a:pt x="2250" y="1353"/>
                </a:lnTo>
                <a:lnTo>
                  <a:pt x="2261" y="1347"/>
                </a:lnTo>
                <a:lnTo>
                  <a:pt x="2266" y="1336"/>
                </a:lnTo>
                <a:lnTo>
                  <a:pt x="2272" y="1331"/>
                </a:lnTo>
                <a:lnTo>
                  <a:pt x="2282" y="1331"/>
                </a:lnTo>
                <a:lnTo>
                  <a:pt x="2293" y="1331"/>
                </a:lnTo>
                <a:lnTo>
                  <a:pt x="2298" y="1326"/>
                </a:lnTo>
                <a:lnTo>
                  <a:pt x="2304" y="1320"/>
                </a:lnTo>
                <a:lnTo>
                  <a:pt x="2309" y="1315"/>
                </a:lnTo>
                <a:lnTo>
                  <a:pt x="2320" y="1309"/>
                </a:lnTo>
                <a:lnTo>
                  <a:pt x="2325" y="1299"/>
                </a:lnTo>
                <a:lnTo>
                  <a:pt x="2330" y="1293"/>
                </a:lnTo>
                <a:lnTo>
                  <a:pt x="2341" y="1293"/>
                </a:lnTo>
                <a:lnTo>
                  <a:pt x="2352" y="1288"/>
                </a:lnTo>
                <a:lnTo>
                  <a:pt x="2357" y="1282"/>
                </a:lnTo>
                <a:lnTo>
                  <a:pt x="2352" y="1277"/>
                </a:lnTo>
                <a:lnTo>
                  <a:pt x="2346" y="1271"/>
                </a:lnTo>
                <a:lnTo>
                  <a:pt x="2341" y="1261"/>
                </a:lnTo>
                <a:lnTo>
                  <a:pt x="2341" y="1250"/>
                </a:lnTo>
                <a:lnTo>
                  <a:pt x="2336" y="1239"/>
                </a:lnTo>
                <a:lnTo>
                  <a:pt x="2336" y="1228"/>
                </a:lnTo>
                <a:lnTo>
                  <a:pt x="2330" y="1223"/>
                </a:lnTo>
                <a:lnTo>
                  <a:pt x="2330" y="1217"/>
                </a:lnTo>
                <a:lnTo>
                  <a:pt x="2330" y="1207"/>
                </a:lnTo>
                <a:lnTo>
                  <a:pt x="2330" y="1201"/>
                </a:lnTo>
                <a:lnTo>
                  <a:pt x="2336" y="1196"/>
                </a:lnTo>
                <a:lnTo>
                  <a:pt x="2330" y="1190"/>
                </a:lnTo>
                <a:lnTo>
                  <a:pt x="2336" y="1180"/>
                </a:lnTo>
                <a:lnTo>
                  <a:pt x="2341" y="1180"/>
                </a:lnTo>
                <a:lnTo>
                  <a:pt x="2352" y="1180"/>
                </a:lnTo>
                <a:lnTo>
                  <a:pt x="2357" y="1185"/>
                </a:lnTo>
                <a:lnTo>
                  <a:pt x="2368" y="1180"/>
                </a:lnTo>
                <a:lnTo>
                  <a:pt x="2368" y="1174"/>
                </a:lnTo>
                <a:lnTo>
                  <a:pt x="2378" y="1169"/>
                </a:lnTo>
                <a:lnTo>
                  <a:pt x="2378" y="1158"/>
                </a:lnTo>
                <a:lnTo>
                  <a:pt x="2373" y="1147"/>
                </a:lnTo>
                <a:lnTo>
                  <a:pt x="2378" y="1136"/>
                </a:lnTo>
                <a:lnTo>
                  <a:pt x="2373" y="1131"/>
                </a:lnTo>
                <a:lnTo>
                  <a:pt x="2373" y="1120"/>
                </a:lnTo>
                <a:lnTo>
                  <a:pt x="2373" y="1109"/>
                </a:lnTo>
                <a:lnTo>
                  <a:pt x="2373" y="1098"/>
                </a:lnTo>
                <a:lnTo>
                  <a:pt x="2378" y="1093"/>
                </a:lnTo>
                <a:lnTo>
                  <a:pt x="2368" y="1093"/>
                </a:lnTo>
                <a:lnTo>
                  <a:pt x="2368" y="1088"/>
                </a:lnTo>
                <a:lnTo>
                  <a:pt x="2373" y="1077"/>
                </a:lnTo>
                <a:lnTo>
                  <a:pt x="2378" y="1071"/>
                </a:lnTo>
                <a:lnTo>
                  <a:pt x="2378" y="1061"/>
                </a:lnTo>
                <a:lnTo>
                  <a:pt x="2384" y="1055"/>
                </a:lnTo>
                <a:lnTo>
                  <a:pt x="2389" y="1061"/>
                </a:lnTo>
                <a:lnTo>
                  <a:pt x="2400" y="1061"/>
                </a:lnTo>
                <a:lnTo>
                  <a:pt x="2405" y="1071"/>
                </a:lnTo>
                <a:lnTo>
                  <a:pt x="2410" y="1077"/>
                </a:lnTo>
                <a:lnTo>
                  <a:pt x="2416" y="1082"/>
                </a:lnTo>
                <a:lnTo>
                  <a:pt x="2426" y="1082"/>
                </a:lnTo>
                <a:lnTo>
                  <a:pt x="2432" y="1082"/>
                </a:lnTo>
                <a:lnTo>
                  <a:pt x="2442" y="1077"/>
                </a:lnTo>
                <a:lnTo>
                  <a:pt x="2448" y="1071"/>
                </a:lnTo>
                <a:lnTo>
                  <a:pt x="2453" y="1066"/>
                </a:lnTo>
                <a:lnTo>
                  <a:pt x="2458" y="1061"/>
                </a:lnTo>
                <a:lnTo>
                  <a:pt x="2464" y="1050"/>
                </a:lnTo>
                <a:lnTo>
                  <a:pt x="2469" y="1044"/>
                </a:lnTo>
                <a:lnTo>
                  <a:pt x="2480" y="1044"/>
                </a:lnTo>
                <a:lnTo>
                  <a:pt x="2485" y="1039"/>
                </a:lnTo>
                <a:lnTo>
                  <a:pt x="2490" y="1034"/>
                </a:lnTo>
                <a:lnTo>
                  <a:pt x="2496" y="1028"/>
                </a:lnTo>
                <a:lnTo>
                  <a:pt x="2490" y="1023"/>
                </a:lnTo>
                <a:lnTo>
                  <a:pt x="2496" y="1012"/>
                </a:lnTo>
                <a:lnTo>
                  <a:pt x="2501" y="1006"/>
                </a:lnTo>
                <a:lnTo>
                  <a:pt x="2506" y="1001"/>
                </a:lnTo>
                <a:lnTo>
                  <a:pt x="2512" y="996"/>
                </a:lnTo>
                <a:lnTo>
                  <a:pt x="2517" y="985"/>
                </a:lnTo>
                <a:lnTo>
                  <a:pt x="2517" y="979"/>
                </a:lnTo>
                <a:lnTo>
                  <a:pt x="2517" y="969"/>
                </a:lnTo>
                <a:lnTo>
                  <a:pt x="2506" y="963"/>
                </a:lnTo>
                <a:lnTo>
                  <a:pt x="2501" y="958"/>
                </a:lnTo>
                <a:lnTo>
                  <a:pt x="2496" y="947"/>
                </a:lnTo>
                <a:lnTo>
                  <a:pt x="2490" y="942"/>
                </a:lnTo>
                <a:lnTo>
                  <a:pt x="2485" y="931"/>
                </a:lnTo>
                <a:lnTo>
                  <a:pt x="2480" y="925"/>
                </a:lnTo>
                <a:lnTo>
                  <a:pt x="2480" y="915"/>
                </a:lnTo>
                <a:lnTo>
                  <a:pt x="2474" y="904"/>
                </a:lnTo>
                <a:lnTo>
                  <a:pt x="2464" y="898"/>
                </a:lnTo>
                <a:lnTo>
                  <a:pt x="2458" y="898"/>
                </a:lnTo>
                <a:lnTo>
                  <a:pt x="2448" y="893"/>
                </a:lnTo>
                <a:lnTo>
                  <a:pt x="2437" y="893"/>
                </a:lnTo>
                <a:lnTo>
                  <a:pt x="2432" y="887"/>
                </a:lnTo>
                <a:lnTo>
                  <a:pt x="2426" y="877"/>
                </a:lnTo>
                <a:lnTo>
                  <a:pt x="2421" y="871"/>
                </a:lnTo>
                <a:lnTo>
                  <a:pt x="2416" y="866"/>
                </a:lnTo>
                <a:lnTo>
                  <a:pt x="2410" y="855"/>
                </a:lnTo>
                <a:lnTo>
                  <a:pt x="2405" y="844"/>
                </a:lnTo>
                <a:lnTo>
                  <a:pt x="2400" y="839"/>
                </a:lnTo>
                <a:lnTo>
                  <a:pt x="2394" y="833"/>
                </a:lnTo>
                <a:lnTo>
                  <a:pt x="2389" y="828"/>
                </a:lnTo>
                <a:lnTo>
                  <a:pt x="2384" y="823"/>
                </a:lnTo>
                <a:lnTo>
                  <a:pt x="2384" y="817"/>
                </a:lnTo>
                <a:lnTo>
                  <a:pt x="2378" y="806"/>
                </a:lnTo>
                <a:lnTo>
                  <a:pt x="2373" y="801"/>
                </a:lnTo>
                <a:lnTo>
                  <a:pt x="2373" y="796"/>
                </a:lnTo>
                <a:lnTo>
                  <a:pt x="2362" y="790"/>
                </a:lnTo>
                <a:lnTo>
                  <a:pt x="2357" y="785"/>
                </a:lnTo>
                <a:lnTo>
                  <a:pt x="2352" y="779"/>
                </a:lnTo>
                <a:lnTo>
                  <a:pt x="2341" y="785"/>
                </a:lnTo>
                <a:lnTo>
                  <a:pt x="2336" y="790"/>
                </a:lnTo>
                <a:lnTo>
                  <a:pt x="2325" y="790"/>
                </a:lnTo>
                <a:lnTo>
                  <a:pt x="2320" y="796"/>
                </a:lnTo>
                <a:lnTo>
                  <a:pt x="2314" y="785"/>
                </a:lnTo>
                <a:lnTo>
                  <a:pt x="2309" y="779"/>
                </a:lnTo>
                <a:lnTo>
                  <a:pt x="2309" y="774"/>
                </a:lnTo>
                <a:lnTo>
                  <a:pt x="2304" y="763"/>
                </a:lnTo>
                <a:lnTo>
                  <a:pt x="2304" y="758"/>
                </a:lnTo>
                <a:lnTo>
                  <a:pt x="2309" y="752"/>
                </a:lnTo>
                <a:lnTo>
                  <a:pt x="2320" y="747"/>
                </a:lnTo>
                <a:lnTo>
                  <a:pt x="2309" y="747"/>
                </a:lnTo>
                <a:lnTo>
                  <a:pt x="2304" y="741"/>
                </a:lnTo>
                <a:lnTo>
                  <a:pt x="2309" y="731"/>
                </a:lnTo>
                <a:lnTo>
                  <a:pt x="2304" y="720"/>
                </a:lnTo>
                <a:lnTo>
                  <a:pt x="2298" y="714"/>
                </a:lnTo>
                <a:lnTo>
                  <a:pt x="2293" y="714"/>
                </a:lnTo>
                <a:lnTo>
                  <a:pt x="2282" y="709"/>
                </a:lnTo>
                <a:lnTo>
                  <a:pt x="2272" y="704"/>
                </a:lnTo>
                <a:lnTo>
                  <a:pt x="2272" y="698"/>
                </a:lnTo>
                <a:lnTo>
                  <a:pt x="2272" y="687"/>
                </a:lnTo>
                <a:lnTo>
                  <a:pt x="2277" y="682"/>
                </a:lnTo>
                <a:lnTo>
                  <a:pt x="2272" y="671"/>
                </a:lnTo>
                <a:lnTo>
                  <a:pt x="2261" y="666"/>
                </a:lnTo>
                <a:lnTo>
                  <a:pt x="2261" y="655"/>
                </a:lnTo>
                <a:lnTo>
                  <a:pt x="2266" y="644"/>
                </a:lnTo>
                <a:lnTo>
                  <a:pt x="2266" y="639"/>
                </a:lnTo>
                <a:lnTo>
                  <a:pt x="2261" y="633"/>
                </a:lnTo>
                <a:lnTo>
                  <a:pt x="2256" y="622"/>
                </a:lnTo>
                <a:lnTo>
                  <a:pt x="2250" y="617"/>
                </a:lnTo>
                <a:lnTo>
                  <a:pt x="2245" y="612"/>
                </a:lnTo>
                <a:lnTo>
                  <a:pt x="2245" y="606"/>
                </a:lnTo>
                <a:lnTo>
                  <a:pt x="2245" y="601"/>
                </a:lnTo>
                <a:lnTo>
                  <a:pt x="2240" y="590"/>
                </a:lnTo>
                <a:lnTo>
                  <a:pt x="2234" y="590"/>
                </a:lnTo>
                <a:lnTo>
                  <a:pt x="2229" y="585"/>
                </a:lnTo>
                <a:lnTo>
                  <a:pt x="2218" y="579"/>
                </a:lnTo>
                <a:lnTo>
                  <a:pt x="2208" y="574"/>
                </a:lnTo>
                <a:lnTo>
                  <a:pt x="2202" y="579"/>
                </a:lnTo>
                <a:lnTo>
                  <a:pt x="2197" y="574"/>
                </a:lnTo>
                <a:lnTo>
                  <a:pt x="2192" y="579"/>
                </a:lnTo>
                <a:lnTo>
                  <a:pt x="2186" y="574"/>
                </a:lnTo>
                <a:lnTo>
                  <a:pt x="2176" y="568"/>
                </a:lnTo>
                <a:lnTo>
                  <a:pt x="2165" y="563"/>
                </a:lnTo>
                <a:lnTo>
                  <a:pt x="2160" y="558"/>
                </a:lnTo>
                <a:lnTo>
                  <a:pt x="2149" y="552"/>
                </a:lnTo>
                <a:lnTo>
                  <a:pt x="2144" y="558"/>
                </a:lnTo>
                <a:lnTo>
                  <a:pt x="2138" y="547"/>
                </a:lnTo>
                <a:lnTo>
                  <a:pt x="2138" y="536"/>
                </a:lnTo>
                <a:lnTo>
                  <a:pt x="2138" y="531"/>
                </a:lnTo>
                <a:lnTo>
                  <a:pt x="2149" y="525"/>
                </a:lnTo>
                <a:lnTo>
                  <a:pt x="2154" y="525"/>
                </a:lnTo>
                <a:lnTo>
                  <a:pt x="2160" y="520"/>
                </a:lnTo>
                <a:lnTo>
                  <a:pt x="2149" y="520"/>
                </a:lnTo>
                <a:lnTo>
                  <a:pt x="2149" y="509"/>
                </a:lnTo>
                <a:lnTo>
                  <a:pt x="2144" y="498"/>
                </a:lnTo>
                <a:lnTo>
                  <a:pt x="2144" y="493"/>
                </a:lnTo>
                <a:lnTo>
                  <a:pt x="2133" y="487"/>
                </a:lnTo>
                <a:lnTo>
                  <a:pt x="2128" y="482"/>
                </a:lnTo>
                <a:lnTo>
                  <a:pt x="2122" y="476"/>
                </a:lnTo>
                <a:lnTo>
                  <a:pt x="2112" y="471"/>
                </a:lnTo>
                <a:lnTo>
                  <a:pt x="2106" y="466"/>
                </a:lnTo>
                <a:lnTo>
                  <a:pt x="2096" y="466"/>
                </a:lnTo>
                <a:lnTo>
                  <a:pt x="2090" y="466"/>
                </a:lnTo>
                <a:lnTo>
                  <a:pt x="2085" y="460"/>
                </a:lnTo>
                <a:lnTo>
                  <a:pt x="2080" y="455"/>
                </a:lnTo>
                <a:lnTo>
                  <a:pt x="2069" y="455"/>
                </a:lnTo>
                <a:lnTo>
                  <a:pt x="2064" y="460"/>
                </a:lnTo>
                <a:lnTo>
                  <a:pt x="2053" y="455"/>
                </a:lnTo>
                <a:lnTo>
                  <a:pt x="2042" y="455"/>
                </a:lnTo>
                <a:lnTo>
                  <a:pt x="2037" y="460"/>
                </a:lnTo>
                <a:lnTo>
                  <a:pt x="2026" y="466"/>
                </a:lnTo>
                <a:lnTo>
                  <a:pt x="2021" y="471"/>
                </a:lnTo>
                <a:lnTo>
                  <a:pt x="2016" y="476"/>
                </a:lnTo>
                <a:lnTo>
                  <a:pt x="2010" y="482"/>
                </a:lnTo>
                <a:lnTo>
                  <a:pt x="2000" y="482"/>
                </a:lnTo>
                <a:lnTo>
                  <a:pt x="1994" y="482"/>
                </a:lnTo>
                <a:lnTo>
                  <a:pt x="1984" y="482"/>
                </a:lnTo>
                <a:lnTo>
                  <a:pt x="1973" y="482"/>
                </a:lnTo>
                <a:lnTo>
                  <a:pt x="1962" y="487"/>
                </a:lnTo>
                <a:lnTo>
                  <a:pt x="1952" y="482"/>
                </a:lnTo>
                <a:lnTo>
                  <a:pt x="1957" y="476"/>
                </a:lnTo>
                <a:lnTo>
                  <a:pt x="1957" y="471"/>
                </a:lnTo>
                <a:lnTo>
                  <a:pt x="1962" y="460"/>
                </a:lnTo>
                <a:lnTo>
                  <a:pt x="1962" y="455"/>
                </a:lnTo>
                <a:lnTo>
                  <a:pt x="1968" y="449"/>
                </a:lnTo>
                <a:lnTo>
                  <a:pt x="1973" y="449"/>
                </a:lnTo>
                <a:lnTo>
                  <a:pt x="1978" y="449"/>
                </a:lnTo>
                <a:lnTo>
                  <a:pt x="1978" y="444"/>
                </a:lnTo>
                <a:lnTo>
                  <a:pt x="1984" y="439"/>
                </a:lnTo>
                <a:lnTo>
                  <a:pt x="1989" y="439"/>
                </a:lnTo>
                <a:lnTo>
                  <a:pt x="1994" y="428"/>
                </a:lnTo>
                <a:lnTo>
                  <a:pt x="2000" y="428"/>
                </a:lnTo>
                <a:lnTo>
                  <a:pt x="2000" y="422"/>
                </a:lnTo>
                <a:lnTo>
                  <a:pt x="2000" y="412"/>
                </a:lnTo>
                <a:lnTo>
                  <a:pt x="2005" y="412"/>
                </a:lnTo>
                <a:lnTo>
                  <a:pt x="2005" y="406"/>
                </a:lnTo>
                <a:lnTo>
                  <a:pt x="2010" y="395"/>
                </a:lnTo>
                <a:lnTo>
                  <a:pt x="2010" y="390"/>
                </a:lnTo>
                <a:lnTo>
                  <a:pt x="2016" y="384"/>
                </a:lnTo>
                <a:lnTo>
                  <a:pt x="2010" y="379"/>
                </a:lnTo>
                <a:lnTo>
                  <a:pt x="2021" y="374"/>
                </a:lnTo>
                <a:lnTo>
                  <a:pt x="2016" y="368"/>
                </a:lnTo>
                <a:lnTo>
                  <a:pt x="2026" y="363"/>
                </a:lnTo>
                <a:lnTo>
                  <a:pt x="2021" y="357"/>
                </a:lnTo>
                <a:lnTo>
                  <a:pt x="2016" y="347"/>
                </a:lnTo>
                <a:lnTo>
                  <a:pt x="2010" y="336"/>
                </a:lnTo>
                <a:lnTo>
                  <a:pt x="2010" y="330"/>
                </a:lnTo>
                <a:lnTo>
                  <a:pt x="2005" y="320"/>
                </a:lnTo>
                <a:lnTo>
                  <a:pt x="2005" y="314"/>
                </a:lnTo>
                <a:lnTo>
                  <a:pt x="1994" y="314"/>
                </a:lnTo>
                <a:lnTo>
                  <a:pt x="1989" y="320"/>
                </a:lnTo>
                <a:lnTo>
                  <a:pt x="1978" y="314"/>
                </a:lnTo>
                <a:lnTo>
                  <a:pt x="1973" y="320"/>
                </a:lnTo>
                <a:lnTo>
                  <a:pt x="1968" y="314"/>
                </a:lnTo>
                <a:lnTo>
                  <a:pt x="1957" y="314"/>
                </a:lnTo>
                <a:lnTo>
                  <a:pt x="1952" y="320"/>
                </a:lnTo>
                <a:lnTo>
                  <a:pt x="1941" y="320"/>
                </a:lnTo>
                <a:lnTo>
                  <a:pt x="1936" y="320"/>
                </a:lnTo>
                <a:lnTo>
                  <a:pt x="1925" y="325"/>
                </a:lnTo>
                <a:lnTo>
                  <a:pt x="1925" y="330"/>
                </a:lnTo>
                <a:lnTo>
                  <a:pt x="1914" y="330"/>
                </a:lnTo>
                <a:lnTo>
                  <a:pt x="1909" y="325"/>
                </a:lnTo>
                <a:lnTo>
                  <a:pt x="1904" y="320"/>
                </a:lnTo>
                <a:lnTo>
                  <a:pt x="1898" y="314"/>
                </a:lnTo>
                <a:lnTo>
                  <a:pt x="1898" y="303"/>
                </a:lnTo>
                <a:lnTo>
                  <a:pt x="1893" y="298"/>
                </a:lnTo>
                <a:lnTo>
                  <a:pt x="1888" y="293"/>
                </a:lnTo>
                <a:lnTo>
                  <a:pt x="1877" y="298"/>
                </a:lnTo>
                <a:lnTo>
                  <a:pt x="1872" y="303"/>
                </a:lnTo>
                <a:lnTo>
                  <a:pt x="1861" y="303"/>
                </a:lnTo>
                <a:lnTo>
                  <a:pt x="1856" y="309"/>
                </a:lnTo>
                <a:lnTo>
                  <a:pt x="1845" y="314"/>
                </a:lnTo>
                <a:lnTo>
                  <a:pt x="1845" y="320"/>
                </a:lnTo>
                <a:lnTo>
                  <a:pt x="1840" y="325"/>
                </a:lnTo>
                <a:lnTo>
                  <a:pt x="1840" y="336"/>
                </a:lnTo>
                <a:lnTo>
                  <a:pt x="1840" y="341"/>
                </a:lnTo>
                <a:lnTo>
                  <a:pt x="1850" y="352"/>
                </a:lnTo>
                <a:lnTo>
                  <a:pt x="1866" y="352"/>
                </a:lnTo>
                <a:lnTo>
                  <a:pt x="1872" y="357"/>
                </a:lnTo>
                <a:lnTo>
                  <a:pt x="1872" y="368"/>
                </a:lnTo>
                <a:lnTo>
                  <a:pt x="1866" y="374"/>
                </a:lnTo>
                <a:lnTo>
                  <a:pt x="1856" y="374"/>
                </a:lnTo>
                <a:lnTo>
                  <a:pt x="1845" y="379"/>
                </a:lnTo>
                <a:lnTo>
                  <a:pt x="1840" y="379"/>
                </a:lnTo>
                <a:lnTo>
                  <a:pt x="1829" y="379"/>
                </a:lnTo>
                <a:lnTo>
                  <a:pt x="1824" y="384"/>
                </a:lnTo>
                <a:lnTo>
                  <a:pt x="1813" y="384"/>
                </a:lnTo>
                <a:lnTo>
                  <a:pt x="1808" y="390"/>
                </a:lnTo>
                <a:lnTo>
                  <a:pt x="1808" y="395"/>
                </a:lnTo>
                <a:lnTo>
                  <a:pt x="1808" y="401"/>
                </a:lnTo>
                <a:lnTo>
                  <a:pt x="1802" y="412"/>
                </a:lnTo>
                <a:lnTo>
                  <a:pt x="1808" y="417"/>
                </a:lnTo>
                <a:lnTo>
                  <a:pt x="1802" y="422"/>
                </a:lnTo>
                <a:lnTo>
                  <a:pt x="1797" y="433"/>
                </a:lnTo>
                <a:lnTo>
                  <a:pt x="1786" y="439"/>
                </a:lnTo>
                <a:lnTo>
                  <a:pt x="1792" y="444"/>
                </a:lnTo>
                <a:lnTo>
                  <a:pt x="1786" y="455"/>
                </a:lnTo>
                <a:lnTo>
                  <a:pt x="1792" y="460"/>
                </a:lnTo>
                <a:lnTo>
                  <a:pt x="1797" y="460"/>
                </a:lnTo>
                <a:lnTo>
                  <a:pt x="1792" y="455"/>
                </a:lnTo>
                <a:lnTo>
                  <a:pt x="1797" y="449"/>
                </a:lnTo>
                <a:lnTo>
                  <a:pt x="1802" y="444"/>
                </a:lnTo>
                <a:lnTo>
                  <a:pt x="1808" y="433"/>
                </a:lnTo>
                <a:lnTo>
                  <a:pt x="1813" y="428"/>
                </a:lnTo>
                <a:lnTo>
                  <a:pt x="1818" y="433"/>
                </a:lnTo>
                <a:lnTo>
                  <a:pt x="1818" y="444"/>
                </a:lnTo>
                <a:lnTo>
                  <a:pt x="1813" y="455"/>
                </a:lnTo>
                <a:lnTo>
                  <a:pt x="1808" y="460"/>
                </a:lnTo>
                <a:lnTo>
                  <a:pt x="1813" y="460"/>
                </a:lnTo>
                <a:lnTo>
                  <a:pt x="1818" y="455"/>
                </a:lnTo>
                <a:lnTo>
                  <a:pt x="1824" y="449"/>
                </a:lnTo>
                <a:lnTo>
                  <a:pt x="1834" y="449"/>
                </a:lnTo>
                <a:lnTo>
                  <a:pt x="1840" y="444"/>
                </a:lnTo>
                <a:lnTo>
                  <a:pt x="1850" y="439"/>
                </a:lnTo>
                <a:lnTo>
                  <a:pt x="1861" y="439"/>
                </a:lnTo>
                <a:lnTo>
                  <a:pt x="1866" y="444"/>
                </a:lnTo>
                <a:lnTo>
                  <a:pt x="1877" y="449"/>
                </a:lnTo>
                <a:lnTo>
                  <a:pt x="1882" y="460"/>
                </a:lnTo>
                <a:lnTo>
                  <a:pt x="1877" y="471"/>
                </a:lnTo>
                <a:lnTo>
                  <a:pt x="1882" y="482"/>
                </a:lnTo>
                <a:lnTo>
                  <a:pt x="1882" y="487"/>
                </a:lnTo>
                <a:lnTo>
                  <a:pt x="1877" y="493"/>
                </a:lnTo>
                <a:lnTo>
                  <a:pt x="1882" y="503"/>
                </a:lnTo>
                <a:lnTo>
                  <a:pt x="1872" y="509"/>
                </a:lnTo>
                <a:lnTo>
                  <a:pt x="1866" y="514"/>
                </a:lnTo>
                <a:lnTo>
                  <a:pt x="1856" y="520"/>
                </a:lnTo>
                <a:lnTo>
                  <a:pt x="1850" y="525"/>
                </a:lnTo>
                <a:lnTo>
                  <a:pt x="1840" y="525"/>
                </a:lnTo>
                <a:lnTo>
                  <a:pt x="1829" y="525"/>
                </a:lnTo>
                <a:lnTo>
                  <a:pt x="1818" y="525"/>
                </a:lnTo>
                <a:lnTo>
                  <a:pt x="1813" y="525"/>
                </a:lnTo>
                <a:lnTo>
                  <a:pt x="1802" y="520"/>
                </a:lnTo>
                <a:lnTo>
                  <a:pt x="1792" y="525"/>
                </a:lnTo>
                <a:lnTo>
                  <a:pt x="1781" y="525"/>
                </a:lnTo>
                <a:lnTo>
                  <a:pt x="1770" y="531"/>
                </a:lnTo>
                <a:lnTo>
                  <a:pt x="1765" y="525"/>
                </a:lnTo>
                <a:lnTo>
                  <a:pt x="1760" y="520"/>
                </a:lnTo>
                <a:lnTo>
                  <a:pt x="1754" y="525"/>
                </a:lnTo>
                <a:lnTo>
                  <a:pt x="1744" y="525"/>
                </a:lnTo>
                <a:lnTo>
                  <a:pt x="1733" y="525"/>
                </a:lnTo>
                <a:lnTo>
                  <a:pt x="1728" y="531"/>
                </a:lnTo>
                <a:lnTo>
                  <a:pt x="1717" y="525"/>
                </a:lnTo>
                <a:lnTo>
                  <a:pt x="1717" y="520"/>
                </a:lnTo>
                <a:lnTo>
                  <a:pt x="1706" y="514"/>
                </a:lnTo>
                <a:lnTo>
                  <a:pt x="1706" y="509"/>
                </a:lnTo>
                <a:lnTo>
                  <a:pt x="1712" y="498"/>
                </a:lnTo>
                <a:lnTo>
                  <a:pt x="1712" y="493"/>
                </a:lnTo>
                <a:lnTo>
                  <a:pt x="1701" y="487"/>
                </a:lnTo>
                <a:lnTo>
                  <a:pt x="1690" y="487"/>
                </a:lnTo>
                <a:lnTo>
                  <a:pt x="1680" y="487"/>
                </a:lnTo>
                <a:lnTo>
                  <a:pt x="1674" y="482"/>
                </a:lnTo>
                <a:lnTo>
                  <a:pt x="1664" y="482"/>
                </a:lnTo>
                <a:lnTo>
                  <a:pt x="1653" y="476"/>
                </a:lnTo>
                <a:lnTo>
                  <a:pt x="1648" y="466"/>
                </a:lnTo>
                <a:lnTo>
                  <a:pt x="1643" y="460"/>
                </a:lnTo>
                <a:lnTo>
                  <a:pt x="1632" y="460"/>
                </a:lnTo>
                <a:lnTo>
                  <a:pt x="1627" y="455"/>
                </a:lnTo>
                <a:lnTo>
                  <a:pt x="1621" y="444"/>
                </a:lnTo>
                <a:lnTo>
                  <a:pt x="1621" y="433"/>
                </a:lnTo>
                <a:lnTo>
                  <a:pt x="1621" y="428"/>
                </a:lnTo>
                <a:lnTo>
                  <a:pt x="1621" y="422"/>
                </a:lnTo>
                <a:lnTo>
                  <a:pt x="1611" y="422"/>
                </a:lnTo>
                <a:lnTo>
                  <a:pt x="1605" y="417"/>
                </a:lnTo>
                <a:lnTo>
                  <a:pt x="1595" y="417"/>
                </a:lnTo>
                <a:lnTo>
                  <a:pt x="1584" y="412"/>
                </a:lnTo>
                <a:lnTo>
                  <a:pt x="1579" y="417"/>
                </a:lnTo>
                <a:lnTo>
                  <a:pt x="1573" y="422"/>
                </a:lnTo>
                <a:lnTo>
                  <a:pt x="1568" y="428"/>
                </a:lnTo>
                <a:lnTo>
                  <a:pt x="1563" y="433"/>
                </a:lnTo>
                <a:lnTo>
                  <a:pt x="1552" y="433"/>
                </a:lnTo>
                <a:lnTo>
                  <a:pt x="1541" y="428"/>
                </a:lnTo>
                <a:lnTo>
                  <a:pt x="1531" y="428"/>
                </a:lnTo>
                <a:lnTo>
                  <a:pt x="1525" y="417"/>
                </a:lnTo>
                <a:lnTo>
                  <a:pt x="1520" y="412"/>
                </a:lnTo>
                <a:lnTo>
                  <a:pt x="1509" y="406"/>
                </a:lnTo>
                <a:lnTo>
                  <a:pt x="1504" y="401"/>
                </a:lnTo>
                <a:lnTo>
                  <a:pt x="1493" y="401"/>
                </a:lnTo>
                <a:lnTo>
                  <a:pt x="1493" y="395"/>
                </a:lnTo>
                <a:lnTo>
                  <a:pt x="1499" y="384"/>
                </a:lnTo>
                <a:lnTo>
                  <a:pt x="1509" y="379"/>
                </a:lnTo>
                <a:lnTo>
                  <a:pt x="1515" y="374"/>
                </a:lnTo>
                <a:lnTo>
                  <a:pt x="1520" y="368"/>
                </a:lnTo>
                <a:lnTo>
                  <a:pt x="1509" y="363"/>
                </a:lnTo>
                <a:lnTo>
                  <a:pt x="1509" y="357"/>
                </a:lnTo>
                <a:lnTo>
                  <a:pt x="1493" y="347"/>
                </a:lnTo>
                <a:lnTo>
                  <a:pt x="1499" y="336"/>
                </a:lnTo>
                <a:lnTo>
                  <a:pt x="1504" y="336"/>
                </a:lnTo>
                <a:lnTo>
                  <a:pt x="1509" y="330"/>
                </a:lnTo>
                <a:lnTo>
                  <a:pt x="1520" y="330"/>
                </a:lnTo>
                <a:lnTo>
                  <a:pt x="1509" y="341"/>
                </a:lnTo>
                <a:lnTo>
                  <a:pt x="1515" y="341"/>
                </a:lnTo>
                <a:lnTo>
                  <a:pt x="1520" y="336"/>
                </a:lnTo>
                <a:lnTo>
                  <a:pt x="1531" y="325"/>
                </a:lnTo>
                <a:lnTo>
                  <a:pt x="1525" y="325"/>
                </a:lnTo>
                <a:lnTo>
                  <a:pt x="1520" y="325"/>
                </a:lnTo>
                <a:lnTo>
                  <a:pt x="1520" y="314"/>
                </a:lnTo>
                <a:lnTo>
                  <a:pt x="1515" y="309"/>
                </a:lnTo>
                <a:lnTo>
                  <a:pt x="1520" y="298"/>
                </a:lnTo>
                <a:lnTo>
                  <a:pt x="1515" y="293"/>
                </a:lnTo>
                <a:lnTo>
                  <a:pt x="1509" y="287"/>
                </a:lnTo>
                <a:lnTo>
                  <a:pt x="1504" y="276"/>
                </a:lnTo>
                <a:lnTo>
                  <a:pt x="1504" y="271"/>
                </a:lnTo>
                <a:lnTo>
                  <a:pt x="1509" y="266"/>
                </a:lnTo>
                <a:lnTo>
                  <a:pt x="1520" y="255"/>
                </a:lnTo>
                <a:lnTo>
                  <a:pt x="1525" y="255"/>
                </a:lnTo>
                <a:lnTo>
                  <a:pt x="1536" y="249"/>
                </a:lnTo>
                <a:lnTo>
                  <a:pt x="1541" y="244"/>
                </a:lnTo>
                <a:lnTo>
                  <a:pt x="1536" y="244"/>
                </a:lnTo>
                <a:lnTo>
                  <a:pt x="1525" y="238"/>
                </a:lnTo>
                <a:lnTo>
                  <a:pt x="1520" y="233"/>
                </a:lnTo>
                <a:lnTo>
                  <a:pt x="1509" y="228"/>
                </a:lnTo>
                <a:lnTo>
                  <a:pt x="1499" y="228"/>
                </a:lnTo>
                <a:lnTo>
                  <a:pt x="1499" y="217"/>
                </a:lnTo>
                <a:lnTo>
                  <a:pt x="1488" y="222"/>
                </a:lnTo>
                <a:lnTo>
                  <a:pt x="1477" y="222"/>
                </a:lnTo>
                <a:lnTo>
                  <a:pt x="1467" y="222"/>
                </a:lnTo>
                <a:lnTo>
                  <a:pt x="1456" y="222"/>
                </a:lnTo>
                <a:lnTo>
                  <a:pt x="1445" y="217"/>
                </a:lnTo>
                <a:lnTo>
                  <a:pt x="1440" y="211"/>
                </a:lnTo>
                <a:lnTo>
                  <a:pt x="1429" y="206"/>
                </a:lnTo>
                <a:lnTo>
                  <a:pt x="1419" y="201"/>
                </a:lnTo>
                <a:lnTo>
                  <a:pt x="1413" y="195"/>
                </a:lnTo>
                <a:lnTo>
                  <a:pt x="1403" y="195"/>
                </a:lnTo>
                <a:lnTo>
                  <a:pt x="1392" y="190"/>
                </a:lnTo>
                <a:lnTo>
                  <a:pt x="1381" y="190"/>
                </a:lnTo>
                <a:lnTo>
                  <a:pt x="1376" y="190"/>
                </a:lnTo>
                <a:lnTo>
                  <a:pt x="1371" y="184"/>
                </a:lnTo>
                <a:lnTo>
                  <a:pt x="1360" y="179"/>
                </a:lnTo>
                <a:lnTo>
                  <a:pt x="1349" y="179"/>
                </a:lnTo>
                <a:lnTo>
                  <a:pt x="1344" y="174"/>
                </a:lnTo>
                <a:lnTo>
                  <a:pt x="1333" y="168"/>
                </a:lnTo>
                <a:lnTo>
                  <a:pt x="1328" y="168"/>
                </a:lnTo>
                <a:lnTo>
                  <a:pt x="1317" y="168"/>
                </a:lnTo>
                <a:lnTo>
                  <a:pt x="1301" y="174"/>
                </a:lnTo>
                <a:lnTo>
                  <a:pt x="1291" y="179"/>
                </a:lnTo>
                <a:lnTo>
                  <a:pt x="1280" y="184"/>
                </a:lnTo>
                <a:lnTo>
                  <a:pt x="1275" y="190"/>
                </a:lnTo>
                <a:lnTo>
                  <a:pt x="1264" y="190"/>
                </a:lnTo>
                <a:lnTo>
                  <a:pt x="1253" y="190"/>
                </a:lnTo>
                <a:lnTo>
                  <a:pt x="1243" y="179"/>
                </a:lnTo>
                <a:lnTo>
                  <a:pt x="1237" y="174"/>
                </a:lnTo>
                <a:lnTo>
                  <a:pt x="1232" y="168"/>
                </a:lnTo>
                <a:lnTo>
                  <a:pt x="1227" y="163"/>
                </a:lnTo>
                <a:lnTo>
                  <a:pt x="1221" y="157"/>
                </a:lnTo>
                <a:lnTo>
                  <a:pt x="1211" y="157"/>
                </a:lnTo>
                <a:lnTo>
                  <a:pt x="1205" y="168"/>
                </a:lnTo>
                <a:lnTo>
                  <a:pt x="1195" y="174"/>
                </a:lnTo>
                <a:lnTo>
                  <a:pt x="1189" y="174"/>
                </a:lnTo>
                <a:lnTo>
                  <a:pt x="1179" y="168"/>
                </a:lnTo>
                <a:lnTo>
                  <a:pt x="1173" y="157"/>
                </a:lnTo>
                <a:lnTo>
                  <a:pt x="1163" y="163"/>
                </a:lnTo>
                <a:lnTo>
                  <a:pt x="1152" y="163"/>
                </a:lnTo>
                <a:lnTo>
                  <a:pt x="1147" y="163"/>
                </a:lnTo>
                <a:lnTo>
                  <a:pt x="1136" y="157"/>
                </a:lnTo>
                <a:lnTo>
                  <a:pt x="1125" y="157"/>
                </a:lnTo>
                <a:lnTo>
                  <a:pt x="1115" y="157"/>
                </a:lnTo>
                <a:lnTo>
                  <a:pt x="1109" y="157"/>
                </a:lnTo>
                <a:lnTo>
                  <a:pt x="1104" y="147"/>
                </a:lnTo>
                <a:lnTo>
                  <a:pt x="1104" y="141"/>
                </a:lnTo>
                <a:lnTo>
                  <a:pt x="1099" y="130"/>
                </a:lnTo>
                <a:lnTo>
                  <a:pt x="1093" y="119"/>
                </a:lnTo>
                <a:lnTo>
                  <a:pt x="1104" y="114"/>
                </a:lnTo>
                <a:lnTo>
                  <a:pt x="1099" y="109"/>
                </a:lnTo>
                <a:lnTo>
                  <a:pt x="1104" y="98"/>
                </a:lnTo>
                <a:lnTo>
                  <a:pt x="1109" y="92"/>
                </a:lnTo>
                <a:lnTo>
                  <a:pt x="1109" y="82"/>
                </a:lnTo>
                <a:lnTo>
                  <a:pt x="1109" y="76"/>
                </a:lnTo>
                <a:lnTo>
                  <a:pt x="1104" y="65"/>
                </a:lnTo>
                <a:lnTo>
                  <a:pt x="1104" y="60"/>
                </a:lnTo>
                <a:lnTo>
                  <a:pt x="1104" y="49"/>
                </a:lnTo>
                <a:lnTo>
                  <a:pt x="1099" y="44"/>
                </a:lnTo>
                <a:lnTo>
                  <a:pt x="1093" y="33"/>
                </a:lnTo>
                <a:lnTo>
                  <a:pt x="1088" y="28"/>
                </a:lnTo>
                <a:lnTo>
                  <a:pt x="1077" y="28"/>
                </a:lnTo>
                <a:lnTo>
                  <a:pt x="1067" y="22"/>
                </a:lnTo>
                <a:lnTo>
                  <a:pt x="1061" y="28"/>
                </a:lnTo>
                <a:lnTo>
                  <a:pt x="1051" y="28"/>
                </a:lnTo>
                <a:lnTo>
                  <a:pt x="1045" y="22"/>
                </a:lnTo>
                <a:lnTo>
                  <a:pt x="1035" y="17"/>
                </a:lnTo>
                <a:lnTo>
                  <a:pt x="1029" y="6"/>
                </a:lnTo>
                <a:lnTo>
                  <a:pt x="1019" y="6"/>
                </a:lnTo>
                <a:lnTo>
                  <a:pt x="1013" y="6"/>
                </a:lnTo>
                <a:lnTo>
                  <a:pt x="997" y="0"/>
                </a:lnTo>
                <a:lnTo>
                  <a:pt x="987" y="0"/>
                </a:lnTo>
                <a:lnTo>
                  <a:pt x="987" y="6"/>
                </a:lnTo>
                <a:lnTo>
                  <a:pt x="987" y="17"/>
                </a:lnTo>
                <a:lnTo>
                  <a:pt x="981" y="22"/>
                </a:lnTo>
                <a:lnTo>
                  <a:pt x="971" y="22"/>
                </a:lnTo>
                <a:lnTo>
                  <a:pt x="960" y="22"/>
                </a:lnTo>
                <a:lnTo>
                  <a:pt x="955" y="33"/>
                </a:lnTo>
                <a:lnTo>
                  <a:pt x="949" y="33"/>
                </a:lnTo>
                <a:lnTo>
                  <a:pt x="939" y="33"/>
                </a:lnTo>
                <a:lnTo>
                  <a:pt x="933" y="38"/>
                </a:lnTo>
                <a:lnTo>
                  <a:pt x="928" y="44"/>
                </a:lnTo>
                <a:lnTo>
                  <a:pt x="923" y="49"/>
                </a:lnTo>
                <a:lnTo>
                  <a:pt x="917" y="60"/>
                </a:lnTo>
                <a:lnTo>
                  <a:pt x="912" y="65"/>
                </a:lnTo>
                <a:lnTo>
                  <a:pt x="923" y="60"/>
                </a:lnTo>
                <a:lnTo>
                  <a:pt x="928" y="71"/>
                </a:lnTo>
                <a:lnTo>
                  <a:pt x="933" y="76"/>
                </a:lnTo>
                <a:lnTo>
                  <a:pt x="944" y="82"/>
                </a:lnTo>
                <a:lnTo>
                  <a:pt x="944" y="92"/>
                </a:lnTo>
                <a:lnTo>
                  <a:pt x="949" y="98"/>
                </a:lnTo>
                <a:lnTo>
                  <a:pt x="960" y="98"/>
                </a:lnTo>
                <a:lnTo>
                  <a:pt x="971" y="98"/>
                </a:lnTo>
                <a:lnTo>
                  <a:pt x="976" y="98"/>
                </a:lnTo>
                <a:lnTo>
                  <a:pt x="987" y="98"/>
                </a:lnTo>
                <a:lnTo>
                  <a:pt x="992" y="98"/>
                </a:lnTo>
                <a:lnTo>
                  <a:pt x="1003" y="103"/>
                </a:lnTo>
                <a:lnTo>
                  <a:pt x="1003" y="109"/>
                </a:lnTo>
                <a:lnTo>
                  <a:pt x="1008" y="119"/>
                </a:lnTo>
                <a:lnTo>
                  <a:pt x="1008" y="125"/>
                </a:lnTo>
                <a:lnTo>
                  <a:pt x="1008" y="130"/>
                </a:lnTo>
                <a:lnTo>
                  <a:pt x="1008" y="141"/>
                </a:lnTo>
                <a:lnTo>
                  <a:pt x="1003" y="147"/>
                </a:lnTo>
                <a:lnTo>
                  <a:pt x="1003" y="157"/>
                </a:lnTo>
                <a:lnTo>
                  <a:pt x="1003" y="163"/>
                </a:lnTo>
                <a:lnTo>
                  <a:pt x="1008" y="174"/>
                </a:lnTo>
                <a:lnTo>
                  <a:pt x="997" y="179"/>
                </a:lnTo>
                <a:lnTo>
                  <a:pt x="992" y="184"/>
                </a:lnTo>
                <a:lnTo>
                  <a:pt x="997" y="190"/>
                </a:lnTo>
                <a:lnTo>
                  <a:pt x="1003" y="195"/>
                </a:lnTo>
                <a:lnTo>
                  <a:pt x="1003" y="206"/>
                </a:lnTo>
                <a:lnTo>
                  <a:pt x="997" y="217"/>
                </a:lnTo>
                <a:lnTo>
                  <a:pt x="997" y="228"/>
                </a:lnTo>
                <a:lnTo>
                  <a:pt x="997" y="233"/>
                </a:lnTo>
                <a:lnTo>
                  <a:pt x="1003" y="244"/>
                </a:lnTo>
                <a:lnTo>
                  <a:pt x="1008" y="249"/>
                </a:lnTo>
                <a:lnTo>
                  <a:pt x="1019" y="260"/>
                </a:lnTo>
                <a:lnTo>
                  <a:pt x="1024" y="266"/>
                </a:lnTo>
                <a:lnTo>
                  <a:pt x="1019" y="271"/>
                </a:lnTo>
                <a:lnTo>
                  <a:pt x="1008" y="276"/>
                </a:lnTo>
                <a:lnTo>
                  <a:pt x="1003" y="282"/>
                </a:lnTo>
                <a:lnTo>
                  <a:pt x="992" y="276"/>
                </a:lnTo>
                <a:lnTo>
                  <a:pt x="987" y="287"/>
                </a:lnTo>
                <a:lnTo>
                  <a:pt x="981" y="293"/>
                </a:lnTo>
                <a:lnTo>
                  <a:pt x="981" y="303"/>
                </a:lnTo>
                <a:lnTo>
                  <a:pt x="981" y="314"/>
                </a:lnTo>
                <a:lnTo>
                  <a:pt x="976" y="320"/>
                </a:lnTo>
                <a:lnTo>
                  <a:pt x="971" y="330"/>
                </a:lnTo>
                <a:lnTo>
                  <a:pt x="976" y="341"/>
                </a:lnTo>
                <a:lnTo>
                  <a:pt x="981" y="336"/>
                </a:lnTo>
                <a:lnTo>
                  <a:pt x="987" y="341"/>
                </a:lnTo>
                <a:lnTo>
                  <a:pt x="997" y="347"/>
                </a:lnTo>
                <a:lnTo>
                  <a:pt x="1008" y="352"/>
                </a:lnTo>
                <a:lnTo>
                  <a:pt x="1013" y="357"/>
                </a:lnTo>
                <a:lnTo>
                  <a:pt x="1019" y="368"/>
                </a:lnTo>
                <a:lnTo>
                  <a:pt x="1024" y="374"/>
                </a:lnTo>
                <a:lnTo>
                  <a:pt x="1029" y="379"/>
                </a:lnTo>
                <a:lnTo>
                  <a:pt x="1040" y="374"/>
                </a:lnTo>
                <a:lnTo>
                  <a:pt x="1051" y="374"/>
                </a:lnTo>
                <a:lnTo>
                  <a:pt x="1061" y="374"/>
                </a:lnTo>
                <a:lnTo>
                  <a:pt x="1067" y="379"/>
                </a:lnTo>
                <a:lnTo>
                  <a:pt x="1072" y="379"/>
                </a:lnTo>
                <a:lnTo>
                  <a:pt x="1077" y="379"/>
                </a:lnTo>
                <a:lnTo>
                  <a:pt x="1088" y="374"/>
                </a:lnTo>
                <a:lnTo>
                  <a:pt x="1093" y="374"/>
                </a:lnTo>
                <a:lnTo>
                  <a:pt x="1104" y="374"/>
                </a:lnTo>
                <a:lnTo>
                  <a:pt x="1115" y="374"/>
                </a:lnTo>
                <a:lnTo>
                  <a:pt x="1120" y="379"/>
                </a:lnTo>
                <a:lnTo>
                  <a:pt x="1125" y="390"/>
                </a:lnTo>
                <a:lnTo>
                  <a:pt x="1136" y="395"/>
                </a:lnTo>
                <a:lnTo>
                  <a:pt x="1136" y="406"/>
                </a:lnTo>
                <a:lnTo>
                  <a:pt x="1131" y="412"/>
                </a:lnTo>
                <a:lnTo>
                  <a:pt x="1136" y="422"/>
                </a:lnTo>
                <a:lnTo>
                  <a:pt x="1147" y="422"/>
                </a:lnTo>
                <a:lnTo>
                  <a:pt x="1152" y="428"/>
                </a:lnTo>
                <a:lnTo>
                  <a:pt x="1157" y="422"/>
                </a:lnTo>
                <a:lnTo>
                  <a:pt x="1163" y="417"/>
                </a:lnTo>
                <a:lnTo>
                  <a:pt x="1173" y="417"/>
                </a:lnTo>
                <a:lnTo>
                  <a:pt x="1184" y="422"/>
                </a:lnTo>
                <a:lnTo>
                  <a:pt x="1195" y="422"/>
                </a:lnTo>
                <a:lnTo>
                  <a:pt x="1205" y="422"/>
                </a:lnTo>
                <a:lnTo>
                  <a:pt x="1216" y="428"/>
                </a:lnTo>
                <a:lnTo>
                  <a:pt x="1221" y="422"/>
                </a:lnTo>
                <a:lnTo>
                  <a:pt x="1221" y="417"/>
                </a:lnTo>
                <a:lnTo>
                  <a:pt x="1216" y="412"/>
                </a:lnTo>
                <a:lnTo>
                  <a:pt x="1227" y="417"/>
                </a:lnTo>
                <a:lnTo>
                  <a:pt x="1227" y="428"/>
                </a:lnTo>
                <a:lnTo>
                  <a:pt x="1216" y="428"/>
                </a:lnTo>
                <a:lnTo>
                  <a:pt x="1221" y="433"/>
                </a:lnTo>
                <a:lnTo>
                  <a:pt x="1232" y="433"/>
                </a:lnTo>
                <a:lnTo>
                  <a:pt x="1243" y="433"/>
                </a:lnTo>
                <a:lnTo>
                  <a:pt x="1248" y="433"/>
                </a:lnTo>
                <a:lnTo>
                  <a:pt x="1248" y="439"/>
                </a:lnTo>
                <a:lnTo>
                  <a:pt x="1248" y="449"/>
                </a:lnTo>
                <a:lnTo>
                  <a:pt x="1253" y="460"/>
                </a:lnTo>
                <a:lnTo>
                  <a:pt x="1264" y="460"/>
                </a:lnTo>
                <a:lnTo>
                  <a:pt x="1269" y="455"/>
                </a:lnTo>
                <a:lnTo>
                  <a:pt x="1275" y="449"/>
                </a:lnTo>
                <a:lnTo>
                  <a:pt x="1285" y="449"/>
                </a:lnTo>
                <a:lnTo>
                  <a:pt x="1291" y="449"/>
                </a:lnTo>
                <a:lnTo>
                  <a:pt x="1301" y="449"/>
                </a:lnTo>
                <a:lnTo>
                  <a:pt x="1312" y="444"/>
                </a:lnTo>
                <a:lnTo>
                  <a:pt x="1317" y="444"/>
                </a:lnTo>
                <a:lnTo>
                  <a:pt x="1328" y="449"/>
                </a:lnTo>
                <a:lnTo>
                  <a:pt x="1333" y="444"/>
                </a:lnTo>
                <a:lnTo>
                  <a:pt x="1344" y="439"/>
                </a:lnTo>
                <a:lnTo>
                  <a:pt x="1355" y="449"/>
                </a:lnTo>
                <a:lnTo>
                  <a:pt x="1365" y="455"/>
                </a:lnTo>
                <a:lnTo>
                  <a:pt x="1371" y="460"/>
                </a:lnTo>
                <a:lnTo>
                  <a:pt x="1376" y="466"/>
                </a:lnTo>
                <a:lnTo>
                  <a:pt x="1381" y="471"/>
                </a:lnTo>
                <a:lnTo>
                  <a:pt x="1392" y="476"/>
                </a:lnTo>
                <a:lnTo>
                  <a:pt x="1403" y="476"/>
                </a:lnTo>
                <a:lnTo>
                  <a:pt x="1408" y="482"/>
                </a:lnTo>
                <a:lnTo>
                  <a:pt x="1419" y="487"/>
                </a:lnTo>
                <a:lnTo>
                  <a:pt x="1424" y="487"/>
                </a:lnTo>
                <a:lnTo>
                  <a:pt x="1440" y="482"/>
                </a:lnTo>
                <a:lnTo>
                  <a:pt x="1445" y="482"/>
                </a:lnTo>
                <a:lnTo>
                  <a:pt x="1445" y="493"/>
                </a:lnTo>
                <a:lnTo>
                  <a:pt x="1435" y="498"/>
                </a:lnTo>
                <a:lnTo>
                  <a:pt x="1435" y="503"/>
                </a:lnTo>
                <a:lnTo>
                  <a:pt x="1435" y="514"/>
                </a:lnTo>
                <a:lnTo>
                  <a:pt x="1429" y="520"/>
                </a:lnTo>
                <a:lnTo>
                  <a:pt x="1413" y="520"/>
                </a:lnTo>
                <a:lnTo>
                  <a:pt x="1403" y="520"/>
                </a:lnTo>
                <a:lnTo>
                  <a:pt x="1392" y="520"/>
                </a:lnTo>
                <a:lnTo>
                  <a:pt x="1381" y="514"/>
                </a:lnTo>
                <a:lnTo>
                  <a:pt x="1371" y="514"/>
                </a:lnTo>
                <a:lnTo>
                  <a:pt x="1360" y="514"/>
                </a:lnTo>
                <a:lnTo>
                  <a:pt x="1349" y="514"/>
                </a:lnTo>
                <a:lnTo>
                  <a:pt x="1339" y="514"/>
                </a:lnTo>
                <a:lnTo>
                  <a:pt x="1328" y="514"/>
                </a:lnTo>
                <a:lnTo>
                  <a:pt x="1323" y="520"/>
                </a:lnTo>
                <a:lnTo>
                  <a:pt x="1317" y="525"/>
                </a:lnTo>
                <a:lnTo>
                  <a:pt x="1301" y="525"/>
                </a:lnTo>
                <a:lnTo>
                  <a:pt x="1296" y="531"/>
                </a:lnTo>
                <a:lnTo>
                  <a:pt x="1285" y="536"/>
                </a:lnTo>
                <a:lnTo>
                  <a:pt x="1275" y="536"/>
                </a:lnTo>
                <a:lnTo>
                  <a:pt x="1275" y="547"/>
                </a:lnTo>
                <a:lnTo>
                  <a:pt x="1259" y="552"/>
                </a:lnTo>
                <a:lnTo>
                  <a:pt x="1253" y="558"/>
                </a:lnTo>
                <a:lnTo>
                  <a:pt x="1259" y="568"/>
                </a:lnTo>
                <a:lnTo>
                  <a:pt x="1269" y="568"/>
                </a:lnTo>
                <a:lnTo>
                  <a:pt x="1280" y="568"/>
                </a:lnTo>
                <a:lnTo>
                  <a:pt x="1285" y="568"/>
                </a:lnTo>
                <a:lnTo>
                  <a:pt x="1291" y="585"/>
                </a:lnTo>
                <a:lnTo>
                  <a:pt x="1296" y="590"/>
                </a:lnTo>
                <a:lnTo>
                  <a:pt x="1301" y="601"/>
                </a:lnTo>
                <a:lnTo>
                  <a:pt x="1307" y="606"/>
                </a:lnTo>
                <a:lnTo>
                  <a:pt x="1301" y="617"/>
                </a:lnTo>
                <a:lnTo>
                  <a:pt x="1301" y="622"/>
                </a:lnTo>
                <a:lnTo>
                  <a:pt x="1307" y="622"/>
                </a:lnTo>
                <a:lnTo>
                  <a:pt x="1317" y="617"/>
                </a:lnTo>
                <a:lnTo>
                  <a:pt x="1323" y="612"/>
                </a:lnTo>
                <a:lnTo>
                  <a:pt x="1333" y="606"/>
                </a:lnTo>
                <a:lnTo>
                  <a:pt x="1339" y="601"/>
                </a:lnTo>
                <a:lnTo>
                  <a:pt x="1349" y="595"/>
                </a:lnTo>
                <a:lnTo>
                  <a:pt x="1355" y="601"/>
                </a:lnTo>
                <a:lnTo>
                  <a:pt x="1355" y="612"/>
                </a:lnTo>
                <a:lnTo>
                  <a:pt x="1349" y="617"/>
                </a:lnTo>
                <a:lnTo>
                  <a:pt x="1349" y="622"/>
                </a:lnTo>
                <a:lnTo>
                  <a:pt x="1344" y="628"/>
                </a:lnTo>
                <a:lnTo>
                  <a:pt x="1339" y="633"/>
                </a:lnTo>
                <a:lnTo>
                  <a:pt x="1333" y="644"/>
                </a:lnTo>
                <a:lnTo>
                  <a:pt x="1333" y="655"/>
                </a:lnTo>
                <a:lnTo>
                  <a:pt x="1328" y="660"/>
                </a:lnTo>
                <a:lnTo>
                  <a:pt x="1323" y="671"/>
                </a:lnTo>
                <a:lnTo>
                  <a:pt x="1323" y="682"/>
                </a:lnTo>
                <a:lnTo>
                  <a:pt x="1323" y="687"/>
                </a:lnTo>
                <a:lnTo>
                  <a:pt x="1317" y="693"/>
                </a:lnTo>
                <a:lnTo>
                  <a:pt x="1312" y="704"/>
                </a:lnTo>
                <a:lnTo>
                  <a:pt x="1312" y="709"/>
                </a:lnTo>
                <a:lnTo>
                  <a:pt x="1312" y="714"/>
                </a:lnTo>
                <a:lnTo>
                  <a:pt x="1307" y="725"/>
                </a:lnTo>
                <a:lnTo>
                  <a:pt x="1307" y="736"/>
                </a:lnTo>
                <a:lnTo>
                  <a:pt x="1296" y="741"/>
                </a:lnTo>
                <a:lnTo>
                  <a:pt x="1301" y="752"/>
                </a:lnTo>
                <a:lnTo>
                  <a:pt x="1301" y="763"/>
                </a:lnTo>
                <a:lnTo>
                  <a:pt x="1296" y="769"/>
                </a:lnTo>
                <a:lnTo>
                  <a:pt x="1285" y="774"/>
                </a:lnTo>
                <a:lnTo>
                  <a:pt x="1280" y="779"/>
                </a:lnTo>
                <a:lnTo>
                  <a:pt x="1269" y="779"/>
                </a:lnTo>
                <a:lnTo>
                  <a:pt x="1259" y="785"/>
                </a:lnTo>
                <a:lnTo>
                  <a:pt x="1248" y="779"/>
                </a:lnTo>
                <a:lnTo>
                  <a:pt x="1248" y="785"/>
                </a:lnTo>
                <a:lnTo>
                  <a:pt x="1253" y="790"/>
                </a:lnTo>
                <a:lnTo>
                  <a:pt x="1259" y="801"/>
                </a:lnTo>
                <a:lnTo>
                  <a:pt x="1264" y="806"/>
                </a:lnTo>
                <a:lnTo>
                  <a:pt x="1264" y="817"/>
                </a:lnTo>
                <a:lnTo>
                  <a:pt x="1275" y="833"/>
                </a:lnTo>
                <a:lnTo>
                  <a:pt x="1275" y="850"/>
                </a:lnTo>
                <a:lnTo>
                  <a:pt x="1269" y="860"/>
                </a:lnTo>
                <a:lnTo>
                  <a:pt x="1269" y="871"/>
                </a:lnTo>
                <a:lnTo>
                  <a:pt x="1264" y="882"/>
                </a:lnTo>
                <a:lnTo>
                  <a:pt x="1259" y="887"/>
                </a:lnTo>
                <a:lnTo>
                  <a:pt x="1248" y="898"/>
                </a:lnTo>
                <a:lnTo>
                  <a:pt x="1243" y="904"/>
                </a:lnTo>
                <a:lnTo>
                  <a:pt x="1243" y="915"/>
                </a:lnTo>
                <a:lnTo>
                  <a:pt x="1248" y="925"/>
                </a:lnTo>
                <a:lnTo>
                  <a:pt x="1248" y="936"/>
                </a:lnTo>
                <a:lnTo>
                  <a:pt x="1253" y="947"/>
                </a:lnTo>
                <a:lnTo>
                  <a:pt x="1259" y="952"/>
                </a:lnTo>
                <a:lnTo>
                  <a:pt x="1264" y="963"/>
                </a:lnTo>
                <a:lnTo>
                  <a:pt x="1269" y="974"/>
                </a:lnTo>
                <a:lnTo>
                  <a:pt x="1275" y="974"/>
                </a:lnTo>
                <a:lnTo>
                  <a:pt x="1285" y="974"/>
                </a:lnTo>
                <a:lnTo>
                  <a:pt x="1291" y="974"/>
                </a:lnTo>
                <a:lnTo>
                  <a:pt x="1296" y="979"/>
                </a:lnTo>
                <a:lnTo>
                  <a:pt x="1301" y="985"/>
                </a:lnTo>
                <a:lnTo>
                  <a:pt x="1307" y="990"/>
                </a:lnTo>
                <a:lnTo>
                  <a:pt x="1312" y="990"/>
                </a:lnTo>
                <a:lnTo>
                  <a:pt x="1317" y="1001"/>
                </a:lnTo>
                <a:lnTo>
                  <a:pt x="1328" y="1017"/>
                </a:lnTo>
                <a:lnTo>
                  <a:pt x="1339" y="1017"/>
                </a:lnTo>
                <a:lnTo>
                  <a:pt x="1344" y="1017"/>
                </a:lnTo>
                <a:lnTo>
                  <a:pt x="1344" y="1023"/>
                </a:lnTo>
                <a:lnTo>
                  <a:pt x="1344" y="1028"/>
                </a:lnTo>
                <a:lnTo>
                  <a:pt x="1344" y="1034"/>
                </a:lnTo>
                <a:lnTo>
                  <a:pt x="1344" y="1044"/>
                </a:lnTo>
                <a:lnTo>
                  <a:pt x="1349" y="1055"/>
                </a:lnTo>
                <a:lnTo>
                  <a:pt x="1355" y="1061"/>
                </a:lnTo>
                <a:lnTo>
                  <a:pt x="1355" y="1066"/>
                </a:lnTo>
                <a:lnTo>
                  <a:pt x="1360" y="1077"/>
                </a:lnTo>
                <a:lnTo>
                  <a:pt x="1355" y="1088"/>
                </a:lnTo>
                <a:lnTo>
                  <a:pt x="1355" y="1098"/>
                </a:lnTo>
                <a:lnTo>
                  <a:pt x="1355" y="1109"/>
                </a:lnTo>
                <a:lnTo>
                  <a:pt x="1365" y="1109"/>
                </a:lnTo>
                <a:lnTo>
                  <a:pt x="1371" y="1109"/>
                </a:lnTo>
                <a:lnTo>
                  <a:pt x="1376" y="1120"/>
                </a:lnTo>
                <a:lnTo>
                  <a:pt x="1376" y="1131"/>
                </a:lnTo>
                <a:lnTo>
                  <a:pt x="1376" y="1142"/>
                </a:lnTo>
                <a:lnTo>
                  <a:pt x="1381" y="1147"/>
                </a:lnTo>
                <a:lnTo>
                  <a:pt x="1387" y="1147"/>
                </a:lnTo>
                <a:lnTo>
                  <a:pt x="1392" y="1142"/>
                </a:lnTo>
                <a:lnTo>
                  <a:pt x="1397" y="1142"/>
                </a:lnTo>
                <a:lnTo>
                  <a:pt x="1397" y="1153"/>
                </a:lnTo>
                <a:lnTo>
                  <a:pt x="1397" y="1158"/>
                </a:lnTo>
                <a:lnTo>
                  <a:pt x="1397" y="1169"/>
                </a:lnTo>
                <a:lnTo>
                  <a:pt x="1403" y="1174"/>
                </a:lnTo>
                <a:lnTo>
                  <a:pt x="1408" y="1174"/>
                </a:lnTo>
                <a:lnTo>
                  <a:pt x="1408" y="1180"/>
                </a:lnTo>
                <a:lnTo>
                  <a:pt x="1413" y="1185"/>
                </a:lnTo>
                <a:lnTo>
                  <a:pt x="1413" y="1196"/>
                </a:lnTo>
                <a:lnTo>
                  <a:pt x="1413" y="1207"/>
                </a:lnTo>
                <a:lnTo>
                  <a:pt x="1408" y="1217"/>
                </a:lnTo>
                <a:lnTo>
                  <a:pt x="1408" y="1228"/>
                </a:lnTo>
                <a:lnTo>
                  <a:pt x="1408" y="1239"/>
                </a:lnTo>
                <a:lnTo>
                  <a:pt x="1413" y="1244"/>
                </a:lnTo>
                <a:lnTo>
                  <a:pt x="1403" y="1239"/>
                </a:lnTo>
                <a:lnTo>
                  <a:pt x="1376" y="1244"/>
                </a:lnTo>
                <a:lnTo>
                  <a:pt x="1365" y="1244"/>
                </a:lnTo>
                <a:lnTo>
                  <a:pt x="1360" y="1250"/>
                </a:lnTo>
                <a:lnTo>
                  <a:pt x="1355" y="1261"/>
                </a:lnTo>
                <a:lnTo>
                  <a:pt x="1360" y="1271"/>
                </a:lnTo>
                <a:lnTo>
                  <a:pt x="1365" y="1282"/>
                </a:lnTo>
                <a:lnTo>
                  <a:pt x="1365" y="1293"/>
                </a:lnTo>
                <a:lnTo>
                  <a:pt x="1360" y="1304"/>
                </a:lnTo>
                <a:lnTo>
                  <a:pt x="1349" y="1309"/>
                </a:lnTo>
                <a:lnTo>
                  <a:pt x="1339" y="1309"/>
                </a:lnTo>
                <a:lnTo>
                  <a:pt x="1333" y="1315"/>
                </a:lnTo>
                <a:lnTo>
                  <a:pt x="1312" y="1320"/>
                </a:lnTo>
                <a:lnTo>
                  <a:pt x="1307" y="1326"/>
                </a:lnTo>
                <a:lnTo>
                  <a:pt x="1296" y="1331"/>
                </a:lnTo>
                <a:lnTo>
                  <a:pt x="1291" y="1336"/>
                </a:lnTo>
                <a:lnTo>
                  <a:pt x="1280" y="1347"/>
                </a:lnTo>
                <a:lnTo>
                  <a:pt x="1275" y="1353"/>
                </a:lnTo>
                <a:lnTo>
                  <a:pt x="1264" y="1358"/>
                </a:lnTo>
                <a:lnTo>
                  <a:pt x="1248" y="1363"/>
                </a:lnTo>
                <a:lnTo>
                  <a:pt x="1237" y="1363"/>
                </a:lnTo>
                <a:lnTo>
                  <a:pt x="1227" y="1369"/>
                </a:lnTo>
                <a:lnTo>
                  <a:pt x="1216" y="1380"/>
                </a:lnTo>
                <a:lnTo>
                  <a:pt x="1211" y="1385"/>
                </a:lnTo>
                <a:lnTo>
                  <a:pt x="1216" y="1396"/>
                </a:lnTo>
                <a:lnTo>
                  <a:pt x="1221" y="1407"/>
                </a:lnTo>
                <a:lnTo>
                  <a:pt x="1227" y="1412"/>
                </a:lnTo>
                <a:lnTo>
                  <a:pt x="1248" y="1423"/>
                </a:lnTo>
                <a:lnTo>
                  <a:pt x="1253" y="1445"/>
                </a:lnTo>
                <a:lnTo>
                  <a:pt x="1259" y="1455"/>
                </a:lnTo>
                <a:lnTo>
                  <a:pt x="1227" y="1466"/>
                </a:lnTo>
                <a:lnTo>
                  <a:pt x="1216" y="1472"/>
                </a:lnTo>
                <a:lnTo>
                  <a:pt x="1216" y="1482"/>
                </a:lnTo>
                <a:lnTo>
                  <a:pt x="1216" y="1493"/>
                </a:lnTo>
                <a:lnTo>
                  <a:pt x="1227" y="1488"/>
                </a:lnTo>
                <a:lnTo>
                  <a:pt x="1232" y="1482"/>
                </a:lnTo>
                <a:lnTo>
                  <a:pt x="1248" y="1482"/>
                </a:lnTo>
                <a:lnTo>
                  <a:pt x="1275" y="1472"/>
                </a:lnTo>
                <a:lnTo>
                  <a:pt x="1280" y="1482"/>
                </a:lnTo>
                <a:lnTo>
                  <a:pt x="1253" y="1493"/>
                </a:lnTo>
                <a:lnTo>
                  <a:pt x="1248" y="1499"/>
                </a:lnTo>
                <a:lnTo>
                  <a:pt x="1248" y="1509"/>
                </a:lnTo>
                <a:lnTo>
                  <a:pt x="1248" y="1520"/>
                </a:lnTo>
                <a:lnTo>
                  <a:pt x="1253" y="1515"/>
                </a:lnTo>
                <a:lnTo>
                  <a:pt x="1269" y="1509"/>
                </a:lnTo>
                <a:lnTo>
                  <a:pt x="1280" y="1504"/>
                </a:lnTo>
                <a:lnTo>
                  <a:pt x="1275" y="1520"/>
                </a:lnTo>
                <a:lnTo>
                  <a:pt x="1248" y="1526"/>
                </a:lnTo>
                <a:lnTo>
                  <a:pt x="1243" y="1531"/>
                </a:lnTo>
                <a:lnTo>
                  <a:pt x="1237" y="1553"/>
                </a:lnTo>
                <a:lnTo>
                  <a:pt x="1237" y="1564"/>
                </a:lnTo>
                <a:lnTo>
                  <a:pt x="1243" y="1564"/>
                </a:lnTo>
                <a:lnTo>
                  <a:pt x="1243" y="1553"/>
                </a:lnTo>
                <a:lnTo>
                  <a:pt x="1248" y="1537"/>
                </a:lnTo>
                <a:lnTo>
                  <a:pt x="1259" y="1531"/>
                </a:lnTo>
                <a:lnTo>
                  <a:pt x="1259" y="1542"/>
                </a:lnTo>
                <a:lnTo>
                  <a:pt x="1253" y="1553"/>
                </a:lnTo>
                <a:lnTo>
                  <a:pt x="1259" y="1558"/>
                </a:lnTo>
                <a:lnTo>
                  <a:pt x="1269" y="1547"/>
                </a:lnTo>
                <a:lnTo>
                  <a:pt x="1275" y="1542"/>
                </a:lnTo>
                <a:lnTo>
                  <a:pt x="1280" y="1547"/>
                </a:lnTo>
                <a:lnTo>
                  <a:pt x="1291" y="1553"/>
                </a:lnTo>
                <a:lnTo>
                  <a:pt x="1291" y="1564"/>
                </a:lnTo>
                <a:lnTo>
                  <a:pt x="1285" y="1564"/>
                </a:lnTo>
                <a:lnTo>
                  <a:pt x="1280" y="1569"/>
                </a:lnTo>
                <a:lnTo>
                  <a:pt x="1291" y="1569"/>
                </a:lnTo>
                <a:lnTo>
                  <a:pt x="1296" y="1569"/>
                </a:lnTo>
                <a:lnTo>
                  <a:pt x="1307" y="1574"/>
                </a:lnTo>
                <a:lnTo>
                  <a:pt x="1323" y="1569"/>
                </a:lnTo>
                <a:lnTo>
                  <a:pt x="1328" y="1569"/>
                </a:lnTo>
                <a:lnTo>
                  <a:pt x="1333" y="1574"/>
                </a:lnTo>
                <a:lnTo>
                  <a:pt x="1323" y="1574"/>
                </a:lnTo>
                <a:lnTo>
                  <a:pt x="1317" y="1580"/>
                </a:lnTo>
                <a:lnTo>
                  <a:pt x="1328" y="1585"/>
                </a:lnTo>
                <a:lnTo>
                  <a:pt x="1339" y="1585"/>
                </a:lnTo>
                <a:lnTo>
                  <a:pt x="1349" y="1580"/>
                </a:lnTo>
                <a:lnTo>
                  <a:pt x="1355" y="1585"/>
                </a:lnTo>
                <a:lnTo>
                  <a:pt x="1360" y="1585"/>
                </a:lnTo>
                <a:lnTo>
                  <a:pt x="1344" y="1591"/>
                </a:lnTo>
                <a:lnTo>
                  <a:pt x="1349" y="1591"/>
                </a:lnTo>
                <a:lnTo>
                  <a:pt x="1365" y="1591"/>
                </a:lnTo>
                <a:lnTo>
                  <a:pt x="1371" y="1585"/>
                </a:lnTo>
                <a:lnTo>
                  <a:pt x="1376" y="1585"/>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1" name="Freeform 114"/>
          <p:cNvSpPr>
            <a:spLocks/>
          </p:cNvSpPr>
          <p:nvPr/>
        </p:nvSpPr>
        <p:spPr bwMode="auto">
          <a:xfrm>
            <a:off x="4082306" y="5007124"/>
            <a:ext cx="287338" cy="188852"/>
          </a:xfrm>
          <a:custGeom>
            <a:avLst/>
            <a:gdLst>
              <a:gd name="T0" fmla="*/ 85 w 181"/>
              <a:gd name="T1" fmla="*/ 81 h 119"/>
              <a:gd name="T2" fmla="*/ 112 w 181"/>
              <a:gd name="T3" fmla="*/ 65 h 119"/>
              <a:gd name="T4" fmla="*/ 123 w 181"/>
              <a:gd name="T5" fmla="*/ 54 h 119"/>
              <a:gd name="T6" fmla="*/ 144 w 181"/>
              <a:gd name="T7" fmla="*/ 38 h 119"/>
              <a:gd name="T8" fmla="*/ 160 w 181"/>
              <a:gd name="T9" fmla="*/ 33 h 119"/>
              <a:gd name="T10" fmla="*/ 171 w 181"/>
              <a:gd name="T11" fmla="*/ 27 h 119"/>
              <a:gd name="T12" fmla="*/ 181 w 181"/>
              <a:gd name="T13" fmla="*/ 22 h 119"/>
              <a:gd name="T14" fmla="*/ 160 w 181"/>
              <a:gd name="T15" fmla="*/ 0 h 119"/>
              <a:gd name="T16" fmla="*/ 128 w 181"/>
              <a:gd name="T17" fmla="*/ 0 h 119"/>
              <a:gd name="T18" fmla="*/ 112 w 181"/>
              <a:gd name="T19" fmla="*/ 11 h 119"/>
              <a:gd name="T20" fmla="*/ 85 w 181"/>
              <a:gd name="T21" fmla="*/ 27 h 119"/>
              <a:gd name="T22" fmla="*/ 43 w 181"/>
              <a:gd name="T23" fmla="*/ 54 h 119"/>
              <a:gd name="T24" fmla="*/ 0 w 181"/>
              <a:gd name="T25" fmla="*/ 87 h 119"/>
              <a:gd name="T26" fmla="*/ 11 w 181"/>
              <a:gd name="T27" fmla="*/ 92 h 119"/>
              <a:gd name="T28" fmla="*/ 32 w 181"/>
              <a:gd name="T29" fmla="*/ 119 h 119"/>
              <a:gd name="T30" fmla="*/ 48 w 181"/>
              <a:gd name="T31" fmla="*/ 108 h 119"/>
              <a:gd name="T32" fmla="*/ 59 w 181"/>
              <a:gd name="T33" fmla="*/ 103 h 119"/>
              <a:gd name="T34" fmla="*/ 64 w 181"/>
              <a:gd name="T35" fmla="*/ 98 h 119"/>
              <a:gd name="T36" fmla="*/ 64 w 181"/>
              <a:gd name="T37" fmla="*/ 103 h 119"/>
              <a:gd name="T38" fmla="*/ 69 w 181"/>
              <a:gd name="T39" fmla="*/ 103 h 119"/>
              <a:gd name="T40" fmla="*/ 80 w 181"/>
              <a:gd name="T41" fmla="*/ 92 h 119"/>
              <a:gd name="T42" fmla="*/ 69 w 181"/>
              <a:gd name="T43" fmla="*/ 98 h 119"/>
              <a:gd name="T44" fmla="*/ 64 w 181"/>
              <a:gd name="T45" fmla="*/ 92 h 119"/>
              <a:gd name="T46" fmla="*/ 85 w 181"/>
              <a:gd name="T47" fmla="*/ 81 h 1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1" h="119">
                <a:moveTo>
                  <a:pt x="85" y="81"/>
                </a:moveTo>
                <a:lnTo>
                  <a:pt x="112" y="65"/>
                </a:lnTo>
                <a:lnTo>
                  <a:pt x="123" y="54"/>
                </a:lnTo>
                <a:lnTo>
                  <a:pt x="144" y="38"/>
                </a:lnTo>
                <a:lnTo>
                  <a:pt x="160" y="33"/>
                </a:lnTo>
                <a:lnTo>
                  <a:pt x="171" y="27"/>
                </a:lnTo>
                <a:lnTo>
                  <a:pt x="181" y="22"/>
                </a:lnTo>
                <a:lnTo>
                  <a:pt x="160" y="0"/>
                </a:lnTo>
                <a:lnTo>
                  <a:pt x="128" y="0"/>
                </a:lnTo>
                <a:lnTo>
                  <a:pt x="112" y="11"/>
                </a:lnTo>
                <a:lnTo>
                  <a:pt x="85" y="27"/>
                </a:lnTo>
                <a:lnTo>
                  <a:pt x="43" y="54"/>
                </a:lnTo>
                <a:lnTo>
                  <a:pt x="0" y="87"/>
                </a:lnTo>
                <a:lnTo>
                  <a:pt x="11" y="92"/>
                </a:lnTo>
                <a:lnTo>
                  <a:pt x="32" y="119"/>
                </a:lnTo>
                <a:lnTo>
                  <a:pt x="48" y="108"/>
                </a:lnTo>
                <a:lnTo>
                  <a:pt x="59" y="103"/>
                </a:lnTo>
                <a:lnTo>
                  <a:pt x="64" y="98"/>
                </a:lnTo>
                <a:lnTo>
                  <a:pt x="64" y="103"/>
                </a:lnTo>
                <a:lnTo>
                  <a:pt x="69" y="103"/>
                </a:lnTo>
                <a:lnTo>
                  <a:pt x="80" y="92"/>
                </a:lnTo>
                <a:lnTo>
                  <a:pt x="69" y="98"/>
                </a:lnTo>
                <a:lnTo>
                  <a:pt x="64" y="92"/>
                </a:lnTo>
                <a:lnTo>
                  <a:pt x="85" y="8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 name="Freeform 115"/>
          <p:cNvSpPr>
            <a:spLocks/>
          </p:cNvSpPr>
          <p:nvPr/>
        </p:nvSpPr>
        <p:spPr bwMode="auto">
          <a:xfrm>
            <a:off x="5191969" y="4312021"/>
            <a:ext cx="254000" cy="198374"/>
          </a:xfrm>
          <a:custGeom>
            <a:avLst/>
            <a:gdLst>
              <a:gd name="T0" fmla="*/ 101 w 160"/>
              <a:gd name="T1" fmla="*/ 33 h 125"/>
              <a:gd name="T2" fmla="*/ 96 w 160"/>
              <a:gd name="T3" fmla="*/ 43 h 125"/>
              <a:gd name="T4" fmla="*/ 85 w 160"/>
              <a:gd name="T5" fmla="*/ 54 h 125"/>
              <a:gd name="T6" fmla="*/ 80 w 160"/>
              <a:gd name="T7" fmla="*/ 70 h 125"/>
              <a:gd name="T8" fmla="*/ 74 w 160"/>
              <a:gd name="T9" fmla="*/ 65 h 125"/>
              <a:gd name="T10" fmla="*/ 48 w 160"/>
              <a:gd name="T11" fmla="*/ 54 h 125"/>
              <a:gd name="T12" fmla="*/ 64 w 160"/>
              <a:gd name="T13" fmla="*/ 22 h 125"/>
              <a:gd name="T14" fmla="*/ 37 w 160"/>
              <a:gd name="T15" fmla="*/ 6 h 125"/>
              <a:gd name="T16" fmla="*/ 21 w 160"/>
              <a:gd name="T17" fmla="*/ 33 h 125"/>
              <a:gd name="T18" fmla="*/ 0 w 160"/>
              <a:gd name="T19" fmla="*/ 76 h 125"/>
              <a:gd name="T20" fmla="*/ 5 w 160"/>
              <a:gd name="T21" fmla="*/ 87 h 125"/>
              <a:gd name="T22" fmla="*/ 16 w 160"/>
              <a:gd name="T23" fmla="*/ 76 h 125"/>
              <a:gd name="T24" fmla="*/ 32 w 160"/>
              <a:gd name="T25" fmla="*/ 81 h 125"/>
              <a:gd name="T26" fmla="*/ 21 w 160"/>
              <a:gd name="T27" fmla="*/ 98 h 125"/>
              <a:gd name="T28" fmla="*/ 69 w 160"/>
              <a:gd name="T29" fmla="*/ 125 h 125"/>
              <a:gd name="T30" fmla="*/ 80 w 160"/>
              <a:gd name="T31" fmla="*/ 125 h 125"/>
              <a:gd name="T32" fmla="*/ 117 w 160"/>
              <a:gd name="T33" fmla="*/ 87 h 125"/>
              <a:gd name="T34" fmla="*/ 144 w 160"/>
              <a:gd name="T35" fmla="*/ 49 h 125"/>
              <a:gd name="T36" fmla="*/ 160 w 160"/>
              <a:gd name="T37" fmla="*/ 27 h 125"/>
              <a:gd name="T38" fmla="*/ 160 w 160"/>
              <a:gd name="T39" fmla="*/ 6 h 125"/>
              <a:gd name="T40" fmla="*/ 144 w 160"/>
              <a:gd name="T41" fmla="*/ 0 h 125"/>
              <a:gd name="T42" fmla="*/ 138 w 160"/>
              <a:gd name="T43" fmla="*/ 11 h 125"/>
              <a:gd name="T44" fmla="*/ 117 w 160"/>
              <a:gd name="T45" fmla="*/ 6 h 125"/>
              <a:gd name="T46" fmla="*/ 101 w 160"/>
              <a:gd name="T47" fmla="*/ 33 h 1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0" h="125">
                <a:moveTo>
                  <a:pt x="101" y="33"/>
                </a:moveTo>
                <a:lnTo>
                  <a:pt x="96" y="43"/>
                </a:lnTo>
                <a:lnTo>
                  <a:pt x="85" y="54"/>
                </a:lnTo>
                <a:lnTo>
                  <a:pt x="80" y="70"/>
                </a:lnTo>
                <a:lnTo>
                  <a:pt x="74" y="65"/>
                </a:lnTo>
                <a:lnTo>
                  <a:pt x="48" y="54"/>
                </a:lnTo>
                <a:lnTo>
                  <a:pt x="64" y="22"/>
                </a:lnTo>
                <a:lnTo>
                  <a:pt x="37" y="6"/>
                </a:lnTo>
                <a:lnTo>
                  <a:pt x="21" y="33"/>
                </a:lnTo>
                <a:lnTo>
                  <a:pt x="0" y="76"/>
                </a:lnTo>
                <a:lnTo>
                  <a:pt x="5" y="87"/>
                </a:lnTo>
                <a:lnTo>
                  <a:pt x="16" y="76"/>
                </a:lnTo>
                <a:lnTo>
                  <a:pt x="32" y="81"/>
                </a:lnTo>
                <a:lnTo>
                  <a:pt x="21" y="98"/>
                </a:lnTo>
                <a:lnTo>
                  <a:pt x="69" y="125"/>
                </a:lnTo>
                <a:lnTo>
                  <a:pt x="80" y="125"/>
                </a:lnTo>
                <a:lnTo>
                  <a:pt x="117" y="87"/>
                </a:lnTo>
                <a:lnTo>
                  <a:pt x="144" y="49"/>
                </a:lnTo>
                <a:lnTo>
                  <a:pt x="160" y="27"/>
                </a:lnTo>
                <a:lnTo>
                  <a:pt x="160" y="6"/>
                </a:lnTo>
                <a:lnTo>
                  <a:pt x="144" y="0"/>
                </a:lnTo>
                <a:lnTo>
                  <a:pt x="138" y="11"/>
                </a:lnTo>
                <a:lnTo>
                  <a:pt x="117" y="6"/>
                </a:lnTo>
                <a:lnTo>
                  <a:pt x="101" y="3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 name="Freeform 116"/>
          <p:cNvSpPr>
            <a:spLocks/>
          </p:cNvSpPr>
          <p:nvPr/>
        </p:nvSpPr>
        <p:spPr bwMode="auto">
          <a:xfrm>
            <a:off x="5123706" y="4450090"/>
            <a:ext cx="84138" cy="93633"/>
          </a:xfrm>
          <a:custGeom>
            <a:avLst/>
            <a:gdLst>
              <a:gd name="T0" fmla="*/ 48 w 53"/>
              <a:gd name="T1" fmla="*/ 21 h 59"/>
              <a:gd name="T2" fmla="*/ 32 w 53"/>
              <a:gd name="T3" fmla="*/ 0 h 59"/>
              <a:gd name="T4" fmla="*/ 21 w 53"/>
              <a:gd name="T5" fmla="*/ 11 h 59"/>
              <a:gd name="T6" fmla="*/ 0 w 53"/>
              <a:gd name="T7" fmla="*/ 38 h 59"/>
              <a:gd name="T8" fmla="*/ 16 w 53"/>
              <a:gd name="T9" fmla="*/ 32 h 59"/>
              <a:gd name="T10" fmla="*/ 11 w 53"/>
              <a:gd name="T11" fmla="*/ 43 h 59"/>
              <a:gd name="T12" fmla="*/ 16 w 53"/>
              <a:gd name="T13" fmla="*/ 48 h 59"/>
              <a:gd name="T14" fmla="*/ 27 w 53"/>
              <a:gd name="T15" fmla="*/ 43 h 59"/>
              <a:gd name="T16" fmla="*/ 16 w 53"/>
              <a:gd name="T17" fmla="*/ 54 h 59"/>
              <a:gd name="T18" fmla="*/ 27 w 53"/>
              <a:gd name="T19" fmla="*/ 59 h 59"/>
              <a:gd name="T20" fmla="*/ 43 w 53"/>
              <a:gd name="T21" fmla="*/ 54 h 59"/>
              <a:gd name="T22" fmla="*/ 48 w 53"/>
              <a:gd name="T23" fmla="*/ 48 h 59"/>
              <a:gd name="T24" fmla="*/ 48 w 53"/>
              <a:gd name="T25" fmla="*/ 43 h 59"/>
              <a:gd name="T26" fmla="*/ 53 w 53"/>
              <a:gd name="T27" fmla="*/ 32 h 59"/>
              <a:gd name="T28" fmla="*/ 48 w 53"/>
              <a:gd name="T29" fmla="*/ 43 h 59"/>
              <a:gd name="T30" fmla="*/ 53 w 53"/>
              <a:gd name="T31" fmla="*/ 32 h 59"/>
              <a:gd name="T32" fmla="*/ 48 w 53"/>
              <a:gd name="T33" fmla="*/ 21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9">
                <a:moveTo>
                  <a:pt x="48" y="21"/>
                </a:moveTo>
                <a:lnTo>
                  <a:pt x="32" y="0"/>
                </a:lnTo>
                <a:lnTo>
                  <a:pt x="21" y="11"/>
                </a:lnTo>
                <a:lnTo>
                  <a:pt x="0" y="38"/>
                </a:lnTo>
                <a:lnTo>
                  <a:pt x="16" y="32"/>
                </a:lnTo>
                <a:lnTo>
                  <a:pt x="11" y="43"/>
                </a:lnTo>
                <a:lnTo>
                  <a:pt x="16" y="48"/>
                </a:lnTo>
                <a:lnTo>
                  <a:pt x="27" y="43"/>
                </a:lnTo>
                <a:lnTo>
                  <a:pt x="16" y="54"/>
                </a:lnTo>
                <a:lnTo>
                  <a:pt x="27" y="59"/>
                </a:lnTo>
                <a:lnTo>
                  <a:pt x="43" y="54"/>
                </a:lnTo>
                <a:lnTo>
                  <a:pt x="48" y="48"/>
                </a:lnTo>
                <a:lnTo>
                  <a:pt x="48" y="43"/>
                </a:lnTo>
                <a:lnTo>
                  <a:pt x="53" y="32"/>
                </a:lnTo>
                <a:lnTo>
                  <a:pt x="48" y="43"/>
                </a:lnTo>
                <a:lnTo>
                  <a:pt x="53" y="32"/>
                </a:lnTo>
                <a:lnTo>
                  <a:pt x="48" y="2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4" name="Freeform 117"/>
          <p:cNvSpPr>
            <a:spLocks/>
          </p:cNvSpPr>
          <p:nvPr/>
        </p:nvSpPr>
        <p:spPr bwMode="auto">
          <a:xfrm>
            <a:off x="4750644" y="4870643"/>
            <a:ext cx="119063" cy="128547"/>
          </a:xfrm>
          <a:custGeom>
            <a:avLst/>
            <a:gdLst>
              <a:gd name="T0" fmla="*/ 43 w 75"/>
              <a:gd name="T1" fmla="*/ 11 h 81"/>
              <a:gd name="T2" fmla="*/ 16 w 75"/>
              <a:gd name="T3" fmla="*/ 43 h 81"/>
              <a:gd name="T4" fmla="*/ 0 w 75"/>
              <a:gd name="T5" fmla="*/ 59 h 81"/>
              <a:gd name="T6" fmla="*/ 27 w 75"/>
              <a:gd name="T7" fmla="*/ 81 h 81"/>
              <a:gd name="T8" fmla="*/ 43 w 75"/>
              <a:gd name="T9" fmla="*/ 70 h 81"/>
              <a:gd name="T10" fmla="*/ 59 w 75"/>
              <a:gd name="T11" fmla="*/ 59 h 81"/>
              <a:gd name="T12" fmla="*/ 70 w 75"/>
              <a:gd name="T13" fmla="*/ 43 h 81"/>
              <a:gd name="T14" fmla="*/ 75 w 75"/>
              <a:gd name="T15" fmla="*/ 27 h 81"/>
              <a:gd name="T16" fmla="*/ 64 w 75"/>
              <a:gd name="T17" fmla="*/ 11 h 81"/>
              <a:gd name="T18" fmla="*/ 54 w 75"/>
              <a:gd name="T19" fmla="*/ 0 h 81"/>
              <a:gd name="T20" fmla="*/ 43 w 75"/>
              <a:gd name="T21" fmla="*/ 11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81">
                <a:moveTo>
                  <a:pt x="43" y="11"/>
                </a:moveTo>
                <a:lnTo>
                  <a:pt x="16" y="43"/>
                </a:lnTo>
                <a:lnTo>
                  <a:pt x="0" y="59"/>
                </a:lnTo>
                <a:lnTo>
                  <a:pt x="27" y="81"/>
                </a:lnTo>
                <a:lnTo>
                  <a:pt x="43" y="70"/>
                </a:lnTo>
                <a:lnTo>
                  <a:pt x="59" y="59"/>
                </a:lnTo>
                <a:lnTo>
                  <a:pt x="70" y="43"/>
                </a:lnTo>
                <a:lnTo>
                  <a:pt x="75" y="27"/>
                </a:lnTo>
                <a:lnTo>
                  <a:pt x="64" y="11"/>
                </a:lnTo>
                <a:lnTo>
                  <a:pt x="54" y="0"/>
                </a:lnTo>
                <a:lnTo>
                  <a:pt x="43"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5" name="Freeform 118"/>
          <p:cNvSpPr>
            <a:spLocks/>
          </p:cNvSpPr>
          <p:nvPr/>
        </p:nvSpPr>
        <p:spPr bwMode="auto">
          <a:xfrm>
            <a:off x="5191969" y="3908925"/>
            <a:ext cx="127000" cy="60306"/>
          </a:xfrm>
          <a:custGeom>
            <a:avLst/>
            <a:gdLst>
              <a:gd name="T0" fmla="*/ 0 w 80"/>
              <a:gd name="T1" fmla="*/ 0 h 38"/>
              <a:gd name="T2" fmla="*/ 5 w 80"/>
              <a:gd name="T3" fmla="*/ 16 h 38"/>
              <a:gd name="T4" fmla="*/ 10 w 80"/>
              <a:gd name="T5" fmla="*/ 32 h 38"/>
              <a:gd name="T6" fmla="*/ 69 w 80"/>
              <a:gd name="T7" fmla="*/ 32 h 38"/>
              <a:gd name="T8" fmla="*/ 74 w 80"/>
              <a:gd name="T9" fmla="*/ 38 h 38"/>
              <a:gd name="T10" fmla="*/ 80 w 80"/>
              <a:gd name="T11" fmla="*/ 27 h 38"/>
              <a:gd name="T12" fmla="*/ 74 w 80"/>
              <a:gd name="T13" fmla="*/ 5 h 38"/>
              <a:gd name="T14" fmla="*/ 58 w 80"/>
              <a:gd name="T15" fmla="*/ 0 h 38"/>
              <a:gd name="T16" fmla="*/ 48 w 80"/>
              <a:gd name="T17" fmla="*/ 0 h 38"/>
              <a:gd name="T18" fmla="*/ 16 w 80"/>
              <a:gd name="T19" fmla="*/ 0 h 38"/>
              <a:gd name="T20" fmla="*/ 0 w 80"/>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38">
                <a:moveTo>
                  <a:pt x="0" y="0"/>
                </a:moveTo>
                <a:lnTo>
                  <a:pt x="5" y="16"/>
                </a:lnTo>
                <a:lnTo>
                  <a:pt x="10" y="32"/>
                </a:lnTo>
                <a:lnTo>
                  <a:pt x="69" y="32"/>
                </a:lnTo>
                <a:lnTo>
                  <a:pt x="74" y="38"/>
                </a:lnTo>
                <a:lnTo>
                  <a:pt x="80" y="27"/>
                </a:lnTo>
                <a:lnTo>
                  <a:pt x="74" y="5"/>
                </a:lnTo>
                <a:lnTo>
                  <a:pt x="58" y="0"/>
                </a:lnTo>
                <a:lnTo>
                  <a:pt x="48" y="0"/>
                </a:lnTo>
                <a:lnTo>
                  <a:pt x="16" y="0"/>
                </a:lnTo>
                <a:lnTo>
                  <a:pt x="0"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6" name="Freeform 119"/>
          <p:cNvSpPr>
            <a:spLocks/>
          </p:cNvSpPr>
          <p:nvPr/>
        </p:nvSpPr>
        <p:spPr bwMode="auto">
          <a:xfrm>
            <a:off x="5174506" y="3762921"/>
            <a:ext cx="279400" cy="138068"/>
          </a:xfrm>
          <a:custGeom>
            <a:avLst/>
            <a:gdLst>
              <a:gd name="T0" fmla="*/ 5 w 176"/>
              <a:gd name="T1" fmla="*/ 22 h 87"/>
              <a:gd name="T2" fmla="*/ 5 w 176"/>
              <a:gd name="T3" fmla="*/ 49 h 87"/>
              <a:gd name="T4" fmla="*/ 0 w 176"/>
              <a:gd name="T5" fmla="*/ 60 h 87"/>
              <a:gd name="T6" fmla="*/ 5 w 176"/>
              <a:gd name="T7" fmla="*/ 49 h 87"/>
              <a:gd name="T8" fmla="*/ 32 w 176"/>
              <a:gd name="T9" fmla="*/ 49 h 87"/>
              <a:gd name="T10" fmla="*/ 59 w 176"/>
              <a:gd name="T11" fmla="*/ 27 h 87"/>
              <a:gd name="T12" fmla="*/ 69 w 176"/>
              <a:gd name="T13" fmla="*/ 38 h 87"/>
              <a:gd name="T14" fmla="*/ 43 w 176"/>
              <a:gd name="T15" fmla="*/ 54 h 87"/>
              <a:gd name="T16" fmla="*/ 53 w 176"/>
              <a:gd name="T17" fmla="*/ 70 h 87"/>
              <a:gd name="T18" fmla="*/ 75 w 176"/>
              <a:gd name="T19" fmla="*/ 70 h 87"/>
              <a:gd name="T20" fmla="*/ 85 w 176"/>
              <a:gd name="T21" fmla="*/ 70 h 87"/>
              <a:gd name="T22" fmla="*/ 96 w 176"/>
              <a:gd name="T23" fmla="*/ 87 h 87"/>
              <a:gd name="T24" fmla="*/ 133 w 176"/>
              <a:gd name="T25" fmla="*/ 76 h 87"/>
              <a:gd name="T26" fmla="*/ 144 w 176"/>
              <a:gd name="T27" fmla="*/ 76 h 87"/>
              <a:gd name="T28" fmla="*/ 149 w 176"/>
              <a:gd name="T29" fmla="*/ 70 h 87"/>
              <a:gd name="T30" fmla="*/ 160 w 176"/>
              <a:gd name="T31" fmla="*/ 65 h 87"/>
              <a:gd name="T32" fmla="*/ 165 w 176"/>
              <a:gd name="T33" fmla="*/ 65 h 87"/>
              <a:gd name="T34" fmla="*/ 176 w 176"/>
              <a:gd name="T35" fmla="*/ 60 h 87"/>
              <a:gd name="T36" fmla="*/ 165 w 176"/>
              <a:gd name="T37" fmla="*/ 11 h 87"/>
              <a:gd name="T38" fmla="*/ 155 w 176"/>
              <a:gd name="T39" fmla="*/ 5 h 87"/>
              <a:gd name="T40" fmla="*/ 149 w 176"/>
              <a:gd name="T41" fmla="*/ 5 h 87"/>
              <a:gd name="T42" fmla="*/ 139 w 176"/>
              <a:gd name="T43" fmla="*/ 0 h 87"/>
              <a:gd name="T44" fmla="*/ 112 w 176"/>
              <a:gd name="T45" fmla="*/ 5 h 87"/>
              <a:gd name="T46" fmla="*/ 27 w 176"/>
              <a:gd name="T47" fmla="*/ 22 h 87"/>
              <a:gd name="T48" fmla="*/ 16 w 176"/>
              <a:gd name="T49" fmla="*/ 22 h 87"/>
              <a:gd name="T50" fmla="*/ 5 w 176"/>
              <a:gd name="T51" fmla="*/ 22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6" h="87">
                <a:moveTo>
                  <a:pt x="5" y="22"/>
                </a:moveTo>
                <a:lnTo>
                  <a:pt x="5" y="49"/>
                </a:lnTo>
                <a:lnTo>
                  <a:pt x="0" y="60"/>
                </a:lnTo>
                <a:lnTo>
                  <a:pt x="5" y="49"/>
                </a:lnTo>
                <a:lnTo>
                  <a:pt x="32" y="49"/>
                </a:lnTo>
                <a:lnTo>
                  <a:pt x="59" y="27"/>
                </a:lnTo>
                <a:lnTo>
                  <a:pt x="69" y="38"/>
                </a:lnTo>
                <a:lnTo>
                  <a:pt x="43" y="54"/>
                </a:lnTo>
                <a:lnTo>
                  <a:pt x="53" y="70"/>
                </a:lnTo>
                <a:lnTo>
                  <a:pt x="75" y="70"/>
                </a:lnTo>
                <a:lnTo>
                  <a:pt x="85" y="70"/>
                </a:lnTo>
                <a:lnTo>
                  <a:pt x="96" y="87"/>
                </a:lnTo>
                <a:lnTo>
                  <a:pt x="133" y="76"/>
                </a:lnTo>
                <a:lnTo>
                  <a:pt x="144" y="76"/>
                </a:lnTo>
                <a:lnTo>
                  <a:pt x="149" y="70"/>
                </a:lnTo>
                <a:lnTo>
                  <a:pt x="160" y="65"/>
                </a:lnTo>
                <a:lnTo>
                  <a:pt x="165" y="65"/>
                </a:lnTo>
                <a:lnTo>
                  <a:pt x="176" y="60"/>
                </a:lnTo>
                <a:lnTo>
                  <a:pt x="165" y="11"/>
                </a:lnTo>
                <a:lnTo>
                  <a:pt x="155" y="5"/>
                </a:lnTo>
                <a:lnTo>
                  <a:pt x="149" y="5"/>
                </a:lnTo>
                <a:lnTo>
                  <a:pt x="139" y="0"/>
                </a:lnTo>
                <a:lnTo>
                  <a:pt x="112" y="5"/>
                </a:lnTo>
                <a:lnTo>
                  <a:pt x="27" y="22"/>
                </a:lnTo>
                <a:lnTo>
                  <a:pt x="16" y="22"/>
                </a:lnTo>
                <a:lnTo>
                  <a:pt x="5" y="2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7" name="Freeform 120"/>
          <p:cNvSpPr>
            <a:spLocks/>
          </p:cNvSpPr>
          <p:nvPr/>
        </p:nvSpPr>
        <p:spPr bwMode="auto">
          <a:xfrm>
            <a:off x="5030044" y="3659767"/>
            <a:ext cx="119063" cy="111090"/>
          </a:xfrm>
          <a:custGeom>
            <a:avLst/>
            <a:gdLst>
              <a:gd name="T0" fmla="*/ 22 w 75"/>
              <a:gd name="T1" fmla="*/ 0 h 70"/>
              <a:gd name="T2" fmla="*/ 0 w 75"/>
              <a:gd name="T3" fmla="*/ 33 h 70"/>
              <a:gd name="T4" fmla="*/ 22 w 75"/>
              <a:gd name="T5" fmla="*/ 70 h 70"/>
              <a:gd name="T6" fmla="*/ 75 w 75"/>
              <a:gd name="T7" fmla="*/ 70 h 70"/>
              <a:gd name="T8" fmla="*/ 54 w 75"/>
              <a:gd name="T9" fmla="*/ 70 h 70"/>
              <a:gd name="T10" fmla="*/ 22 w 75"/>
              <a:gd name="T11" fmla="*/ 65 h 70"/>
              <a:gd name="T12" fmla="*/ 11 w 75"/>
              <a:gd name="T13" fmla="*/ 54 h 70"/>
              <a:gd name="T14" fmla="*/ 22 w 75"/>
              <a:gd name="T15" fmla="*/ 38 h 70"/>
              <a:gd name="T16" fmla="*/ 48 w 75"/>
              <a:gd name="T17" fmla="*/ 6 h 70"/>
              <a:gd name="T18" fmla="*/ 22 w 75"/>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70">
                <a:moveTo>
                  <a:pt x="22" y="0"/>
                </a:moveTo>
                <a:lnTo>
                  <a:pt x="0" y="33"/>
                </a:lnTo>
                <a:lnTo>
                  <a:pt x="22" y="70"/>
                </a:lnTo>
                <a:lnTo>
                  <a:pt x="75" y="70"/>
                </a:lnTo>
                <a:lnTo>
                  <a:pt x="54" y="70"/>
                </a:lnTo>
                <a:lnTo>
                  <a:pt x="22" y="65"/>
                </a:lnTo>
                <a:lnTo>
                  <a:pt x="11" y="54"/>
                </a:lnTo>
                <a:lnTo>
                  <a:pt x="22" y="38"/>
                </a:lnTo>
                <a:lnTo>
                  <a:pt x="48" y="6"/>
                </a:lnTo>
                <a:lnTo>
                  <a:pt x="22"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8" name="Freeform 121"/>
          <p:cNvSpPr>
            <a:spLocks/>
          </p:cNvSpPr>
          <p:nvPr/>
        </p:nvSpPr>
        <p:spPr bwMode="auto">
          <a:xfrm>
            <a:off x="5131644" y="3720072"/>
            <a:ext cx="9525" cy="50784"/>
          </a:xfrm>
          <a:custGeom>
            <a:avLst/>
            <a:gdLst>
              <a:gd name="T0" fmla="*/ 0 w 6"/>
              <a:gd name="T1" fmla="*/ 0 h 32"/>
              <a:gd name="T2" fmla="*/ 6 w 6"/>
              <a:gd name="T3" fmla="*/ 11 h 32"/>
              <a:gd name="T4" fmla="*/ 6 w 6"/>
              <a:gd name="T5" fmla="*/ 32 h 32"/>
              <a:gd name="T6" fmla="*/ 6 w 6"/>
              <a:gd name="T7" fmla="*/ 16 h 32"/>
              <a:gd name="T8" fmla="*/ 6 w 6"/>
              <a:gd name="T9" fmla="*/ 5 h 32"/>
              <a:gd name="T10" fmla="*/ 0 w 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2">
                <a:moveTo>
                  <a:pt x="0" y="0"/>
                </a:moveTo>
                <a:lnTo>
                  <a:pt x="6" y="11"/>
                </a:lnTo>
                <a:lnTo>
                  <a:pt x="6" y="32"/>
                </a:lnTo>
                <a:lnTo>
                  <a:pt x="6" y="16"/>
                </a:lnTo>
                <a:lnTo>
                  <a:pt x="6" y="5"/>
                </a:lnTo>
                <a:lnTo>
                  <a:pt x="0"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9" name="Freeform 122"/>
          <p:cNvSpPr>
            <a:spLocks/>
          </p:cNvSpPr>
          <p:nvPr/>
        </p:nvSpPr>
        <p:spPr bwMode="auto">
          <a:xfrm>
            <a:off x="5080844" y="3720072"/>
            <a:ext cx="34925" cy="0"/>
          </a:xfrm>
          <a:custGeom>
            <a:avLst/>
            <a:gdLst>
              <a:gd name="T0" fmla="*/ 0 w 22"/>
              <a:gd name="T1" fmla="*/ 22 w 22"/>
              <a:gd name="T2" fmla="*/ 0 w 22"/>
              <a:gd name="T3" fmla="*/ 0 60000 65536"/>
              <a:gd name="T4" fmla="*/ 0 60000 65536"/>
              <a:gd name="T5" fmla="*/ 0 60000 65536"/>
            </a:gdLst>
            <a:ahLst/>
            <a:cxnLst>
              <a:cxn ang="T3">
                <a:pos x="T0" y="0"/>
              </a:cxn>
              <a:cxn ang="T4">
                <a:pos x="T1" y="0"/>
              </a:cxn>
              <a:cxn ang="T5">
                <a:pos x="T2" y="0"/>
              </a:cxn>
            </a:cxnLst>
            <a:rect l="0" t="0" r="r" b="b"/>
            <a:pathLst>
              <a:path w="22">
                <a:moveTo>
                  <a:pt x="0" y="0"/>
                </a:moveTo>
                <a:lnTo>
                  <a:pt x="22" y="0"/>
                </a:lnTo>
                <a:lnTo>
                  <a:pt x="0"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0" name="Freeform 123"/>
          <p:cNvSpPr>
            <a:spLocks/>
          </p:cNvSpPr>
          <p:nvPr/>
        </p:nvSpPr>
        <p:spPr bwMode="auto">
          <a:xfrm>
            <a:off x="5115769" y="3582004"/>
            <a:ext cx="142875" cy="87285"/>
          </a:xfrm>
          <a:custGeom>
            <a:avLst/>
            <a:gdLst>
              <a:gd name="T0" fmla="*/ 26 w 90"/>
              <a:gd name="T1" fmla="*/ 11 h 55"/>
              <a:gd name="T2" fmla="*/ 5 w 90"/>
              <a:gd name="T3" fmla="*/ 22 h 55"/>
              <a:gd name="T4" fmla="*/ 0 w 90"/>
              <a:gd name="T5" fmla="*/ 38 h 55"/>
              <a:gd name="T6" fmla="*/ 10 w 90"/>
              <a:gd name="T7" fmla="*/ 44 h 55"/>
              <a:gd name="T8" fmla="*/ 21 w 90"/>
              <a:gd name="T9" fmla="*/ 44 h 55"/>
              <a:gd name="T10" fmla="*/ 58 w 90"/>
              <a:gd name="T11" fmla="*/ 49 h 55"/>
              <a:gd name="T12" fmla="*/ 74 w 90"/>
              <a:gd name="T13" fmla="*/ 55 h 55"/>
              <a:gd name="T14" fmla="*/ 85 w 90"/>
              <a:gd name="T15" fmla="*/ 38 h 55"/>
              <a:gd name="T16" fmla="*/ 85 w 90"/>
              <a:gd name="T17" fmla="*/ 49 h 55"/>
              <a:gd name="T18" fmla="*/ 85 w 90"/>
              <a:gd name="T19" fmla="*/ 55 h 55"/>
              <a:gd name="T20" fmla="*/ 90 w 90"/>
              <a:gd name="T21" fmla="*/ 27 h 55"/>
              <a:gd name="T22" fmla="*/ 85 w 90"/>
              <a:gd name="T23" fmla="*/ 17 h 55"/>
              <a:gd name="T24" fmla="*/ 80 w 90"/>
              <a:gd name="T25" fmla="*/ 11 h 55"/>
              <a:gd name="T26" fmla="*/ 58 w 90"/>
              <a:gd name="T27" fmla="*/ 0 h 55"/>
              <a:gd name="T28" fmla="*/ 53 w 90"/>
              <a:gd name="T29" fmla="*/ 0 h 55"/>
              <a:gd name="T30" fmla="*/ 42 w 90"/>
              <a:gd name="T31" fmla="*/ 6 h 55"/>
              <a:gd name="T32" fmla="*/ 32 w 90"/>
              <a:gd name="T33" fmla="*/ 11 h 55"/>
              <a:gd name="T34" fmla="*/ 26 w 90"/>
              <a:gd name="T35" fmla="*/ 11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55">
                <a:moveTo>
                  <a:pt x="26" y="11"/>
                </a:moveTo>
                <a:lnTo>
                  <a:pt x="5" y="22"/>
                </a:lnTo>
                <a:lnTo>
                  <a:pt x="0" y="38"/>
                </a:lnTo>
                <a:lnTo>
                  <a:pt x="10" y="44"/>
                </a:lnTo>
                <a:lnTo>
                  <a:pt x="21" y="44"/>
                </a:lnTo>
                <a:lnTo>
                  <a:pt x="58" y="49"/>
                </a:lnTo>
                <a:lnTo>
                  <a:pt x="74" y="55"/>
                </a:lnTo>
                <a:lnTo>
                  <a:pt x="85" y="38"/>
                </a:lnTo>
                <a:lnTo>
                  <a:pt x="85" y="49"/>
                </a:lnTo>
                <a:lnTo>
                  <a:pt x="85" y="55"/>
                </a:lnTo>
                <a:lnTo>
                  <a:pt x="90" y="27"/>
                </a:lnTo>
                <a:lnTo>
                  <a:pt x="85" y="17"/>
                </a:lnTo>
                <a:lnTo>
                  <a:pt x="80" y="11"/>
                </a:lnTo>
                <a:lnTo>
                  <a:pt x="58" y="0"/>
                </a:lnTo>
                <a:lnTo>
                  <a:pt x="53" y="0"/>
                </a:lnTo>
                <a:lnTo>
                  <a:pt x="42" y="6"/>
                </a:lnTo>
                <a:lnTo>
                  <a:pt x="32" y="11"/>
                </a:lnTo>
                <a:lnTo>
                  <a:pt x="26"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1" name="Freeform 124"/>
          <p:cNvSpPr>
            <a:spLocks/>
          </p:cNvSpPr>
          <p:nvPr/>
        </p:nvSpPr>
        <p:spPr bwMode="auto">
          <a:xfrm>
            <a:off x="4268044" y="5308653"/>
            <a:ext cx="558800" cy="599884"/>
          </a:xfrm>
          <a:custGeom>
            <a:avLst/>
            <a:gdLst>
              <a:gd name="T0" fmla="*/ 96 w 352"/>
              <a:gd name="T1" fmla="*/ 243 h 378"/>
              <a:gd name="T2" fmla="*/ 112 w 352"/>
              <a:gd name="T3" fmla="*/ 265 h 378"/>
              <a:gd name="T4" fmla="*/ 128 w 352"/>
              <a:gd name="T5" fmla="*/ 297 h 378"/>
              <a:gd name="T6" fmla="*/ 144 w 352"/>
              <a:gd name="T7" fmla="*/ 319 h 378"/>
              <a:gd name="T8" fmla="*/ 144 w 352"/>
              <a:gd name="T9" fmla="*/ 346 h 378"/>
              <a:gd name="T10" fmla="*/ 160 w 352"/>
              <a:gd name="T11" fmla="*/ 367 h 378"/>
              <a:gd name="T12" fmla="*/ 182 w 352"/>
              <a:gd name="T13" fmla="*/ 373 h 378"/>
              <a:gd name="T14" fmla="*/ 203 w 352"/>
              <a:gd name="T15" fmla="*/ 362 h 378"/>
              <a:gd name="T16" fmla="*/ 214 w 352"/>
              <a:gd name="T17" fmla="*/ 340 h 378"/>
              <a:gd name="T18" fmla="*/ 224 w 352"/>
              <a:gd name="T19" fmla="*/ 319 h 378"/>
              <a:gd name="T20" fmla="*/ 251 w 352"/>
              <a:gd name="T21" fmla="*/ 319 h 378"/>
              <a:gd name="T22" fmla="*/ 272 w 352"/>
              <a:gd name="T23" fmla="*/ 308 h 378"/>
              <a:gd name="T24" fmla="*/ 299 w 352"/>
              <a:gd name="T25" fmla="*/ 297 h 378"/>
              <a:gd name="T26" fmla="*/ 315 w 352"/>
              <a:gd name="T27" fmla="*/ 297 h 378"/>
              <a:gd name="T28" fmla="*/ 310 w 352"/>
              <a:gd name="T29" fmla="*/ 275 h 378"/>
              <a:gd name="T30" fmla="*/ 336 w 352"/>
              <a:gd name="T31" fmla="*/ 270 h 378"/>
              <a:gd name="T32" fmla="*/ 347 w 352"/>
              <a:gd name="T33" fmla="*/ 243 h 378"/>
              <a:gd name="T34" fmla="*/ 352 w 352"/>
              <a:gd name="T35" fmla="*/ 227 h 378"/>
              <a:gd name="T36" fmla="*/ 336 w 352"/>
              <a:gd name="T37" fmla="*/ 210 h 378"/>
              <a:gd name="T38" fmla="*/ 310 w 352"/>
              <a:gd name="T39" fmla="*/ 216 h 378"/>
              <a:gd name="T40" fmla="*/ 304 w 352"/>
              <a:gd name="T41" fmla="*/ 194 h 378"/>
              <a:gd name="T42" fmla="*/ 288 w 352"/>
              <a:gd name="T43" fmla="*/ 167 h 378"/>
              <a:gd name="T44" fmla="*/ 283 w 352"/>
              <a:gd name="T45" fmla="*/ 146 h 378"/>
              <a:gd name="T46" fmla="*/ 288 w 352"/>
              <a:gd name="T47" fmla="*/ 124 h 378"/>
              <a:gd name="T48" fmla="*/ 278 w 352"/>
              <a:gd name="T49" fmla="*/ 108 h 378"/>
              <a:gd name="T50" fmla="*/ 262 w 352"/>
              <a:gd name="T51" fmla="*/ 91 h 378"/>
              <a:gd name="T52" fmla="*/ 240 w 352"/>
              <a:gd name="T53" fmla="*/ 70 h 378"/>
              <a:gd name="T54" fmla="*/ 219 w 352"/>
              <a:gd name="T55" fmla="*/ 54 h 378"/>
              <a:gd name="T56" fmla="*/ 192 w 352"/>
              <a:gd name="T57" fmla="*/ 54 h 378"/>
              <a:gd name="T58" fmla="*/ 171 w 352"/>
              <a:gd name="T59" fmla="*/ 59 h 378"/>
              <a:gd name="T60" fmla="*/ 160 w 352"/>
              <a:gd name="T61" fmla="*/ 54 h 378"/>
              <a:gd name="T62" fmla="*/ 139 w 352"/>
              <a:gd name="T63" fmla="*/ 43 h 378"/>
              <a:gd name="T64" fmla="*/ 123 w 352"/>
              <a:gd name="T65" fmla="*/ 21 h 378"/>
              <a:gd name="T66" fmla="*/ 118 w 352"/>
              <a:gd name="T67" fmla="*/ 0 h 378"/>
              <a:gd name="T68" fmla="*/ 112 w 352"/>
              <a:gd name="T69" fmla="*/ 10 h 378"/>
              <a:gd name="T70" fmla="*/ 96 w 352"/>
              <a:gd name="T71" fmla="*/ 21 h 378"/>
              <a:gd name="T72" fmla="*/ 54 w 352"/>
              <a:gd name="T73" fmla="*/ 59 h 378"/>
              <a:gd name="T74" fmla="*/ 38 w 352"/>
              <a:gd name="T75" fmla="*/ 54 h 378"/>
              <a:gd name="T76" fmla="*/ 11 w 352"/>
              <a:gd name="T77" fmla="*/ 70 h 378"/>
              <a:gd name="T78" fmla="*/ 6 w 352"/>
              <a:gd name="T79" fmla="*/ 81 h 378"/>
              <a:gd name="T80" fmla="*/ 6 w 352"/>
              <a:gd name="T81" fmla="*/ 81 h 378"/>
              <a:gd name="T82" fmla="*/ 0 w 352"/>
              <a:gd name="T83" fmla="*/ 102 h 378"/>
              <a:gd name="T84" fmla="*/ 11 w 352"/>
              <a:gd name="T85" fmla="*/ 135 h 378"/>
              <a:gd name="T86" fmla="*/ 32 w 352"/>
              <a:gd name="T87" fmla="*/ 146 h 378"/>
              <a:gd name="T88" fmla="*/ 48 w 352"/>
              <a:gd name="T89" fmla="*/ 167 h 378"/>
              <a:gd name="T90" fmla="*/ 64 w 352"/>
              <a:gd name="T91" fmla="*/ 194 h 378"/>
              <a:gd name="T92" fmla="*/ 75 w 352"/>
              <a:gd name="T93" fmla="*/ 216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 h="378">
                <a:moveTo>
                  <a:pt x="80" y="232"/>
                </a:moveTo>
                <a:lnTo>
                  <a:pt x="86" y="238"/>
                </a:lnTo>
                <a:lnTo>
                  <a:pt x="96" y="243"/>
                </a:lnTo>
                <a:lnTo>
                  <a:pt x="102" y="254"/>
                </a:lnTo>
                <a:lnTo>
                  <a:pt x="107" y="259"/>
                </a:lnTo>
                <a:lnTo>
                  <a:pt x="112" y="265"/>
                </a:lnTo>
                <a:lnTo>
                  <a:pt x="118" y="270"/>
                </a:lnTo>
                <a:lnTo>
                  <a:pt x="123" y="286"/>
                </a:lnTo>
                <a:lnTo>
                  <a:pt x="128" y="297"/>
                </a:lnTo>
                <a:lnTo>
                  <a:pt x="134" y="302"/>
                </a:lnTo>
                <a:lnTo>
                  <a:pt x="139" y="313"/>
                </a:lnTo>
                <a:lnTo>
                  <a:pt x="144" y="319"/>
                </a:lnTo>
                <a:lnTo>
                  <a:pt x="144" y="329"/>
                </a:lnTo>
                <a:lnTo>
                  <a:pt x="144" y="335"/>
                </a:lnTo>
                <a:lnTo>
                  <a:pt x="144" y="346"/>
                </a:lnTo>
                <a:lnTo>
                  <a:pt x="150" y="357"/>
                </a:lnTo>
                <a:lnTo>
                  <a:pt x="155" y="362"/>
                </a:lnTo>
                <a:lnTo>
                  <a:pt x="160" y="367"/>
                </a:lnTo>
                <a:lnTo>
                  <a:pt x="166" y="378"/>
                </a:lnTo>
                <a:lnTo>
                  <a:pt x="171" y="373"/>
                </a:lnTo>
                <a:lnTo>
                  <a:pt x="182" y="373"/>
                </a:lnTo>
                <a:lnTo>
                  <a:pt x="187" y="367"/>
                </a:lnTo>
                <a:lnTo>
                  <a:pt x="192" y="362"/>
                </a:lnTo>
                <a:lnTo>
                  <a:pt x="203" y="362"/>
                </a:lnTo>
                <a:lnTo>
                  <a:pt x="203" y="357"/>
                </a:lnTo>
                <a:lnTo>
                  <a:pt x="208" y="346"/>
                </a:lnTo>
                <a:lnTo>
                  <a:pt x="214" y="340"/>
                </a:lnTo>
                <a:lnTo>
                  <a:pt x="214" y="329"/>
                </a:lnTo>
                <a:lnTo>
                  <a:pt x="214" y="319"/>
                </a:lnTo>
                <a:lnTo>
                  <a:pt x="224" y="319"/>
                </a:lnTo>
                <a:lnTo>
                  <a:pt x="230" y="319"/>
                </a:lnTo>
                <a:lnTo>
                  <a:pt x="240" y="319"/>
                </a:lnTo>
                <a:lnTo>
                  <a:pt x="251" y="319"/>
                </a:lnTo>
                <a:lnTo>
                  <a:pt x="256" y="313"/>
                </a:lnTo>
                <a:lnTo>
                  <a:pt x="267" y="313"/>
                </a:lnTo>
                <a:lnTo>
                  <a:pt x="272" y="308"/>
                </a:lnTo>
                <a:lnTo>
                  <a:pt x="283" y="302"/>
                </a:lnTo>
                <a:lnTo>
                  <a:pt x="288" y="297"/>
                </a:lnTo>
                <a:lnTo>
                  <a:pt x="299" y="297"/>
                </a:lnTo>
                <a:lnTo>
                  <a:pt x="310" y="302"/>
                </a:lnTo>
                <a:lnTo>
                  <a:pt x="315" y="308"/>
                </a:lnTo>
                <a:lnTo>
                  <a:pt x="315" y="297"/>
                </a:lnTo>
                <a:lnTo>
                  <a:pt x="310" y="292"/>
                </a:lnTo>
                <a:lnTo>
                  <a:pt x="304" y="281"/>
                </a:lnTo>
                <a:lnTo>
                  <a:pt x="310" y="275"/>
                </a:lnTo>
                <a:lnTo>
                  <a:pt x="320" y="275"/>
                </a:lnTo>
                <a:lnTo>
                  <a:pt x="331" y="275"/>
                </a:lnTo>
                <a:lnTo>
                  <a:pt x="336" y="270"/>
                </a:lnTo>
                <a:lnTo>
                  <a:pt x="342" y="259"/>
                </a:lnTo>
                <a:lnTo>
                  <a:pt x="347" y="254"/>
                </a:lnTo>
                <a:lnTo>
                  <a:pt x="347" y="243"/>
                </a:lnTo>
                <a:lnTo>
                  <a:pt x="342" y="238"/>
                </a:lnTo>
                <a:lnTo>
                  <a:pt x="347" y="238"/>
                </a:lnTo>
                <a:lnTo>
                  <a:pt x="352" y="227"/>
                </a:lnTo>
                <a:lnTo>
                  <a:pt x="352" y="216"/>
                </a:lnTo>
                <a:lnTo>
                  <a:pt x="347" y="210"/>
                </a:lnTo>
                <a:lnTo>
                  <a:pt x="336" y="210"/>
                </a:lnTo>
                <a:lnTo>
                  <a:pt x="331" y="210"/>
                </a:lnTo>
                <a:lnTo>
                  <a:pt x="320" y="210"/>
                </a:lnTo>
                <a:lnTo>
                  <a:pt x="310" y="216"/>
                </a:lnTo>
                <a:lnTo>
                  <a:pt x="310" y="210"/>
                </a:lnTo>
                <a:lnTo>
                  <a:pt x="310" y="200"/>
                </a:lnTo>
                <a:lnTo>
                  <a:pt x="304" y="194"/>
                </a:lnTo>
                <a:lnTo>
                  <a:pt x="304" y="183"/>
                </a:lnTo>
                <a:lnTo>
                  <a:pt x="294" y="173"/>
                </a:lnTo>
                <a:lnTo>
                  <a:pt x="288" y="167"/>
                </a:lnTo>
                <a:lnTo>
                  <a:pt x="288" y="162"/>
                </a:lnTo>
                <a:lnTo>
                  <a:pt x="283" y="156"/>
                </a:lnTo>
                <a:lnTo>
                  <a:pt x="283" y="146"/>
                </a:lnTo>
                <a:lnTo>
                  <a:pt x="288" y="135"/>
                </a:lnTo>
                <a:lnTo>
                  <a:pt x="294" y="129"/>
                </a:lnTo>
                <a:lnTo>
                  <a:pt x="288" y="124"/>
                </a:lnTo>
                <a:lnTo>
                  <a:pt x="283" y="124"/>
                </a:lnTo>
                <a:lnTo>
                  <a:pt x="278" y="113"/>
                </a:lnTo>
                <a:lnTo>
                  <a:pt x="278" y="108"/>
                </a:lnTo>
                <a:lnTo>
                  <a:pt x="272" y="102"/>
                </a:lnTo>
                <a:lnTo>
                  <a:pt x="267" y="97"/>
                </a:lnTo>
                <a:lnTo>
                  <a:pt x="262" y="91"/>
                </a:lnTo>
                <a:lnTo>
                  <a:pt x="256" y="81"/>
                </a:lnTo>
                <a:lnTo>
                  <a:pt x="251" y="75"/>
                </a:lnTo>
                <a:lnTo>
                  <a:pt x="240" y="70"/>
                </a:lnTo>
                <a:lnTo>
                  <a:pt x="235" y="59"/>
                </a:lnTo>
                <a:lnTo>
                  <a:pt x="230" y="59"/>
                </a:lnTo>
                <a:lnTo>
                  <a:pt x="219" y="54"/>
                </a:lnTo>
                <a:lnTo>
                  <a:pt x="208" y="54"/>
                </a:lnTo>
                <a:lnTo>
                  <a:pt x="203" y="59"/>
                </a:lnTo>
                <a:lnTo>
                  <a:pt x="192" y="54"/>
                </a:lnTo>
                <a:lnTo>
                  <a:pt x="182" y="54"/>
                </a:lnTo>
                <a:lnTo>
                  <a:pt x="182" y="59"/>
                </a:lnTo>
                <a:lnTo>
                  <a:pt x="171" y="59"/>
                </a:lnTo>
                <a:lnTo>
                  <a:pt x="166" y="64"/>
                </a:lnTo>
                <a:lnTo>
                  <a:pt x="155" y="59"/>
                </a:lnTo>
                <a:lnTo>
                  <a:pt x="160" y="54"/>
                </a:lnTo>
                <a:lnTo>
                  <a:pt x="155" y="43"/>
                </a:lnTo>
                <a:lnTo>
                  <a:pt x="150" y="43"/>
                </a:lnTo>
                <a:lnTo>
                  <a:pt x="139" y="43"/>
                </a:lnTo>
                <a:lnTo>
                  <a:pt x="134" y="37"/>
                </a:lnTo>
                <a:lnTo>
                  <a:pt x="128" y="32"/>
                </a:lnTo>
                <a:lnTo>
                  <a:pt x="123" y="21"/>
                </a:lnTo>
                <a:lnTo>
                  <a:pt x="134" y="16"/>
                </a:lnTo>
                <a:lnTo>
                  <a:pt x="134" y="10"/>
                </a:lnTo>
                <a:lnTo>
                  <a:pt x="118" y="0"/>
                </a:lnTo>
                <a:lnTo>
                  <a:pt x="118" y="5"/>
                </a:lnTo>
                <a:lnTo>
                  <a:pt x="107" y="5"/>
                </a:lnTo>
                <a:lnTo>
                  <a:pt x="112" y="10"/>
                </a:lnTo>
                <a:lnTo>
                  <a:pt x="107" y="16"/>
                </a:lnTo>
                <a:lnTo>
                  <a:pt x="102" y="21"/>
                </a:lnTo>
                <a:lnTo>
                  <a:pt x="96" y="21"/>
                </a:lnTo>
                <a:lnTo>
                  <a:pt x="96" y="16"/>
                </a:lnTo>
                <a:lnTo>
                  <a:pt x="91" y="21"/>
                </a:lnTo>
                <a:lnTo>
                  <a:pt x="54" y="59"/>
                </a:lnTo>
                <a:lnTo>
                  <a:pt x="43" y="59"/>
                </a:lnTo>
                <a:lnTo>
                  <a:pt x="43" y="54"/>
                </a:lnTo>
                <a:lnTo>
                  <a:pt x="38" y="54"/>
                </a:lnTo>
                <a:lnTo>
                  <a:pt x="32" y="54"/>
                </a:lnTo>
                <a:lnTo>
                  <a:pt x="38" y="54"/>
                </a:lnTo>
                <a:lnTo>
                  <a:pt x="11" y="70"/>
                </a:lnTo>
                <a:lnTo>
                  <a:pt x="22" y="75"/>
                </a:lnTo>
                <a:lnTo>
                  <a:pt x="11" y="70"/>
                </a:lnTo>
                <a:lnTo>
                  <a:pt x="6" y="81"/>
                </a:lnTo>
                <a:lnTo>
                  <a:pt x="22" y="81"/>
                </a:lnTo>
                <a:lnTo>
                  <a:pt x="11" y="86"/>
                </a:lnTo>
                <a:lnTo>
                  <a:pt x="6" y="81"/>
                </a:lnTo>
                <a:lnTo>
                  <a:pt x="11" y="86"/>
                </a:lnTo>
                <a:lnTo>
                  <a:pt x="6" y="91"/>
                </a:lnTo>
                <a:lnTo>
                  <a:pt x="0" y="102"/>
                </a:lnTo>
                <a:lnTo>
                  <a:pt x="0" y="113"/>
                </a:lnTo>
                <a:lnTo>
                  <a:pt x="6" y="124"/>
                </a:lnTo>
                <a:lnTo>
                  <a:pt x="11" y="135"/>
                </a:lnTo>
                <a:lnTo>
                  <a:pt x="16" y="140"/>
                </a:lnTo>
                <a:lnTo>
                  <a:pt x="27" y="140"/>
                </a:lnTo>
                <a:lnTo>
                  <a:pt x="32" y="146"/>
                </a:lnTo>
                <a:lnTo>
                  <a:pt x="43" y="151"/>
                </a:lnTo>
                <a:lnTo>
                  <a:pt x="43" y="156"/>
                </a:lnTo>
                <a:lnTo>
                  <a:pt x="48" y="167"/>
                </a:lnTo>
                <a:lnTo>
                  <a:pt x="54" y="178"/>
                </a:lnTo>
                <a:lnTo>
                  <a:pt x="59" y="189"/>
                </a:lnTo>
                <a:lnTo>
                  <a:pt x="64" y="194"/>
                </a:lnTo>
                <a:lnTo>
                  <a:pt x="70" y="205"/>
                </a:lnTo>
                <a:lnTo>
                  <a:pt x="70" y="210"/>
                </a:lnTo>
                <a:lnTo>
                  <a:pt x="75" y="216"/>
                </a:lnTo>
                <a:lnTo>
                  <a:pt x="80" y="221"/>
                </a:lnTo>
                <a:lnTo>
                  <a:pt x="80" y="23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 name="Freeform 125"/>
          <p:cNvSpPr>
            <a:spLocks/>
          </p:cNvSpPr>
          <p:nvPr/>
        </p:nvSpPr>
        <p:spPr bwMode="auto">
          <a:xfrm>
            <a:off x="4082306" y="5092822"/>
            <a:ext cx="134938" cy="103155"/>
          </a:xfrm>
          <a:custGeom>
            <a:avLst/>
            <a:gdLst>
              <a:gd name="T0" fmla="*/ 11 w 85"/>
              <a:gd name="T1" fmla="*/ 38 h 65"/>
              <a:gd name="T2" fmla="*/ 32 w 85"/>
              <a:gd name="T3" fmla="*/ 65 h 65"/>
              <a:gd name="T4" fmla="*/ 48 w 85"/>
              <a:gd name="T5" fmla="*/ 54 h 65"/>
              <a:gd name="T6" fmla="*/ 59 w 85"/>
              <a:gd name="T7" fmla="*/ 49 h 65"/>
              <a:gd name="T8" fmla="*/ 64 w 85"/>
              <a:gd name="T9" fmla="*/ 44 h 65"/>
              <a:gd name="T10" fmla="*/ 64 w 85"/>
              <a:gd name="T11" fmla="*/ 49 h 65"/>
              <a:gd name="T12" fmla="*/ 69 w 85"/>
              <a:gd name="T13" fmla="*/ 49 h 65"/>
              <a:gd name="T14" fmla="*/ 80 w 85"/>
              <a:gd name="T15" fmla="*/ 38 h 65"/>
              <a:gd name="T16" fmla="*/ 69 w 85"/>
              <a:gd name="T17" fmla="*/ 44 h 65"/>
              <a:gd name="T18" fmla="*/ 64 w 85"/>
              <a:gd name="T19" fmla="*/ 38 h 65"/>
              <a:gd name="T20" fmla="*/ 85 w 85"/>
              <a:gd name="T21" fmla="*/ 27 h 65"/>
              <a:gd name="T22" fmla="*/ 43 w 85"/>
              <a:gd name="T23" fmla="*/ 0 h 65"/>
              <a:gd name="T24" fmla="*/ 0 w 85"/>
              <a:gd name="T25" fmla="*/ 33 h 65"/>
              <a:gd name="T26" fmla="*/ 11 w 85"/>
              <a:gd name="T27" fmla="*/ 38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65">
                <a:moveTo>
                  <a:pt x="11" y="38"/>
                </a:moveTo>
                <a:lnTo>
                  <a:pt x="32" y="65"/>
                </a:lnTo>
                <a:lnTo>
                  <a:pt x="48" y="54"/>
                </a:lnTo>
                <a:lnTo>
                  <a:pt x="59" y="49"/>
                </a:lnTo>
                <a:lnTo>
                  <a:pt x="64" y="44"/>
                </a:lnTo>
                <a:lnTo>
                  <a:pt x="64" y="49"/>
                </a:lnTo>
                <a:lnTo>
                  <a:pt x="69" y="49"/>
                </a:lnTo>
                <a:lnTo>
                  <a:pt x="80" y="38"/>
                </a:lnTo>
                <a:lnTo>
                  <a:pt x="69" y="44"/>
                </a:lnTo>
                <a:lnTo>
                  <a:pt x="64" y="38"/>
                </a:lnTo>
                <a:lnTo>
                  <a:pt x="85" y="27"/>
                </a:lnTo>
                <a:lnTo>
                  <a:pt x="43" y="0"/>
                </a:lnTo>
                <a:lnTo>
                  <a:pt x="0" y="33"/>
                </a:lnTo>
                <a:lnTo>
                  <a:pt x="11" y="38"/>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 name="Freeform 126"/>
          <p:cNvSpPr>
            <a:spLocks/>
          </p:cNvSpPr>
          <p:nvPr/>
        </p:nvSpPr>
        <p:spPr bwMode="auto">
          <a:xfrm>
            <a:off x="6495306" y="4561179"/>
            <a:ext cx="439738" cy="428488"/>
          </a:xfrm>
          <a:custGeom>
            <a:avLst/>
            <a:gdLst>
              <a:gd name="T0" fmla="*/ 42 w 277"/>
              <a:gd name="T1" fmla="*/ 59 h 270"/>
              <a:gd name="T2" fmla="*/ 58 w 277"/>
              <a:gd name="T3" fmla="*/ 87 h 270"/>
              <a:gd name="T4" fmla="*/ 58 w 277"/>
              <a:gd name="T5" fmla="*/ 114 h 270"/>
              <a:gd name="T6" fmla="*/ 42 w 277"/>
              <a:gd name="T7" fmla="*/ 97 h 270"/>
              <a:gd name="T8" fmla="*/ 21 w 277"/>
              <a:gd name="T9" fmla="*/ 92 h 270"/>
              <a:gd name="T10" fmla="*/ 0 w 277"/>
              <a:gd name="T11" fmla="*/ 97 h 270"/>
              <a:gd name="T12" fmla="*/ 5 w 277"/>
              <a:gd name="T13" fmla="*/ 124 h 270"/>
              <a:gd name="T14" fmla="*/ 10 w 277"/>
              <a:gd name="T15" fmla="*/ 141 h 270"/>
              <a:gd name="T16" fmla="*/ 21 w 277"/>
              <a:gd name="T17" fmla="*/ 162 h 270"/>
              <a:gd name="T18" fmla="*/ 53 w 277"/>
              <a:gd name="T19" fmla="*/ 151 h 270"/>
              <a:gd name="T20" fmla="*/ 58 w 277"/>
              <a:gd name="T21" fmla="*/ 189 h 270"/>
              <a:gd name="T22" fmla="*/ 85 w 277"/>
              <a:gd name="T23" fmla="*/ 189 h 270"/>
              <a:gd name="T24" fmla="*/ 106 w 277"/>
              <a:gd name="T25" fmla="*/ 206 h 270"/>
              <a:gd name="T26" fmla="*/ 122 w 277"/>
              <a:gd name="T27" fmla="*/ 222 h 270"/>
              <a:gd name="T28" fmla="*/ 133 w 277"/>
              <a:gd name="T29" fmla="*/ 238 h 270"/>
              <a:gd name="T30" fmla="*/ 165 w 277"/>
              <a:gd name="T31" fmla="*/ 233 h 270"/>
              <a:gd name="T32" fmla="*/ 181 w 277"/>
              <a:gd name="T33" fmla="*/ 249 h 270"/>
              <a:gd name="T34" fmla="*/ 202 w 277"/>
              <a:gd name="T35" fmla="*/ 270 h 270"/>
              <a:gd name="T36" fmla="*/ 208 w 277"/>
              <a:gd name="T37" fmla="*/ 265 h 270"/>
              <a:gd name="T38" fmla="*/ 186 w 277"/>
              <a:gd name="T39" fmla="*/ 243 h 270"/>
              <a:gd name="T40" fmla="*/ 176 w 277"/>
              <a:gd name="T41" fmla="*/ 233 h 270"/>
              <a:gd name="T42" fmla="*/ 165 w 277"/>
              <a:gd name="T43" fmla="*/ 216 h 270"/>
              <a:gd name="T44" fmla="*/ 176 w 277"/>
              <a:gd name="T45" fmla="*/ 206 h 270"/>
              <a:gd name="T46" fmla="*/ 197 w 277"/>
              <a:gd name="T47" fmla="*/ 189 h 270"/>
              <a:gd name="T48" fmla="*/ 208 w 277"/>
              <a:gd name="T49" fmla="*/ 184 h 270"/>
              <a:gd name="T50" fmla="*/ 240 w 277"/>
              <a:gd name="T51" fmla="*/ 184 h 270"/>
              <a:gd name="T52" fmla="*/ 261 w 277"/>
              <a:gd name="T53" fmla="*/ 195 h 270"/>
              <a:gd name="T54" fmla="*/ 272 w 277"/>
              <a:gd name="T55" fmla="*/ 178 h 270"/>
              <a:gd name="T56" fmla="*/ 277 w 277"/>
              <a:gd name="T57" fmla="*/ 151 h 270"/>
              <a:gd name="T58" fmla="*/ 272 w 277"/>
              <a:gd name="T59" fmla="*/ 135 h 270"/>
              <a:gd name="T60" fmla="*/ 277 w 277"/>
              <a:gd name="T61" fmla="*/ 114 h 270"/>
              <a:gd name="T62" fmla="*/ 261 w 277"/>
              <a:gd name="T63" fmla="*/ 92 h 270"/>
              <a:gd name="T64" fmla="*/ 256 w 277"/>
              <a:gd name="T65" fmla="*/ 65 h 270"/>
              <a:gd name="T66" fmla="*/ 234 w 277"/>
              <a:gd name="T67" fmla="*/ 49 h 270"/>
              <a:gd name="T68" fmla="*/ 229 w 277"/>
              <a:gd name="T69" fmla="*/ 38 h 270"/>
              <a:gd name="T70" fmla="*/ 197 w 277"/>
              <a:gd name="T71" fmla="*/ 49 h 270"/>
              <a:gd name="T72" fmla="*/ 181 w 277"/>
              <a:gd name="T73" fmla="*/ 65 h 270"/>
              <a:gd name="T74" fmla="*/ 154 w 277"/>
              <a:gd name="T75" fmla="*/ 65 h 270"/>
              <a:gd name="T76" fmla="*/ 144 w 277"/>
              <a:gd name="T77" fmla="*/ 65 h 270"/>
              <a:gd name="T78" fmla="*/ 128 w 277"/>
              <a:gd name="T79" fmla="*/ 54 h 270"/>
              <a:gd name="T80" fmla="*/ 117 w 277"/>
              <a:gd name="T81" fmla="*/ 49 h 270"/>
              <a:gd name="T82" fmla="*/ 106 w 277"/>
              <a:gd name="T83" fmla="*/ 49 h 270"/>
              <a:gd name="T84" fmla="*/ 96 w 277"/>
              <a:gd name="T85" fmla="*/ 32 h 270"/>
              <a:gd name="T86" fmla="*/ 80 w 277"/>
              <a:gd name="T87" fmla="*/ 16 h 270"/>
              <a:gd name="T88" fmla="*/ 58 w 277"/>
              <a:gd name="T89" fmla="*/ 5 h 270"/>
              <a:gd name="T90" fmla="*/ 26 w 277"/>
              <a:gd name="T91" fmla="*/ 5 h 270"/>
              <a:gd name="T92" fmla="*/ 21 w 277"/>
              <a:gd name="T93" fmla="*/ 38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7" h="270">
                <a:moveTo>
                  <a:pt x="32" y="49"/>
                </a:moveTo>
                <a:lnTo>
                  <a:pt x="37" y="54"/>
                </a:lnTo>
                <a:lnTo>
                  <a:pt x="42" y="59"/>
                </a:lnTo>
                <a:lnTo>
                  <a:pt x="48" y="65"/>
                </a:lnTo>
                <a:lnTo>
                  <a:pt x="58" y="70"/>
                </a:lnTo>
                <a:lnTo>
                  <a:pt x="58" y="87"/>
                </a:lnTo>
                <a:lnTo>
                  <a:pt x="58" y="97"/>
                </a:lnTo>
                <a:lnTo>
                  <a:pt x="58" y="103"/>
                </a:lnTo>
                <a:lnTo>
                  <a:pt x="58" y="114"/>
                </a:lnTo>
                <a:lnTo>
                  <a:pt x="53" y="108"/>
                </a:lnTo>
                <a:lnTo>
                  <a:pt x="42" y="108"/>
                </a:lnTo>
                <a:lnTo>
                  <a:pt x="42" y="97"/>
                </a:lnTo>
                <a:lnTo>
                  <a:pt x="37" y="87"/>
                </a:lnTo>
                <a:lnTo>
                  <a:pt x="26" y="87"/>
                </a:lnTo>
                <a:lnTo>
                  <a:pt x="21" y="92"/>
                </a:lnTo>
                <a:lnTo>
                  <a:pt x="21" y="103"/>
                </a:lnTo>
                <a:lnTo>
                  <a:pt x="10" y="97"/>
                </a:lnTo>
                <a:lnTo>
                  <a:pt x="0" y="97"/>
                </a:lnTo>
                <a:lnTo>
                  <a:pt x="0" y="108"/>
                </a:lnTo>
                <a:lnTo>
                  <a:pt x="5" y="114"/>
                </a:lnTo>
                <a:lnTo>
                  <a:pt x="5" y="124"/>
                </a:lnTo>
                <a:lnTo>
                  <a:pt x="0" y="130"/>
                </a:lnTo>
                <a:lnTo>
                  <a:pt x="5" y="135"/>
                </a:lnTo>
                <a:lnTo>
                  <a:pt x="10" y="141"/>
                </a:lnTo>
                <a:lnTo>
                  <a:pt x="16" y="146"/>
                </a:lnTo>
                <a:lnTo>
                  <a:pt x="21" y="151"/>
                </a:lnTo>
                <a:lnTo>
                  <a:pt x="21" y="162"/>
                </a:lnTo>
                <a:lnTo>
                  <a:pt x="32" y="157"/>
                </a:lnTo>
                <a:lnTo>
                  <a:pt x="37" y="157"/>
                </a:lnTo>
                <a:lnTo>
                  <a:pt x="53" y="151"/>
                </a:lnTo>
                <a:lnTo>
                  <a:pt x="58" y="162"/>
                </a:lnTo>
                <a:lnTo>
                  <a:pt x="58" y="173"/>
                </a:lnTo>
                <a:lnTo>
                  <a:pt x="58" y="189"/>
                </a:lnTo>
                <a:lnTo>
                  <a:pt x="69" y="189"/>
                </a:lnTo>
                <a:lnTo>
                  <a:pt x="80" y="189"/>
                </a:lnTo>
                <a:lnTo>
                  <a:pt x="85" y="189"/>
                </a:lnTo>
                <a:lnTo>
                  <a:pt x="96" y="189"/>
                </a:lnTo>
                <a:lnTo>
                  <a:pt x="96" y="200"/>
                </a:lnTo>
                <a:lnTo>
                  <a:pt x="106" y="206"/>
                </a:lnTo>
                <a:lnTo>
                  <a:pt x="112" y="211"/>
                </a:lnTo>
                <a:lnTo>
                  <a:pt x="117" y="216"/>
                </a:lnTo>
                <a:lnTo>
                  <a:pt x="122" y="222"/>
                </a:lnTo>
                <a:lnTo>
                  <a:pt x="128" y="222"/>
                </a:lnTo>
                <a:lnTo>
                  <a:pt x="133" y="227"/>
                </a:lnTo>
                <a:lnTo>
                  <a:pt x="133" y="238"/>
                </a:lnTo>
                <a:lnTo>
                  <a:pt x="138" y="233"/>
                </a:lnTo>
                <a:lnTo>
                  <a:pt x="149" y="233"/>
                </a:lnTo>
                <a:lnTo>
                  <a:pt x="165" y="233"/>
                </a:lnTo>
                <a:lnTo>
                  <a:pt x="170" y="238"/>
                </a:lnTo>
                <a:lnTo>
                  <a:pt x="176" y="243"/>
                </a:lnTo>
                <a:lnTo>
                  <a:pt x="181" y="249"/>
                </a:lnTo>
                <a:lnTo>
                  <a:pt x="192" y="254"/>
                </a:lnTo>
                <a:lnTo>
                  <a:pt x="197" y="260"/>
                </a:lnTo>
                <a:lnTo>
                  <a:pt x="202" y="270"/>
                </a:lnTo>
                <a:lnTo>
                  <a:pt x="213" y="270"/>
                </a:lnTo>
                <a:lnTo>
                  <a:pt x="218" y="265"/>
                </a:lnTo>
                <a:lnTo>
                  <a:pt x="208" y="265"/>
                </a:lnTo>
                <a:lnTo>
                  <a:pt x="197" y="260"/>
                </a:lnTo>
                <a:lnTo>
                  <a:pt x="192" y="249"/>
                </a:lnTo>
                <a:lnTo>
                  <a:pt x="186" y="243"/>
                </a:lnTo>
                <a:lnTo>
                  <a:pt x="181" y="238"/>
                </a:lnTo>
                <a:lnTo>
                  <a:pt x="181" y="227"/>
                </a:lnTo>
                <a:lnTo>
                  <a:pt x="176" y="233"/>
                </a:lnTo>
                <a:lnTo>
                  <a:pt x="170" y="227"/>
                </a:lnTo>
                <a:lnTo>
                  <a:pt x="165" y="222"/>
                </a:lnTo>
                <a:lnTo>
                  <a:pt x="165" y="216"/>
                </a:lnTo>
                <a:lnTo>
                  <a:pt x="170" y="211"/>
                </a:lnTo>
                <a:lnTo>
                  <a:pt x="181" y="211"/>
                </a:lnTo>
                <a:lnTo>
                  <a:pt x="176" y="206"/>
                </a:lnTo>
                <a:lnTo>
                  <a:pt x="176" y="195"/>
                </a:lnTo>
                <a:lnTo>
                  <a:pt x="186" y="189"/>
                </a:lnTo>
                <a:lnTo>
                  <a:pt x="197" y="189"/>
                </a:lnTo>
                <a:lnTo>
                  <a:pt x="208" y="195"/>
                </a:lnTo>
                <a:lnTo>
                  <a:pt x="208" y="189"/>
                </a:lnTo>
                <a:lnTo>
                  <a:pt x="208" y="184"/>
                </a:lnTo>
                <a:lnTo>
                  <a:pt x="218" y="184"/>
                </a:lnTo>
                <a:lnTo>
                  <a:pt x="229" y="184"/>
                </a:lnTo>
                <a:lnTo>
                  <a:pt x="240" y="184"/>
                </a:lnTo>
                <a:lnTo>
                  <a:pt x="250" y="184"/>
                </a:lnTo>
                <a:lnTo>
                  <a:pt x="256" y="189"/>
                </a:lnTo>
                <a:lnTo>
                  <a:pt x="261" y="195"/>
                </a:lnTo>
                <a:lnTo>
                  <a:pt x="272" y="195"/>
                </a:lnTo>
                <a:lnTo>
                  <a:pt x="272" y="189"/>
                </a:lnTo>
                <a:lnTo>
                  <a:pt x="272" y="178"/>
                </a:lnTo>
                <a:lnTo>
                  <a:pt x="272" y="173"/>
                </a:lnTo>
                <a:lnTo>
                  <a:pt x="272" y="162"/>
                </a:lnTo>
                <a:lnTo>
                  <a:pt x="277" y="151"/>
                </a:lnTo>
                <a:lnTo>
                  <a:pt x="272" y="146"/>
                </a:lnTo>
                <a:lnTo>
                  <a:pt x="266" y="141"/>
                </a:lnTo>
                <a:lnTo>
                  <a:pt x="272" y="135"/>
                </a:lnTo>
                <a:lnTo>
                  <a:pt x="277" y="124"/>
                </a:lnTo>
                <a:lnTo>
                  <a:pt x="277" y="119"/>
                </a:lnTo>
                <a:lnTo>
                  <a:pt x="277" y="114"/>
                </a:lnTo>
                <a:lnTo>
                  <a:pt x="272" y="108"/>
                </a:lnTo>
                <a:lnTo>
                  <a:pt x="261" y="97"/>
                </a:lnTo>
                <a:lnTo>
                  <a:pt x="261" y="92"/>
                </a:lnTo>
                <a:lnTo>
                  <a:pt x="261" y="81"/>
                </a:lnTo>
                <a:lnTo>
                  <a:pt x="256" y="76"/>
                </a:lnTo>
                <a:lnTo>
                  <a:pt x="256" y="65"/>
                </a:lnTo>
                <a:lnTo>
                  <a:pt x="250" y="59"/>
                </a:lnTo>
                <a:lnTo>
                  <a:pt x="240" y="54"/>
                </a:lnTo>
                <a:lnTo>
                  <a:pt x="234" y="49"/>
                </a:lnTo>
                <a:lnTo>
                  <a:pt x="240" y="43"/>
                </a:lnTo>
                <a:lnTo>
                  <a:pt x="234" y="38"/>
                </a:lnTo>
                <a:lnTo>
                  <a:pt x="229" y="38"/>
                </a:lnTo>
                <a:lnTo>
                  <a:pt x="213" y="43"/>
                </a:lnTo>
                <a:lnTo>
                  <a:pt x="208" y="43"/>
                </a:lnTo>
                <a:lnTo>
                  <a:pt x="197" y="49"/>
                </a:lnTo>
                <a:lnTo>
                  <a:pt x="192" y="54"/>
                </a:lnTo>
                <a:lnTo>
                  <a:pt x="186" y="59"/>
                </a:lnTo>
                <a:lnTo>
                  <a:pt x="181" y="65"/>
                </a:lnTo>
                <a:lnTo>
                  <a:pt x="176" y="70"/>
                </a:lnTo>
                <a:lnTo>
                  <a:pt x="165" y="70"/>
                </a:lnTo>
                <a:lnTo>
                  <a:pt x="154" y="65"/>
                </a:lnTo>
                <a:lnTo>
                  <a:pt x="149" y="70"/>
                </a:lnTo>
                <a:lnTo>
                  <a:pt x="144" y="70"/>
                </a:lnTo>
                <a:lnTo>
                  <a:pt x="144" y="65"/>
                </a:lnTo>
                <a:lnTo>
                  <a:pt x="138" y="59"/>
                </a:lnTo>
                <a:lnTo>
                  <a:pt x="133" y="59"/>
                </a:lnTo>
                <a:lnTo>
                  <a:pt x="128" y="54"/>
                </a:lnTo>
                <a:lnTo>
                  <a:pt x="122" y="49"/>
                </a:lnTo>
                <a:lnTo>
                  <a:pt x="117" y="43"/>
                </a:lnTo>
                <a:lnTo>
                  <a:pt x="117" y="49"/>
                </a:lnTo>
                <a:lnTo>
                  <a:pt x="112" y="43"/>
                </a:lnTo>
                <a:lnTo>
                  <a:pt x="112" y="49"/>
                </a:lnTo>
                <a:lnTo>
                  <a:pt x="106" y="49"/>
                </a:lnTo>
                <a:lnTo>
                  <a:pt x="101" y="38"/>
                </a:lnTo>
                <a:lnTo>
                  <a:pt x="101" y="32"/>
                </a:lnTo>
                <a:lnTo>
                  <a:pt x="96" y="32"/>
                </a:lnTo>
                <a:lnTo>
                  <a:pt x="96" y="27"/>
                </a:lnTo>
                <a:lnTo>
                  <a:pt x="85" y="22"/>
                </a:lnTo>
                <a:lnTo>
                  <a:pt x="80" y="16"/>
                </a:lnTo>
                <a:lnTo>
                  <a:pt x="74" y="11"/>
                </a:lnTo>
                <a:lnTo>
                  <a:pt x="69" y="5"/>
                </a:lnTo>
                <a:lnTo>
                  <a:pt x="58" y="5"/>
                </a:lnTo>
                <a:lnTo>
                  <a:pt x="48" y="0"/>
                </a:lnTo>
                <a:lnTo>
                  <a:pt x="32" y="5"/>
                </a:lnTo>
                <a:lnTo>
                  <a:pt x="26" y="5"/>
                </a:lnTo>
                <a:lnTo>
                  <a:pt x="21" y="16"/>
                </a:lnTo>
                <a:lnTo>
                  <a:pt x="21" y="27"/>
                </a:lnTo>
                <a:lnTo>
                  <a:pt x="21" y="38"/>
                </a:lnTo>
                <a:lnTo>
                  <a:pt x="32" y="43"/>
                </a:lnTo>
                <a:lnTo>
                  <a:pt x="32" y="49"/>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4" name="Freeform 127"/>
          <p:cNvSpPr>
            <a:spLocks/>
          </p:cNvSpPr>
          <p:nvPr/>
        </p:nvSpPr>
        <p:spPr bwMode="auto">
          <a:xfrm>
            <a:off x="6663581" y="4896035"/>
            <a:ext cx="9525" cy="17457"/>
          </a:xfrm>
          <a:custGeom>
            <a:avLst/>
            <a:gdLst>
              <a:gd name="T0" fmla="*/ 0 w 6"/>
              <a:gd name="T1" fmla="*/ 0 h 11"/>
              <a:gd name="T2" fmla="*/ 0 w 6"/>
              <a:gd name="T3" fmla="*/ 5 h 11"/>
              <a:gd name="T4" fmla="*/ 6 w 6"/>
              <a:gd name="T5" fmla="*/ 11 h 11"/>
              <a:gd name="T6" fmla="*/ 6 w 6"/>
              <a:gd name="T7" fmla="*/ 5 h 11"/>
              <a:gd name="T8" fmla="*/ 0 w 6"/>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0" y="0"/>
                </a:moveTo>
                <a:lnTo>
                  <a:pt x="0" y="5"/>
                </a:lnTo>
                <a:lnTo>
                  <a:pt x="6" y="11"/>
                </a:lnTo>
                <a:lnTo>
                  <a:pt x="6" y="5"/>
                </a:lnTo>
                <a:lnTo>
                  <a:pt x="0"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5" name="Freeform 128"/>
          <p:cNvSpPr>
            <a:spLocks/>
          </p:cNvSpPr>
          <p:nvPr/>
        </p:nvSpPr>
        <p:spPr bwMode="auto">
          <a:xfrm>
            <a:off x="6630244" y="4861121"/>
            <a:ext cx="7938" cy="17457"/>
          </a:xfrm>
          <a:custGeom>
            <a:avLst/>
            <a:gdLst>
              <a:gd name="T0" fmla="*/ 0 w 5"/>
              <a:gd name="T1" fmla="*/ 0 h 11"/>
              <a:gd name="T2" fmla="*/ 0 w 5"/>
              <a:gd name="T3" fmla="*/ 11 h 11"/>
              <a:gd name="T4" fmla="*/ 0 w 5"/>
              <a:gd name="T5" fmla="*/ 6 h 11"/>
              <a:gd name="T6" fmla="*/ 5 w 5"/>
              <a:gd name="T7" fmla="*/ 6 h 11"/>
              <a:gd name="T8" fmla="*/ 0 w 5"/>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1">
                <a:moveTo>
                  <a:pt x="0" y="0"/>
                </a:moveTo>
                <a:lnTo>
                  <a:pt x="0" y="11"/>
                </a:lnTo>
                <a:lnTo>
                  <a:pt x="0" y="6"/>
                </a:lnTo>
                <a:lnTo>
                  <a:pt x="5" y="6"/>
                </a:lnTo>
                <a:lnTo>
                  <a:pt x="0"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6" name="Freeform 129"/>
          <p:cNvSpPr>
            <a:spLocks/>
          </p:cNvSpPr>
          <p:nvPr/>
        </p:nvSpPr>
        <p:spPr bwMode="auto">
          <a:xfrm>
            <a:off x="5284044" y="4561179"/>
            <a:ext cx="685800" cy="1047416"/>
          </a:xfrm>
          <a:custGeom>
            <a:avLst/>
            <a:gdLst>
              <a:gd name="T0" fmla="*/ 182 w 432"/>
              <a:gd name="T1" fmla="*/ 32 h 660"/>
              <a:gd name="T2" fmla="*/ 166 w 432"/>
              <a:gd name="T3" fmla="*/ 16 h 660"/>
              <a:gd name="T4" fmla="*/ 150 w 432"/>
              <a:gd name="T5" fmla="*/ 11 h 660"/>
              <a:gd name="T6" fmla="*/ 112 w 432"/>
              <a:gd name="T7" fmla="*/ 16 h 660"/>
              <a:gd name="T8" fmla="*/ 86 w 432"/>
              <a:gd name="T9" fmla="*/ 11 h 660"/>
              <a:gd name="T10" fmla="*/ 64 w 432"/>
              <a:gd name="T11" fmla="*/ 16 h 660"/>
              <a:gd name="T12" fmla="*/ 70 w 432"/>
              <a:gd name="T13" fmla="*/ 38 h 660"/>
              <a:gd name="T14" fmla="*/ 48 w 432"/>
              <a:gd name="T15" fmla="*/ 49 h 660"/>
              <a:gd name="T16" fmla="*/ 43 w 432"/>
              <a:gd name="T17" fmla="*/ 65 h 660"/>
              <a:gd name="T18" fmla="*/ 54 w 432"/>
              <a:gd name="T19" fmla="*/ 87 h 660"/>
              <a:gd name="T20" fmla="*/ 38 w 432"/>
              <a:gd name="T21" fmla="*/ 103 h 660"/>
              <a:gd name="T22" fmla="*/ 11 w 432"/>
              <a:gd name="T23" fmla="*/ 119 h 660"/>
              <a:gd name="T24" fmla="*/ 11 w 432"/>
              <a:gd name="T25" fmla="*/ 141 h 660"/>
              <a:gd name="T26" fmla="*/ 22 w 432"/>
              <a:gd name="T27" fmla="*/ 178 h 660"/>
              <a:gd name="T28" fmla="*/ 54 w 432"/>
              <a:gd name="T29" fmla="*/ 178 h 660"/>
              <a:gd name="T30" fmla="*/ 91 w 432"/>
              <a:gd name="T31" fmla="*/ 200 h 660"/>
              <a:gd name="T32" fmla="*/ 102 w 432"/>
              <a:gd name="T33" fmla="*/ 227 h 660"/>
              <a:gd name="T34" fmla="*/ 102 w 432"/>
              <a:gd name="T35" fmla="*/ 260 h 660"/>
              <a:gd name="T36" fmla="*/ 107 w 432"/>
              <a:gd name="T37" fmla="*/ 292 h 660"/>
              <a:gd name="T38" fmla="*/ 128 w 432"/>
              <a:gd name="T39" fmla="*/ 325 h 660"/>
              <a:gd name="T40" fmla="*/ 139 w 432"/>
              <a:gd name="T41" fmla="*/ 357 h 660"/>
              <a:gd name="T42" fmla="*/ 139 w 432"/>
              <a:gd name="T43" fmla="*/ 389 h 660"/>
              <a:gd name="T44" fmla="*/ 150 w 432"/>
              <a:gd name="T45" fmla="*/ 416 h 660"/>
              <a:gd name="T46" fmla="*/ 155 w 432"/>
              <a:gd name="T47" fmla="*/ 449 h 660"/>
              <a:gd name="T48" fmla="*/ 139 w 432"/>
              <a:gd name="T49" fmla="*/ 481 h 660"/>
              <a:gd name="T50" fmla="*/ 155 w 432"/>
              <a:gd name="T51" fmla="*/ 503 h 660"/>
              <a:gd name="T52" fmla="*/ 187 w 432"/>
              <a:gd name="T53" fmla="*/ 525 h 660"/>
              <a:gd name="T54" fmla="*/ 176 w 432"/>
              <a:gd name="T55" fmla="*/ 552 h 660"/>
              <a:gd name="T56" fmla="*/ 160 w 432"/>
              <a:gd name="T57" fmla="*/ 590 h 660"/>
              <a:gd name="T58" fmla="*/ 160 w 432"/>
              <a:gd name="T59" fmla="*/ 627 h 660"/>
              <a:gd name="T60" fmla="*/ 155 w 432"/>
              <a:gd name="T61" fmla="*/ 654 h 660"/>
              <a:gd name="T62" fmla="*/ 198 w 432"/>
              <a:gd name="T63" fmla="*/ 660 h 660"/>
              <a:gd name="T64" fmla="*/ 224 w 432"/>
              <a:gd name="T65" fmla="*/ 638 h 660"/>
              <a:gd name="T66" fmla="*/ 251 w 432"/>
              <a:gd name="T67" fmla="*/ 617 h 660"/>
              <a:gd name="T68" fmla="*/ 283 w 432"/>
              <a:gd name="T69" fmla="*/ 595 h 660"/>
              <a:gd name="T70" fmla="*/ 294 w 432"/>
              <a:gd name="T71" fmla="*/ 557 h 660"/>
              <a:gd name="T72" fmla="*/ 331 w 432"/>
              <a:gd name="T73" fmla="*/ 546 h 660"/>
              <a:gd name="T74" fmla="*/ 352 w 432"/>
              <a:gd name="T75" fmla="*/ 525 h 660"/>
              <a:gd name="T76" fmla="*/ 390 w 432"/>
              <a:gd name="T77" fmla="*/ 514 h 660"/>
              <a:gd name="T78" fmla="*/ 406 w 432"/>
              <a:gd name="T79" fmla="*/ 487 h 660"/>
              <a:gd name="T80" fmla="*/ 411 w 432"/>
              <a:gd name="T81" fmla="*/ 454 h 660"/>
              <a:gd name="T82" fmla="*/ 422 w 432"/>
              <a:gd name="T83" fmla="*/ 427 h 660"/>
              <a:gd name="T84" fmla="*/ 427 w 432"/>
              <a:gd name="T85" fmla="*/ 389 h 660"/>
              <a:gd name="T86" fmla="*/ 432 w 432"/>
              <a:gd name="T87" fmla="*/ 357 h 660"/>
              <a:gd name="T88" fmla="*/ 406 w 432"/>
              <a:gd name="T89" fmla="*/ 330 h 660"/>
              <a:gd name="T90" fmla="*/ 368 w 432"/>
              <a:gd name="T91" fmla="*/ 330 h 660"/>
              <a:gd name="T92" fmla="*/ 336 w 432"/>
              <a:gd name="T93" fmla="*/ 319 h 660"/>
              <a:gd name="T94" fmla="*/ 326 w 432"/>
              <a:gd name="T95" fmla="*/ 292 h 660"/>
              <a:gd name="T96" fmla="*/ 320 w 432"/>
              <a:gd name="T97" fmla="*/ 249 h 660"/>
              <a:gd name="T98" fmla="*/ 294 w 432"/>
              <a:gd name="T99" fmla="*/ 222 h 660"/>
              <a:gd name="T100" fmla="*/ 256 w 432"/>
              <a:gd name="T101" fmla="*/ 200 h 660"/>
              <a:gd name="T102" fmla="*/ 246 w 432"/>
              <a:gd name="T103" fmla="*/ 173 h 660"/>
              <a:gd name="T104" fmla="*/ 219 w 432"/>
              <a:gd name="T105" fmla="*/ 157 h 660"/>
              <a:gd name="T106" fmla="*/ 208 w 432"/>
              <a:gd name="T107" fmla="*/ 124 h 660"/>
              <a:gd name="T108" fmla="*/ 198 w 432"/>
              <a:gd name="T109" fmla="*/ 76 h 660"/>
              <a:gd name="T110" fmla="*/ 192 w 432"/>
              <a:gd name="T111" fmla="*/ 43 h 660"/>
              <a:gd name="T112" fmla="*/ 182 w 432"/>
              <a:gd name="T113" fmla="*/ 65 h 660"/>
              <a:gd name="T114" fmla="*/ 187 w 432"/>
              <a:gd name="T115" fmla="*/ 49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2" h="660">
                <a:moveTo>
                  <a:pt x="187" y="49"/>
                </a:moveTo>
                <a:lnTo>
                  <a:pt x="187" y="38"/>
                </a:lnTo>
                <a:lnTo>
                  <a:pt x="187" y="32"/>
                </a:lnTo>
                <a:lnTo>
                  <a:pt x="182" y="32"/>
                </a:lnTo>
                <a:lnTo>
                  <a:pt x="182" y="27"/>
                </a:lnTo>
                <a:lnTo>
                  <a:pt x="176" y="16"/>
                </a:lnTo>
                <a:lnTo>
                  <a:pt x="171" y="16"/>
                </a:lnTo>
                <a:lnTo>
                  <a:pt x="166" y="16"/>
                </a:lnTo>
                <a:lnTo>
                  <a:pt x="166" y="5"/>
                </a:lnTo>
                <a:lnTo>
                  <a:pt x="160" y="0"/>
                </a:lnTo>
                <a:lnTo>
                  <a:pt x="150" y="5"/>
                </a:lnTo>
                <a:lnTo>
                  <a:pt x="150" y="11"/>
                </a:lnTo>
                <a:lnTo>
                  <a:pt x="139" y="11"/>
                </a:lnTo>
                <a:lnTo>
                  <a:pt x="128" y="16"/>
                </a:lnTo>
                <a:lnTo>
                  <a:pt x="123" y="16"/>
                </a:lnTo>
                <a:lnTo>
                  <a:pt x="112" y="16"/>
                </a:lnTo>
                <a:lnTo>
                  <a:pt x="102" y="11"/>
                </a:lnTo>
                <a:lnTo>
                  <a:pt x="96" y="11"/>
                </a:lnTo>
                <a:lnTo>
                  <a:pt x="91" y="5"/>
                </a:lnTo>
                <a:lnTo>
                  <a:pt x="86" y="11"/>
                </a:lnTo>
                <a:lnTo>
                  <a:pt x="80" y="5"/>
                </a:lnTo>
                <a:lnTo>
                  <a:pt x="64" y="11"/>
                </a:lnTo>
                <a:lnTo>
                  <a:pt x="75" y="16"/>
                </a:lnTo>
                <a:lnTo>
                  <a:pt x="64" y="16"/>
                </a:lnTo>
                <a:lnTo>
                  <a:pt x="70" y="22"/>
                </a:lnTo>
                <a:lnTo>
                  <a:pt x="80" y="27"/>
                </a:lnTo>
                <a:lnTo>
                  <a:pt x="70" y="32"/>
                </a:lnTo>
                <a:lnTo>
                  <a:pt x="70" y="38"/>
                </a:lnTo>
                <a:lnTo>
                  <a:pt x="59" y="43"/>
                </a:lnTo>
                <a:lnTo>
                  <a:pt x="54" y="43"/>
                </a:lnTo>
                <a:lnTo>
                  <a:pt x="54" y="49"/>
                </a:lnTo>
                <a:lnTo>
                  <a:pt x="48" y="49"/>
                </a:lnTo>
                <a:lnTo>
                  <a:pt x="43" y="54"/>
                </a:lnTo>
                <a:lnTo>
                  <a:pt x="38" y="59"/>
                </a:lnTo>
                <a:lnTo>
                  <a:pt x="43" y="59"/>
                </a:lnTo>
                <a:lnTo>
                  <a:pt x="43" y="65"/>
                </a:lnTo>
                <a:lnTo>
                  <a:pt x="48" y="65"/>
                </a:lnTo>
                <a:lnTo>
                  <a:pt x="48" y="70"/>
                </a:lnTo>
                <a:lnTo>
                  <a:pt x="54" y="81"/>
                </a:lnTo>
                <a:lnTo>
                  <a:pt x="54" y="87"/>
                </a:lnTo>
                <a:lnTo>
                  <a:pt x="54" y="97"/>
                </a:lnTo>
                <a:lnTo>
                  <a:pt x="48" y="97"/>
                </a:lnTo>
                <a:lnTo>
                  <a:pt x="43" y="97"/>
                </a:lnTo>
                <a:lnTo>
                  <a:pt x="38" y="103"/>
                </a:lnTo>
                <a:lnTo>
                  <a:pt x="32" y="97"/>
                </a:lnTo>
                <a:lnTo>
                  <a:pt x="27" y="103"/>
                </a:lnTo>
                <a:lnTo>
                  <a:pt x="16" y="108"/>
                </a:lnTo>
                <a:lnTo>
                  <a:pt x="11" y="119"/>
                </a:lnTo>
                <a:lnTo>
                  <a:pt x="6" y="124"/>
                </a:lnTo>
                <a:lnTo>
                  <a:pt x="6" y="130"/>
                </a:lnTo>
                <a:lnTo>
                  <a:pt x="0" y="135"/>
                </a:lnTo>
                <a:lnTo>
                  <a:pt x="11" y="141"/>
                </a:lnTo>
                <a:lnTo>
                  <a:pt x="16" y="146"/>
                </a:lnTo>
                <a:lnTo>
                  <a:pt x="6" y="151"/>
                </a:lnTo>
                <a:lnTo>
                  <a:pt x="0" y="162"/>
                </a:lnTo>
                <a:lnTo>
                  <a:pt x="22" y="178"/>
                </a:lnTo>
                <a:lnTo>
                  <a:pt x="32" y="189"/>
                </a:lnTo>
                <a:lnTo>
                  <a:pt x="38" y="195"/>
                </a:lnTo>
                <a:lnTo>
                  <a:pt x="48" y="189"/>
                </a:lnTo>
                <a:lnTo>
                  <a:pt x="54" y="178"/>
                </a:lnTo>
                <a:lnTo>
                  <a:pt x="64" y="178"/>
                </a:lnTo>
                <a:lnTo>
                  <a:pt x="75" y="189"/>
                </a:lnTo>
                <a:lnTo>
                  <a:pt x="80" y="195"/>
                </a:lnTo>
                <a:lnTo>
                  <a:pt x="91" y="200"/>
                </a:lnTo>
                <a:lnTo>
                  <a:pt x="96" y="206"/>
                </a:lnTo>
                <a:lnTo>
                  <a:pt x="102" y="211"/>
                </a:lnTo>
                <a:lnTo>
                  <a:pt x="107" y="222"/>
                </a:lnTo>
                <a:lnTo>
                  <a:pt x="102" y="227"/>
                </a:lnTo>
                <a:lnTo>
                  <a:pt x="107" y="238"/>
                </a:lnTo>
                <a:lnTo>
                  <a:pt x="102" y="243"/>
                </a:lnTo>
                <a:lnTo>
                  <a:pt x="96" y="254"/>
                </a:lnTo>
                <a:lnTo>
                  <a:pt x="102" y="260"/>
                </a:lnTo>
                <a:lnTo>
                  <a:pt x="107" y="265"/>
                </a:lnTo>
                <a:lnTo>
                  <a:pt x="112" y="276"/>
                </a:lnTo>
                <a:lnTo>
                  <a:pt x="107" y="281"/>
                </a:lnTo>
                <a:lnTo>
                  <a:pt x="107" y="292"/>
                </a:lnTo>
                <a:lnTo>
                  <a:pt x="112" y="303"/>
                </a:lnTo>
                <a:lnTo>
                  <a:pt x="112" y="314"/>
                </a:lnTo>
                <a:lnTo>
                  <a:pt x="118" y="319"/>
                </a:lnTo>
                <a:lnTo>
                  <a:pt x="128" y="325"/>
                </a:lnTo>
                <a:lnTo>
                  <a:pt x="128" y="330"/>
                </a:lnTo>
                <a:lnTo>
                  <a:pt x="128" y="341"/>
                </a:lnTo>
                <a:lnTo>
                  <a:pt x="134" y="346"/>
                </a:lnTo>
                <a:lnTo>
                  <a:pt x="139" y="357"/>
                </a:lnTo>
                <a:lnTo>
                  <a:pt x="139" y="362"/>
                </a:lnTo>
                <a:lnTo>
                  <a:pt x="144" y="373"/>
                </a:lnTo>
                <a:lnTo>
                  <a:pt x="144" y="379"/>
                </a:lnTo>
                <a:lnTo>
                  <a:pt x="139" y="389"/>
                </a:lnTo>
                <a:lnTo>
                  <a:pt x="139" y="395"/>
                </a:lnTo>
                <a:lnTo>
                  <a:pt x="144" y="400"/>
                </a:lnTo>
                <a:lnTo>
                  <a:pt x="150" y="406"/>
                </a:lnTo>
                <a:lnTo>
                  <a:pt x="150" y="416"/>
                </a:lnTo>
                <a:lnTo>
                  <a:pt x="150" y="422"/>
                </a:lnTo>
                <a:lnTo>
                  <a:pt x="155" y="427"/>
                </a:lnTo>
                <a:lnTo>
                  <a:pt x="150" y="438"/>
                </a:lnTo>
                <a:lnTo>
                  <a:pt x="155" y="449"/>
                </a:lnTo>
                <a:lnTo>
                  <a:pt x="150" y="454"/>
                </a:lnTo>
                <a:lnTo>
                  <a:pt x="144" y="465"/>
                </a:lnTo>
                <a:lnTo>
                  <a:pt x="144" y="476"/>
                </a:lnTo>
                <a:lnTo>
                  <a:pt x="139" y="481"/>
                </a:lnTo>
                <a:lnTo>
                  <a:pt x="139" y="487"/>
                </a:lnTo>
                <a:lnTo>
                  <a:pt x="144" y="492"/>
                </a:lnTo>
                <a:lnTo>
                  <a:pt x="155" y="492"/>
                </a:lnTo>
                <a:lnTo>
                  <a:pt x="155" y="503"/>
                </a:lnTo>
                <a:lnTo>
                  <a:pt x="166" y="508"/>
                </a:lnTo>
                <a:lnTo>
                  <a:pt x="171" y="514"/>
                </a:lnTo>
                <a:lnTo>
                  <a:pt x="182" y="519"/>
                </a:lnTo>
                <a:lnTo>
                  <a:pt x="187" y="525"/>
                </a:lnTo>
                <a:lnTo>
                  <a:pt x="187" y="530"/>
                </a:lnTo>
                <a:lnTo>
                  <a:pt x="187" y="541"/>
                </a:lnTo>
                <a:lnTo>
                  <a:pt x="187" y="552"/>
                </a:lnTo>
                <a:lnTo>
                  <a:pt x="176" y="552"/>
                </a:lnTo>
                <a:lnTo>
                  <a:pt x="171" y="568"/>
                </a:lnTo>
                <a:lnTo>
                  <a:pt x="171" y="579"/>
                </a:lnTo>
                <a:lnTo>
                  <a:pt x="160" y="579"/>
                </a:lnTo>
                <a:lnTo>
                  <a:pt x="160" y="590"/>
                </a:lnTo>
                <a:lnTo>
                  <a:pt x="160" y="600"/>
                </a:lnTo>
                <a:lnTo>
                  <a:pt x="160" y="606"/>
                </a:lnTo>
                <a:lnTo>
                  <a:pt x="155" y="617"/>
                </a:lnTo>
                <a:lnTo>
                  <a:pt x="160" y="627"/>
                </a:lnTo>
                <a:lnTo>
                  <a:pt x="166" y="633"/>
                </a:lnTo>
                <a:lnTo>
                  <a:pt x="155" y="644"/>
                </a:lnTo>
                <a:lnTo>
                  <a:pt x="150" y="649"/>
                </a:lnTo>
                <a:lnTo>
                  <a:pt x="155" y="654"/>
                </a:lnTo>
                <a:lnTo>
                  <a:pt x="160" y="660"/>
                </a:lnTo>
                <a:lnTo>
                  <a:pt x="176" y="660"/>
                </a:lnTo>
                <a:lnTo>
                  <a:pt x="187" y="654"/>
                </a:lnTo>
                <a:lnTo>
                  <a:pt x="198" y="660"/>
                </a:lnTo>
                <a:lnTo>
                  <a:pt x="203" y="654"/>
                </a:lnTo>
                <a:lnTo>
                  <a:pt x="214" y="649"/>
                </a:lnTo>
                <a:lnTo>
                  <a:pt x="219" y="644"/>
                </a:lnTo>
                <a:lnTo>
                  <a:pt x="224" y="638"/>
                </a:lnTo>
                <a:lnTo>
                  <a:pt x="235" y="638"/>
                </a:lnTo>
                <a:lnTo>
                  <a:pt x="246" y="633"/>
                </a:lnTo>
                <a:lnTo>
                  <a:pt x="240" y="627"/>
                </a:lnTo>
                <a:lnTo>
                  <a:pt x="251" y="617"/>
                </a:lnTo>
                <a:lnTo>
                  <a:pt x="256" y="611"/>
                </a:lnTo>
                <a:lnTo>
                  <a:pt x="262" y="606"/>
                </a:lnTo>
                <a:lnTo>
                  <a:pt x="272" y="600"/>
                </a:lnTo>
                <a:lnTo>
                  <a:pt x="283" y="595"/>
                </a:lnTo>
                <a:lnTo>
                  <a:pt x="288" y="590"/>
                </a:lnTo>
                <a:lnTo>
                  <a:pt x="288" y="573"/>
                </a:lnTo>
                <a:lnTo>
                  <a:pt x="294" y="568"/>
                </a:lnTo>
                <a:lnTo>
                  <a:pt x="294" y="557"/>
                </a:lnTo>
                <a:lnTo>
                  <a:pt x="304" y="557"/>
                </a:lnTo>
                <a:lnTo>
                  <a:pt x="315" y="552"/>
                </a:lnTo>
                <a:lnTo>
                  <a:pt x="320" y="552"/>
                </a:lnTo>
                <a:lnTo>
                  <a:pt x="331" y="546"/>
                </a:lnTo>
                <a:lnTo>
                  <a:pt x="336" y="541"/>
                </a:lnTo>
                <a:lnTo>
                  <a:pt x="342" y="530"/>
                </a:lnTo>
                <a:lnTo>
                  <a:pt x="347" y="525"/>
                </a:lnTo>
                <a:lnTo>
                  <a:pt x="352" y="525"/>
                </a:lnTo>
                <a:lnTo>
                  <a:pt x="363" y="525"/>
                </a:lnTo>
                <a:lnTo>
                  <a:pt x="374" y="525"/>
                </a:lnTo>
                <a:lnTo>
                  <a:pt x="384" y="519"/>
                </a:lnTo>
                <a:lnTo>
                  <a:pt x="390" y="514"/>
                </a:lnTo>
                <a:lnTo>
                  <a:pt x="395" y="508"/>
                </a:lnTo>
                <a:lnTo>
                  <a:pt x="400" y="503"/>
                </a:lnTo>
                <a:lnTo>
                  <a:pt x="406" y="498"/>
                </a:lnTo>
                <a:lnTo>
                  <a:pt x="406" y="487"/>
                </a:lnTo>
                <a:lnTo>
                  <a:pt x="406" y="476"/>
                </a:lnTo>
                <a:lnTo>
                  <a:pt x="406" y="471"/>
                </a:lnTo>
                <a:lnTo>
                  <a:pt x="406" y="460"/>
                </a:lnTo>
                <a:lnTo>
                  <a:pt x="411" y="454"/>
                </a:lnTo>
                <a:lnTo>
                  <a:pt x="416" y="449"/>
                </a:lnTo>
                <a:lnTo>
                  <a:pt x="422" y="438"/>
                </a:lnTo>
                <a:lnTo>
                  <a:pt x="422" y="433"/>
                </a:lnTo>
                <a:lnTo>
                  <a:pt x="422" y="427"/>
                </a:lnTo>
                <a:lnTo>
                  <a:pt x="427" y="422"/>
                </a:lnTo>
                <a:lnTo>
                  <a:pt x="427" y="406"/>
                </a:lnTo>
                <a:lnTo>
                  <a:pt x="432" y="400"/>
                </a:lnTo>
                <a:lnTo>
                  <a:pt x="427" y="389"/>
                </a:lnTo>
                <a:lnTo>
                  <a:pt x="427" y="379"/>
                </a:lnTo>
                <a:lnTo>
                  <a:pt x="432" y="373"/>
                </a:lnTo>
                <a:lnTo>
                  <a:pt x="427" y="362"/>
                </a:lnTo>
                <a:lnTo>
                  <a:pt x="432" y="357"/>
                </a:lnTo>
                <a:lnTo>
                  <a:pt x="427" y="346"/>
                </a:lnTo>
                <a:lnTo>
                  <a:pt x="427" y="341"/>
                </a:lnTo>
                <a:lnTo>
                  <a:pt x="416" y="335"/>
                </a:lnTo>
                <a:lnTo>
                  <a:pt x="406" y="330"/>
                </a:lnTo>
                <a:lnTo>
                  <a:pt x="395" y="335"/>
                </a:lnTo>
                <a:lnTo>
                  <a:pt x="390" y="330"/>
                </a:lnTo>
                <a:lnTo>
                  <a:pt x="379" y="330"/>
                </a:lnTo>
                <a:lnTo>
                  <a:pt x="368" y="330"/>
                </a:lnTo>
                <a:lnTo>
                  <a:pt x="363" y="325"/>
                </a:lnTo>
                <a:lnTo>
                  <a:pt x="352" y="319"/>
                </a:lnTo>
                <a:lnTo>
                  <a:pt x="347" y="325"/>
                </a:lnTo>
                <a:lnTo>
                  <a:pt x="336" y="319"/>
                </a:lnTo>
                <a:lnTo>
                  <a:pt x="331" y="319"/>
                </a:lnTo>
                <a:lnTo>
                  <a:pt x="326" y="308"/>
                </a:lnTo>
                <a:lnTo>
                  <a:pt x="326" y="297"/>
                </a:lnTo>
                <a:lnTo>
                  <a:pt x="326" y="292"/>
                </a:lnTo>
                <a:lnTo>
                  <a:pt x="320" y="276"/>
                </a:lnTo>
                <a:lnTo>
                  <a:pt x="320" y="270"/>
                </a:lnTo>
                <a:lnTo>
                  <a:pt x="320" y="260"/>
                </a:lnTo>
                <a:lnTo>
                  <a:pt x="320" y="249"/>
                </a:lnTo>
                <a:lnTo>
                  <a:pt x="315" y="243"/>
                </a:lnTo>
                <a:lnTo>
                  <a:pt x="310" y="233"/>
                </a:lnTo>
                <a:lnTo>
                  <a:pt x="299" y="227"/>
                </a:lnTo>
                <a:lnTo>
                  <a:pt x="294" y="222"/>
                </a:lnTo>
                <a:lnTo>
                  <a:pt x="288" y="216"/>
                </a:lnTo>
                <a:lnTo>
                  <a:pt x="278" y="211"/>
                </a:lnTo>
                <a:lnTo>
                  <a:pt x="262" y="206"/>
                </a:lnTo>
                <a:lnTo>
                  <a:pt x="256" y="200"/>
                </a:lnTo>
                <a:lnTo>
                  <a:pt x="246" y="200"/>
                </a:lnTo>
                <a:lnTo>
                  <a:pt x="240" y="195"/>
                </a:lnTo>
                <a:lnTo>
                  <a:pt x="235" y="178"/>
                </a:lnTo>
                <a:lnTo>
                  <a:pt x="246" y="173"/>
                </a:lnTo>
                <a:lnTo>
                  <a:pt x="240" y="168"/>
                </a:lnTo>
                <a:lnTo>
                  <a:pt x="230" y="168"/>
                </a:lnTo>
                <a:lnTo>
                  <a:pt x="224" y="162"/>
                </a:lnTo>
                <a:lnTo>
                  <a:pt x="219" y="157"/>
                </a:lnTo>
                <a:lnTo>
                  <a:pt x="219" y="146"/>
                </a:lnTo>
                <a:lnTo>
                  <a:pt x="224" y="141"/>
                </a:lnTo>
                <a:lnTo>
                  <a:pt x="214" y="135"/>
                </a:lnTo>
                <a:lnTo>
                  <a:pt x="208" y="124"/>
                </a:lnTo>
                <a:lnTo>
                  <a:pt x="198" y="114"/>
                </a:lnTo>
                <a:lnTo>
                  <a:pt x="198" y="103"/>
                </a:lnTo>
                <a:lnTo>
                  <a:pt x="198" y="92"/>
                </a:lnTo>
                <a:lnTo>
                  <a:pt x="198" y="76"/>
                </a:lnTo>
                <a:lnTo>
                  <a:pt x="198" y="65"/>
                </a:lnTo>
                <a:lnTo>
                  <a:pt x="192" y="59"/>
                </a:lnTo>
                <a:lnTo>
                  <a:pt x="198" y="49"/>
                </a:lnTo>
                <a:lnTo>
                  <a:pt x="192" y="43"/>
                </a:lnTo>
                <a:lnTo>
                  <a:pt x="187" y="49"/>
                </a:lnTo>
                <a:lnTo>
                  <a:pt x="192" y="59"/>
                </a:lnTo>
                <a:lnTo>
                  <a:pt x="187" y="59"/>
                </a:lnTo>
                <a:lnTo>
                  <a:pt x="182" y="65"/>
                </a:lnTo>
                <a:lnTo>
                  <a:pt x="176" y="70"/>
                </a:lnTo>
                <a:lnTo>
                  <a:pt x="182" y="59"/>
                </a:lnTo>
                <a:lnTo>
                  <a:pt x="182" y="54"/>
                </a:lnTo>
                <a:lnTo>
                  <a:pt x="187" y="49"/>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7" name="Freeform 130"/>
          <p:cNvSpPr>
            <a:spLocks/>
          </p:cNvSpPr>
          <p:nvPr/>
        </p:nvSpPr>
        <p:spPr bwMode="auto">
          <a:xfrm>
            <a:off x="5377706" y="4586571"/>
            <a:ext cx="7938" cy="9522"/>
          </a:xfrm>
          <a:custGeom>
            <a:avLst/>
            <a:gdLst>
              <a:gd name="T0" fmla="*/ 5 w 5"/>
              <a:gd name="T1" fmla="*/ 0 h 6"/>
              <a:gd name="T2" fmla="*/ 0 w 5"/>
              <a:gd name="T3" fmla="*/ 6 h 6"/>
              <a:gd name="T4" fmla="*/ 5 w 5"/>
              <a:gd name="T5" fmla="*/ 0 h 6"/>
              <a:gd name="T6" fmla="*/ 0 60000 65536"/>
              <a:gd name="T7" fmla="*/ 0 60000 65536"/>
              <a:gd name="T8" fmla="*/ 0 60000 65536"/>
            </a:gdLst>
            <a:ahLst/>
            <a:cxnLst>
              <a:cxn ang="T6">
                <a:pos x="T0" y="T1"/>
              </a:cxn>
              <a:cxn ang="T7">
                <a:pos x="T2" y="T3"/>
              </a:cxn>
              <a:cxn ang="T8">
                <a:pos x="T4" y="T5"/>
              </a:cxn>
            </a:cxnLst>
            <a:rect l="0" t="0" r="r" b="b"/>
            <a:pathLst>
              <a:path w="5" h="6">
                <a:moveTo>
                  <a:pt x="5" y="0"/>
                </a:moveTo>
                <a:lnTo>
                  <a:pt x="0" y="6"/>
                </a:lnTo>
                <a:lnTo>
                  <a:pt x="5"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8" name="Freeform 131"/>
          <p:cNvSpPr>
            <a:spLocks/>
          </p:cNvSpPr>
          <p:nvPr/>
        </p:nvSpPr>
        <p:spPr bwMode="auto">
          <a:xfrm>
            <a:off x="6307981" y="4105712"/>
            <a:ext cx="279400" cy="215831"/>
          </a:xfrm>
          <a:custGeom>
            <a:avLst/>
            <a:gdLst>
              <a:gd name="T0" fmla="*/ 16 w 176"/>
              <a:gd name="T1" fmla="*/ 0 h 136"/>
              <a:gd name="T2" fmla="*/ 0 w 176"/>
              <a:gd name="T3" fmla="*/ 11 h 136"/>
              <a:gd name="T4" fmla="*/ 0 w 176"/>
              <a:gd name="T5" fmla="*/ 22 h 136"/>
              <a:gd name="T6" fmla="*/ 6 w 176"/>
              <a:gd name="T7" fmla="*/ 27 h 136"/>
              <a:gd name="T8" fmla="*/ 16 w 176"/>
              <a:gd name="T9" fmla="*/ 38 h 136"/>
              <a:gd name="T10" fmla="*/ 22 w 176"/>
              <a:gd name="T11" fmla="*/ 49 h 136"/>
              <a:gd name="T12" fmla="*/ 22 w 176"/>
              <a:gd name="T13" fmla="*/ 65 h 136"/>
              <a:gd name="T14" fmla="*/ 27 w 176"/>
              <a:gd name="T15" fmla="*/ 81 h 136"/>
              <a:gd name="T16" fmla="*/ 38 w 176"/>
              <a:gd name="T17" fmla="*/ 87 h 136"/>
              <a:gd name="T18" fmla="*/ 48 w 176"/>
              <a:gd name="T19" fmla="*/ 98 h 136"/>
              <a:gd name="T20" fmla="*/ 54 w 176"/>
              <a:gd name="T21" fmla="*/ 103 h 136"/>
              <a:gd name="T22" fmla="*/ 43 w 176"/>
              <a:gd name="T23" fmla="*/ 103 h 136"/>
              <a:gd name="T24" fmla="*/ 59 w 176"/>
              <a:gd name="T25" fmla="*/ 114 h 136"/>
              <a:gd name="T26" fmla="*/ 59 w 176"/>
              <a:gd name="T27" fmla="*/ 130 h 136"/>
              <a:gd name="T28" fmla="*/ 70 w 176"/>
              <a:gd name="T29" fmla="*/ 136 h 136"/>
              <a:gd name="T30" fmla="*/ 80 w 176"/>
              <a:gd name="T31" fmla="*/ 125 h 136"/>
              <a:gd name="T32" fmla="*/ 91 w 176"/>
              <a:gd name="T33" fmla="*/ 119 h 136"/>
              <a:gd name="T34" fmla="*/ 91 w 176"/>
              <a:gd name="T35" fmla="*/ 103 h 136"/>
              <a:gd name="T36" fmla="*/ 96 w 176"/>
              <a:gd name="T37" fmla="*/ 87 h 136"/>
              <a:gd name="T38" fmla="*/ 112 w 176"/>
              <a:gd name="T39" fmla="*/ 92 h 136"/>
              <a:gd name="T40" fmla="*/ 128 w 176"/>
              <a:gd name="T41" fmla="*/ 98 h 136"/>
              <a:gd name="T42" fmla="*/ 150 w 176"/>
              <a:gd name="T43" fmla="*/ 98 h 136"/>
              <a:gd name="T44" fmla="*/ 155 w 176"/>
              <a:gd name="T45" fmla="*/ 71 h 136"/>
              <a:gd name="T46" fmla="*/ 166 w 176"/>
              <a:gd name="T47" fmla="*/ 60 h 136"/>
              <a:gd name="T48" fmla="*/ 176 w 176"/>
              <a:gd name="T49" fmla="*/ 44 h 136"/>
              <a:gd name="T50" fmla="*/ 160 w 176"/>
              <a:gd name="T51" fmla="*/ 33 h 136"/>
              <a:gd name="T52" fmla="*/ 144 w 176"/>
              <a:gd name="T53" fmla="*/ 22 h 136"/>
              <a:gd name="T54" fmla="*/ 128 w 176"/>
              <a:gd name="T55" fmla="*/ 17 h 136"/>
              <a:gd name="T56" fmla="*/ 112 w 176"/>
              <a:gd name="T57" fmla="*/ 6 h 136"/>
              <a:gd name="T58" fmla="*/ 96 w 176"/>
              <a:gd name="T59" fmla="*/ 6 h 136"/>
              <a:gd name="T60" fmla="*/ 91 w 176"/>
              <a:gd name="T61" fmla="*/ 22 h 136"/>
              <a:gd name="T62" fmla="*/ 75 w 176"/>
              <a:gd name="T63" fmla="*/ 11 h 136"/>
              <a:gd name="T64" fmla="*/ 54 w 176"/>
              <a:gd name="T65" fmla="*/ 17 h 136"/>
              <a:gd name="T66" fmla="*/ 43 w 176"/>
              <a:gd name="T67" fmla="*/ 17 h 136"/>
              <a:gd name="T68" fmla="*/ 32 w 176"/>
              <a:gd name="T69" fmla="*/ 11 h 136"/>
              <a:gd name="T70" fmla="*/ 22 w 176"/>
              <a:gd name="T71" fmla="*/ 11 h 1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6" h="136">
                <a:moveTo>
                  <a:pt x="22" y="11"/>
                </a:moveTo>
                <a:lnTo>
                  <a:pt x="16" y="0"/>
                </a:lnTo>
                <a:lnTo>
                  <a:pt x="6" y="6"/>
                </a:lnTo>
                <a:lnTo>
                  <a:pt x="0" y="11"/>
                </a:lnTo>
                <a:lnTo>
                  <a:pt x="6" y="17"/>
                </a:lnTo>
                <a:lnTo>
                  <a:pt x="0" y="22"/>
                </a:lnTo>
                <a:lnTo>
                  <a:pt x="0" y="33"/>
                </a:lnTo>
                <a:lnTo>
                  <a:pt x="6" y="27"/>
                </a:lnTo>
                <a:lnTo>
                  <a:pt x="11" y="27"/>
                </a:lnTo>
                <a:lnTo>
                  <a:pt x="16" y="38"/>
                </a:lnTo>
                <a:lnTo>
                  <a:pt x="11" y="44"/>
                </a:lnTo>
                <a:lnTo>
                  <a:pt x="22" y="49"/>
                </a:lnTo>
                <a:lnTo>
                  <a:pt x="22" y="54"/>
                </a:lnTo>
                <a:lnTo>
                  <a:pt x="22" y="65"/>
                </a:lnTo>
                <a:lnTo>
                  <a:pt x="27" y="76"/>
                </a:lnTo>
                <a:lnTo>
                  <a:pt x="27" y="81"/>
                </a:lnTo>
                <a:lnTo>
                  <a:pt x="32" y="81"/>
                </a:lnTo>
                <a:lnTo>
                  <a:pt x="38" y="87"/>
                </a:lnTo>
                <a:lnTo>
                  <a:pt x="38" y="98"/>
                </a:lnTo>
                <a:lnTo>
                  <a:pt x="48" y="98"/>
                </a:lnTo>
                <a:lnTo>
                  <a:pt x="54" y="98"/>
                </a:lnTo>
                <a:lnTo>
                  <a:pt x="54" y="103"/>
                </a:lnTo>
                <a:lnTo>
                  <a:pt x="48" y="103"/>
                </a:lnTo>
                <a:lnTo>
                  <a:pt x="43" y="103"/>
                </a:lnTo>
                <a:lnTo>
                  <a:pt x="48" y="109"/>
                </a:lnTo>
                <a:lnTo>
                  <a:pt x="59" y="114"/>
                </a:lnTo>
                <a:lnTo>
                  <a:pt x="54" y="125"/>
                </a:lnTo>
                <a:lnTo>
                  <a:pt x="59" y="130"/>
                </a:lnTo>
                <a:lnTo>
                  <a:pt x="64" y="136"/>
                </a:lnTo>
                <a:lnTo>
                  <a:pt x="70" y="136"/>
                </a:lnTo>
                <a:lnTo>
                  <a:pt x="75" y="136"/>
                </a:lnTo>
                <a:lnTo>
                  <a:pt x="80" y="125"/>
                </a:lnTo>
                <a:lnTo>
                  <a:pt x="80" y="119"/>
                </a:lnTo>
                <a:lnTo>
                  <a:pt x="91" y="119"/>
                </a:lnTo>
                <a:lnTo>
                  <a:pt x="91" y="109"/>
                </a:lnTo>
                <a:lnTo>
                  <a:pt x="91" y="103"/>
                </a:lnTo>
                <a:lnTo>
                  <a:pt x="91" y="98"/>
                </a:lnTo>
                <a:lnTo>
                  <a:pt x="96" y="87"/>
                </a:lnTo>
                <a:lnTo>
                  <a:pt x="102" y="87"/>
                </a:lnTo>
                <a:lnTo>
                  <a:pt x="112" y="92"/>
                </a:lnTo>
                <a:lnTo>
                  <a:pt x="123" y="98"/>
                </a:lnTo>
                <a:lnTo>
                  <a:pt x="128" y="98"/>
                </a:lnTo>
                <a:lnTo>
                  <a:pt x="139" y="98"/>
                </a:lnTo>
                <a:lnTo>
                  <a:pt x="150" y="98"/>
                </a:lnTo>
                <a:lnTo>
                  <a:pt x="155" y="81"/>
                </a:lnTo>
                <a:lnTo>
                  <a:pt x="155" y="71"/>
                </a:lnTo>
                <a:lnTo>
                  <a:pt x="160" y="65"/>
                </a:lnTo>
                <a:lnTo>
                  <a:pt x="166" y="60"/>
                </a:lnTo>
                <a:lnTo>
                  <a:pt x="171" y="54"/>
                </a:lnTo>
                <a:lnTo>
                  <a:pt x="176" y="44"/>
                </a:lnTo>
                <a:lnTo>
                  <a:pt x="171" y="38"/>
                </a:lnTo>
                <a:lnTo>
                  <a:pt x="160" y="33"/>
                </a:lnTo>
                <a:lnTo>
                  <a:pt x="150" y="27"/>
                </a:lnTo>
                <a:lnTo>
                  <a:pt x="144" y="22"/>
                </a:lnTo>
                <a:lnTo>
                  <a:pt x="134" y="17"/>
                </a:lnTo>
                <a:lnTo>
                  <a:pt x="128" y="17"/>
                </a:lnTo>
                <a:lnTo>
                  <a:pt x="128" y="0"/>
                </a:lnTo>
                <a:lnTo>
                  <a:pt x="112" y="6"/>
                </a:lnTo>
                <a:lnTo>
                  <a:pt x="102" y="0"/>
                </a:lnTo>
                <a:lnTo>
                  <a:pt x="96" y="6"/>
                </a:lnTo>
                <a:lnTo>
                  <a:pt x="91" y="11"/>
                </a:lnTo>
                <a:lnTo>
                  <a:pt x="91" y="22"/>
                </a:lnTo>
                <a:lnTo>
                  <a:pt x="80" y="22"/>
                </a:lnTo>
                <a:lnTo>
                  <a:pt x="75" y="11"/>
                </a:lnTo>
                <a:lnTo>
                  <a:pt x="64" y="11"/>
                </a:lnTo>
                <a:lnTo>
                  <a:pt x="54" y="17"/>
                </a:lnTo>
                <a:lnTo>
                  <a:pt x="48" y="11"/>
                </a:lnTo>
                <a:lnTo>
                  <a:pt x="43" y="17"/>
                </a:lnTo>
                <a:lnTo>
                  <a:pt x="38" y="11"/>
                </a:lnTo>
                <a:lnTo>
                  <a:pt x="32" y="11"/>
                </a:lnTo>
                <a:lnTo>
                  <a:pt x="22"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9" name="Freeform 132"/>
          <p:cNvSpPr>
            <a:spLocks/>
          </p:cNvSpPr>
          <p:nvPr/>
        </p:nvSpPr>
        <p:spPr bwMode="auto">
          <a:xfrm>
            <a:off x="4150569" y="5049973"/>
            <a:ext cx="127000" cy="85698"/>
          </a:xfrm>
          <a:custGeom>
            <a:avLst/>
            <a:gdLst>
              <a:gd name="T0" fmla="*/ 69 w 80"/>
              <a:gd name="T1" fmla="*/ 38 h 54"/>
              <a:gd name="T2" fmla="*/ 80 w 80"/>
              <a:gd name="T3" fmla="*/ 27 h 54"/>
              <a:gd name="T4" fmla="*/ 69 w 80"/>
              <a:gd name="T5" fmla="*/ 17 h 54"/>
              <a:gd name="T6" fmla="*/ 42 w 80"/>
              <a:gd name="T7" fmla="*/ 0 h 54"/>
              <a:gd name="T8" fmla="*/ 0 w 80"/>
              <a:gd name="T9" fmla="*/ 27 h 54"/>
              <a:gd name="T10" fmla="*/ 42 w 80"/>
              <a:gd name="T11" fmla="*/ 54 h 54"/>
              <a:gd name="T12" fmla="*/ 69 w 80"/>
              <a:gd name="T13" fmla="*/ 38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54">
                <a:moveTo>
                  <a:pt x="69" y="38"/>
                </a:moveTo>
                <a:lnTo>
                  <a:pt x="80" y="27"/>
                </a:lnTo>
                <a:lnTo>
                  <a:pt x="69" y="17"/>
                </a:lnTo>
                <a:lnTo>
                  <a:pt x="42" y="0"/>
                </a:lnTo>
                <a:lnTo>
                  <a:pt x="0" y="27"/>
                </a:lnTo>
                <a:lnTo>
                  <a:pt x="42" y="54"/>
                </a:lnTo>
                <a:lnTo>
                  <a:pt x="69" y="38"/>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0" name="Freeform 133"/>
          <p:cNvSpPr>
            <a:spLocks/>
          </p:cNvSpPr>
          <p:nvPr/>
        </p:nvSpPr>
        <p:spPr bwMode="auto">
          <a:xfrm>
            <a:off x="4455369" y="5256283"/>
            <a:ext cx="127000" cy="128547"/>
          </a:xfrm>
          <a:custGeom>
            <a:avLst/>
            <a:gdLst>
              <a:gd name="T0" fmla="*/ 37 w 80"/>
              <a:gd name="T1" fmla="*/ 81 h 81"/>
              <a:gd name="T2" fmla="*/ 42 w 80"/>
              <a:gd name="T3" fmla="*/ 76 h 81"/>
              <a:gd name="T4" fmla="*/ 53 w 80"/>
              <a:gd name="T5" fmla="*/ 76 h 81"/>
              <a:gd name="T6" fmla="*/ 58 w 80"/>
              <a:gd name="T7" fmla="*/ 70 h 81"/>
              <a:gd name="T8" fmla="*/ 64 w 80"/>
              <a:gd name="T9" fmla="*/ 70 h 81"/>
              <a:gd name="T10" fmla="*/ 69 w 80"/>
              <a:gd name="T11" fmla="*/ 76 h 81"/>
              <a:gd name="T12" fmla="*/ 69 w 80"/>
              <a:gd name="T13" fmla="*/ 60 h 81"/>
              <a:gd name="T14" fmla="*/ 69 w 80"/>
              <a:gd name="T15" fmla="*/ 54 h 81"/>
              <a:gd name="T16" fmla="*/ 80 w 80"/>
              <a:gd name="T17" fmla="*/ 54 h 81"/>
              <a:gd name="T18" fmla="*/ 80 w 80"/>
              <a:gd name="T19" fmla="*/ 49 h 81"/>
              <a:gd name="T20" fmla="*/ 69 w 80"/>
              <a:gd name="T21" fmla="*/ 49 h 81"/>
              <a:gd name="T22" fmla="*/ 69 w 80"/>
              <a:gd name="T23" fmla="*/ 43 h 81"/>
              <a:gd name="T24" fmla="*/ 74 w 80"/>
              <a:gd name="T25" fmla="*/ 38 h 81"/>
              <a:gd name="T26" fmla="*/ 69 w 80"/>
              <a:gd name="T27" fmla="*/ 33 h 81"/>
              <a:gd name="T28" fmla="*/ 64 w 80"/>
              <a:gd name="T29" fmla="*/ 22 h 81"/>
              <a:gd name="T30" fmla="*/ 69 w 80"/>
              <a:gd name="T31" fmla="*/ 16 h 81"/>
              <a:gd name="T32" fmla="*/ 58 w 80"/>
              <a:gd name="T33" fmla="*/ 16 h 81"/>
              <a:gd name="T34" fmla="*/ 37 w 80"/>
              <a:gd name="T35" fmla="*/ 0 h 81"/>
              <a:gd name="T36" fmla="*/ 26 w 80"/>
              <a:gd name="T37" fmla="*/ 11 h 81"/>
              <a:gd name="T38" fmla="*/ 21 w 80"/>
              <a:gd name="T39" fmla="*/ 22 h 81"/>
              <a:gd name="T40" fmla="*/ 0 w 80"/>
              <a:gd name="T41" fmla="*/ 33 h 81"/>
              <a:gd name="T42" fmla="*/ 16 w 80"/>
              <a:gd name="T43" fmla="*/ 43 h 81"/>
              <a:gd name="T44" fmla="*/ 16 w 80"/>
              <a:gd name="T45" fmla="*/ 49 h 81"/>
              <a:gd name="T46" fmla="*/ 5 w 80"/>
              <a:gd name="T47" fmla="*/ 54 h 81"/>
              <a:gd name="T48" fmla="*/ 10 w 80"/>
              <a:gd name="T49" fmla="*/ 65 h 81"/>
              <a:gd name="T50" fmla="*/ 16 w 80"/>
              <a:gd name="T51" fmla="*/ 70 h 81"/>
              <a:gd name="T52" fmla="*/ 21 w 80"/>
              <a:gd name="T53" fmla="*/ 76 h 81"/>
              <a:gd name="T54" fmla="*/ 26 w 80"/>
              <a:gd name="T55" fmla="*/ 76 h 81"/>
              <a:gd name="T56" fmla="*/ 37 w 80"/>
              <a:gd name="T57" fmla="*/ 76 h 81"/>
              <a:gd name="T58" fmla="*/ 37 w 80"/>
              <a:gd name="T59" fmla="*/ 81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81">
                <a:moveTo>
                  <a:pt x="37" y="81"/>
                </a:moveTo>
                <a:lnTo>
                  <a:pt x="42" y="76"/>
                </a:lnTo>
                <a:lnTo>
                  <a:pt x="53" y="76"/>
                </a:lnTo>
                <a:lnTo>
                  <a:pt x="58" y="70"/>
                </a:lnTo>
                <a:lnTo>
                  <a:pt x="64" y="70"/>
                </a:lnTo>
                <a:lnTo>
                  <a:pt x="69" y="76"/>
                </a:lnTo>
                <a:lnTo>
                  <a:pt x="69" y="60"/>
                </a:lnTo>
                <a:lnTo>
                  <a:pt x="69" y="54"/>
                </a:lnTo>
                <a:lnTo>
                  <a:pt x="80" y="54"/>
                </a:lnTo>
                <a:lnTo>
                  <a:pt x="80" y="49"/>
                </a:lnTo>
                <a:lnTo>
                  <a:pt x="69" y="49"/>
                </a:lnTo>
                <a:lnTo>
                  <a:pt x="69" y="43"/>
                </a:lnTo>
                <a:lnTo>
                  <a:pt x="74" y="38"/>
                </a:lnTo>
                <a:lnTo>
                  <a:pt x="69" y="33"/>
                </a:lnTo>
                <a:lnTo>
                  <a:pt x="64" y="22"/>
                </a:lnTo>
                <a:lnTo>
                  <a:pt x="69" y="16"/>
                </a:lnTo>
                <a:lnTo>
                  <a:pt x="58" y="16"/>
                </a:lnTo>
                <a:lnTo>
                  <a:pt x="37" y="0"/>
                </a:lnTo>
                <a:lnTo>
                  <a:pt x="26" y="11"/>
                </a:lnTo>
                <a:lnTo>
                  <a:pt x="21" y="22"/>
                </a:lnTo>
                <a:lnTo>
                  <a:pt x="0" y="33"/>
                </a:lnTo>
                <a:lnTo>
                  <a:pt x="16" y="43"/>
                </a:lnTo>
                <a:lnTo>
                  <a:pt x="16" y="49"/>
                </a:lnTo>
                <a:lnTo>
                  <a:pt x="5" y="54"/>
                </a:lnTo>
                <a:lnTo>
                  <a:pt x="10" y="65"/>
                </a:lnTo>
                <a:lnTo>
                  <a:pt x="16" y="70"/>
                </a:lnTo>
                <a:lnTo>
                  <a:pt x="21" y="76"/>
                </a:lnTo>
                <a:lnTo>
                  <a:pt x="26" y="76"/>
                </a:lnTo>
                <a:lnTo>
                  <a:pt x="37" y="76"/>
                </a:lnTo>
                <a:lnTo>
                  <a:pt x="37" y="8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1" name="Freeform 134"/>
          <p:cNvSpPr>
            <a:spLocks/>
          </p:cNvSpPr>
          <p:nvPr/>
        </p:nvSpPr>
        <p:spPr bwMode="auto">
          <a:xfrm>
            <a:off x="4217244" y="5007124"/>
            <a:ext cx="152400" cy="85698"/>
          </a:xfrm>
          <a:custGeom>
            <a:avLst/>
            <a:gdLst>
              <a:gd name="T0" fmla="*/ 27 w 96"/>
              <a:gd name="T1" fmla="*/ 44 h 54"/>
              <a:gd name="T2" fmla="*/ 43 w 96"/>
              <a:gd name="T3" fmla="*/ 54 h 54"/>
              <a:gd name="T4" fmla="*/ 59 w 96"/>
              <a:gd name="T5" fmla="*/ 38 h 54"/>
              <a:gd name="T6" fmla="*/ 75 w 96"/>
              <a:gd name="T7" fmla="*/ 33 h 54"/>
              <a:gd name="T8" fmla="*/ 86 w 96"/>
              <a:gd name="T9" fmla="*/ 27 h 54"/>
              <a:gd name="T10" fmla="*/ 96 w 96"/>
              <a:gd name="T11" fmla="*/ 22 h 54"/>
              <a:gd name="T12" fmla="*/ 75 w 96"/>
              <a:gd name="T13" fmla="*/ 0 h 54"/>
              <a:gd name="T14" fmla="*/ 43 w 96"/>
              <a:gd name="T15" fmla="*/ 0 h 54"/>
              <a:gd name="T16" fmla="*/ 27 w 96"/>
              <a:gd name="T17" fmla="*/ 11 h 54"/>
              <a:gd name="T18" fmla="*/ 0 w 96"/>
              <a:gd name="T19" fmla="*/ 27 h 54"/>
              <a:gd name="T20" fmla="*/ 27 w 96"/>
              <a:gd name="T21" fmla="*/ 44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54">
                <a:moveTo>
                  <a:pt x="27" y="44"/>
                </a:moveTo>
                <a:lnTo>
                  <a:pt x="43" y="54"/>
                </a:lnTo>
                <a:lnTo>
                  <a:pt x="59" y="38"/>
                </a:lnTo>
                <a:lnTo>
                  <a:pt x="75" y="33"/>
                </a:lnTo>
                <a:lnTo>
                  <a:pt x="86" y="27"/>
                </a:lnTo>
                <a:lnTo>
                  <a:pt x="96" y="22"/>
                </a:lnTo>
                <a:lnTo>
                  <a:pt x="75" y="0"/>
                </a:lnTo>
                <a:lnTo>
                  <a:pt x="43" y="0"/>
                </a:lnTo>
                <a:lnTo>
                  <a:pt x="27" y="11"/>
                </a:lnTo>
                <a:lnTo>
                  <a:pt x="0" y="27"/>
                </a:lnTo>
                <a:lnTo>
                  <a:pt x="27" y="44"/>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 name="Freeform 135"/>
          <p:cNvSpPr>
            <a:spLocks/>
          </p:cNvSpPr>
          <p:nvPr/>
        </p:nvSpPr>
        <p:spPr bwMode="auto">
          <a:xfrm>
            <a:off x="4514106" y="5049973"/>
            <a:ext cx="736600" cy="669711"/>
          </a:xfrm>
          <a:custGeom>
            <a:avLst/>
            <a:gdLst>
              <a:gd name="T0" fmla="*/ 213 w 464"/>
              <a:gd name="T1" fmla="*/ 406 h 422"/>
              <a:gd name="T2" fmla="*/ 245 w 464"/>
              <a:gd name="T3" fmla="*/ 411 h 422"/>
              <a:gd name="T4" fmla="*/ 272 w 464"/>
              <a:gd name="T5" fmla="*/ 411 h 422"/>
              <a:gd name="T6" fmla="*/ 304 w 464"/>
              <a:gd name="T7" fmla="*/ 417 h 422"/>
              <a:gd name="T8" fmla="*/ 341 w 464"/>
              <a:gd name="T9" fmla="*/ 417 h 422"/>
              <a:gd name="T10" fmla="*/ 379 w 464"/>
              <a:gd name="T11" fmla="*/ 422 h 422"/>
              <a:gd name="T12" fmla="*/ 405 w 464"/>
              <a:gd name="T13" fmla="*/ 417 h 422"/>
              <a:gd name="T14" fmla="*/ 437 w 464"/>
              <a:gd name="T15" fmla="*/ 406 h 422"/>
              <a:gd name="T16" fmla="*/ 459 w 464"/>
              <a:gd name="T17" fmla="*/ 384 h 422"/>
              <a:gd name="T18" fmla="*/ 453 w 464"/>
              <a:gd name="T19" fmla="*/ 352 h 422"/>
              <a:gd name="T20" fmla="*/ 416 w 464"/>
              <a:gd name="T21" fmla="*/ 352 h 422"/>
              <a:gd name="T22" fmla="*/ 395 w 464"/>
              <a:gd name="T23" fmla="*/ 336 h 422"/>
              <a:gd name="T24" fmla="*/ 363 w 464"/>
              <a:gd name="T25" fmla="*/ 319 h 422"/>
              <a:gd name="T26" fmla="*/ 357 w 464"/>
              <a:gd name="T27" fmla="*/ 292 h 422"/>
              <a:gd name="T28" fmla="*/ 325 w 464"/>
              <a:gd name="T29" fmla="*/ 282 h 422"/>
              <a:gd name="T30" fmla="*/ 299 w 464"/>
              <a:gd name="T31" fmla="*/ 271 h 422"/>
              <a:gd name="T32" fmla="*/ 261 w 464"/>
              <a:gd name="T33" fmla="*/ 254 h 422"/>
              <a:gd name="T34" fmla="*/ 245 w 464"/>
              <a:gd name="T35" fmla="*/ 227 h 422"/>
              <a:gd name="T36" fmla="*/ 219 w 464"/>
              <a:gd name="T37" fmla="*/ 206 h 422"/>
              <a:gd name="T38" fmla="*/ 197 w 464"/>
              <a:gd name="T39" fmla="*/ 179 h 422"/>
              <a:gd name="T40" fmla="*/ 181 w 464"/>
              <a:gd name="T41" fmla="*/ 146 h 422"/>
              <a:gd name="T42" fmla="*/ 187 w 464"/>
              <a:gd name="T43" fmla="*/ 119 h 422"/>
              <a:gd name="T44" fmla="*/ 213 w 464"/>
              <a:gd name="T45" fmla="*/ 114 h 422"/>
              <a:gd name="T46" fmla="*/ 245 w 464"/>
              <a:gd name="T47" fmla="*/ 119 h 422"/>
              <a:gd name="T48" fmla="*/ 251 w 464"/>
              <a:gd name="T49" fmla="*/ 87 h 422"/>
              <a:gd name="T50" fmla="*/ 251 w 464"/>
              <a:gd name="T51" fmla="*/ 71 h 422"/>
              <a:gd name="T52" fmla="*/ 229 w 464"/>
              <a:gd name="T53" fmla="*/ 49 h 422"/>
              <a:gd name="T54" fmla="*/ 192 w 464"/>
              <a:gd name="T55" fmla="*/ 22 h 422"/>
              <a:gd name="T56" fmla="*/ 123 w 464"/>
              <a:gd name="T57" fmla="*/ 17 h 422"/>
              <a:gd name="T58" fmla="*/ 123 w 464"/>
              <a:gd name="T59" fmla="*/ 44 h 422"/>
              <a:gd name="T60" fmla="*/ 117 w 464"/>
              <a:gd name="T61" fmla="*/ 54 h 422"/>
              <a:gd name="T62" fmla="*/ 112 w 464"/>
              <a:gd name="T63" fmla="*/ 60 h 422"/>
              <a:gd name="T64" fmla="*/ 101 w 464"/>
              <a:gd name="T65" fmla="*/ 60 h 422"/>
              <a:gd name="T66" fmla="*/ 85 w 464"/>
              <a:gd name="T67" fmla="*/ 76 h 422"/>
              <a:gd name="T68" fmla="*/ 21 w 464"/>
              <a:gd name="T69" fmla="*/ 87 h 422"/>
              <a:gd name="T70" fmla="*/ 21 w 464"/>
              <a:gd name="T71" fmla="*/ 146 h 422"/>
              <a:gd name="T72" fmla="*/ 37 w 464"/>
              <a:gd name="T73" fmla="*/ 168 h 422"/>
              <a:gd name="T74" fmla="*/ 32 w 464"/>
              <a:gd name="T75" fmla="*/ 184 h 422"/>
              <a:gd name="T76" fmla="*/ 21 w 464"/>
              <a:gd name="T77" fmla="*/ 195 h 422"/>
              <a:gd name="T78" fmla="*/ 5 w 464"/>
              <a:gd name="T79" fmla="*/ 211 h 422"/>
              <a:gd name="T80" fmla="*/ 21 w 464"/>
              <a:gd name="T81" fmla="*/ 227 h 422"/>
              <a:gd name="T82" fmla="*/ 53 w 464"/>
              <a:gd name="T83" fmla="*/ 217 h 422"/>
              <a:gd name="T84" fmla="*/ 85 w 464"/>
              <a:gd name="T85" fmla="*/ 233 h 422"/>
              <a:gd name="T86" fmla="*/ 107 w 464"/>
              <a:gd name="T87" fmla="*/ 254 h 422"/>
              <a:gd name="T88" fmla="*/ 128 w 464"/>
              <a:gd name="T89" fmla="*/ 282 h 422"/>
              <a:gd name="T90" fmla="*/ 133 w 464"/>
              <a:gd name="T91" fmla="*/ 303 h 422"/>
              <a:gd name="T92" fmla="*/ 133 w 464"/>
              <a:gd name="T93" fmla="*/ 336 h 422"/>
              <a:gd name="T94" fmla="*/ 155 w 464"/>
              <a:gd name="T95" fmla="*/ 368 h 422"/>
              <a:gd name="T96" fmla="*/ 176 w 464"/>
              <a:gd name="T97" fmla="*/ 373 h 422"/>
              <a:gd name="T98" fmla="*/ 197 w 464"/>
              <a:gd name="T99" fmla="*/ 395 h 4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4" h="422">
                <a:moveTo>
                  <a:pt x="197" y="395"/>
                </a:moveTo>
                <a:lnTo>
                  <a:pt x="192" y="401"/>
                </a:lnTo>
                <a:lnTo>
                  <a:pt x="203" y="401"/>
                </a:lnTo>
                <a:lnTo>
                  <a:pt x="213" y="406"/>
                </a:lnTo>
                <a:lnTo>
                  <a:pt x="219" y="411"/>
                </a:lnTo>
                <a:lnTo>
                  <a:pt x="224" y="417"/>
                </a:lnTo>
                <a:lnTo>
                  <a:pt x="235" y="411"/>
                </a:lnTo>
                <a:lnTo>
                  <a:pt x="245" y="411"/>
                </a:lnTo>
                <a:lnTo>
                  <a:pt x="251" y="411"/>
                </a:lnTo>
                <a:lnTo>
                  <a:pt x="261" y="406"/>
                </a:lnTo>
                <a:lnTo>
                  <a:pt x="267" y="406"/>
                </a:lnTo>
                <a:lnTo>
                  <a:pt x="272" y="411"/>
                </a:lnTo>
                <a:lnTo>
                  <a:pt x="277" y="417"/>
                </a:lnTo>
                <a:lnTo>
                  <a:pt x="288" y="422"/>
                </a:lnTo>
                <a:lnTo>
                  <a:pt x="299" y="422"/>
                </a:lnTo>
                <a:lnTo>
                  <a:pt x="304" y="417"/>
                </a:lnTo>
                <a:lnTo>
                  <a:pt x="315" y="417"/>
                </a:lnTo>
                <a:lnTo>
                  <a:pt x="325" y="417"/>
                </a:lnTo>
                <a:lnTo>
                  <a:pt x="331" y="417"/>
                </a:lnTo>
                <a:lnTo>
                  <a:pt x="341" y="417"/>
                </a:lnTo>
                <a:lnTo>
                  <a:pt x="352" y="422"/>
                </a:lnTo>
                <a:lnTo>
                  <a:pt x="357" y="422"/>
                </a:lnTo>
                <a:lnTo>
                  <a:pt x="368" y="422"/>
                </a:lnTo>
                <a:lnTo>
                  <a:pt x="379" y="422"/>
                </a:lnTo>
                <a:lnTo>
                  <a:pt x="384" y="411"/>
                </a:lnTo>
                <a:lnTo>
                  <a:pt x="389" y="406"/>
                </a:lnTo>
                <a:lnTo>
                  <a:pt x="400" y="411"/>
                </a:lnTo>
                <a:lnTo>
                  <a:pt x="405" y="417"/>
                </a:lnTo>
                <a:lnTo>
                  <a:pt x="411" y="417"/>
                </a:lnTo>
                <a:lnTo>
                  <a:pt x="421" y="411"/>
                </a:lnTo>
                <a:lnTo>
                  <a:pt x="427" y="411"/>
                </a:lnTo>
                <a:lnTo>
                  <a:pt x="437" y="406"/>
                </a:lnTo>
                <a:lnTo>
                  <a:pt x="443" y="406"/>
                </a:lnTo>
                <a:lnTo>
                  <a:pt x="453" y="401"/>
                </a:lnTo>
                <a:lnTo>
                  <a:pt x="453" y="395"/>
                </a:lnTo>
                <a:lnTo>
                  <a:pt x="459" y="384"/>
                </a:lnTo>
                <a:lnTo>
                  <a:pt x="464" y="373"/>
                </a:lnTo>
                <a:lnTo>
                  <a:pt x="464" y="368"/>
                </a:lnTo>
                <a:lnTo>
                  <a:pt x="459" y="357"/>
                </a:lnTo>
                <a:lnTo>
                  <a:pt x="453" y="352"/>
                </a:lnTo>
                <a:lnTo>
                  <a:pt x="443" y="346"/>
                </a:lnTo>
                <a:lnTo>
                  <a:pt x="432" y="346"/>
                </a:lnTo>
                <a:lnTo>
                  <a:pt x="427" y="352"/>
                </a:lnTo>
                <a:lnTo>
                  <a:pt x="416" y="352"/>
                </a:lnTo>
                <a:lnTo>
                  <a:pt x="405" y="352"/>
                </a:lnTo>
                <a:lnTo>
                  <a:pt x="400" y="352"/>
                </a:lnTo>
                <a:lnTo>
                  <a:pt x="395" y="341"/>
                </a:lnTo>
                <a:lnTo>
                  <a:pt x="395" y="336"/>
                </a:lnTo>
                <a:lnTo>
                  <a:pt x="389" y="330"/>
                </a:lnTo>
                <a:lnTo>
                  <a:pt x="384" y="319"/>
                </a:lnTo>
                <a:lnTo>
                  <a:pt x="373" y="319"/>
                </a:lnTo>
                <a:lnTo>
                  <a:pt x="363" y="319"/>
                </a:lnTo>
                <a:lnTo>
                  <a:pt x="357" y="314"/>
                </a:lnTo>
                <a:lnTo>
                  <a:pt x="352" y="309"/>
                </a:lnTo>
                <a:lnTo>
                  <a:pt x="352" y="303"/>
                </a:lnTo>
                <a:lnTo>
                  <a:pt x="357" y="292"/>
                </a:lnTo>
                <a:lnTo>
                  <a:pt x="352" y="287"/>
                </a:lnTo>
                <a:lnTo>
                  <a:pt x="341" y="287"/>
                </a:lnTo>
                <a:lnTo>
                  <a:pt x="331" y="287"/>
                </a:lnTo>
                <a:lnTo>
                  <a:pt x="325" y="282"/>
                </a:lnTo>
                <a:lnTo>
                  <a:pt x="320" y="282"/>
                </a:lnTo>
                <a:lnTo>
                  <a:pt x="309" y="282"/>
                </a:lnTo>
                <a:lnTo>
                  <a:pt x="304" y="276"/>
                </a:lnTo>
                <a:lnTo>
                  <a:pt x="299" y="271"/>
                </a:lnTo>
                <a:lnTo>
                  <a:pt x="288" y="271"/>
                </a:lnTo>
                <a:lnTo>
                  <a:pt x="277" y="265"/>
                </a:lnTo>
                <a:lnTo>
                  <a:pt x="272" y="260"/>
                </a:lnTo>
                <a:lnTo>
                  <a:pt x="261" y="254"/>
                </a:lnTo>
                <a:lnTo>
                  <a:pt x="256" y="249"/>
                </a:lnTo>
                <a:lnTo>
                  <a:pt x="256" y="238"/>
                </a:lnTo>
                <a:lnTo>
                  <a:pt x="256" y="227"/>
                </a:lnTo>
                <a:lnTo>
                  <a:pt x="245" y="227"/>
                </a:lnTo>
                <a:lnTo>
                  <a:pt x="240" y="222"/>
                </a:lnTo>
                <a:lnTo>
                  <a:pt x="229" y="222"/>
                </a:lnTo>
                <a:lnTo>
                  <a:pt x="229" y="211"/>
                </a:lnTo>
                <a:lnTo>
                  <a:pt x="219" y="206"/>
                </a:lnTo>
                <a:lnTo>
                  <a:pt x="213" y="200"/>
                </a:lnTo>
                <a:lnTo>
                  <a:pt x="208" y="195"/>
                </a:lnTo>
                <a:lnTo>
                  <a:pt x="208" y="184"/>
                </a:lnTo>
                <a:lnTo>
                  <a:pt x="197" y="179"/>
                </a:lnTo>
                <a:lnTo>
                  <a:pt x="197" y="168"/>
                </a:lnTo>
                <a:lnTo>
                  <a:pt x="192" y="163"/>
                </a:lnTo>
                <a:lnTo>
                  <a:pt x="181" y="152"/>
                </a:lnTo>
                <a:lnTo>
                  <a:pt x="181" y="146"/>
                </a:lnTo>
                <a:lnTo>
                  <a:pt x="181" y="141"/>
                </a:lnTo>
                <a:lnTo>
                  <a:pt x="187" y="130"/>
                </a:lnTo>
                <a:lnTo>
                  <a:pt x="192" y="125"/>
                </a:lnTo>
                <a:lnTo>
                  <a:pt x="187" y="119"/>
                </a:lnTo>
                <a:lnTo>
                  <a:pt x="197" y="119"/>
                </a:lnTo>
                <a:lnTo>
                  <a:pt x="203" y="119"/>
                </a:lnTo>
                <a:lnTo>
                  <a:pt x="208" y="114"/>
                </a:lnTo>
                <a:lnTo>
                  <a:pt x="213" y="114"/>
                </a:lnTo>
                <a:lnTo>
                  <a:pt x="224" y="103"/>
                </a:lnTo>
                <a:lnTo>
                  <a:pt x="229" y="108"/>
                </a:lnTo>
                <a:lnTo>
                  <a:pt x="240" y="114"/>
                </a:lnTo>
                <a:lnTo>
                  <a:pt x="245" y="119"/>
                </a:lnTo>
                <a:lnTo>
                  <a:pt x="251" y="114"/>
                </a:lnTo>
                <a:lnTo>
                  <a:pt x="251" y="103"/>
                </a:lnTo>
                <a:lnTo>
                  <a:pt x="251" y="98"/>
                </a:lnTo>
                <a:lnTo>
                  <a:pt x="251" y="87"/>
                </a:lnTo>
                <a:lnTo>
                  <a:pt x="256" y="81"/>
                </a:lnTo>
                <a:lnTo>
                  <a:pt x="261" y="76"/>
                </a:lnTo>
                <a:lnTo>
                  <a:pt x="261" y="65"/>
                </a:lnTo>
                <a:lnTo>
                  <a:pt x="251" y="71"/>
                </a:lnTo>
                <a:lnTo>
                  <a:pt x="245" y="65"/>
                </a:lnTo>
                <a:lnTo>
                  <a:pt x="235" y="60"/>
                </a:lnTo>
                <a:lnTo>
                  <a:pt x="229" y="54"/>
                </a:lnTo>
                <a:lnTo>
                  <a:pt x="229" y="49"/>
                </a:lnTo>
                <a:lnTo>
                  <a:pt x="219" y="44"/>
                </a:lnTo>
                <a:lnTo>
                  <a:pt x="213" y="38"/>
                </a:lnTo>
                <a:lnTo>
                  <a:pt x="197" y="33"/>
                </a:lnTo>
                <a:lnTo>
                  <a:pt x="192" y="22"/>
                </a:lnTo>
                <a:lnTo>
                  <a:pt x="181" y="22"/>
                </a:lnTo>
                <a:lnTo>
                  <a:pt x="171" y="17"/>
                </a:lnTo>
                <a:lnTo>
                  <a:pt x="139" y="0"/>
                </a:lnTo>
                <a:lnTo>
                  <a:pt x="123" y="17"/>
                </a:lnTo>
                <a:lnTo>
                  <a:pt x="139" y="27"/>
                </a:lnTo>
                <a:lnTo>
                  <a:pt x="149" y="27"/>
                </a:lnTo>
                <a:lnTo>
                  <a:pt x="128" y="49"/>
                </a:lnTo>
                <a:lnTo>
                  <a:pt x="123" y="44"/>
                </a:lnTo>
                <a:lnTo>
                  <a:pt x="128" y="38"/>
                </a:lnTo>
                <a:lnTo>
                  <a:pt x="112" y="22"/>
                </a:lnTo>
                <a:lnTo>
                  <a:pt x="96" y="38"/>
                </a:lnTo>
                <a:lnTo>
                  <a:pt x="117" y="54"/>
                </a:lnTo>
                <a:lnTo>
                  <a:pt x="128" y="54"/>
                </a:lnTo>
                <a:lnTo>
                  <a:pt x="117" y="60"/>
                </a:lnTo>
                <a:lnTo>
                  <a:pt x="117" y="65"/>
                </a:lnTo>
                <a:lnTo>
                  <a:pt x="112" y="60"/>
                </a:lnTo>
                <a:lnTo>
                  <a:pt x="112" y="65"/>
                </a:lnTo>
                <a:lnTo>
                  <a:pt x="107" y="71"/>
                </a:lnTo>
                <a:lnTo>
                  <a:pt x="107" y="65"/>
                </a:lnTo>
                <a:lnTo>
                  <a:pt x="101" y="60"/>
                </a:lnTo>
                <a:lnTo>
                  <a:pt x="96" y="65"/>
                </a:lnTo>
                <a:lnTo>
                  <a:pt x="101" y="60"/>
                </a:lnTo>
                <a:lnTo>
                  <a:pt x="96" y="60"/>
                </a:lnTo>
                <a:lnTo>
                  <a:pt x="85" y="76"/>
                </a:lnTo>
                <a:lnTo>
                  <a:pt x="80" y="76"/>
                </a:lnTo>
                <a:lnTo>
                  <a:pt x="69" y="71"/>
                </a:lnTo>
                <a:lnTo>
                  <a:pt x="53" y="81"/>
                </a:lnTo>
                <a:lnTo>
                  <a:pt x="21" y="87"/>
                </a:lnTo>
                <a:lnTo>
                  <a:pt x="16" y="119"/>
                </a:lnTo>
                <a:lnTo>
                  <a:pt x="0" y="130"/>
                </a:lnTo>
                <a:lnTo>
                  <a:pt x="16" y="141"/>
                </a:lnTo>
                <a:lnTo>
                  <a:pt x="21" y="146"/>
                </a:lnTo>
                <a:lnTo>
                  <a:pt x="27" y="152"/>
                </a:lnTo>
                <a:lnTo>
                  <a:pt x="27" y="157"/>
                </a:lnTo>
                <a:lnTo>
                  <a:pt x="32" y="163"/>
                </a:lnTo>
                <a:lnTo>
                  <a:pt x="37" y="168"/>
                </a:lnTo>
                <a:lnTo>
                  <a:pt x="32" y="173"/>
                </a:lnTo>
                <a:lnTo>
                  <a:pt x="37" y="179"/>
                </a:lnTo>
                <a:lnTo>
                  <a:pt x="43" y="184"/>
                </a:lnTo>
                <a:lnTo>
                  <a:pt x="32" y="184"/>
                </a:lnTo>
                <a:lnTo>
                  <a:pt x="32" y="190"/>
                </a:lnTo>
                <a:lnTo>
                  <a:pt x="37" y="200"/>
                </a:lnTo>
                <a:lnTo>
                  <a:pt x="32" y="206"/>
                </a:lnTo>
                <a:lnTo>
                  <a:pt x="21" y="195"/>
                </a:lnTo>
                <a:lnTo>
                  <a:pt x="21" y="200"/>
                </a:lnTo>
                <a:lnTo>
                  <a:pt x="11" y="200"/>
                </a:lnTo>
                <a:lnTo>
                  <a:pt x="0" y="206"/>
                </a:lnTo>
                <a:lnTo>
                  <a:pt x="5" y="211"/>
                </a:lnTo>
                <a:lnTo>
                  <a:pt x="5" y="217"/>
                </a:lnTo>
                <a:lnTo>
                  <a:pt x="0" y="227"/>
                </a:lnTo>
                <a:lnTo>
                  <a:pt x="11" y="227"/>
                </a:lnTo>
                <a:lnTo>
                  <a:pt x="21" y="227"/>
                </a:lnTo>
                <a:lnTo>
                  <a:pt x="27" y="222"/>
                </a:lnTo>
                <a:lnTo>
                  <a:pt x="37" y="217"/>
                </a:lnTo>
                <a:lnTo>
                  <a:pt x="43" y="222"/>
                </a:lnTo>
                <a:lnTo>
                  <a:pt x="53" y="217"/>
                </a:lnTo>
                <a:lnTo>
                  <a:pt x="64" y="217"/>
                </a:lnTo>
                <a:lnTo>
                  <a:pt x="69" y="217"/>
                </a:lnTo>
                <a:lnTo>
                  <a:pt x="80" y="222"/>
                </a:lnTo>
                <a:lnTo>
                  <a:pt x="85" y="233"/>
                </a:lnTo>
                <a:lnTo>
                  <a:pt x="91" y="238"/>
                </a:lnTo>
                <a:lnTo>
                  <a:pt x="96" y="244"/>
                </a:lnTo>
                <a:lnTo>
                  <a:pt x="101" y="249"/>
                </a:lnTo>
                <a:lnTo>
                  <a:pt x="107" y="254"/>
                </a:lnTo>
                <a:lnTo>
                  <a:pt x="112" y="260"/>
                </a:lnTo>
                <a:lnTo>
                  <a:pt x="117" y="265"/>
                </a:lnTo>
                <a:lnTo>
                  <a:pt x="123" y="271"/>
                </a:lnTo>
                <a:lnTo>
                  <a:pt x="128" y="282"/>
                </a:lnTo>
                <a:lnTo>
                  <a:pt x="128" y="287"/>
                </a:lnTo>
                <a:lnTo>
                  <a:pt x="139" y="287"/>
                </a:lnTo>
                <a:lnTo>
                  <a:pt x="139" y="292"/>
                </a:lnTo>
                <a:lnTo>
                  <a:pt x="133" y="303"/>
                </a:lnTo>
                <a:lnTo>
                  <a:pt x="128" y="314"/>
                </a:lnTo>
                <a:lnTo>
                  <a:pt x="128" y="319"/>
                </a:lnTo>
                <a:lnTo>
                  <a:pt x="133" y="330"/>
                </a:lnTo>
                <a:lnTo>
                  <a:pt x="133" y="336"/>
                </a:lnTo>
                <a:lnTo>
                  <a:pt x="144" y="341"/>
                </a:lnTo>
                <a:lnTo>
                  <a:pt x="149" y="346"/>
                </a:lnTo>
                <a:lnTo>
                  <a:pt x="149" y="357"/>
                </a:lnTo>
                <a:lnTo>
                  <a:pt x="155" y="368"/>
                </a:lnTo>
                <a:lnTo>
                  <a:pt x="155" y="379"/>
                </a:lnTo>
                <a:lnTo>
                  <a:pt x="165" y="379"/>
                </a:lnTo>
                <a:lnTo>
                  <a:pt x="171" y="373"/>
                </a:lnTo>
                <a:lnTo>
                  <a:pt x="176" y="373"/>
                </a:lnTo>
                <a:lnTo>
                  <a:pt x="187" y="373"/>
                </a:lnTo>
                <a:lnTo>
                  <a:pt x="192" y="373"/>
                </a:lnTo>
                <a:lnTo>
                  <a:pt x="197" y="390"/>
                </a:lnTo>
                <a:lnTo>
                  <a:pt x="197" y="395"/>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3" name="Freeform 136"/>
          <p:cNvSpPr>
            <a:spLocks/>
          </p:cNvSpPr>
          <p:nvPr/>
        </p:nvSpPr>
        <p:spPr bwMode="auto">
          <a:xfrm>
            <a:off x="6215906" y="4148561"/>
            <a:ext cx="574675" cy="352313"/>
          </a:xfrm>
          <a:custGeom>
            <a:avLst/>
            <a:gdLst>
              <a:gd name="T0" fmla="*/ 213 w 362"/>
              <a:gd name="T1" fmla="*/ 87 h 222"/>
              <a:gd name="T2" fmla="*/ 192 w 362"/>
              <a:gd name="T3" fmla="*/ 71 h 222"/>
              <a:gd name="T4" fmla="*/ 170 w 362"/>
              <a:gd name="T5" fmla="*/ 65 h 222"/>
              <a:gd name="T6" fmla="*/ 149 w 362"/>
              <a:gd name="T7" fmla="*/ 71 h 222"/>
              <a:gd name="T8" fmla="*/ 144 w 362"/>
              <a:gd name="T9" fmla="*/ 92 h 222"/>
              <a:gd name="T10" fmla="*/ 133 w 362"/>
              <a:gd name="T11" fmla="*/ 114 h 222"/>
              <a:gd name="T12" fmla="*/ 112 w 362"/>
              <a:gd name="T13" fmla="*/ 103 h 222"/>
              <a:gd name="T14" fmla="*/ 101 w 362"/>
              <a:gd name="T15" fmla="*/ 82 h 222"/>
              <a:gd name="T16" fmla="*/ 117 w 362"/>
              <a:gd name="T17" fmla="*/ 71 h 222"/>
              <a:gd name="T18" fmla="*/ 96 w 362"/>
              <a:gd name="T19" fmla="*/ 65 h 222"/>
              <a:gd name="T20" fmla="*/ 90 w 362"/>
              <a:gd name="T21" fmla="*/ 54 h 222"/>
              <a:gd name="T22" fmla="*/ 80 w 362"/>
              <a:gd name="T23" fmla="*/ 33 h 222"/>
              <a:gd name="T24" fmla="*/ 74 w 362"/>
              <a:gd name="T25" fmla="*/ 11 h 222"/>
              <a:gd name="T26" fmla="*/ 58 w 362"/>
              <a:gd name="T27" fmla="*/ 0 h 222"/>
              <a:gd name="T28" fmla="*/ 37 w 362"/>
              <a:gd name="T29" fmla="*/ 17 h 222"/>
              <a:gd name="T30" fmla="*/ 5 w 362"/>
              <a:gd name="T31" fmla="*/ 22 h 222"/>
              <a:gd name="T32" fmla="*/ 10 w 362"/>
              <a:gd name="T33" fmla="*/ 54 h 222"/>
              <a:gd name="T34" fmla="*/ 0 w 362"/>
              <a:gd name="T35" fmla="*/ 82 h 222"/>
              <a:gd name="T36" fmla="*/ 5 w 362"/>
              <a:gd name="T37" fmla="*/ 109 h 222"/>
              <a:gd name="T38" fmla="*/ 10 w 362"/>
              <a:gd name="T39" fmla="*/ 130 h 222"/>
              <a:gd name="T40" fmla="*/ 26 w 362"/>
              <a:gd name="T41" fmla="*/ 136 h 222"/>
              <a:gd name="T42" fmla="*/ 37 w 362"/>
              <a:gd name="T43" fmla="*/ 152 h 222"/>
              <a:gd name="T44" fmla="*/ 58 w 362"/>
              <a:gd name="T45" fmla="*/ 173 h 222"/>
              <a:gd name="T46" fmla="*/ 58 w 362"/>
              <a:gd name="T47" fmla="*/ 184 h 222"/>
              <a:gd name="T48" fmla="*/ 80 w 362"/>
              <a:gd name="T49" fmla="*/ 195 h 222"/>
              <a:gd name="T50" fmla="*/ 106 w 362"/>
              <a:gd name="T51" fmla="*/ 201 h 222"/>
              <a:gd name="T52" fmla="*/ 128 w 362"/>
              <a:gd name="T53" fmla="*/ 206 h 222"/>
              <a:gd name="T54" fmla="*/ 170 w 362"/>
              <a:gd name="T55" fmla="*/ 206 h 222"/>
              <a:gd name="T56" fmla="*/ 192 w 362"/>
              <a:gd name="T57" fmla="*/ 217 h 222"/>
              <a:gd name="T58" fmla="*/ 224 w 362"/>
              <a:gd name="T59" fmla="*/ 222 h 222"/>
              <a:gd name="T60" fmla="*/ 245 w 362"/>
              <a:gd name="T61" fmla="*/ 217 h 222"/>
              <a:gd name="T62" fmla="*/ 272 w 362"/>
              <a:gd name="T63" fmla="*/ 211 h 222"/>
              <a:gd name="T64" fmla="*/ 293 w 362"/>
              <a:gd name="T65" fmla="*/ 201 h 222"/>
              <a:gd name="T66" fmla="*/ 314 w 362"/>
              <a:gd name="T67" fmla="*/ 184 h 222"/>
              <a:gd name="T68" fmla="*/ 341 w 362"/>
              <a:gd name="T69" fmla="*/ 179 h 222"/>
              <a:gd name="T70" fmla="*/ 357 w 362"/>
              <a:gd name="T71" fmla="*/ 152 h 222"/>
              <a:gd name="T72" fmla="*/ 336 w 362"/>
              <a:gd name="T73" fmla="*/ 157 h 222"/>
              <a:gd name="T74" fmla="*/ 325 w 362"/>
              <a:gd name="T75" fmla="*/ 141 h 222"/>
              <a:gd name="T76" fmla="*/ 320 w 362"/>
              <a:gd name="T77" fmla="*/ 130 h 222"/>
              <a:gd name="T78" fmla="*/ 288 w 362"/>
              <a:gd name="T79" fmla="*/ 130 h 222"/>
              <a:gd name="T80" fmla="*/ 266 w 362"/>
              <a:gd name="T81" fmla="*/ 114 h 222"/>
              <a:gd name="T82" fmla="*/ 261 w 362"/>
              <a:gd name="T83" fmla="*/ 98 h 222"/>
              <a:gd name="T84" fmla="*/ 245 w 362"/>
              <a:gd name="T85" fmla="*/ 114 h 222"/>
              <a:gd name="T86" fmla="*/ 224 w 362"/>
              <a:gd name="T87" fmla="*/ 114 h 2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222">
                <a:moveTo>
                  <a:pt x="213" y="114"/>
                </a:moveTo>
                <a:lnTo>
                  <a:pt x="213" y="98"/>
                </a:lnTo>
                <a:lnTo>
                  <a:pt x="213" y="87"/>
                </a:lnTo>
                <a:lnTo>
                  <a:pt x="213" y="71"/>
                </a:lnTo>
                <a:lnTo>
                  <a:pt x="208" y="71"/>
                </a:lnTo>
                <a:lnTo>
                  <a:pt x="192" y="71"/>
                </a:lnTo>
                <a:lnTo>
                  <a:pt x="186" y="71"/>
                </a:lnTo>
                <a:lnTo>
                  <a:pt x="176" y="71"/>
                </a:lnTo>
                <a:lnTo>
                  <a:pt x="170" y="65"/>
                </a:lnTo>
                <a:lnTo>
                  <a:pt x="160" y="60"/>
                </a:lnTo>
                <a:lnTo>
                  <a:pt x="144" y="60"/>
                </a:lnTo>
                <a:lnTo>
                  <a:pt x="149" y="71"/>
                </a:lnTo>
                <a:lnTo>
                  <a:pt x="154" y="82"/>
                </a:lnTo>
                <a:lnTo>
                  <a:pt x="149" y="87"/>
                </a:lnTo>
                <a:lnTo>
                  <a:pt x="144" y="92"/>
                </a:lnTo>
                <a:lnTo>
                  <a:pt x="138" y="98"/>
                </a:lnTo>
                <a:lnTo>
                  <a:pt x="138" y="103"/>
                </a:lnTo>
                <a:lnTo>
                  <a:pt x="133" y="114"/>
                </a:lnTo>
                <a:lnTo>
                  <a:pt x="128" y="109"/>
                </a:lnTo>
                <a:lnTo>
                  <a:pt x="122" y="109"/>
                </a:lnTo>
                <a:lnTo>
                  <a:pt x="112" y="103"/>
                </a:lnTo>
                <a:lnTo>
                  <a:pt x="112" y="92"/>
                </a:lnTo>
                <a:lnTo>
                  <a:pt x="112" y="87"/>
                </a:lnTo>
                <a:lnTo>
                  <a:pt x="101" y="82"/>
                </a:lnTo>
                <a:lnTo>
                  <a:pt x="101" y="76"/>
                </a:lnTo>
                <a:lnTo>
                  <a:pt x="112" y="76"/>
                </a:lnTo>
                <a:lnTo>
                  <a:pt x="117" y="71"/>
                </a:lnTo>
                <a:lnTo>
                  <a:pt x="112" y="71"/>
                </a:lnTo>
                <a:lnTo>
                  <a:pt x="101" y="71"/>
                </a:lnTo>
                <a:lnTo>
                  <a:pt x="96" y="65"/>
                </a:lnTo>
                <a:lnTo>
                  <a:pt x="90" y="54"/>
                </a:lnTo>
                <a:lnTo>
                  <a:pt x="85" y="49"/>
                </a:lnTo>
                <a:lnTo>
                  <a:pt x="90" y="54"/>
                </a:lnTo>
                <a:lnTo>
                  <a:pt x="85" y="49"/>
                </a:lnTo>
                <a:lnTo>
                  <a:pt x="80" y="44"/>
                </a:lnTo>
                <a:lnTo>
                  <a:pt x="80" y="33"/>
                </a:lnTo>
                <a:lnTo>
                  <a:pt x="80" y="22"/>
                </a:lnTo>
                <a:lnTo>
                  <a:pt x="74" y="17"/>
                </a:lnTo>
                <a:lnTo>
                  <a:pt x="74" y="11"/>
                </a:lnTo>
                <a:lnTo>
                  <a:pt x="69" y="6"/>
                </a:lnTo>
                <a:lnTo>
                  <a:pt x="64" y="0"/>
                </a:lnTo>
                <a:lnTo>
                  <a:pt x="58" y="0"/>
                </a:lnTo>
                <a:lnTo>
                  <a:pt x="48" y="6"/>
                </a:lnTo>
                <a:lnTo>
                  <a:pt x="42" y="6"/>
                </a:lnTo>
                <a:lnTo>
                  <a:pt x="37" y="17"/>
                </a:lnTo>
                <a:lnTo>
                  <a:pt x="21" y="17"/>
                </a:lnTo>
                <a:lnTo>
                  <a:pt x="10" y="22"/>
                </a:lnTo>
                <a:lnTo>
                  <a:pt x="5" y="22"/>
                </a:lnTo>
                <a:lnTo>
                  <a:pt x="5" y="27"/>
                </a:lnTo>
                <a:lnTo>
                  <a:pt x="5" y="38"/>
                </a:lnTo>
                <a:lnTo>
                  <a:pt x="10" y="54"/>
                </a:lnTo>
                <a:lnTo>
                  <a:pt x="10" y="65"/>
                </a:lnTo>
                <a:lnTo>
                  <a:pt x="5" y="71"/>
                </a:lnTo>
                <a:lnTo>
                  <a:pt x="0" y="82"/>
                </a:lnTo>
                <a:lnTo>
                  <a:pt x="5" y="87"/>
                </a:lnTo>
                <a:lnTo>
                  <a:pt x="10" y="98"/>
                </a:lnTo>
                <a:lnTo>
                  <a:pt x="5" y="109"/>
                </a:lnTo>
                <a:lnTo>
                  <a:pt x="5" y="119"/>
                </a:lnTo>
                <a:lnTo>
                  <a:pt x="5" y="130"/>
                </a:lnTo>
                <a:lnTo>
                  <a:pt x="10" y="130"/>
                </a:lnTo>
                <a:lnTo>
                  <a:pt x="21" y="130"/>
                </a:lnTo>
                <a:lnTo>
                  <a:pt x="21" y="141"/>
                </a:lnTo>
                <a:lnTo>
                  <a:pt x="26" y="136"/>
                </a:lnTo>
                <a:lnTo>
                  <a:pt x="37" y="141"/>
                </a:lnTo>
                <a:lnTo>
                  <a:pt x="32" y="146"/>
                </a:lnTo>
                <a:lnTo>
                  <a:pt x="37" y="152"/>
                </a:lnTo>
                <a:lnTo>
                  <a:pt x="42" y="157"/>
                </a:lnTo>
                <a:lnTo>
                  <a:pt x="48" y="163"/>
                </a:lnTo>
                <a:lnTo>
                  <a:pt x="58" y="173"/>
                </a:lnTo>
                <a:lnTo>
                  <a:pt x="53" y="173"/>
                </a:lnTo>
                <a:lnTo>
                  <a:pt x="58" y="179"/>
                </a:lnTo>
                <a:lnTo>
                  <a:pt x="58" y="184"/>
                </a:lnTo>
                <a:lnTo>
                  <a:pt x="58" y="190"/>
                </a:lnTo>
                <a:lnTo>
                  <a:pt x="69" y="190"/>
                </a:lnTo>
                <a:lnTo>
                  <a:pt x="80" y="195"/>
                </a:lnTo>
                <a:lnTo>
                  <a:pt x="90" y="195"/>
                </a:lnTo>
                <a:lnTo>
                  <a:pt x="96" y="201"/>
                </a:lnTo>
                <a:lnTo>
                  <a:pt x="106" y="201"/>
                </a:lnTo>
                <a:lnTo>
                  <a:pt x="112" y="206"/>
                </a:lnTo>
                <a:lnTo>
                  <a:pt x="122" y="206"/>
                </a:lnTo>
                <a:lnTo>
                  <a:pt x="128" y="206"/>
                </a:lnTo>
                <a:lnTo>
                  <a:pt x="138" y="206"/>
                </a:lnTo>
                <a:lnTo>
                  <a:pt x="154" y="206"/>
                </a:lnTo>
                <a:lnTo>
                  <a:pt x="170" y="206"/>
                </a:lnTo>
                <a:lnTo>
                  <a:pt x="170" y="217"/>
                </a:lnTo>
                <a:lnTo>
                  <a:pt x="176" y="217"/>
                </a:lnTo>
                <a:lnTo>
                  <a:pt x="192" y="217"/>
                </a:lnTo>
                <a:lnTo>
                  <a:pt x="202" y="217"/>
                </a:lnTo>
                <a:lnTo>
                  <a:pt x="213" y="217"/>
                </a:lnTo>
                <a:lnTo>
                  <a:pt x="224" y="222"/>
                </a:lnTo>
                <a:lnTo>
                  <a:pt x="234" y="222"/>
                </a:lnTo>
                <a:lnTo>
                  <a:pt x="240" y="217"/>
                </a:lnTo>
                <a:lnTo>
                  <a:pt x="245" y="217"/>
                </a:lnTo>
                <a:lnTo>
                  <a:pt x="250" y="211"/>
                </a:lnTo>
                <a:lnTo>
                  <a:pt x="261" y="217"/>
                </a:lnTo>
                <a:lnTo>
                  <a:pt x="272" y="211"/>
                </a:lnTo>
                <a:lnTo>
                  <a:pt x="277" y="201"/>
                </a:lnTo>
                <a:lnTo>
                  <a:pt x="288" y="201"/>
                </a:lnTo>
                <a:lnTo>
                  <a:pt x="293" y="201"/>
                </a:lnTo>
                <a:lnTo>
                  <a:pt x="304" y="195"/>
                </a:lnTo>
                <a:lnTo>
                  <a:pt x="309" y="190"/>
                </a:lnTo>
                <a:lnTo>
                  <a:pt x="314" y="184"/>
                </a:lnTo>
                <a:lnTo>
                  <a:pt x="330" y="190"/>
                </a:lnTo>
                <a:lnTo>
                  <a:pt x="336" y="184"/>
                </a:lnTo>
                <a:lnTo>
                  <a:pt x="341" y="179"/>
                </a:lnTo>
                <a:lnTo>
                  <a:pt x="346" y="168"/>
                </a:lnTo>
                <a:lnTo>
                  <a:pt x="362" y="157"/>
                </a:lnTo>
                <a:lnTo>
                  <a:pt x="357" y="152"/>
                </a:lnTo>
                <a:lnTo>
                  <a:pt x="352" y="152"/>
                </a:lnTo>
                <a:lnTo>
                  <a:pt x="346" y="157"/>
                </a:lnTo>
                <a:lnTo>
                  <a:pt x="336" y="157"/>
                </a:lnTo>
                <a:lnTo>
                  <a:pt x="330" y="152"/>
                </a:lnTo>
                <a:lnTo>
                  <a:pt x="325" y="146"/>
                </a:lnTo>
                <a:lnTo>
                  <a:pt x="325" y="141"/>
                </a:lnTo>
                <a:lnTo>
                  <a:pt x="336" y="136"/>
                </a:lnTo>
                <a:lnTo>
                  <a:pt x="330" y="130"/>
                </a:lnTo>
                <a:lnTo>
                  <a:pt x="320" y="130"/>
                </a:lnTo>
                <a:lnTo>
                  <a:pt x="309" y="136"/>
                </a:lnTo>
                <a:lnTo>
                  <a:pt x="298" y="130"/>
                </a:lnTo>
                <a:lnTo>
                  <a:pt x="288" y="130"/>
                </a:lnTo>
                <a:lnTo>
                  <a:pt x="282" y="130"/>
                </a:lnTo>
                <a:lnTo>
                  <a:pt x="272" y="119"/>
                </a:lnTo>
                <a:lnTo>
                  <a:pt x="266" y="114"/>
                </a:lnTo>
                <a:lnTo>
                  <a:pt x="272" y="103"/>
                </a:lnTo>
                <a:lnTo>
                  <a:pt x="272" y="98"/>
                </a:lnTo>
                <a:lnTo>
                  <a:pt x="261" y="98"/>
                </a:lnTo>
                <a:lnTo>
                  <a:pt x="256" y="103"/>
                </a:lnTo>
                <a:lnTo>
                  <a:pt x="250" y="109"/>
                </a:lnTo>
                <a:lnTo>
                  <a:pt x="245" y="114"/>
                </a:lnTo>
                <a:lnTo>
                  <a:pt x="240" y="114"/>
                </a:lnTo>
                <a:lnTo>
                  <a:pt x="234" y="114"/>
                </a:lnTo>
                <a:lnTo>
                  <a:pt x="224" y="114"/>
                </a:lnTo>
                <a:lnTo>
                  <a:pt x="218" y="119"/>
                </a:lnTo>
                <a:lnTo>
                  <a:pt x="213" y="114"/>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4" name="Freeform 137"/>
          <p:cNvSpPr>
            <a:spLocks/>
          </p:cNvSpPr>
          <p:nvPr/>
        </p:nvSpPr>
        <p:spPr bwMode="auto">
          <a:xfrm>
            <a:off x="6282581" y="4423111"/>
            <a:ext cx="17463" cy="17457"/>
          </a:xfrm>
          <a:custGeom>
            <a:avLst/>
            <a:gdLst>
              <a:gd name="T0" fmla="*/ 11 w 11"/>
              <a:gd name="T1" fmla="*/ 11 h 11"/>
              <a:gd name="T2" fmla="*/ 11 w 11"/>
              <a:gd name="T3" fmla="*/ 0 h 11"/>
              <a:gd name="T4" fmla="*/ 6 w 11"/>
              <a:gd name="T5" fmla="*/ 0 h 11"/>
              <a:gd name="T6" fmla="*/ 6 w 11"/>
              <a:gd name="T7" fmla="*/ 11 h 11"/>
              <a:gd name="T8" fmla="*/ 0 w 11"/>
              <a:gd name="T9" fmla="*/ 11 h 11"/>
              <a:gd name="T10" fmla="*/ 11 w 11"/>
              <a:gd name="T11" fmla="*/ 1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11" y="11"/>
                </a:moveTo>
                <a:lnTo>
                  <a:pt x="11" y="0"/>
                </a:lnTo>
                <a:lnTo>
                  <a:pt x="6" y="0"/>
                </a:lnTo>
                <a:lnTo>
                  <a:pt x="6" y="11"/>
                </a:lnTo>
                <a:lnTo>
                  <a:pt x="0" y="11"/>
                </a:lnTo>
                <a:lnTo>
                  <a:pt x="11"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5" name="Freeform 138"/>
          <p:cNvSpPr>
            <a:spLocks/>
          </p:cNvSpPr>
          <p:nvPr/>
        </p:nvSpPr>
        <p:spPr bwMode="auto">
          <a:xfrm>
            <a:off x="6571506" y="3102732"/>
            <a:ext cx="482600" cy="299942"/>
          </a:xfrm>
          <a:custGeom>
            <a:avLst/>
            <a:gdLst>
              <a:gd name="T0" fmla="*/ 122 w 304"/>
              <a:gd name="T1" fmla="*/ 5 h 189"/>
              <a:gd name="T2" fmla="*/ 117 w 304"/>
              <a:gd name="T3" fmla="*/ 16 h 189"/>
              <a:gd name="T4" fmla="*/ 101 w 304"/>
              <a:gd name="T5" fmla="*/ 0 h 189"/>
              <a:gd name="T6" fmla="*/ 85 w 304"/>
              <a:gd name="T7" fmla="*/ 5 h 189"/>
              <a:gd name="T8" fmla="*/ 58 w 304"/>
              <a:gd name="T9" fmla="*/ 0 h 189"/>
              <a:gd name="T10" fmla="*/ 37 w 304"/>
              <a:gd name="T11" fmla="*/ 0 h 189"/>
              <a:gd name="T12" fmla="*/ 21 w 304"/>
              <a:gd name="T13" fmla="*/ 10 h 189"/>
              <a:gd name="T14" fmla="*/ 10 w 304"/>
              <a:gd name="T15" fmla="*/ 21 h 189"/>
              <a:gd name="T16" fmla="*/ 5 w 304"/>
              <a:gd name="T17" fmla="*/ 43 h 189"/>
              <a:gd name="T18" fmla="*/ 0 w 304"/>
              <a:gd name="T19" fmla="*/ 59 h 189"/>
              <a:gd name="T20" fmla="*/ 21 w 304"/>
              <a:gd name="T21" fmla="*/ 64 h 189"/>
              <a:gd name="T22" fmla="*/ 37 w 304"/>
              <a:gd name="T23" fmla="*/ 70 h 189"/>
              <a:gd name="T24" fmla="*/ 64 w 304"/>
              <a:gd name="T25" fmla="*/ 70 h 189"/>
              <a:gd name="T26" fmla="*/ 85 w 304"/>
              <a:gd name="T27" fmla="*/ 70 h 189"/>
              <a:gd name="T28" fmla="*/ 106 w 304"/>
              <a:gd name="T29" fmla="*/ 81 h 189"/>
              <a:gd name="T30" fmla="*/ 122 w 304"/>
              <a:gd name="T31" fmla="*/ 86 h 189"/>
              <a:gd name="T32" fmla="*/ 122 w 304"/>
              <a:gd name="T33" fmla="*/ 108 h 189"/>
              <a:gd name="T34" fmla="*/ 144 w 304"/>
              <a:gd name="T35" fmla="*/ 119 h 189"/>
              <a:gd name="T36" fmla="*/ 165 w 304"/>
              <a:gd name="T37" fmla="*/ 124 h 189"/>
              <a:gd name="T38" fmla="*/ 181 w 304"/>
              <a:gd name="T39" fmla="*/ 135 h 189"/>
              <a:gd name="T40" fmla="*/ 192 w 304"/>
              <a:gd name="T41" fmla="*/ 146 h 189"/>
              <a:gd name="T42" fmla="*/ 192 w 304"/>
              <a:gd name="T43" fmla="*/ 167 h 189"/>
              <a:gd name="T44" fmla="*/ 186 w 304"/>
              <a:gd name="T45" fmla="*/ 183 h 189"/>
              <a:gd name="T46" fmla="*/ 197 w 304"/>
              <a:gd name="T47" fmla="*/ 178 h 189"/>
              <a:gd name="T48" fmla="*/ 213 w 304"/>
              <a:gd name="T49" fmla="*/ 162 h 189"/>
              <a:gd name="T50" fmla="*/ 229 w 304"/>
              <a:gd name="T51" fmla="*/ 151 h 189"/>
              <a:gd name="T52" fmla="*/ 250 w 304"/>
              <a:gd name="T53" fmla="*/ 140 h 189"/>
              <a:gd name="T54" fmla="*/ 266 w 304"/>
              <a:gd name="T55" fmla="*/ 129 h 189"/>
              <a:gd name="T56" fmla="*/ 282 w 304"/>
              <a:gd name="T57" fmla="*/ 113 h 189"/>
              <a:gd name="T58" fmla="*/ 304 w 304"/>
              <a:gd name="T59" fmla="*/ 108 h 189"/>
              <a:gd name="T60" fmla="*/ 298 w 304"/>
              <a:gd name="T61" fmla="*/ 86 h 189"/>
              <a:gd name="T62" fmla="*/ 293 w 304"/>
              <a:gd name="T63" fmla="*/ 64 h 189"/>
              <a:gd name="T64" fmla="*/ 288 w 304"/>
              <a:gd name="T65" fmla="*/ 48 h 189"/>
              <a:gd name="T66" fmla="*/ 282 w 304"/>
              <a:gd name="T67" fmla="*/ 27 h 189"/>
              <a:gd name="T68" fmla="*/ 261 w 304"/>
              <a:gd name="T69" fmla="*/ 27 h 189"/>
              <a:gd name="T70" fmla="*/ 245 w 304"/>
              <a:gd name="T71" fmla="*/ 27 h 189"/>
              <a:gd name="T72" fmla="*/ 224 w 304"/>
              <a:gd name="T73" fmla="*/ 27 h 189"/>
              <a:gd name="T74" fmla="*/ 213 w 304"/>
              <a:gd name="T75" fmla="*/ 27 h 189"/>
              <a:gd name="T76" fmla="*/ 197 w 304"/>
              <a:gd name="T77" fmla="*/ 21 h 189"/>
              <a:gd name="T78" fmla="*/ 181 w 304"/>
              <a:gd name="T79" fmla="*/ 16 h 189"/>
              <a:gd name="T80" fmla="*/ 165 w 304"/>
              <a:gd name="T81" fmla="*/ 16 h 189"/>
              <a:gd name="T82" fmla="*/ 149 w 304"/>
              <a:gd name="T83" fmla="*/ 5 h 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4" h="189">
                <a:moveTo>
                  <a:pt x="138" y="0"/>
                </a:moveTo>
                <a:lnTo>
                  <a:pt x="133" y="5"/>
                </a:lnTo>
                <a:lnTo>
                  <a:pt x="122" y="5"/>
                </a:lnTo>
                <a:lnTo>
                  <a:pt x="122" y="10"/>
                </a:lnTo>
                <a:lnTo>
                  <a:pt x="122" y="16"/>
                </a:lnTo>
                <a:lnTo>
                  <a:pt x="117" y="16"/>
                </a:lnTo>
                <a:lnTo>
                  <a:pt x="112" y="10"/>
                </a:lnTo>
                <a:lnTo>
                  <a:pt x="106" y="5"/>
                </a:lnTo>
                <a:lnTo>
                  <a:pt x="101" y="0"/>
                </a:lnTo>
                <a:lnTo>
                  <a:pt x="96" y="5"/>
                </a:lnTo>
                <a:lnTo>
                  <a:pt x="90" y="5"/>
                </a:lnTo>
                <a:lnTo>
                  <a:pt x="85" y="5"/>
                </a:lnTo>
                <a:lnTo>
                  <a:pt x="74" y="0"/>
                </a:lnTo>
                <a:lnTo>
                  <a:pt x="69" y="0"/>
                </a:lnTo>
                <a:lnTo>
                  <a:pt x="58" y="0"/>
                </a:lnTo>
                <a:lnTo>
                  <a:pt x="53" y="0"/>
                </a:lnTo>
                <a:lnTo>
                  <a:pt x="48" y="0"/>
                </a:lnTo>
                <a:lnTo>
                  <a:pt x="37" y="0"/>
                </a:lnTo>
                <a:lnTo>
                  <a:pt x="32" y="0"/>
                </a:lnTo>
                <a:lnTo>
                  <a:pt x="21" y="0"/>
                </a:lnTo>
                <a:lnTo>
                  <a:pt x="21" y="10"/>
                </a:lnTo>
                <a:lnTo>
                  <a:pt x="16" y="10"/>
                </a:lnTo>
                <a:lnTo>
                  <a:pt x="16" y="16"/>
                </a:lnTo>
                <a:lnTo>
                  <a:pt x="10" y="21"/>
                </a:lnTo>
                <a:lnTo>
                  <a:pt x="10" y="27"/>
                </a:lnTo>
                <a:lnTo>
                  <a:pt x="10" y="32"/>
                </a:lnTo>
                <a:lnTo>
                  <a:pt x="5" y="43"/>
                </a:lnTo>
                <a:lnTo>
                  <a:pt x="5" y="48"/>
                </a:lnTo>
                <a:lnTo>
                  <a:pt x="5" y="54"/>
                </a:lnTo>
                <a:lnTo>
                  <a:pt x="0" y="59"/>
                </a:lnTo>
                <a:lnTo>
                  <a:pt x="5" y="64"/>
                </a:lnTo>
                <a:lnTo>
                  <a:pt x="10" y="59"/>
                </a:lnTo>
                <a:lnTo>
                  <a:pt x="21" y="64"/>
                </a:lnTo>
                <a:lnTo>
                  <a:pt x="26" y="70"/>
                </a:lnTo>
                <a:lnTo>
                  <a:pt x="32" y="70"/>
                </a:lnTo>
                <a:lnTo>
                  <a:pt x="37" y="70"/>
                </a:lnTo>
                <a:lnTo>
                  <a:pt x="48" y="70"/>
                </a:lnTo>
                <a:lnTo>
                  <a:pt x="53" y="70"/>
                </a:lnTo>
                <a:lnTo>
                  <a:pt x="64" y="70"/>
                </a:lnTo>
                <a:lnTo>
                  <a:pt x="69" y="70"/>
                </a:lnTo>
                <a:lnTo>
                  <a:pt x="80" y="70"/>
                </a:lnTo>
                <a:lnTo>
                  <a:pt x="85" y="70"/>
                </a:lnTo>
                <a:lnTo>
                  <a:pt x="90" y="75"/>
                </a:lnTo>
                <a:lnTo>
                  <a:pt x="96" y="81"/>
                </a:lnTo>
                <a:lnTo>
                  <a:pt x="106" y="81"/>
                </a:lnTo>
                <a:lnTo>
                  <a:pt x="112" y="86"/>
                </a:lnTo>
                <a:lnTo>
                  <a:pt x="112" y="91"/>
                </a:lnTo>
                <a:lnTo>
                  <a:pt x="122" y="86"/>
                </a:lnTo>
                <a:lnTo>
                  <a:pt x="122" y="91"/>
                </a:lnTo>
                <a:lnTo>
                  <a:pt x="122" y="102"/>
                </a:lnTo>
                <a:lnTo>
                  <a:pt x="122" y="108"/>
                </a:lnTo>
                <a:lnTo>
                  <a:pt x="133" y="113"/>
                </a:lnTo>
                <a:lnTo>
                  <a:pt x="138" y="113"/>
                </a:lnTo>
                <a:lnTo>
                  <a:pt x="144" y="119"/>
                </a:lnTo>
                <a:lnTo>
                  <a:pt x="149" y="119"/>
                </a:lnTo>
                <a:lnTo>
                  <a:pt x="154" y="124"/>
                </a:lnTo>
                <a:lnTo>
                  <a:pt x="165" y="124"/>
                </a:lnTo>
                <a:lnTo>
                  <a:pt x="170" y="129"/>
                </a:lnTo>
                <a:lnTo>
                  <a:pt x="170" y="135"/>
                </a:lnTo>
                <a:lnTo>
                  <a:pt x="181" y="135"/>
                </a:lnTo>
                <a:lnTo>
                  <a:pt x="186" y="135"/>
                </a:lnTo>
                <a:lnTo>
                  <a:pt x="192" y="140"/>
                </a:lnTo>
                <a:lnTo>
                  <a:pt x="192" y="146"/>
                </a:lnTo>
                <a:lnTo>
                  <a:pt x="197" y="151"/>
                </a:lnTo>
                <a:lnTo>
                  <a:pt x="192" y="156"/>
                </a:lnTo>
                <a:lnTo>
                  <a:pt x="192" y="167"/>
                </a:lnTo>
                <a:lnTo>
                  <a:pt x="192" y="173"/>
                </a:lnTo>
                <a:lnTo>
                  <a:pt x="186" y="178"/>
                </a:lnTo>
                <a:lnTo>
                  <a:pt x="186" y="183"/>
                </a:lnTo>
                <a:lnTo>
                  <a:pt x="186" y="189"/>
                </a:lnTo>
                <a:lnTo>
                  <a:pt x="197" y="183"/>
                </a:lnTo>
                <a:lnTo>
                  <a:pt x="197" y="178"/>
                </a:lnTo>
                <a:lnTo>
                  <a:pt x="202" y="173"/>
                </a:lnTo>
                <a:lnTo>
                  <a:pt x="208" y="167"/>
                </a:lnTo>
                <a:lnTo>
                  <a:pt x="213" y="162"/>
                </a:lnTo>
                <a:lnTo>
                  <a:pt x="218" y="156"/>
                </a:lnTo>
                <a:lnTo>
                  <a:pt x="224" y="151"/>
                </a:lnTo>
                <a:lnTo>
                  <a:pt x="229" y="151"/>
                </a:lnTo>
                <a:lnTo>
                  <a:pt x="240" y="151"/>
                </a:lnTo>
                <a:lnTo>
                  <a:pt x="245" y="146"/>
                </a:lnTo>
                <a:lnTo>
                  <a:pt x="250" y="140"/>
                </a:lnTo>
                <a:lnTo>
                  <a:pt x="256" y="135"/>
                </a:lnTo>
                <a:lnTo>
                  <a:pt x="261" y="135"/>
                </a:lnTo>
                <a:lnTo>
                  <a:pt x="266" y="129"/>
                </a:lnTo>
                <a:lnTo>
                  <a:pt x="272" y="124"/>
                </a:lnTo>
                <a:lnTo>
                  <a:pt x="277" y="119"/>
                </a:lnTo>
                <a:lnTo>
                  <a:pt x="282" y="113"/>
                </a:lnTo>
                <a:lnTo>
                  <a:pt x="293" y="113"/>
                </a:lnTo>
                <a:lnTo>
                  <a:pt x="298" y="113"/>
                </a:lnTo>
                <a:lnTo>
                  <a:pt x="304" y="108"/>
                </a:lnTo>
                <a:lnTo>
                  <a:pt x="304" y="102"/>
                </a:lnTo>
                <a:lnTo>
                  <a:pt x="298" y="97"/>
                </a:lnTo>
                <a:lnTo>
                  <a:pt x="298" y="86"/>
                </a:lnTo>
                <a:lnTo>
                  <a:pt x="293" y="81"/>
                </a:lnTo>
                <a:lnTo>
                  <a:pt x="293" y="75"/>
                </a:lnTo>
                <a:lnTo>
                  <a:pt x="293" y="64"/>
                </a:lnTo>
                <a:lnTo>
                  <a:pt x="293" y="59"/>
                </a:lnTo>
                <a:lnTo>
                  <a:pt x="293" y="54"/>
                </a:lnTo>
                <a:lnTo>
                  <a:pt x="288" y="48"/>
                </a:lnTo>
                <a:lnTo>
                  <a:pt x="282" y="43"/>
                </a:lnTo>
                <a:lnTo>
                  <a:pt x="277" y="32"/>
                </a:lnTo>
                <a:lnTo>
                  <a:pt x="282" y="27"/>
                </a:lnTo>
                <a:lnTo>
                  <a:pt x="277" y="27"/>
                </a:lnTo>
                <a:lnTo>
                  <a:pt x="266" y="27"/>
                </a:lnTo>
                <a:lnTo>
                  <a:pt x="261" y="27"/>
                </a:lnTo>
                <a:lnTo>
                  <a:pt x="256" y="21"/>
                </a:lnTo>
                <a:lnTo>
                  <a:pt x="250" y="21"/>
                </a:lnTo>
                <a:lnTo>
                  <a:pt x="245" y="27"/>
                </a:lnTo>
                <a:lnTo>
                  <a:pt x="234" y="27"/>
                </a:lnTo>
                <a:lnTo>
                  <a:pt x="229" y="32"/>
                </a:lnTo>
                <a:lnTo>
                  <a:pt x="224" y="27"/>
                </a:lnTo>
                <a:lnTo>
                  <a:pt x="224" y="21"/>
                </a:lnTo>
                <a:lnTo>
                  <a:pt x="218" y="21"/>
                </a:lnTo>
                <a:lnTo>
                  <a:pt x="213" y="27"/>
                </a:lnTo>
                <a:lnTo>
                  <a:pt x="208" y="21"/>
                </a:lnTo>
                <a:lnTo>
                  <a:pt x="202" y="21"/>
                </a:lnTo>
                <a:lnTo>
                  <a:pt x="197" y="21"/>
                </a:lnTo>
                <a:lnTo>
                  <a:pt x="192" y="21"/>
                </a:lnTo>
                <a:lnTo>
                  <a:pt x="186" y="16"/>
                </a:lnTo>
                <a:lnTo>
                  <a:pt x="181" y="16"/>
                </a:lnTo>
                <a:lnTo>
                  <a:pt x="176" y="21"/>
                </a:lnTo>
                <a:lnTo>
                  <a:pt x="170" y="21"/>
                </a:lnTo>
                <a:lnTo>
                  <a:pt x="165" y="16"/>
                </a:lnTo>
                <a:lnTo>
                  <a:pt x="160" y="16"/>
                </a:lnTo>
                <a:lnTo>
                  <a:pt x="154" y="10"/>
                </a:lnTo>
                <a:lnTo>
                  <a:pt x="149" y="5"/>
                </a:lnTo>
                <a:lnTo>
                  <a:pt x="144" y="5"/>
                </a:lnTo>
                <a:lnTo>
                  <a:pt x="138"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6" name="Freeform 139"/>
          <p:cNvSpPr>
            <a:spLocks/>
          </p:cNvSpPr>
          <p:nvPr/>
        </p:nvSpPr>
        <p:spPr bwMode="auto">
          <a:xfrm>
            <a:off x="6579444" y="3204299"/>
            <a:ext cx="25400" cy="0"/>
          </a:xfrm>
          <a:custGeom>
            <a:avLst/>
            <a:gdLst>
              <a:gd name="T0" fmla="*/ 0 w 16"/>
              <a:gd name="T1" fmla="*/ 16 w 16"/>
              <a:gd name="T2" fmla="*/ 5 w 16"/>
              <a:gd name="T3" fmla="*/ 0 w 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6">
                <a:moveTo>
                  <a:pt x="0" y="0"/>
                </a:moveTo>
                <a:lnTo>
                  <a:pt x="16" y="0"/>
                </a:lnTo>
                <a:lnTo>
                  <a:pt x="5" y="0"/>
                </a:lnTo>
                <a:lnTo>
                  <a:pt x="0"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7" name="Freeform 140"/>
          <p:cNvSpPr>
            <a:spLocks/>
          </p:cNvSpPr>
          <p:nvPr/>
        </p:nvSpPr>
        <p:spPr bwMode="auto">
          <a:xfrm>
            <a:off x="5784106" y="1995010"/>
            <a:ext cx="676275" cy="944261"/>
          </a:xfrm>
          <a:custGeom>
            <a:avLst/>
            <a:gdLst>
              <a:gd name="T0" fmla="*/ 346 w 426"/>
              <a:gd name="T1" fmla="*/ 341 h 595"/>
              <a:gd name="T2" fmla="*/ 320 w 426"/>
              <a:gd name="T3" fmla="*/ 319 h 595"/>
              <a:gd name="T4" fmla="*/ 288 w 426"/>
              <a:gd name="T5" fmla="*/ 303 h 595"/>
              <a:gd name="T6" fmla="*/ 277 w 426"/>
              <a:gd name="T7" fmla="*/ 270 h 595"/>
              <a:gd name="T8" fmla="*/ 277 w 426"/>
              <a:gd name="T9" fmla="*/ 238 h 595"/>
              <a:gd name="T10" fmla="*/ 261 w 426"/>
              <a:gd name="T11" fmla="*/ 216 h 595"/>
              <a:gd name="T12" fmla="*/ 277 w 426"/>
              <a:gd name="T13" fmla="*/ 200 h 595"/>
              <a:gd name="T14" fmla="*/ 282 w 426"/>
              <a:gd name="T15" fmla="*/ 184 h 595"/>
              <a:gd name="T16" fmla="*/ 282 w 426"/>
              <a:gd name="T17" fmla="*/ 173 h 595"/>
              <a:gd name="T18" fmla="*/ 282 w 426"/>
              <a:gd name="T19" fmla="*/ 151 h 595"/>
              <a:gd name="T20" fmla="*/ 288 w 426"/>
              <a:gd name="T21" fmla="*/ 119 h 595"/>
              <a:gd name="T22" fmla="*/ 277 w 426"/>
              <a:gd name="T23" fmla="*/ 103 h 595"/>
              <a:gd name="T24" fmla="*/ 304 w 426"/>
              <a:gd name="T25" fmla="*/ 81 h 595"/>
              <a:gd name="T26" fmla="*/ 298 w 426"/>
              <a:gd name="T27" fmla="*/ 54 h 595"/>
              <a:gd name="T28" fmla="*/ 266 w 426"/>
              <a:gd name="T29" fmla="*/ 43 h 595"/>
              <a:gd name="T30" fmla="*/ 229 w 426"/>
              <a:gd name="T31" fmla="*/ 43 h 595"/>
              <a:gd name="T32" fmla="*/ 202 w 426"/>
              <a:gd name="T33" fmla="*/ 43 h 595"/>
              <a:gd name="T34" fmla="*/ 170 w 426"/>
              <a:gd name="T35" fmla="*/ 49 h 595"/>
              <a:gd name="T36" fmla="*/ 154 w 426"/>
              <a:gd name="T37" fmla="*/ 16 h 595"/>
              <a:gd name="T38" fmla="*/ 138 w 426"/>
              <a:gd name="T39" fmla="*/ 5 h 595"/>
              <a:gd name="T40" fmla="*/ 112 w 426"/>
              <a:gd name="T41" fmla="*/ 5 h 595"/>
              <a:gd name="T42" fmla="*/ 101 w 426"/>
              <a:gd name="T43" fmla="*/ 38 h 595"/>
              <a:gd name="T44" fmla="*/ 80 w 426"/>
              <a:gd name="T45" fmla="*/ 65 h 595"/>
              <a:gd name="T46" fmla="*/ 80 w 426"/>
              <a:gd name="T47" fmla="*/ 97 h 595"/>
              <a:gd name="T48" fmla="*/ 59 w 426"/>
              <a:gd name="T49" fmla="*/ 119 h 595"/>
              <a:gd name="T50" fmla="*/ 27 w 426"/>
              <a:gd name="T51" fmla="*/ 124 h 595"/>
              <a:gd name="T52" fmla="*/ 16 w 426"/>
              <a:gd name="T53" fmla="*/ 157 h 595"/>
              <a:gd name="T54" fmla="*/ 0 w 426"/>
              <a:gd name="T55" fmla="*/ 184 h 595"/>
              <a:gd name="T56" fmla="*/ 16 w 426"/>
              <a:gd name="T57" fmla="*/ 211 h 595"/>
              <a:gd name="T58" fmla="*/ 37 w 426"/>
              <a:gd name="T59" fmla="*/ 216 h 595"/>
              <a:gd name="T60" fmla="*/ 64 w 426"/>
              <a:gd name="T61" fmla="*/ 222 h 595"/>
              <a:gd name="T62" fmla="*/ 75 w 426"/>
              <a:gd name="T63" fmla="*/ 249 h 595"/>
              <a:gd name="T64" fmla="*/ 85 w 426"/>
              <a:gd name="T65" fmla="*/ 265 h 595"/>
              <a:gd name="T66" fmla="*/ 75 w 426"/>
              <a:gd name="T67" fmla="*/ 270 h 595"/>
              <a:gd name="T68" fmla="*/ 80 w 426"/>
              <a:gd name="T69" fmla="*/ 276 h 595"/>
              <a:gd name="T70" fmla="*/ 91 w 426"/>
              <a:gd name="T71" fmla="*/ 303 h 595"/>
              <a:gd name="T72" fmla="*/ 107 w 426"/>
              <a:gd name="T73" fmla="*/ 308 h 595"/>
              <a:gd name="T74" fmla="*/ 112 w 426"/>
              <a:gd name="T75" fmla="*/ 319 h 595"/>
              <a:gd name="T76" fmla="*/ 107 w 426"/>
              <a:gd name="T77" fmla="*/ 341 h 595"/>
              <a:gd name="T78" fmla="*/ 91 w 426"/>
              <a:gd name="T79" fmla="*/ 357 h 595"/>
              <a:gd name="T80" fmla="*/ 112 w 426"/>
              <a:gd name="T81" fmla="*/ 373 h 595"/>
              <a:gd name="T82" fmla="*/ 107 w 426"/>
              <a:gd name="T83" fmla="*/ 405 h 595"/>
              <a:gd name="T84" fmla="*/ 128 w 426"/>
              <a:gd name="T85" fmla="*/ 427 h 595"/>
              <a:gd name="T86" fmla="*/ 154 w 426"/>
              <a:gd name="T87" fmla="*/ 443 h 595"/>
              <a:gd name="T88" fmla="*/ 176 w 426"/>
              <a:gd name="T89" fmla="*/ 454 h 595"/>
              <a:gd name="T90" fmla="*/ 213 w 426"/>
              <a:gd name="T91" fmla="*/ 465 h 595"/>
              <a:gd name="T92" fmla="*/ 224 w 426"/>
              <a:gd name="T93" fmla="*/ 481 h 595"/>
              <a:gd name="T94" fmla="*/ 218 w 426"/>
              <a:gd name="T95" fmla="*/ 514 h 595"/>
              <a:gd name="T96" fmla="*/ 234 w 426"/>
              <a:gd name="T97" fmla="*/ 535 h 595"/>
              <a:gd name="T98" fmla="*/ 256 w 426"/>
              <a:gd name="T99" fmla="*/ 535 h 595"/>
              <a:gd name="T100" fmla="*/ 256 w 426"/>
              <a:gd name="T101" fmla="*/ 568 h 595"/>
              <a:gd name="T102" fmla="*/ 277 w 426"/>
              <a:gd name="T103" fmla="*/ 573 h 595"/>
              <a:gd name="T104" fmla="*/ 277 w 426"/>
              <a:gd name="T105" fmla="*/ 595 h 595"/>
              <a:gd name="T106" fmla="*/ 304 w 426"/>
              <a:gd name="T107" fmla="*/ 573 h 595"/>
              <a:gd name="T108" fmla="*/ 336 w 426"/>
              <a:gd name="T109" fmla="*/ 552 h 595"/>
              <a:gd name="T110" fmla="*/ 362 w 426"/>
              <a:gd name="T111" fmla="*/ 530 h 595"/>
              <a:gd name="T112" fmla="*/ 389 w 426"/>
              <a:gd name="T113" fmla="*/ 508 h 595"/>
              <a:gd name="T114" fmla="*/ 394 w 426"/>
              <a:gd name="T115" fmla="*/ 470 h 595"/>
              <a:gd name="T116" fmla="*/ 416 w 426"/>
              <a:gd name="T117" fmla="*/ 443 h 595"/>
              <a:gd name="T118" fmla="*/ 410 w 426"/>
              <a:gd name="T119" fmla="*/ 427 h 595"/>
              <a:gd name="T120" fmla="*/ 378 w 426"/>
              <a:gd name="T121" fmla="*/ 422 h 595"/>
              <a:gd name="T122" fmla="*/ 352 w 426"/>
              <a:gd name="T123" fmla="*/ 411 h 595"/>
              <a:gd name="T124" fmla="*/ 346 w 426"/>
              <a:gd name="T125" fmla="*/ 378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6" h="595">
                <a:moveTo>
                  <a:pt x="336" y="357"/>
                </a:moveTo>
                <a:lnTo>
                  <a:pt x="336" y="351"/>
                </a:lnTo>
                <a:lnTo>
                  <a:pt x="341" y="346"/>
                </a:lnTo>
                <a:lnTo>
                  <a:pt x="346" y="341"/>
                </a:lnTo>
                <a:lnTo>
                  <a:pt x="341" y="335"/>
                </a:lnTo>
                <a:lnTo>
                  <a:pt x="336" y="324"/>
                </a:lnTo>
                <a:lnTo>
                  <a:pt x="330" y="319"/>
                </a:lnTo>
                <a:lnTo>
                  <a:pt x="320" y="319"/>
                </a:lnTo>
                <a:lnTo>
                  <a:pt x="309" y="314"/>
                </a:lnTo>
                <a:lnTo>
                  <a:pt x="304" y="314"/>
                </a:lnTo>
                <a:lnTo>
                  <a:pt x="293" y="314"/>
                </a:lnTo>
                <a:lnTo>
                  <a:pt x="288" y="303"/>
                </a:lnTo>
                <a:lnTo>
                  <a:pt x="282" y="297"/>
                </a:lnTo>
                <a:lnTo>
                  <a:pt x="277" y="287"/>
                </a:lnTo>
                <a:lnTo>
                  <a:pt x="272" y="281"/>
                </a:lnTo>
                <a:lnTo>
                  <a:pt x="277" y="270"/>
                </a:lnTo>
                <a:lnTo>
                  <a:pt x="282" y="265"/>
                </a:lnTo>
                <a:lnTo>
                  <a:pt x="282" y="254"/>
                </a:lnTo>
                <a:lnTo>
                  <a:pt x="282" y="249"/>
                </a:lnTo>
                <a:lnTo>
                  <a:pt x="277" y="238"/>
                </a:lnTo>
                <a:lnTo>
                  <a:pt x="277" y="232"/>
                </a:lnTo>
                <a:lnTo>
                  <a:pt x="266" y="227"/>
                </a:lnTo>
                <a:lnTo>
                  <a:pt x="261" y="222"/>
                </a:lnTo>
                <a:lnTo>
                  <a:pt x="261" y="216"/>
                </a:lnTo>
                <a:lnTo>
                  <a:pt x="266" y="211"/>
                </a:lnTo>
                <a:lnTo>
                  <a:pt x="272" y="205"/>
                </a:lnTo>
                <a:lnTo>
                  <a:pt x="266" y="200"/>
                </a:lnTo>
                <a:lnTo>
                  <a:pt x="277" y="200"/>
                </a:lnTo>
                <a:lnTo>
                  <a:pt x="282" y="200"/>
                </a:lnTo>
                <a:lnTo>
                  <a:pt x="277" y="200"/>
                </a:lnTo>
                <a:lnTo>
                  <a:pt x="277" y="189"/>
                </a:lnTo>
                <a:lnTo>
                  <a:pt x="282" y="184"/>
                </a:lnTo>
                <a:lnTo>
                  <a:pt x="293" y="189"/>
                </a:lnTo>
                <a:lnTo>
                  <a:pt x="298" y="184"/>
                </a:lnTo>
                <a:lnTo>
                  <a:pt x="288" y="178"/>
                </a:lnTo>
                <a:lnTo>
                  <a:pt x="282" y="173"/>
                </a:lnTo>
                <a:lnTo>
                  <a:pt x="277" y="168"/>
                </a:lnTo>
                <a:lnTo>
                  <a:pt x="272" y="162"/>
                </a:lnTo>
                <a:lnTo>
                  <a:pt x="272" y="157"/>
                </a:lnTo>
                <a:lnTo>
                  <a:pt x="282" y="151"/>
                </a:lnTo>
                <a:lnTo>
                  <a:pt x="288" y="146"/>
                </a:lnTo>
                <a:lnTo>
                  <a:pt x="282" y="135"/>
                </a:lnTo>
                <a:lnTo>
                  <a:pt x="282" y="124"/>
                </a:lnTo>
                <a:lnTo>
                  <a:pt x="288" y="119"/>
                </a:lnTo>
                <a:lnTo>
                  <a:pt x="282" y="113"/>
                </a:lnTo>
                <a:lnTo>
                  <a:pt x="272" y="113"/>
                </a:lnTo>
                <a:lnTo>
                  <a:pt x="272" y="108"/>
                </a:lnTo>
                <a:lnTo>
                  <a:pt x="277" y="103"/>
                </a:lnTo>
                <a:lnTo>
                  <a:pt x="288" y="97"/>
                </a:lnTo>
                <a:lnTo>
                  <a:pt x="298" y="92"/>
                </a:lnTo>
                <a:lnTo>
                  <a:pt x="304" y="86"/>
                </a:lnTo>
                <a:lnTo>
                  <a:pt x="304" y="81"/>
                </a:lnTo>
                <a:lnTo>
                  <a:pt x="304" y="70"/>
                </a:lnTo>
                <a:lnTo>
                  <a:pt x="309" y="65"/>
                </a:lnTo>
                <a:lnTo>
                  <a:pt x="309" y="59"/>
                </a:lnTo>
                <a:lnTo>
                  <a:pt x="298" y="54"/>
                </a:lnTo>
                <a:lnTo>
                  <a:pt x="293" y="43"/>
                </a:lnTo>
                <a:lnTo>
                  <a:pt x="288" y="43"/>
                </a:lnTo>
                <a:lnTo>
                  <a:pt x="277" y="49"/>
                </a:lnTo>
                <a:lnTo>
                  <a:pt x="266" y="43"/>
                </a:lnTo>
                <a:lnTo>
                  <a:pt x="256" y="43"/>
                </a:lnTo>
                <a:lnTo>
                  <a:pt x="250" y="38"/>
                </a:lnTo>
                <a:lnTo>
                  <a:pt x="240" y="43"/>
                </a:lnTo>
                <a:lnTo>
                  <a:pt x="229" y="43"/>
                </a:lnTo>
                <a:lnTo>
                  <a:pt x="224" y="49"/>
                </a:lnTo>
                <a:lnTo>
                  <a:pt x="213" y="43"/>
                </a:lnTo>
                <a:lnTo>
                  <a:pt x="208" y="38"/>
                </a:lnTo>
                <a:lnTo>
                  <a:pt x="202" y="43"/>
                </a:lnTo>
                <a:lnTo>
                  <a:pt x="192" y="43"/>
                </a:lnTo>
                <a:lnTo>
                  <a:pt x="186" y="43"/>
                </a:lnTo>
                <a:lnTo>
                  <a:pt x="181" y="49"/>
                </a:lnTo>
                <a:lnTo>
                  <a:pt x="170" y="49"/>
                </a:lnTo>
                <a:lnTo>
                  <a:pt x="165" y="38"/>
                </a:lnTo>
                <a:lnTo>
                  <a:pt x="160" y="38"/>
                </a:lnTo>
                <a:lnTo>
                  <a:pt x="154" y="27"/>
                </a:lnTo>
                <a:lnTo>
                  <a:pt x="154" y="16"/>
                </a:lnTo>
                <a:lnTo>
                  <a:pt x="160" y="11"/>
                </a:lnTo>
                <a:lnTo>
                  <a:pt x="154" y="11"/>
                </a:lnTo>
                <a:lnTo>
                  <a:pt x="144" y="5"/>
                </a:lnTo>
                <a:lnTo>
                  <a:pt x="138" y="5"/>
                </a:lnTo>
                <a:lnTo>
                  <a:pt x="128" y="0"/>
                </a:lnTo>
                <a:lnTo>
                  <a:pt x="117" y="0"/>
                </a:lnTo>
                <a:lnTo>
                  <a:pt x="112" y="0"/>
                </a:lnTo>
                <a:lnTo>
                  <a:pt x="112" y="5"/>
                </a:lnTo>
                <a:lnTo>
                  <a:pt x="112" y="16"/>
                </a:lnTo>
                <a:lnTo>
                  <a:pt x="112" y="27"/>
                </a:lnTo>
                <a:lnTo>
                  <a:pt x="107" y="32"/>
                </a:lnTo>
                <a:lnTo>
                  <a:pt x="101" y="38"/>
                </a:lnTo>
                <a:lnTo>
                  <a:pt x="96" y="49"/>
                </a:lnTo>
                <a:lnTo>
                  <a:pt x="91" y="54"/>
                </a:lnTo>
                <a:lnTo>
                  <a:pt x="91" y="59"/>
                </a:lnTo>
                <a:lnTo>
                  <a:pt x="80" y="65"/>
                </a:lnTo>
                <a:lnTo>
                  <a:pt x="80" y="70"/>
                </a:lnTo>
                <a:lnTo>
                  <a:pt x="75" y="81"/>
                </a:lnTo>
                <a:lnTo>
                  <a:pt x="85" y="86"/>
                </a:lnTo>
                <a:lnTo>
                  <a:pt x="80" y="97"/>
                </a:lnTo>
                <a:lnTo>
                  <a:pt x="75" y="97"/>
                </a:lnTo>
                <a:lnTo>
                  <a:pt x="64" y="103"/>
                </a:lnTo>
                <a:lnTo>
                  <a:pt x="59" y="108"/>
                </a:lnTo>
                <a:lnTo>
                  <a:pt x="59" y="119"/>
                </a:lnTo>
                <a:lnTo>
                  <a:pt x="48" y="113"/>
                </a:lnTo>
                <a:lnTo>
                  <a:pt x="43" y="119"/>
                </a:lnTo>
                <a:lnTo>
                  <a:pt x="32" y="124"/>
                </a:lnTo>
                <a:lnTo>
                  <a:pt x="27" y="124"/>
                </a:lnTo>
                <a:lnTo>
                  <a:pt x="16" y="130"/>
                </a:lnTo>
                <a:lnTo>
                  <a:pt x="21" y="135"/>
                </a:lnTo>
                <a:lnTo>
                  <a:pt x="16" y="146"/>
                </a:lnTo>
                <a:lnTo>
                  <a:pt x="16" y="157"/>
                </a:lnTo>
                <a:lnTo>
                  <a:pt x="16" y="162"/>
                </a:lnTo>
                <a:lnTo>
                  <a:pt x="11" y="173"/>
                </a:lnTo>
                <a:lnTo>
                  <a:pt x="0" y="173"/>
                </a:lnTo>
                <a:lnTo>
                  <a:pt x="0" y="184"/>
                </a:lnTo>
                <a:lnTo>
                  <a:pt x="5" y="189"/>
                </a:lnTo>
                <a:lnTo>
                  <a:pt x="11" y="195"/>
                </a:lnTo>
                <a:lnTo>
                  <a:pt x="16" y="205"/>
                </a:lnTo>
                <a:lnTo>
                  <a:pt x="16" y="211"/>
                </a:lnTo>
                <a:lnTo>
                  <a:pt x="21" y="222"/>
                </a:lnTo>
                <a:lnTo>
                  <a:pt x="27" y="227"/>
                </a:lnTo>
                <a:lnTo>
                  <a:pt x="32" y="222"/>
                </a:lnTo>
                <a:lnTo>
                  <a:pt x="37" y="216"/>
                </a:lnTo>
                <a:lnTo>
                  <a:pt x="48" y="211"/>
                </a:lnTo>
                <a:lnTo>
                  <a:pt x="53" y="205"/>
                </a:lnTo>
                <a:lnTo>
                  <a:pt x="59" y="216"/>
                </a:lnTo>
                <a:lnTo>
                  <a:pt x="64" y="222"/>
                </a:lnTo>
                <a:lnTo>
                  <a:pt x="64" y="232"/>
                </a:lnTo>
                <a:lnTo>
                  <a:pt x="64" y="238"/>
                </a:lnTo>
                <a:lnTo>
                  <a:pt x="64" y="249"/>
                </a:lnTo>
                <a:lnTo>
                  <a:pt x="75" y="249"/>
                </a:lnTo>
                <a:lnTo>
                  <a:pt x="80" y="254"/>
                </a:lnTo>
                <a:lnTo>
                  <a:pt x="91" y="259"/>
                </a:lnTo>
                <a:lnTo>
                  <a:pt x="91" y="265"/>
                </a:lnTo>
                <a:lnTo>
                  <a:pt x="85" y="265"/>
                </a:lnTo>
                <a:lnTo>
                  <a:pt x="80" y="259"/>
                </a:lnTo>
                <a:lnTo>
                  <a:pt x="85" y="270"/>
                </a:lnTo>
                <a:lnTo>
                  <a:pt x="85" y="276"/>
                </a:lnTo>
                <a:lnTo>
                  <a:pt x="75" y="270"/>
                </a:lnTo>
                <a:lnTo>
                  <a:pt x="69" y="265"/>
                </a:lnTo>
                <a:lnTo>
                  <a:pt x="64" y="265"/>
                </a:lnTo>
                <a:lnTo>
                  <a:pt x="69" y="270"/>
                </a:lnTo>
                <a:lnTo>
                  <a:pt x="80" y="276"/>
                </a:lnTo>
                <a:lnTo>
                  <a:pt x="85" y="281"/>
                </a:lnTo>
                <a:lnTo>
                  <a:pt x="91" y="287"/>
                </a:lnTo>
                <a:lnTo>
                  <a:pt x="91" y="297"/>
                </a:lnTo>
                <a:lnTo>
                  <a:pt x="91" y="303"/>
                </a:lnTo>
                <a:lnTo>
                  <a:pt x="96" y="308"/>
                </a:lnTo>
                <a:lnTo>
                  <a:pt x="101" y="314"/>
                </a:lnTo>
                <a:lnTo>
                  <a:pt x="107" y="314"/>
                </a:lnTo>
                <a:lnTo>
                  <a:pt x="107" y="308"/>
                </a:lnTo>
                <a:lnTo>
                  <a:pt x="101" y="303"/>
                </a:lnTo>
                <a:lnTo>
                  <a:pt x="112" y="303"/>
                </a:lnTo>
                <a:lnTo>
                  <a:pt x="112" y="308"/>
                </a:lnTo>
                <a:lnTo>
                  <a:pt x="112" y="319"/>
                </a:lnTo>
                <a:lnTo>
                  <a:pt x="107" y="324"/>
                </a:lnTo>
                <a:lnTo>
                  <a:pt x="112" y="330"/>
                </a:lnTo>
                <a:lnTo>
                  <a:pt x="112" y="335"/>
                </a:lnTo>
                <a:lnTo>
                  <a:pt x="107" y="341"/>
                </a:lnTo>
                <a:lnTo>
                  <a:pt x="96" y="346"/>
                </a:lnTo>
                <a:lnTo>
                  <a:pt x="91" y="346"/>
                </a:lnTo>
                <a:lnTo>
                  <a:pt x="91" y="351"/>
                </a:lnTo>
                <a:lnTo>
                  <a:pt x="91" y="357"/>
                </a:lnTo>
                <a:lnTo>
                  <a:pt x="96" y="362"/>
                </a:lnTo>
                <a:lnTo>
                  <a:pt x="101" y="368"/>
                </a:lnTo>
                <a:lnTo>
                  <a:pt x="112" y="368"/>
                </a:lnTo>
                <a:lnTo>
                  <a:pt x="112" y="373"/>
                </a:lnTo>
                <a:lnTo>
                  <a:pt x="117" y="384"/>
                </a:lnTo>
                <a:lnTo>
                  <a:pt x="112" y="389"/>
                </a:lnTo>
                <a:lnTo>
                  <a:pt x="107" y="400"/>
                </a:lnTo>
                <a:lnTo>
                  <a:pt x="107" y="405"/>
                </a:lnTo>
                <a:lnTo>
                  <a:pt x="107" y="411"/>
                </a:lnTo>
                <a:lnTo>
                  <a:pt x="117" y="416"/>
                </a:lnTo>
                <a:lnTo>
                  <a:pt x="122" y="422"/>
                </a:lnTo>
                <a:lnTo>
                  <a:pt x="128" y="427"/>
                </a:lnTo>
                <a:lnTo>
                  <a:pt x="128" y="433"/>
                </a:lnTo>
                <a:lnTo>
                  <a:pt x="133" y="438"/>
                </a:lnTo>
                <a:lnTo>
                  <a:pt x="144" y="443"/>
                </a:lnTo>
                <a:lnTo>
                  <a:pt x="154" y="443"/>
                </a:lnTo>
                <a:lnTo>
                  <a:pt x="160" y="443"/>
                </a:lnTo>
                <a:lnTo>
                  <a:pt x="165" y="449"/>
                </a:lnTo>
                <a:lnTo>
                  <a:pt x="170" y="449"/>
                </a:lnTo>
                <a:lnTo>
                  <a:pt x="176" y="454"/>
                </a:lnTo>
                <a:lnTo>
                  <a:pt x="186" y="454"/>
                </a:lnTo>
                <a:lnTo>
                  <a:pt x="192" y="460"/>
                </a:lnTo>
                <a:lnTo>
                  <a:pt x="202" y="465"/>
                </a:lnTo>
                <a:lnTo>
                  <a:pt x="213" y="465"/>
                </a:lnTo>
                <a:lnTo>
                  <a:pt x="218" y="470"/>
                </a:lnTo>
                <a:lnTo>
                  <a:pt x="224" y="476"/>
                </a:lnTo>
                <a:lnTo>
                  <a:pt x="229" y="476"/>
                </a:lnTo>
                <a:lnTo>
                  <a:pt x="224" y="481"/>
                </a:lnTo>
                <a:lnTo>
                  <a:pt x="218" y="492"/>
                </a:lnTo>
                <a:lnTo>
                  <a:pt x="224" y="497"/>
                </a:lnTo>
                <a:lnTo>
                  <a:pt x="224" y="508"/>
                </a:lnTo>
                <a:lnTo>
                  <a:pt x="218" y="514"/>
                </a:lnTo>
                <a:lnTo>
                  <a:pt x="218" y="524"/>
                </a:lnTo>
                <a:lnTo>
                  <a:pt x="218" y="530"/>
                </a:lnTo>
                <a:lnTo>
                  <a:pt x="229" y="530"/>
                </a:lnTo>
                <a:lnTo>
                  <a:pt x="234" y="535"/>
                </a:lnTo>
                <a:lnTo>
                  <a:pt x="240" y="535"/>
                </a:lnTo>
                <a:lnTo>
                  <a:pt x="245" y="530"/>
                </a:lnTo>
                <a:lnTo>
                  <a:pt x="256" y="530"/>
                </a:lnTo>
                <a:lnTo>
                  <a:pt x="256" y="535"/>
                </a:lnTo>
                <a:lnTo>
                  <a:pt x="256" y="546"/>
                </a:lnTo>
                <a:lnTo>
                  <a:pt x="256" y="552"/>
                </a:lnTo>
                <a:lnTo>
                  <a:pt x="256" y="562"/>
                </a:lnTo>
                <a:lnTo>
                  <a:pt x="256" y="568"/>
                </a:lnTo>
                <a:lnTo>
                  <a:pt x="266" y="568"/>
                </a:lnTo>
                <a:lnTo>
                  <a:pt x="272" y="562"/>
                </a:lnTo>
                <a:lnTo>
                  <a:pt x="277" y="562"/>
                </a:lnTo>
                <a:lnTo>
                  <a:pt x="277" y="573"/>
                </a:lnTo>
                <a:lnTo>
                  <a:pt x="277" y="584"/>
                </a:lnTo>
                <a:lnTo>
                  <a:pt x="277" y="589"/>
                </a:lnTo>
                <a:lnTo>
                  <a:pt x="272" y="595"/>
                </a:lnTo>
                <a:lnTo>
                  <a:pt x="277" y="595"/>
                </a:lnTo>
                <a:lnTo>
                  <a:pt x="288" y="595"/>
                </a:lnTo>
                <a:lnTo>
                  <a:pt x="293" y="589"/>
                </a:lnTo>
                <a:lnTo>
                  <a:pt x="298" y="584"/>
                </a:lnTo>
                <a:lnTo>
                  <a:pt x="304" y="573"/>
                </a:lnTo>
                <a:lnTo>
                  <a:pt x="309" y="568"/>
                </a:lnTo>
                <a:lnTo>
                  <a:pt x="320" y="562"/>
                </a:lnTo>
                <a:lnTo>
                  <a:pt x="325" y="557"/>
                </a:lnTo>
                <a:lnTo>
                  <a:pt x="336" y="552"/>
                </a:lnTo>
                <a:lnTo>
                  <a:pt x="341" y="546"/>
                </a:lnTo>
                <a:lnTo>
                  <a:pt x="346" y="541"/>
                </a:lnTo>
                <a:lnTo>
                  <a:pt x="352" y="530"/>
                </a:lnTo>
                <a:lnTo>
                  <a:pt x="362" y="530"/>
                </a:lnTo>
                <a:lnTo>
                  <a:pt x="368" y="524"/>
                </a:lnTo>
                <a:lnTo>
                  <a:pt x="373" y="519"/>
                </a:lnTo>
                <a:lnTo>
                  <a:pt x="384" y="514"/>
                </a:lnTo>
                <a:lnTo>
                  <a:pt x="389" y="508"/>
                </a:lnTo>
                <a:lnTo>
                  <a:pt x="394" y="497"/>
                </a:lnTo>
                <a:lnTo>
                  <a:pt x="394" y="487"/>
                </a:lnTo>
                <a:lnTo>
                  <a:pt x="394" y="481"/>
                </a:lnTo>
                <a:lnTo>
                  <a:pt x="394" y="470"/>
                </a:lnTo>
                <a:lnTo>
                  <a:pt x="394" y="460"/>
                </a:lnTo>
                <a:lnTo>
                  <a:pt x="394" y="449"/>
                </a:lnTo>
                <a:lnTo>
                  <a:pt x="405" y="449"/>
                </a:lnTo>
                <a:lnTo>
                  <a:pt x="416" y="443"/>
                </a:lnTo>
                <a:lnTo>
                  <a:pt x="421" y="438"/>
                </a:lnTo>
                <a:lnTo>
                  <a:pt x="426" y="433"/>
                </a:lnTo>
                <a:lnTo>
                  <a:pt x="416" y="427"/>
                </a:lnTo>
                <a:lnTo>
                  <a:pt x="410" y="427"/>
                </a:lnTo>
                <a:lnTo>
                  <a:pt x="400" y="427"/>
                </a:lnTo>
                <a:lnTo>
                  <a:pt x="394" y="422"/>
                </a:lnTo>
                <a:lnTo>
                  <a:pt x="389" y="422"/>
                </a:lnTo>
                <a:lnTo>
                  <a:pt x="378" y="422"/>
                </a:lnTo>
                <a:lnTo>
                  <a:pt x="373" y="416"/>
                </a:lnTo>
                <a:lnTo>
                  <a:pt x="362" y="416"/>
                </a:lnTo>
                <a:lnTo>
                  <a:pt x="357" y="411"/>
                </a:lnTo>
                <a:lnTo>
                  <a:pt x="352" y="411"/>
                </a:lnTo>
                <a:lnTo>
                  <a:pt x="346" y="400"/>
                </a:lnTo>
                <a:lnTo>
                  <a:pt x="346" y="395"/>
                </a:lnTo>
                <a:lnTo>
                  <a:pt x="346" y="384"/>
                </a:lnTo>
                <a:lnTo>
                  <a:pt x="346" y="378"/>
                </a:lnTo>
                <a:lnTo>
                  <a:pt x="341" y="378"/>
                </a:lnTo>
                <a:lnTo>
                  <a:pt x="336" y="368"/>
                </a:lnTo>
                <a:lnTo>
                  <a:pt x="336" y="357"/>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8" name="Freeform 141"/>
          <p:cNvSpPr>
            <a:spLocks/>
          </p:cNvSpPr>
          <p:nvPr/>
        </p:nvSpPr>
        <p:spPr bwMode="auto">
          <a:xfrm>
            <a:off x="6071444" y="2740897"/>
            <a:ext cx="17463" cy="17457"/>
          </a:xfrm>
          <a:custGeom>
            <a:avLst/>
            <a:gdLst>
              <a:gd name="T0" fmla="*/ 11 w 11"/>
              <a:gd name="T1" fmla="*/ 0 h 11"/>
              <a:gd name="T2" fmla="*/ 0 w 11"/>
              <a:gd name="T3" fmla="*/ 6 h 11"/>
              <a:gd name="T4" fmla="*/ 11 w 11"/>
              <a:gd name="T5" fmla="*/ 11 h 11"/>
              <a:gd name="T6" fmla="*/ 11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0"/>
                </a:moveTo>
                <a:lnTo>
                  <a:pt x="0" y="6"/>
                </a:lnTo>
                <a:lnTo>
                  <a:pt x="11" y="11"/>
                </a:lnTo>
                <a:lnTo>
                  <a:pt x="11"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9" name="Freeform 142"/>
          <p:cNvSpPr>
            <a:spLocks/>
          </p:cNvSpPr>
          <p:nvPr/>
        </p:nvSpPr>
        <p:spPr bwMode="auto">
          <a:xfrm>
            <a:off x="4776044" y="4913492"/>
            <a:ext cx="619125" cy="737952"/>
          </a:xfrm>
          <a:custGeom>
            <a:avLst/>
            <a:gdLst>
              <a:gd name="T0" fmla="*/ 203 w 390"/>
              <a:gd name="T1" fmla="*/ 140 h 465"/>
              <a:gd name="T2" fmla="*/ 182 w 390"/>
              <a:gd name="T3" fmla="*/ 103 h 465"/>
              <a:gd name="T4" fmla="*/ 176 w 390"/>
              <a:gd name="T5" fmla="*/ 81 h 465"/>
              <a:gd name="T6" fmla="*/ 192 w 390"/>
              <a:gd name="T7" fmla="*/ 54 h 465"/>
              <a:gd name="T8" fmla="*/ 160 w 390"/>
              <a:gd name="T9" fmla="*/ 27 h 465"/>
              <a:gd name="T10" fmla="*/ 139 w 390"/>
              <a:gd name="T11" fmla="*/ 27 h 465"/>
              <a:gd name="T12" fmla="*/ 118 w 390"/>
              <a:gd name="T13" fmla="*/ 5 h 465"/>
              <a:gd name="T14" fmla="*/ 96 w 390"/>
              <a:gd name="T15" fmla="*/ 16 h 465"/>
              <a:gd name="T16" fmla="*/ 70 w 390"/>
              <a:gd name="T17" fmla="*/ 27 h 465"/>
              <a:gd name="T18" fmla="*/ 22 w 390"/>
              <a:gd name="T19" fmla="*/ 48 h 465"/>
              <a:gd name="T20" fmla="*/ 16 w 390"/>
              <a:gd name="T21" fmla="*/ 70 h 465"/>
              <a:gd name="T22" fmla="*/ 6 w 390"/>
              <a:gd name="T23" fmla="*/ 92 h 465"/>
              <a:gd name="T24" fmla="*/ 16 w 390"/>
              <a:gd name="T25" fmla="*/ 108 h 465"/>
              <a:gd name="T26" fmla="*/ 43 w 390"/>
              <a:gd name="T27" fmla="*/ 119 h 465"/>
              <a:gd name="T28" fmla="*/ 64 w 390"/>
              <a:gd name="T29" fmla="*/ 140 h 465"/>
              <a:gd name="T30" fmla="*/ 86 w 390"/>
              <a:gd name="T31" fmla="*/ 157 h 465"/>
              <a:gd name="T32" fmla="*/ 102 w 390"/>
              <a:gd name="T33" fmla="*/ 157 h 465"/>
              <a:gd name="T34" fmla="*/ 118 w 390"/>
              <a:gd name="T35" fmla="*/ 162 h 465"/>
              <a:gd name="T36" fmla="*/ 139 w 390"/>
              <a:gd name="T37" fmla="*/ 162 h 465"/>
              <a:gd name="T38" fmla="*/ 128 w 390"/>
              <a:gd name="T39" fmla="*/ 167 h 465"/>
              <a:gd name="T40" fmla="*/ 134 w 390"/>
              <a:gd name="T41" fmla="*/ 167 h 465"/>
              <a:gd name="T42" fmla="*/ 139 w 390"/>
              <a:gd name="T43" fmla="*/ 178 h 465"/>
              <a:gd name="T44" fmla="*/ 134 w 390"/>
              <a:gd name="T45" fmla="*/ 184 h 465"/>
              <a:gd name="T46" fmla="*/ 155 w 390"/>
              <a:gd name="T47" fmla="*/ 205 h 465"/>
              <a:gd name="T48" fmla="*/ 171 w 390"/>
              <a:gd name="T49" fmla="*/ 222 h 465"/>
              <a:gd name="T50" fmla="*/ 187 w 390"/>
              <a:gd name="T51" fmla="*/ 249 h 465"/>
              <a:gd name="T52" fmla="*/ 192 w 390"/>
              <a:gd name="T53" fmla="*/ 270 h 465"/>
              <a:gd name="T54" fmla="*/ 208 w 390"/>
              <a:gd name="T55" fmla="*/ 292 h 465"/>
              <a:gd name="T56" fmla="*/ 208 w 390"/>
              <a:gd name="T57" fmla="*/ 303 h 465"/>
              <a:gd name="T58" fmla="*/ 208 w 390"/>
              <a:gd name="T59" fmla="*/ 330 h 465"/>
              <a:gd name="T60" fmla="*/ 208 w 390"/>
              <a:gd name="T61" fmla="*/ 351 h 465"/>
              <a:gd name="T62" fmla="*/ 203 w 390"/>
              <a:gd name="T63" fmla="*/ 362 h 465"/>
              <a:gd name="T64" fmla="*/ 214 w 390"/>
              <a:gd name="T65" fmla="*/ 389 h 465"/>
              <a:gd name="T66" fmla="*/ 224 w 390"/>
              <a:gd name="T67" fmla="*/ 411 h 465"/>
              <a:gd name="T68" fmla="*/ 235 w 390"/>
              <a:gd name="T69" fmla="*/ 438 h 465"/>
              <a:gd name="T70" fmla="*/ 256 w 390"/>
              <a:gd name="T71" fmla="*/ 438 h 465"/>
              <a:gd name="T72" fmla="*/ 283 w 390"/>
              <a:gd name="T73" fmla="*/ 432 h 465"/>
              <a:gd name="T74" fmla="*/ 299 w 390"/>
              <a:gd name="T75" fmla="*/ 454 h 465"/>
              <a:gd name="T76" fmla="*/ 326 w 390"/>
              <a:gd name="T77" fmla="*/ 465 h 465"/>
              <a:gd name="T78" fmla="*/ 352 w 390"/>
              <a:gd name="T79" fmla="*/ 465 h 465"/>
              <a:gd name="T80" fmla="*/ 374 w 390"/>
              <a:gd name="T81" fmla="*/ 454 h 465"/>
              <a:gd name="T82" fmla="*/ 390 w 390"/>
              <a:gd name="T83" fmla="*/ 438 h 465"/>
              <a:gd name="T84" fmla="*/ 384 w 390"/>
              <a:gd name="T85" fmla="*/ 416 h 465"/>
              <a:gd name="T86" fmla="*/ 379 w 390"/>
              <a:gd name="T87" fmla="*/ 389 h 465"/>
              <a:gd name="T88" fmla="*/ 374 w 390"/>
              <a:gd name="T89" fmla="*/ 357 h 465"/>
              <a:gd name="T90" fmla="*/ 368 w 390"/>
              <a:gd name="T91" fmla="*/ 330 h 465"/>
              <a:gd name="T92" fmla="*/ 347 w 390"/>
              <a:gd name="T93" fmla="*/ 319 h 465"/>
              <a:gd name="T94" fmla="*/ 326 w 390"/>
              <a:gd name="T95" fmla="*/ 303 h 465"/>
              <a:gd name="T96" fmla="*/ 310 w 390"/>
              <a:gd name="T97" fmla="*/ 281 h 465"/>
              <a:gd name="T98" fmla="*/ 299 w 390"/>
              <a:gd name="T99" fmla="*/ 259 h 465"/>
              <a:gd name="T100" fmla="*/ 294 w 390"/>
              <a:gd name="T101" fmla="*/ 232 h 465"/>
              <a:gd name="T102" fmla="*/ 288 w 390"/>
              <a:gd name="T103" fmla="*/ 211 h 465"/>
              <a:gd name="T104" fmla="*/ 304 w 390"/>
              <a:gd name="T105" fmla="*/ 194 h 465"/>
              <a:gd name="T106" fmla="*/ 288 w 390"/>
              <a:gd name="T107" fmla="*/ 178 h 465"/>
              <a:gd name="T108" fmla="*/ 267 w 390"/>
              <a:gd name="T109" fmla="*/ 184 h 465"/>
              <a:gd name="T110" fmla="*/ 256 w 390"/>
              <a:gd name="T111" fmla="*/ 167 h 465"/>
              <a:gd name="T112" fmla="*/ 246 w 390"/>
              <a:gd name="T113" fmla="*/ 167 h 465"/>
              <a:gd name="T114" fmla="*/ 230 w 390"/>
              <a:gd name="T115" fmla="*/ 157 h 465"/>
              <a:gd name="T116" fmla="*/ 214 w 390"/>
              <a:gd name="T117" fmla="*/ 151 h 4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0" h="465">
                <a:moveTo>
                  <a:pt x="214" y="151"/>
                </a:moveTo>
                <a:lnTo>
                  <a:pt x="203" y="146"/>
                </a:lnTo>
                <a:lnTo>
                  <a:pt x="203" y="140"/>
                </a:lnTo>
                <a:lnTo>
                  <a:pt x="198" y="130"/>
                </a:lnTo>
                <a:lnTo>
                  <a:pt x="187" y="113"/>
                </a:lnTo>
                <a:lnTo>
                  <a:pt x="182" y="103"/>
                </a:lnTo>
                <a:lnTo>
                  <a:pt x="187" y="97"/>
                </a:lnTo>
                <a:lnTo>
                  <a:pt x="182" y="86"/>
                </a:lnTo>
                <a:lnTo>
                  <a:pt x="176" y="81"/>
                </a:lnTo>
                <a:lnTo>
                  <a:pt x="182" y="75"/>
                </a:lnTo>
                <a:lnTo>
                  <a:pt x="187" y="70"/>
                </a:lnTo>
                <a:lnTo>
                  <a:pt x="192" y="54"/>
                </a:lnTo>
                <a:lnTo>
                  <a:pt x="176" y="43"/>
                </a:lnTo>
                <a:lnTo>
                  <a:pt x="166" y="38"/>
                </a:lnTo>
                <a:lnTo>
                  <a:pt x="160" y="27"/>
                </a:lnTo>
                <a:lnTo>
                  <a:pt x="150" y="27"/>
                </a:lnTo>
                <a:lnTo>
                  <a:pt x="144" y="32"/>
                </a:lnTo>
                <a:lnTo>
                  <a:pt x="139" y="27"/>
                </a:lnTo>
                <a:lnTo>
                  <a:pt x="134" y="16"/>
                </a:lnTo>
                <a:lnTo>
                  <a:pt x="123" y="16"/>
                </a:lnTo>
                <a:lnTo>
                  <a:pt x="118" y="5"/>
                </a:lnTo>
                <a:lnTo>
                  <a:pt x="112" y="5"/>
                </a:lnTo>
                <a:lnTo>
                  <a:pt x="107" y="0"/>
                </a:lnTo>
                <a:lnTo>
                  <a:pt x="96" y="16"/>
                </a:lnTo>
                <a:lnTo>
                  <a:pt x="86" y="32"/>
                </a:lnTo>
                <a:lnTo>
                  <a:pt x="86" y="5"/>
                </a:lnTo>
                <a:lnTo>
                  <a:pt x="70" y="27"/>
                </a:lnTo>
                <a:lnTo>
                  <a:pt x="59" y="43"/>
                </a:lnTo>
                <a:lnTo>
                  <a:pt x="43" y="32"/>
                </a:lnTo>
                <a:lnTo>
                  <a:pt x="22" y="48"/>
                </a:lnTo>
                <a:lnTo>
                  <a:pt x="27" y="65"/>
                </a:lnTo>
                <a:lnTo>
                  <a:pt x="22" y="70"/>
                </a:lnTo>
                <a:lnTo>
                  <a:pt x="16" y="70"/>
                </a:lnTo>
                <a:lnTo>
                  <a:pt x="11" y="81"/>
                </a:lnTo>
                <a:lnTo>
                  <a:pt x="11" y="86"/>
                </a:lnTo>
                <a:lnTo>
                  <a:pt x="6" y="92"/>
                </a:lnTo>
                <a:lnTo>
                  <a:pt x="0" y="103"/>
                </a:lnTo>
                <a:lnTo>
                  <a:pt x="6" y="103"/>
                </a:lnTo>
                <a:lnTo>
                  <a:pt x="16" y="108"/>
                </a:lnTo>
                <a:lnTo>
                  <a:pt x="22" y="108"/>
                </a:lnTo>
                <a:lnTo>
                  <a:pt x="27" y="113"/>
                </a:lnTo>
                <a:lnTo>
                  <a:pt x="43" y="119"/>
                </a:lnTo>
                <a:lnTo>
                  <a:pt x="54" y="130"/>
                </a:lnTo>
                <a:lnTo>
                  <a:pt x="59" y="130"/>
                </a:lnTo>
                <a:lnTo>
                  <a:pt x="64" y="140"/>
                </a:lnTo>
                <a:lnTo>
                  <a:pt x="70" y="146"/>
                </a:lnTo>
                <a:lnTo>
                  <a:pt x="75" y="151"/>
                </a:lnTo>
                <a:lnTo>
                  <a:pt x="86" y="157"/>
                </a:lnTo>
                <a:lnTo>
                  <a:pt x="91" y="151"/>
                </a:lnTo>
                <a:lnTo>
                  <a:pt x="96" y="157"/>
                </a:lnTo>
                <a:lnTo>
                  <a:pt x="102" y="157"/>
                </a:lnTo>
                <a:lnTo>
                  <a:pt x="112" y="157"/>
                </a:lnTo>
                <a:lnTo>
                  <a:pt x="112" y="162"/>
                </a:lnTo>
                <a:lnTo>
                  <a:pt x="118" y="162"/>
                </a:lnTo>
                <a:lnTo>
                  <a:pt x="123" y="167"/>
                </a:lnTo>
                <a:lnTo>
                  <a:pt x="134" y="162"/>
                </a:lnTo>
                <a:lnTo>
                  <a:pt x="139" y="162"/>
                </a:lnTo>
                <a:lnTo>
                  <a:pt x="144" y="173"/>
                </a:lnTo>
                <a:lnTo>
                  <a:pt x="134" y="167"/>
                </a:lnTo>
                <a:lnTo>
                  <a:pt x="128" y="167"/>
                </a:lnTo>
                <a:lnTo>
                  <a:pt x="118" y="167"/>
                </a:lnTo>
                <a:lnTo>
                  <a:pt x="123" y="173"/>
                </a:lnTo>
                <a:lnTo>
                  <a:pt x="134" y="167"/>
                </a:lnTo>
                <a:lnTo>
                  <a:pt x="134" y="173"/>
                </a:lnTo>
                <a:lnTo>
                  <a:pt x="128" y="178"/>
                </a:lnTo>
                <a:lnTo>
                  <a:pt x="139" y="178"/>
                </a:lnTo>
                <a:lnTo>
                  <a:pt x="144" y="173"/>
                </a:lnTo>
                <a:lnTo>
                  <a:pt x="139" y="184"/>
                </a:lnTo>
                <a:lnTo>
                  <a:pt x="134" y="184"/>
                </a:lnTo>
                <a:lnTo>
                  <a:pt x="144" y="189"/>
                </a:lnTo>
                <a:lnTo>
                  <a:pt x="150" y="194"/>
                </a:lnTo>
                <a:lnTo>
                  <a:pt x="155" y="205"/>
                </a:lnTo>
                <a:lnTo>
                  <a:pt x="166" y="211"/>
                </a:lnTo>
                <a:lnTo>
                  <a:pt x="171" y="216"/>
                </a:lnTo>
                <a:lnTo>
                  <a:pt x="171" y="222"/>
                </a:lnTo>
                <a:lnTo>
                  <a:pt x="182" y="227"/>
                </a:lnTo>
                <a:lnTo>
                  <a:pt x="182" y="243"/>
                </a:lnTo>
                <a:lnTo>
                  <a:pt x="187" y="249"/>
                </a:lnTo>
                <a:lnTo>
                  <a:pt x="187" y="259"/>
                </a:lnTo>
                <a:lnTo>
                  <a:pt x="182" y="265"/>
                </a:lnTo>
                <a:lnTo>
                  <a:pt x="192" y="270"/>
                </a:lnTo>
                <a:lnTo>
                  <a:pt x="203" y="276"/>
                </a:lnTo>
                <a:lnTo>
                  <a:pt x="198" y="281"/>
                </a:lnTo>
                <a:lnTo>
                  <a:pt x="208" y="292"/>
                </a:lnTo>
                <a:lnTo>
                  <a:pt x="214" y="286"/>
                </a:lnTo>
                <a:lnTo>
                  <a:pt x="214" y="292"/>
                </a:lnTo>
                <a:lnTo>
                  <a:pt x="208" y="303"/>
                </a:lnTo>
                <a:lnTo>
                  <a:pt x="208" y="313"/>
                </a:lnTo>
                <a:lnTo>
                  <a:pt x="208" y="319"/>
                </a:lnTo>
                <a:lnTo>
                  <a:pt x="208" y="330"/>
                </a:lnTo>
                <a:lnTo>
                  <a:pt x="208" y="335"/>
                </a:lnTo>
                <a:lnTo>
                  <a:pt x="214" y="346"/>
                </a:lnTo>
                <a:lnTo>
                  <a:pt x="208" y="351"/>
                </a:lnTo>
                <a:lnTo>
                  <a:pt x="198" y="351"/>
                </a:lnTo>
                <a:lnTo>
                  <a:pt x="192" y="357"/>
                </a:lnTo>
                <a:lnTo>
                  <a:pt x="203" y="362"/>
                </a:lnTo>
                <a:lnTo>
                  <a:pt x="208" y="373"/>
                </a:lnTo>
                <a:lnTo>
                  <a:pt x="214" y="378"/>
                </a:lnTo>
                <a:lnTo>
                  <a:pt x="214" y="389"/>
                </a:lnTo>
                <a:lnTo>
                  <a:pt x="214" y="395"/>
                </a:lnTo>
                <a:lnTo>
                  <a:pt x="219" y="405"/>
                </a:lnTo>
                <a:lnTo>
                  <a:pt x="224" y="411"/>
                </a:lnTo>
                <a:lnTo>
                  <a:pt x="230" y="422"/>
                </a:lnTo>
                <a:lnTo>
                  <a:pt x="230" y="427"/>
                </a:lnTo>
                <a:lnTo>
                  <a:pt x="235" y="438"/>
                </a:lnTo>
                <a:lnTo>
                  <a:pt x="240" y="438"/>
                </a:lnTo>
                <a:lnTo>
                  <a:pt x="251" y="438"/>
                </a:lnTo>
                <a:lnTo>
                  <a:pt x="256" y="438"/>
                </a:lnTo>
                <a:lnTo>
                  <a:pt x="267" y="438"/>
                </a:lnTo>
                <a:lnTo>
                  <a:pt x="272" y="432"/>
                </a:lnTo>
                <a:lnTo>
                  <a:pt x="283" y="432"/>
                </a:lnTo>
                <a:lnTo>
                  <a:pt x="294" y="438"/>
                </a:lnTo>
                <a:lnTo>
                  <a:pt x="299" y="443"/>
                </a:lnTo>
                <a:lnTo>
                  <a:pt x="299" y="454"/>
                </a:lnTo>
                <a:lnTo>
                  <a:pt x="310" y="459"/>
                </a:lnTo>
                <a:lnTo>
                  <a:pt x="315" y="459"/>
                </a:lnTo>
                <a:lnTo>
                  <a:pt x="326" y="465"/>
                </a:lnTo>
                <a:lnTo>
                  <a:pt x="336" y="465"/>
                </a:lnTo>
                <a:lnTo>
                  <a:pt x="342" y="465"/>
                </a:lnTo>
                <a:lnTo>
                  <a:pt x="352" y="465"/>
                </a:lnTo>
                <a:lnTo>
                  <a:pt x="363" y="465"/>
                </a:lnTo>
                <a:lnTo>
                  <a:pt x="368" y="459"/>
                </a:lnTo>
                <a:lnTo>
                  <a:pt x="374" y="454"/>
                </a:lnTo>
                <a:lnTo>
                  <a:pt x="374" y="443"/>
                </a:lnTo>
                <a:lnTo>
                  <a:pt x="384" y="438"/>
                </a:lnTo>
                <a:lnTo>
                  <a:pt x="390" y="438"/>
                </a:lnTo>
                <a:lnTo>
                  <a:pt x="390" y="432"/>
                </a:lnTo>
                <a:lnTo>
                  <a:pt x="390" y="422"/>
                </a:lnTo>
                <a:lnTo>
                  <a:pt x="384" y="416"/>
                </a:lnTo>
                <a:lnTo>
                  <a:pt x="384" y="405"/>
                </a:lnTo>
                <a:lnTo>
                  <a:pt x="384" y="400"/>
                </a:lnTo>
                <a:lnTo>
                  <a:pt x="379" y="389"/>
                </a:lnTo>
                <a:lnTo>
                  <a:pt x="379" y="378"/>
                </a:lnTo>
                <a:lnTo>
                  <a:pt x="379" y="368"/>
                </a:lnTo>
                <a:lnTo>
                  <a:pt x="374" y="357"/>
                </a:lnTo>
                <a:lnTo>
                  <a:pt x="374" y="346"/>
                </a:lnTo>
                <a:lnTo>
                  <a:pt x="368" y="340"/>
                </a:lnTo>
                <a:lnTo>
                  <a:pt x="368" y="330"/>
                </a:lnTo>
                <a:lnTo>
                  <a:pt x="363" y="324"/>
                </a:lnTo>
                <a:lnTo>
                  <a:pt x="352" y="324"/>
                </a:lnTo>
                <a:lnTo>
                  <a:pt x="347" y="319"/>
                </a:lnTo>
                <a:lnTo>
                  <a:pt x="342" y="313"/>
                </a:lnTo>
                <a:lnTo>
                  <a:pt x="326" y="313"/>
                </a:lnTo>
                <a:lnTo>
                  <a:pt x="326" y="303"/>
                </a:lnTo>
                <a:lnTo>
                  <a:pt x="320" y="292"/>
                </a:lnTo>
                <a:lnTo>
                  <a:pt x="315" y="286"/>
                </a:lnTo>
                <a:lnTo>
                  <a:pt x="310" y="281"/>
                </a:lnTo>
                <a:lnTo>
                  <a:pt x="304" y="270"/>
                </a:lnTo>
                <a:lnTo>
                  <a:pt x="304" y="265"/>
                </a:lnTo>
                <a:lnTo>
                  <a:pt x="299" y="259"/>
                </a:lnTo>
                <a:lnTo>
                  <a:pt x="299" y="249"/>
                </a:lnTo>
                <a:lnTo>
                  <a:pt x="299" y="238"/>
                </a:lnTo>
                <a:lnTo>
                  <a:pt x="294" y="232"/>
                </a:lnTo>
                <a:lnTo>
                  <a:pt x="283" y="227"/>
                </a:lnTo>
                <a:lnTo>
                  <a:pt x="283" y="216"/>
                </a:lnTo>
                <a:lnTo>
                  <a:pt x="288" y="211"/>
                </a:lnTo>
                <a:lnTo>
                  <a:pt x="294" y="205"/>
                </a:lnTo>
                <a:lnTo>
                  <a:pt x="299" y="200"/>
                </a:lnTo>
                <a:lnTo>
                  <a:pt x="304" y="194"/>
                </a:lnTo>
                <a:lnTo>
                  <a:pt x="304" y="189"/>
                </a:lnTo>
                <a:lnTo>
                  <a:pt x="299" y="178"/>
                </a:lnTo>
                <a:lnTo>
                  <a:pt x="288" y="178"/>
                </a:lnTo>
                <a:lnTo>
                  <a:pt x="283" y="184"/>
                </a:lnTo>
                <a:lnTo>
                  <a:pt x="278" y="178"/>
                </a:lnTo>
                <a:lnTo>
                  <a:pt x="267" y="184"/>
                </a:lnTo>
                <a:lnTo>
                  <a:pt x="262" y="184"/>
                </a:lnTo>
                <a:lnTo>
                  <a:pt x="256" y="178"/>
                </a:lnTo>
                <a:lnTo>
                  <a:pt x="256" y="167"/>
                </a:lnTo>
                <a:lnTo>
                  <a:pt x="256" y="162"/>
                </a:lnTo>
                <a:lnTo>
                  <a:pt x="251" y="157"/>
                </a:lnTo>
                <a:lnTo>
                  <a:pt x="246" y="167"/>
                </a:lnTo>
                <a:lnTo>
                  <a:pt x="240" y="162"/>
                </a:lnTo>
                <a:lnTo>
                  <a:pt x="235" y="157"/>
                </a:lnTo>
                <a:lnTo>
                  <a:pt x="230" y="157"/>
                </a:lnTo>
                <a:lnTo>
                  <a:pt x="219" y="162"/>
                </a:lnTo>
                <a:lnTo>
                  <a:pt x="214" y="157"/>
                </a:lnTo>
                <a:lnTo>
                  <a:pt x="214" y="15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0" name="Freeform 143"/>
          <p:cNvSpPr>
            <a:spLocks/>
          </p:cNvSpPr>
          <p:nvPr/>
        </p:nvSpPr>
        <p:spPr bwMode="auto">
          <a:xfrm>
            <a:off x="5022106" y="5248348"/>
            <a:ext cx="33338" cy="42849"/>
          </a:xfrm>
          <a:custGeom>
            <a:avLst/>
            <a:gdLst>
              <a:gd name="T0" fmla="*/ 0 w 21"/>
              <a:gd name="T1" fmla="*/ 0 h 27"/>
              <a:gd name="T2" fmla="*/ 0 w 21"/>
              <a:gd name="T3" fmla="*/ 5 h 27"/>
              <a:gd name="T4" fmla="*/ 5 w 21"/>
              <a:gd name="T5" fmla="*/ 11 h 27"/>
              <a:gd name="T6" fmla="*/ 11 w 21"/>
              <a:gd name="T7" fmla="*/ 16 h 27"/>
              <a:gd name="T8" fmla="*/ 16 w 21"/>
              <a:gd name="T9" fmla="*/ 27 h 27"/>
              <a:gd name="T10" fmla="*/ 21 w 21"/>
              <a:gd name="T11" fmla="*/ 27 h 27"/>
              <a:gd name="T12" fmla="*/ 21 w 21"/>
              <a:gd name="T13" fmla="*/ 21 h 27"/>
              <a:gd name="T14" fmla="*/ 16 w 21"/>
              <a:gd name="T15" fmla="*/ 16 h 27"/>
              <a:gd name="T16" fmla="*/ 5 w 21"/>
              <a:gd name="T17" fmla="*/ 5 h 27"/>
              <a:gd name="T18" fmla="*/ 0 w 21"/>
              <a:gd name="T19" fmla="*/ 0 h 27"/>
              <a:gd name="T20" fmla="*/ 0 w 21"/>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7">
                <a:moveTo>
                  <a:pt x="0" y="0"/>
                </a:moveTo>
                <a:lnTo>
                  <a:pt x="0" y="5"/>
                </a:lnTo>
                <a:lnTo>
                  <a:pt x="5" y="11"/>
                </a:lnTo>
                <a:lnTo>
                  <a:pt x="11" y="16"/>
                </a:lnTo>
                <a:lnTo>
                  <a:pt x="16" y="27"/>
                </a:lnTo>
                <a:lnTo>
                  <a:pt x="21" y="27"/>
                </a:lnTo>
                <a:lnTo>
                  <a:pt x="21" y="21"/>
                </a:lnTo>
                <a:lnTo>
                  <a:pt x="16" y="16"/>
                </a:lnTo>
                <a:lnTo>
                  <a:pt x="5" y="5"/>
                </a:lnTo>
                <a:lnTo>
                  <a:pt x="0"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1" name="Freeform 144"/>
          <p:cNvSpPr>
            <a:spLocks/>
          </p:cNvSpPr>
          <p:nvPr/>
        </p:nvSpPr>
        <p:spPr bwMode="auto">
          <a:xfrm>
            <a:off x="4750644" y="4870643"/>
            <a:ext cx="119063" cy="128547"/>
          </a:xfrm>
          <a:custGeom>
            <a:avLst/>
            <a:gdLst>
              <a:gd name="T0" fmla="*/ 43 w 75"/>
              <a:gd name="T1" fmla="*/ 11 h 81"/>
              <a:gd name="T2" fmla="*/ 16 w 75"/>
              <a:gd name="T3" fmla="*/ 43 h 81"/>
              <a:gd name="T4" fmla="*/ 0 w 75"/>
              <a:gd name="T5" fmla="*/ 59 h 81"/>
              <a:gd name="T6" fmla="*/ 27 w 75"/>
              <a:gd name="T7" fmla="*/ 81 h 81"/>
              <a:gd name="T8" fmla="*/ 43 w 75"/>
              <a:gd name="T9" fmla="*/ 70 h 81"/>
              <a:gd name="T10" fmla="*/ 59 w 75"/>
              <a:gd name="T11" fmla="*/ 59 h 81"/>
              <a:gd name="T12" fmla="*/ 70 w 75"/>
              <a:gd name="T13" fmla="*/ 43 h 81"/>
              <a:gd name="T14" fmla="*/ 75 w 75"/>
              <a:gd name="T15" fmla="*/ 27 h 81"/>
              <a:gd name="T16" fmla="*/ 64 w 75"/>
              <a:gd name="T17" fmla="*/ 11 h 81"/>
              <a:gd name="T18" fmla="*/ 54 w 75"/>
              <a:gd name="T19" fmla="*/ 0 h 81"/>
              <a:gd name="T20" fmla="*/ 43 w 75"/>
              <a:gd name="T21" fmla="*/ 11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81">
                <a:moveTo>
                  <a:pt x="43" y="11"/>
                </a:moveTo>
                <a:lnTo>
                  <a:pt x="16" y="43"/>
                </a:lnTo>
                <a:lnTo>
                  <a:pt x="0" y="59"/>
                </a:lnTo>
                <a:lnTo>
                  <a:pt x="27" y="81"/>
                </a:lnTo>
                <a:lnTo>
                  <a:pt x="43" y="70"/>
                </a:lnTo>
                <a:lnTo>
                  <a:pt x="59" y="59"/>
                </a:lnTo>
                <a:lnTo>
                  <a:pt x="70" y="43"/>
                </a:lnTo>
                <a:lnTo>
                  <a:pt x="75" y="27"/>
                </a:lnTo>
                <a:lnTo>
                  <a:pt x="64" y="11"/>
                </a:lnTo>
                <a:lnTo>
                  <a:pt x="54" y="0"/>
                </a:lnTo>
                <a:lnTo>
                  <a:pt x="43"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2" name="Freeform 145"/>
          <p:cNvSpPr>
            <a:spLocks/>
          </p:cNvSpPr>
          <p:nvPr/>
        </p:nvSpPr>
        <p:spPr bwMode="auto">
          <a:xfrm>
            <a:off x="5123706" y="4467547"/>
            <a:ext cx="84138" cy="76176"/>
          </a:xfrm>
          <a:custGeom>
            <a:avLst/>
            <a:gdLst>
              <a:gd name="T0" fmla="*/ 48 w 53"/>
              <a:gd name="T1" fmla="*/ 10 h 48"/>
              <a:gd name="T2" fmla="*/ 37 w 53"/>
              <a:gd name="T3" fmla="*/ 16 h 48"/>
              <a:gd name="T4" fmla="*/ 21 w 53"/>
              <a:gd name="T5" fmla="*/ 0 h 48"/>
              <a:gd name="T6" fmla="*/ 0 w 53"/>
              <a:gd name="T7" fmla="*/ 27 h 48"/>
              <a:gd name="T8" fmla="*/ 16 w 53"/>
              <a:gd name="T9" fmla="*/ 21 h 48"/>
              <a:gd name="T10" fmla="*/ 11 w 53"/>
              <a:gd name="T11" fmla="*/ 32 h 48"/>
              <a:gd name="T12" fmla="*/ 16 w 53"/>
              <a:gd name="T13" fmla="*/ 37 h 48"/>
              <a:gd name="T14" fmla="*/ 27 w 53"/>
              <a:gd name="T15" fmla="*/ 32 h 48"/>
              <a:gd name="T16" fmla="*/ 16 w 53"/>
              <a:gd name="T17" fmla="*/ 43 h 48"/>
              <a:gd name="T18" fmla="*/ 27 w 53"/>
              <a:gd name="T19" fmla="*/ 48 h 48"/>
              <a:gd name="T20" fmla="*/ 43 w 53"/>
              <a:gd name="T21" fmla="*/ 43 h 48"/>
              <a:gd name="T22" fmla="*/ 48 w 53"/>
              <a:gd name="T23" fmla="*/ 37 h 48"/>
              <a:gd name="T24" fmla="*/ 48 w 53"/>
              <a:gd name="T25" fmla="*/ 32 h 48"/>
              <a:gd name="T26" fmla="*/ 53 w 53"/>
              <a:gd name="T27" fmla="*/ 21 h 48"/>
              <a:gd name="T28" fmla="*/ 48 w 53"/>
              <a:gd name="T29" fmla="*/ 32 h 48"/>
              <a:gd name="T30" fmla="*/ 53 w 53"/>
              <a:gd name="T31" fmla="*/ 21 h 48"/>
              <a:gd name="T32" fmla="*/ 48 w 53"/>
              <a:gd name="T33" fmla="*/ 1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48">
                <a:moveTo>
                  <a:pt x="48" y="10"/>
                </a:moveTo>
                <a:lnTo>
                  <a:pt x="37" y="16"/>
                </a:lnTo>
                <a:lnTo>
                  <a:pt x="21" y="0"/>
                </a:lnTo>
                <a:lnTo>
                  <a:pt x="0" y="27"/>
                </a:lnTo>
                <a:lnTo>
                  <a:pt x="16" y="21"/>
                </a:lnTo>
                <a:lnTo>
                  <a:pt x="11" y="32"/>
                </a:lnTo>
                <a:lnTo>
                  <a:pt x="16" y="37"/>
                </a:lnTo>
                <a:lnTo>
                  <a:pt x="27" y="32"/>
                </a:lnTo>
                <a:lnTo>
                  <a:pt x="16" y="43"/>
                </a:lnTo>
                <a:lnTo>
                  <a:pt x="27" y="48"/>
                </a:lnTo>
                <a:lnTo>
                  <a:pt x="43" y="43"/>
                </a:lnTo>
                <a:lnTo>
                  <a:pt x="48" y="37"/>
                </a:lnTo>
                <a:lnTo>
                  <a:pt x="48" y="32"/>
                </a:lnTo>
                <a:lnTo>
                  <a:pt x="53" y="21"/>
                </a:lnTo>
                <a:lnTo>
                  <a:pt x="48" y="32"/>
                </a:lnTo>
                <a:lnTo>
                  <a:pt x="53" y="21"/>
                </a:lnTo>
                <a:lnTo>
                  <a:pt x="48" y="1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4" name="Freeform 147"/>
          <p:cNvSpPr>
            <a:spLocks/>
          </p:cNvSpPr>
          <p:nvPr/>
        </p:nvSpPr>
        <p:spPr bwMode="auto">
          <a:xfrm>
            <a:off x="5445969" y="2637743"/>
            <a:ext cx="406400" cy="584014"/>
          </a:xfrm>
          <a:custGeom>
            <a:avLst/>
            <a:gdLst>
              <a:gd name="T0" fmla="*/ 69 w 256"/>
              <a:gd name="T1" fmla="*/ 287 h 368"/>
              <a:gd name="T2" fmla="*/ 74 w 256"/>
              <a:gd name="T3" fmla="*/ 314 h 368"/>
              <a:gd name="T4" fmla="*/ 69 w 256"/>
              <a:gd name="T5" fmla="*/ 347 h 368"/>
              <a:gd name="T6" fmla="*/ 85 w 256"/>
              <a:gd name="T7" fmla="*/ 363 h 368"/>
              <a:gd name="T8" fmla="*/ 112 w 256"/>
              <a:gd name="T9" fmla="*/ 363 h 368"/>
              <a:gd name="T10" fmla="*/ 138 w 256"/>
              <a:gd name="T11" fmla="*/ 347 h 368"/>
              <a:gd name="T12" fmla="*/ 160 w 256"/>
              <a:gd name="T13" fmla="*/ 330 h 368"/>
              <a:gd name="T14" fmla="*/ 170 w 256"/>
              <a:gd name="T15" fmla="*/ 303 h 368"/>
              <a:gd name="T16" fmla="*/ 176 w 256"/>
              <a:gd name="T17" fmla="*/ 282 h 368"/>
              <a:gd name="T18" fmla="*/ 181 w 256"/>
              <a:gd name="T19" fmla="*/ 249 h 368"/>
              <a:gd name="T20" fmla="*/ 186 w 256"/>
              <a:gd name="T21" fmla="*/ 222 h 368"/>
              <a:gd name="T22" fmla="*/ 213 w 256"/>
              <a:gd name="T23" fmla="*/ 211 h 368"/>
              <a:gd name="T24" fmla="*/ 224 w 256"/>
              <a:gd name="T25" fmla="*/ 190 h 368"/>
              <a:gd name="T26" fmla="*/ 202 w 256"/>
              <a:gd name="T27" fmla="*/ 174 h 368"/>
              <a:gd name="T28" fmla="*/ 202 w 256"/>
              <a:gd name="T29" fmla="*/ 147 h 368"/>
              <a:gd name="T30" fmla="*/ 208 w 256"/>
              <a:gd name="T31" fmla="*/ 130 h 368"/>
              <a:gd name="T32" fmla="*/ 213 w 256"/>
              <a:gd name="T33" fmla="*/ 109 h 368"/>
              <a:gd name="T34" fmla="*/ 240 w 256"/>
              <a:gd name="T35" fmla="*/ 98 h 368"/>
              <a:gd name="T36" fmla="*/ 245 w 256"/>
              <a:gd name="T37" fmla="*/ 71 h 368"/>
              <a:gd name="T38" fmla="*/ 256 w 256"/>
              <a:gd name="T39" fmla="*/ 55 h 368"/>
              <a:gd name="T40" fmla="*/ 245 w 256"/>
              <a:gd name="T41" fmla="*/ 28 h 368"/>
              <a:gd name="T42" fmla="*/ 224 w 256"/>
              <a:gd name="T43" fmla="*/ 6 h 368"/>
              <a:gd name="T44" fmla="*/ 208 w 256"/>
              <a:gd name="T45" fmla="*/ 11 h 368"/>
              <a:gd name="T46" fmla="*/ 192 w 256"/>
              <a:gd name="T47" fmla="*/ 33 h 368"/>
              <a:gd name="T48" fmla="*/ 165 w 256"/>
              <a:gd name="T49" fmla="*/ 28 h 368"/>
              <a:gd name="T50" fmla="*/ 138 w 256"/>
              <a:gd name="T51" fmla="*/ 17 h 368"/>
              <a:gd name="T52" fmla="*/ 112 w 256"/>
              <a:gd name="T53" fmla="*/ 28 h 368"/>
              <a:gd name="T54" fmla="*/ 85 w 256"/>
              <a:gd name="T55" fmla="*/ 44 h 368"/>
              <a:gd name="T56" fmla="*/ 64 w 256"/>
              <a:gd name="T57" fmla="*/ 60 h 368"/>
              <a:gd name="T58" fmla="*/ 37 w 256"/>
              <a:gd name="T59" fmla="*/ 65 h 368"/>
              <a:gd name="T60" fmla="*/ 37 w 256"/>
              <a:gd name="T61" fmla="*/ 71 h 368"/>
              <a:gd name="T62" fmla="*/ 26 w 256"/>
              <a:gd name="T63" fmla="*/ 82 h 368"/>
              <a:gd name="T64" fmla="*/ 21 w 256"/>
              <a:gd name="T65" fmla="*/ 98 h 368"/>
              <a:gd name="T66" fmla="*/ 10 w 256"/>
              <a:gd name="T67" fmla="*/ 109 h 368"/>
              <a:gd name="T68" fmla="*/ 0 w 256"/>
              <a:gd name="T69" fmla="*/ 130 h 368"/>
              <a:gd name="T70" fmla="*/ 5 w 256"/>
              <a:gd name="T71" fmla="*/ 141 h 368"/>
              <a:gd name="T72" fmla="*/ 10 w 256"/>
              <a:gd name="T73" fmla="*/ 163 h 368"/>
              <a:gd name="T74" fmla="*/ 21 w 256"/>
              <a:gd name="T75" fmla="*/ 190 h 368"/>
              <a:gd name="T76" fmla="*/ 16 w 256"/>
              <a:gd name="T77" fmla="*/ 217 h 368"/>
              <a:gd name="T78" fmla="*/ 37 w 256"/>
              <a:gd name="T79" fmla="*/ 233 h 368"/>
              <a:gd name="T80" fmla="*/ 42 w 256"/>
              <a:gd name="T81" fmla="*/ 260 h 368"/>
              <a:gd name="T82" fmla="*/ 58 w 256"/>
              <a:gd name="T83" fmla="*/ 260 h 3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368">
                <a:moveTo>
                  <a:pt x="58" y="282"/>
                </a:moveTo>
                <a:lnTo>
                  <a:pt x="64" y="287"/>
                </a:lnTo>
                <a:lnTo>
                  <a:pt x="69" y="287"/>
                </a:lnTo>
                <a:lnTo>
                  <a:pt x="69" y="293"/>
                </a:lnTo>
                <a:lnTo>
                  <a:pt x="74" y="303"/>
                </a:lnTo>
                <a:lnTo>
                  <a:pt x="74" y="314"/>
                </a:lnTo>
                <a:lnTo>
                  <a:pt x="69" y="325"/>
                </a:lnTo>
                <a:lnTo>
                  <a:pt x="69" y="336"/>
                </a:lnTo>
                <a:lnTo>
                  <a:pt x="69" y="347"/>
                </a:lnTo>
                <a:lnTo>
                  <a:pt x="69" y="352"/>
                </a:lnTo>
                <a:lnTo>
                  <a:pt x="80" y="357"/>
                </a:lnTo>
                <a:lnTo>
                  <a:pt x="85" y="363"/>
                </a:lnTo>
                <a:lnTo>
                  <a:pt x="96" y="368"/>
                </a:lnTo>
                <a:lnTo>
                  <a:pt x="106" y="368"/>
                </a:lnTo>
                <a:lnTo>
                  <a:pt x="112" y="363"/>
                </a:lnTo>
                <a:lnTo>
                  <a:pt x="122" y="357"/>
                </a:lnTo>
                <a:lnTo>
                  <a:pt x="128" y="352"/>
                </a:lnTo>
                <a:lnTo>
                  <a:pt x="138" y="347"/>
                </a:lnTo>
                <a:lnTo>
                  <a:pt x="149" y="341"/>
                </a:lnTo>
                <a:lnTo>
                  <a:pt x="154" y="336"/>
                </a:lnTo>
                <a:lnTo>
                  <a:pt x="160" y="330"/>
                </a:lnTo>
                <a:lnTo>
                  <a:pt x="165" y="320"/>
                </a:lnTo>
                <a:lnTo>
                  <a:pt x="170" y="314"/>
                </a:lnTo>
                <a:lnTo>
                  <a:pt x="170" y="303"/>
                </a:lnTo>
                <a:lnTo>
                  <a:pt x="176" y="298"/>
                </a:lnTo>
                <a:lnTo>
                  <a:pt x="176" y="293"/>
                </a:lnTo>
                <a:lnTo>
                  <a:pt x="176" y="282"/>
                </a:lnTo>
                <a:lnTo>
                  <a:pt x="176" y="271"/>
                </a:lnTo>
                <a:lnTo>
                  <a:pt x="181" y="260"/>
                </a:lnTo>
                <a:lnTo>
                  <a:pt x="181" y="249"/>
                </a:lnTo>
                <a:lnTo>
                  <a:pt x="181" y="238"/>
                </a:lnTo>
                <a:lnTo>
                  <a:pt x="181" y="228"/>
                </a:lnTo>
                <a:lnTo>
                  <a:pt x="186" y="222"/>
                </a:lnTo>
                <a:lnTo>
                  <a:pt x="192" y="217"/>
                </a:lnTo>
                <a:lnTo>
                  <a:pt x="202" y="211"/>
                </a:lnTo>
                <a:lnTo>
                  <a:pt x="213" y="211"/>
                </a:lnTo>
                <a:lnTo>
                  <a:pt x="213" y="206"/>
                </a:lnTo>
                <a:lnTo>
                  <a:pt x="218" y="195"/>
                </a:lnTo>
                <a:lnTo>
                  <a:pt x="224" y="190"/>
                </a:lnTo>
                <a:lnTo>
                  <a:pt x="213" y="184"/>
                </a:lnTo>
                <a:lnTo>
                  <a:pt x="208" y="179"/>
                </a:lnTo>
                <a:lnTo>
                  <a:pt x="202" y="174"/>
                </a:lnTo>
                <a:lnTo>
                  <a:pt x="197" y="168"/>
                </a:lnTo>
                <a:lnTo>
                  <a:pt x="197" y="157"/>
                </a:lnTo>
                <a:lnTo>
                  <a:pt x="202" y="147"/>
                </a:lnTo>
                <a:lnTo>
                  <a:pt x="197" y="141"/>
                </a:lnTo>
                <a:lnTo>
                  <a:pt x="197" y="136"/>
                </a:lnTo>
                <a:lnTo>
                  <a:pt x="208" y="130"/>
                </a:lnTo>
                <a:lnTo>
                  <a:pt x="213" y="125"/>
                </a:lnTo>
                <a:lnTo>
                  <a:pt x="213" y="114"/>
                </a:lnTo>
                <a:lnTo>
                  <a:pt x="213" y="109"/>
                </a:lnTo>
                <a:lnTo>
                  <a:pt x="224" y="109"/>
                </a:lnTo>
                <a:lnTo>
                  <a:pt x="234" y="103"/>
                </a:lnTo>
                <a:lnTo>
                  <a:pt x="240" y="98"/>
                </a:lnTo>
                <a:lnTo>
                  <a:pt x="245" y="92"/>
                </a:lnTo>
                <a:lnTo>
                  <a:pt x="245" y="82"/>
                </a:lnTo>
                <a:lnTo>
                  <a:pt x="245" y="71"/>
                </a:lnTo>
                <a:lnTo>
                  <a:pt x="245" y="65"/>
                </a:lnTo>
                <a:lnTo>
                  <a:pt x="256" y="60"/>
                </a:lnTo>
                <a:lnTo>
                  <a:pt x="256" y="55"/>
                </a:lnTo>
                <a:lnTo>
                  <a:pt x="256" y="44"/>
                </a:lnTo>
                <a:lnTo>
                  <a:pt x="250" y="38"/>
                </a:lnTo>
                <a:lnTo>
                  <a:pt x="245" y="28"/>
                </a:lnTo>
                <a:lnTo>
                  <a:pt x="240" y="22"/>
                </a:lnTo>
                <a:lnTo>
                  <a:pt x="229" y="17"/>
                </a:lnTo>
                <a:lnTo>
                  <a:pt x="224" y="6"/>
                </a:lnTo>
                <a:lnTo>
                  <a:pt x="218" y="0"/>
                </a:lnTo>
                <a:lnTo>
                  <a:pt x="213" y="6"/>
                </a:lnTo>
                <a:lnTo>
                  <a:pt x="208" y="11"/>
                </a:lnTo>
                <a:lnTo>
                  <a:pt x="197" y="17"/>
                </a:lnTo>
                <a:lnTo>
                  <a:pt x="202" y="28"/>
                </a:lnTo>
                <a:lnTo>
                  <a:pt x="192" y="33"/>
                </a:lnTo>
                <a:lnTo>
                  <a:pt x="186" y="33"/>
                </a:lnTo>
                <a:lnTo>
                  <a:pt x="176" y="33"/>
                </a:lnTo>
                <a:lnTo>
                  <a:pt x="165" y="28"/>
                </a:lnTo>
                <a:lnTo>
                  <a:pt x="154" y="22"/>
                </a:lnTo>
                <a:lnTo>
                  <a:pt x="144" y="22"/>
                </a:lnTo>
                <a:lnTo>
                  <a:pt x="138" y="17"/>
                </a:lnTo>
                <a:lnTo>
                  <a:pt x="128" y="17"/>
                </a:lnTo>
                <a:lnTo>
                  <a:pt x="122" y="22"/>
                </a:lnTo>
                <a:lnTo>
                  <a:pt x="112" y="28"/>
                </a:lnTo>
                <a:lnTo>
                  <a:pt x="101" y="33"/>
                </a:lnTo>
                <a:lnTo>
                  <a:pt x="96" y="38"/>
                </a:lnTo>
                <a:lnTo>
                  <a:pt x="85" y="44"/>
                </a:lnTo>
                <a:lnTo>
                  <a:pt x="80" y="49"/>
                </a:lnTo>
                <a:lnTo>
                  <a:pt x="69" y="55"/>
                </a:lnTo>
                <a:lnTo>
                  <a:pt x="64" y="60"/>
                </a:lnTo>
                <a:lnTo>
                  <a:pt x="53" y="65"/>
                </a:lnTo>
                <a:lnTo>
                  <a:pt x="48" y="71"/>
                </a:lnTo>
                <a:lnTo>
                  <a:pt x="37" y="65"/>
                </a:lnTo>
                <a:lnTo>
                  <a:pt x="26" y="65"/>
                </a:lnTo>
                <a:lnTo>
                  <a:pt x="26" y="71"/>
                </a:lnTo>
                <a:lnTo>
                  <a:pt x="37" y="71"/>
                </a:lnTo>
                <a:lnTo>
                  <a:pt x="42" y="76"/>
                </a:lnTo>
                <a:lnTo>
                  <a:pt x="32" y="76"/>
                </a:lnTo>
                <a:lnTo>
                  <a:pt x="26" y="82"/>
                </a:lnTo>
                <a:lnTo>
                  <a:pt x="21" y="87"/>
                </a:lnTo>
                <a:lnTo>
                  <a:pt x="26" y="92"/>
                </a:lnTo>
                <a:lnTo>
                  <a:pt x="21" y="98"/>
                </a:lnTo>
                <a:lnTo>
                  <a:pt x="10" y="98"/>
                </a:lnTo>
                <a:lnTo>
                  <a:pt x="5" y="98"/>
                </a:lnTo>
                <a:lnTo>
                  <a:pt x="10" y="109"/>
                </a:lnTo>
                <a:lnTo>
                  <a:pt x="5" y="119"/>
                </a:lnTo>
                <a:lnTo>
                  <a:pt x="0" y="125"/>
                </a:lnTo>
                <a:lnTo>
                  <a:pt x="0" y="130"/>
                </a:lnTo>
                <a:lnTo>
                  <a:pt x="5" y="130"/>
                </a:lnTo>
                <a:lnTo>
                  <a:pt x="5" y="136"/>
                </a:lnTo>
                <a:lnTo>
                  <a:pt x="5" y="141"/>
                </a:lnTo>
                <a:lnTo>
                  <a:pt x="5" y="152"/>
                </a:lnTo>
                <a:lnTo>
                  <a:pt x="5" y="157"/>
                </a:lnTo>
                <a:lnTo>
                  <a:pt x="10" y="163"/>
                </a:lnTo>
                <a:lnTo>
                  <a:pt x="16" y="174"/>
                </a:lnTo>
                <a:lnTo>
                  <a:pt x="16" y="184"/>
                </a:lnTo>
                <a:lnTo>
                  <a:pt x="21" y="190"/>
                </a:lnTo>
                <a:lnTo>
                  <a:pt x="16" y="201"/>
                </a:lnTo>
                <a:lnTo>
                  <a:pt x="16" y="211"/>
                </a:lnTo>
                <a:lnTo>
                  <a:pt x="16" y="217"/>
                </a:lnTo>
                <a:lnTo>
                  <a:pt x="21" y="222"/>
                </a:lnTo>
                <a:lnTo>
                  <a:pt x="32" y="222"/>
                </a:lnTo>
                <a:lnTo>
                  <a:pt x="37" y="233"/>
                </a:lnTo>
                <a:lnTo>
                  <a:pt x="37" y="244"/>
                </a:lnTo>
                <a:lnTo>
                  <a:pt x="37" y="255"/>
                </a:lnTo>
                <a:lnTo>
                  <a:pt x="42" y="260"/>
                </a:lnTo>
                <a:lnTo>
                  <a:pt x="48" y="260"/>
                </a:lnTo>
                <a:lnTo>
                  <a:pt x="58" y="255"/>
                </a:lnTo>
                <a:lnTo>
                  <a:pt x="58" y="260"/>
                </a:lnTo>
                <a:lnTo>
                  <a:pt x="58" y="271"/>
                </a:lnTo>
                <a:lnTo>
                  <a:pt x="58" y="28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 name="Freeform 148"/>
          <p:cNvSpPr>
            <a:spLocks/>
          </p:cNvSpPr>
          <p:nvPr/>
        </p:nvSpPr>
        <p:spPr bwMode="auto">
          <a:xfrm>
            <a:off x="5487244" y="2725027"/>
            <a:ext cx="9525" cy="7935"/>
          </a:xfrm>
          <a:custGeom>
            <a:avLst/>
            <a:gdLst>
              <a:gd name="T0" fmla="*/ 6 w 6"/>
              <a:gd name="T1" fmla="*/ 0 h 5"/>
              <a:gd name="T2" fmla="*/ 0 w 6"/>
              <a:gd name="T3" fmla="*/ 0 h 5"/>
              <a:gd name="T4" fmla="*/ 0 w 6"/>
              <a:gd name="T5" fmla="*/ 5 h 5"/>
              <a:gd name="T6" fmla="*/ 6 w 6"/>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6" y="0"/>
                </a:moveTo>
                <a:lnTo>
                  <a:pt x="0" y="0"/>
                </a:lnTo>
                <a:lnTo>
                  <a:pt x="0" y="5"/>
                </a:lnTo>
                <a:lnTo>
                  <a:pt x="6"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6" name="Freeform 149"/>
          <p:cNvSpPr>
            <a:spLocks/>
          </p:cNvSpPr>
          <p:nvPr/>
        </p:nvSpPr>
        <p:spPr bwMode="auto">
          <a:xfrm>
            <a:off x="5309444" y="4407241"/>
            <a:ext cx="246063" cy="179330"/>
          </a:xfrm>
          <a:custGeom>
            <a:avLst/>
            <a:gdLst>
              <a:gd name="T0" fmla="*/ 6 w 155"/>
              <a:gd name="T1" fmla="*/ 86 h 113"/>
              <a:gd name="T2" fmla="*/ 22 w 155"/>
              <a:gd name="T3" fmla="*/ 97 h 113"/>
              <a:gd name="T4" fmla="*/ 32 w 155"/>
              <a:gd name="T5" fmla="*/ 108 h 113"/>
              <a:gd name="T6" fmla="*/ 43 w 155"/>
              <a:gd name="T7" fmla="*/ 97 h 113"/>
              <a:gd name="T8" fmla="*/ 54 w 155"/>
              <a:gd name="T9" fmla="*/ 102 h 113"/>
              <a:gd name="T10" fmla="*/ 64 w 155"/>
              <a:gd name="T11" fmla="*/ 102 h 113"/>
              <a:gd name="T12" fmla="*/ 80 w 155"/>
              <a:gd name="T13" fmla="*/ 108 h 113"/>
              <a:gd name="T14" fmla="*/ 96 w 155"/>
              <a:gd name="T15" fmla="*/ 113 h 113"/>
              <a:gd name="T16" fmla="*/ 107 w 155"/>
              <a:gd name="T17" fmla="*/ 108 h 113"/>
              <a:gd name="T18" fmla="*/ 118 w 155"/>
              <a:gd name="T19" fmla="*/ 108 h 113"/>
              <a:gd name="T20" fmla="*/ 134 w 155"/>
              <a:gd name="T21" fmla="*/ 108 h 113"/>
              <a:gd name="T22" fmla="*/ 139 w 155"/>
              <a:gd name="T23" fmla="*/ 97 h 113"/>
              <a:gd name="T24" fmla="*/ 150 w 155"/>
              <a:gd name="T25" fmla="*/ 92 h 113"/>
              <a:gd name="T26" fmla="*/ 155 w 155"/>
              <a:gd name="T27" fmla="*/ 81 h 113"/>
              <a:gd name="T28" fmla="*/ 150 w 155"/>
              <a:gd name="T29" fmla="*/ 70 h 113"/>
              <a:gd name="T30" fmla="*/ 139 w 155"/>
              <a:gd name="T31" fmla="*/ 65 h 113"/>
              <a:gd name="T32" fmla="*/ 123 w 155"/>
              <a:gd name="T33" fmla="*/ 59 h 113"/>
              <a:gd name="T34" fmla="*/ 107 w 155"/>
              <a:gd name="T35" fmla="*/ 54 h 113"/>
              <a:gd name="T36" fmla="*/ 112 w 155"/>
              <a:gd name="T37" fmla="*/ 43 h 113"/>
              <a:gd name="T38" fmla="*/ 123 w 155"/>
              <a:gd name="T39" fmla="*/ 38 h 113"/>
              <a:gd name="T40" fmla="*/ 107 w 155"/>
              <a:gd name="T41" fmla="*/ 38 h 113"/>
              <a:gd name="T42" fmla="*/ 107 w 155"/>
              <a:gd name="T43" fmla="*/ 27 h 113"/>
              <a:gd name="T44" fmla="*/ 102 w 155"/>
              <a:gd name="T45" fmla="*/ 21 h 113"/>
              <a:gd name="T46" fmla="*/ 96 w 155"/>
              <a:gd name="T47" fmla="*/ 5 h 113"/>
              <a:gd name="T48" fmla="*/ 75 w 155"/>
              <a:gd name="T49" fmla="*/ 5 h 113"/>
              <a:gd name="T50" fmla="*/ 70 w 155"/>
              <a:gd name="T51" fmla="*/ 5 h 113"/>
              <a:gd name="T52" fmla="*/ 59 w 155"/>
              <a:gd name="T53" fmla="*/ 21 h 113"/>
              <a:gd name="T54" fmla="*/ 48 w 155"/>
              <a:gd name="T55" fmla="*/ 32 h 113"/>
              <a:gd name="T56" fmla="*/ 38 w 155"/>
              <a:gd name="T57" fmla="*/ 43 h 113"/>
              <a:gd name="T58" fmla="*/ 27 w 155"/>
              <a:gd name="T59" fmla="*/ 54 h 113"/>
              <a:gd name="T60" fmla="*/ 11 w 155"/>
              <a:gd name="T61" fmla="*/ 70 h 113"/>
              <a:gd name="T62" fmla="*/ 0 w 155"/>
              <a:gd name="T63" fmla="*/ 81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113">
                <a:moveTo>
                  <a:pt x="0" y="81"/>
                </a:moveTo>
                <a:lnTo>
                  <a:pt x="6" y="86"/>
                </a:lnTo>
                <a:lnTo>
                  <a:pt x="16" y="92"/>
                </a:lnTo>
                <a:lnTo>
                  <a:pt x="22" y="97"/>
                </a:lnTo>
                <a:lnTo>
                  <a:pt x="22" y="102"/>
                </a:lnTo>
                <a:lnTo>
                  <a:pt x="32" y="108"/>
                </a:lnTo>
                <a:lnTo>
                  <a:pt x="38" y="102"/>
                </a:lnTo>
                <a:lnTo>
                  <a:pt x="43" y="97"/>
                </a:lnTo>
                <a:lnTo>
                  <a:pt x="54" y="92"/>
                </a:lnTo>
                <a:lnTo>
                  <a:pt x="54" y="102"/>
                </a:lnTo>
                <a:lnTo>
                  <a:pt x="59" y="102"/>
                </a:lnTo>
                <a:lnTo>
                  <a:pt x="64" y="102"/>
                </a:lnTo>
                <a:lnTo>
                  <a:pt x="70" y="102"/>
                </a:lnTo>
                <a:lnTo>
                  <a:pt x="80" y="108"/>
                </a:lnTo>
                <a:lnTo>
                  <a:pt x="86" y="108"/>
                </a:lnTo>
                <a:lnTo>
                  <a:pt x="96" y="113"/>
                </a:lnTo>
                <a:lnTo>
                  <a:pt x="102" y="113"/>
                </a:lnTo>
                <a:lnTo>
                  <a:pt x="107" y="108"/>
                </a:lnTo>
                <a:lnTo>
                  <a:pt x="112" y="113"/>
                </a:lnTo>
                <a:lnTo>
                  <a:pt x="118" y="108"/>
                </a:lnTo>
                <a:lnTo>
                  <a:pt x="128" y="108"/>
                </a:lnTo>
                <a:lnTo>
                  <a:pt x="134" y="108"/>
                </a:lnTo>
                <a:lnTo>
                  <a:pt x="139" y="102"/>
                </a:lnTo>
                <a:lnTo>
                  <a:pt x="139" y="97"/>
                </a:lnTo>
                <a:lnTo>
                  <a:pt x="144" y="97"/>
                </a:lnTo>
                <a:lnTo>
                  <a:pt x="150" y="92"/>
                </a:lnTo>
                <a:lnTo>
                  <a:pt x="155" y="86"/>
                </a:lnTo>
                <a:lnTo>
                  <a:pt x="155" y="81"/>
                </a:lnTo>
                <a:lnTo>
                  <a:pt x="150" y="75"/>
                </a:lnTo>
                <a:lnTo>
                  <a:pt x="150" y="70"/>
                </a:lnTo>
                <a:lnTo>
                  <a:pt x="144" y="65"/>
                </a:lnTo>
                <a:lnTo>
                  <a:pt x="139" y="65"/>
                </a:lnTo>
                <a:lnTo>
                  <a:pt x="134" y="59"/>
                </a:lnTo>
                <a:lnTo>
                  <a:pt x="123" y="59"/>
                </a:lnTo>
                <a:lnTo>
                  <a:pt x="112" y="59"/>
                </a:lnTo>
                <a:lnTo>
                  <a:pt x="107" y="54"/>
                </a:lnTo>
                <a:lnTo>
                  <a:pt x="107" y="48"/>
                </a:lnTo>
                <a:lnTo>
                  <a:pt x="112" y="43"/>
                </a:lnTo>
                <a:lnTo>
                  <a:pt x="118" y="43"/>
                </a:lnTo>
                <a:lnTo>
                  <a:pt x="123" y="38"/>
                </a:lnTo>
                <a:lnTo>
                  <a:pt x="118" y="38"/>
                </a:lnTo>
                <a:lnTo>
                  <a:pt x="107" y="38"/>
                </a:lnTo>
                <a:lnTo>
                  <a:pt x="112" y="32"/>
                </a:lnTo>
                <a:lnTo>
                  <a:pt x="107" y="27"/>
                </a:lnTo>
                <a:lnTo>
                  <a:pt x="107" y="16"/>
                </a:lnTo>
                <a:lnTo>
                  <a:pt x="102" y="21"/>
                </a:lnTo>
                <a:lnTo>
                  <a:pt x="102" y="10"/>
                </a:lnTo>
                <a:lnTo>
                  <a:pt x="96" y="5"/>
                </a:lnTo>
                <a:lnTo>
                  <a:pt x="86" y="5"/>
                </a:lnTo>
                <a:lnTo>
                  <a:pt x="75" y="5"/>
                </a:lnTo>
                <a:lnTo>
                  <a:pt x="75" y="0"/>
                </a:lnTo>
                <a:lnTo>
                  <a:pt x="70" y="5"/>
                </a:lnTo>
                <a:lnTo>
                  <a:pt x="64" y="10"/>
                </a:lnTo>
                <a:lnTo>
                  <a:pt x="59" y="21"/>
                </a:lnTo>
                <a:lnTo>
                  <a:pt x="54" y="27"/>
                </a:lnTo>
                <a:lnTo>
                  <a:pt x="48" y="32"/>
                </a:lnTo>
                <a:lnTo>
                  <a:pt x="43" y="43"/>
                </a:lnTo>
                <a:lnTo>
                  <a:pt x="38" y="43"/>
                </a:lnTo>
                <a:lnTo>
                  <a:pt x="32" y="48"/>
                </a:lnTo>
                <a:lnTo>
                  <a:pt x="27" y="54"/>
                </a:lnTo>
                <a:lnTo>
                  <a:pt x="22" y="59"/>
                </a:lnTo>
                <a:lnTo>
                  <a:pt x="11" y="70"/>
                </a:lnTo>
                <a:lnTo>
                  <a:pt x="6" y="75"/>
                </a:lnTo>
                <a:lnTo>
                  <a:pt x="0" y="8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7" name="Freeform 150"/>
          <p:cNvSpPr>
            <a:spLocks/>
          </p:cNvSpPr>
          <p:nvPr/>
        </p:nvSpPr>
        <p:spPr bwMode="auto">
          <a:xfrm>
            <a:off x="5191969" y="4364392"/>
            <a:ext cx="228600" cy="146003"/>
          </a:xfrm>
          <a:custGeom>
            <a:avLst/>
            <a:gdLst>
              <a:gd name="T0" fmla="*/ 144 w 144"/>
              <a:gd name="T1" fmla="*/ 16 h 92"/>
              <a:gd name="T2" fmla="*/ 101 w 144"/>
              <a:gd name="T3" fmla="*/ 0 h 92"/>
              <a:gd name="T4" fmla="*/ 96 w 144"/>
              <a:gd name="T5" fmla="*/ 10 h 92"/>
              <a:gd name="T6" fmla="*/ 85 w 144"/>
              <a:gd name="T7" fmla="*/ 21 h 92"/>
              <a:gd name="T8" fmla="*/ 80 w 144"/>
              <a:gd name="T9" fmla="*/ 37 h 92"/>
              <a:gd name="T10" fmla="*/ 74 w 144"/>
              <a:gd name="T11" fmla="*/ 32 h 92"/>
              <a:gd name="T12" fmla="*/ 48 w 144"/>
              <a:gd name="T13" fmla="*/ 21 h 92"/>
              <a:gd name="T14" fmla="*/ 37 w 144"/>
              <a:gd name="T15" fmla="*/ 10 h 92"/>
              <a:gd name="T16" fmla="*/ 21 w 144"/>
              <a:gd name="T17" fmla="*/ 0 h 92"/>
              <a:gd name="T18" fmla="*/ 0 w 144"/>
              <a:gd name="T19" fmla="*/ 43 h 92"/>
              <a:gd name="T20" fmla="*/ 5 w 144"/>
              <a:gd name="T21" fmla="*/ 54 h 92"/>
              <a:gd name="T22" fmla="*/ 16 w 144"/>
              <a:gd name="T23" fmla="*/ 43 h 92"/>
              <a:gd name="T24" fmla="*/ 32 w 144"/>
              <a:gd name="T25" fmla="*/ 48 h 92"/>
              <a:gd name="T26" fmla="*/ 21 w 144"/>
              <a:gd name="T27" fmla="*/ 65 h 92"/>
              <a:gd name="T28" fmla="*/ 69 w 144"/>
              <a:gd name="T29" fmla="*/ 92 h 92"/>
              <a:gd name="T30" fmla="*/ 80 w 144"/>
              <a:gd name="T31" fmla="*/ 92 h 92"/>
              <a:gd name="T32" fmla="*/ 117 w 144"/>
              <a:gd name="T33" fmla="*/ 54 h 92"/>
              <a:gd name="T34" fmla="*/ 144 w 144"/>
              <a:gd name="T35" fmla="*/ 16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4" h="92">
                <a:moveTo>
                  <a:pt x="144" y="16"/>
                </a:moveTo>
                <a:lnTo>
                  <a:pt x="101" y="0"/>
                </a:lnTo>
                <a:lnTo>
                  <a:pt x="96" y="10"/>
                </a:lnTo>
                <a:lnTo>
                  <a:pt x="85" y="21"/>
                </a:lnTo>
                <a:lnTo>
                  <a:pt x="80" y="37"/>
                </a:lnTo>
                <a:lnTo>
                  <a:pt x="74" y="32"/>
                </a:lnTo>
                <a:lnTo>
                  <a:pt x="48" y="21"/>
                </a:lnTo>
                <a:lnTo>
                  <a:pt x="37" y="10"/>
                </a:lnTo>
                <a:lnTo>
                  <a:pt x="21" y="0"/>
                </a:lnTo>
                <a:lnTo>
                  <a:pt x="0" y="43"/>
                </a:lnTo>
                <a:lnTo>
                  <a:pt x="5" y="54"/>
                </a:lnTo>
                <a:lnTo>
                  <a:pt x="16" y="43"/>
                </a:lnTo>
                <a:lnTo>
                  <a:pt x="32" y="48"/>
                </a:lnTo>
                <a:lnTo>
                  <a:pt x="21" y="65"/>
                </a:lnTo>
                <a:lnTo>
                  <a:pt x="69" y="92"/>
                </a:lnTo>
                <a:lnTo>
                  <a:pt x="80" y="92"/>
                </a:lnTo>
                <a:lnTo>
                  <a:pt x="117" y="54"/>
                </a:lnTo>
                <a:lnTo>
                  <a:pt x="144" y="16"/>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8" name="Freeform 151"/>
          <p:cNvSpPr>
            <a:spLocks/>
          </p:cNvSpPr>
          <p:nvPr/>
        </p:nvSpPr>
        <p:spPr bwMode="auto">
          <a:xfrm>
            <a:off x="5157044" y="4450090"/>
            <a:ext cx="42863" cy="42849"/>
          </a:xfrm>
          <a:custGeom>
            <a:avLst/>
            <a:gdLst>
              <a:gd name="T0" fmla="*/ 0 w 27"/>
              <a:gd name="T1" fmla="*/ 11 h 27"/>
              <a:gd name="T2" fmla="*/ 16 w 27"/>
              <a:gd name="T3" fmla="*/ 27 h 27"/>
              <a:gd name="T4" fmla="*/ 27 w 27"/>
              <a:gd name="T5" fmla="*/ 21 h 27"/>
              <a:gd name="T6" fmla="*/ 11 w 27"/>
              <a:gd name="T7" fmla="*/ 0 h 27"/>
              <a:gd name="T8" fmla="*/ 0 w 27"/>
              <a:gd name="T9" fmla="*/ 1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0" y="11"/>
                </a:moveTo>
                <a:lnTo>
                  <a:pt x="16" y="27"/>
                </a:lnTo>
                <a:lnTo>
                  <a:pt x="27" y="21"/>
                </a:lnTo>
                <a:lnTo>
                  <a:pt x="11" y="0"/>
                </a:lnTo>
                <a:lnTo>
                  <a:pt x="0"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9" name="Freeform 152"/>
          <p:cNvSpPr>
            <a:spLocks/>
          </p:cNvSpPr>
          <p:nvPr/>
        </p:nvSpPr>
        <p:spPr bwMode="auto">
          <a:xfrm>
            <a:off x="6434981" y="4800815"/>
            <a:ext cx="517525" cy="507838"/>
          </a:xfrm>
          <a:custGeom>
            <a:avLst/>
            <a:gdLst>
              <a:gd name="T0" fmla="*/ 144 w 326"/>
              <a:gd name="T1" fmla="*/ 238 h 320"/>
              <a:gd name="T2" fmla="*/ 166 w 326"/>
              <a:gd name="T3" fmla="*/ 260 h 320"/>
              <a:gd name="T4" fmla="*/ 182 w 326"/>
              <a:gd name="T5" fmla="*/ 282 h 320"/>
              <a:gd name="T6" fmla="*/ 198 w 326"/>
              <a:gd name="T7" fmla="*/ 303 h 320"/>
              <a:gd name="T8" fmla="*/ 208 w 326"/>
              <a:gd name="T9" fmla="*/ 320 h 320"/>
              <a:gd name="T10" fmla="*/ 246 w 326"/>
              <a:gd name="T11" fmla="*/ 314 h 320"/>
              <a:gd name="T12" fmla="*/ 272 w 326"/>
              <a:gd name="T13" fmla="*/ 309 h 320"/>
              <a:gd name="T14" fmla="*/ 288 w 326"/>
              <a:gd name="T15" fmla="*/ 287 h 320"/>
              <a:gd name="T16" fmla="*/ 299 w 326"/>
              <a:gd name="T17" fmla="*/ 265 h 320"/>
              <a:gd name="T18" fmla="*/ 283 w 326"/>
              <a:gd name="T19" fmla="*/ 249 h 320"/>
              <a:gd name="T20" fmla="*/ 256 w 326"/>
              <a:gd name="T21" fmla="*/ 244 h 320"/>
              <a:gd name="T22" fmla="*/ 246 w 326"/>
              <a:gd name="T23" fmla="*/ 217 h 320"/>
              <a:gd name="T24" fmla="*/ 256 w 326"/>
              <a:gd name="T25" fmla="*/ 195 h 320"/>
              <a:gd name="T26" fmla="*/ 278 w 326"/>
              <a:gd name="T27" fmla="*/ 190 h 320"/>
              <a:gd name="T28" fmla="*/ 299 w 326"/>
              <a:gd name="T29" fmla="*/ 168 h 320"/>
              <a:gd name="T30" fmla="*/ 304 w 326"/>
              <a:gd name="T31" fmla="*/ 141 h 320"/>
              <a:gd name="T32" fmla="*/ 320 w 326"/>
              <a:gd name="T33" fmla="*/ 119 h 320"/>
              <a:gd name="T34" fmla="*/ 320 w 326"/>
              <a:gd name="T35" fmla="*/ 92 h 320"/>
              <a:gd name="T36" fmla="*/ 310 w 326"/>
              <a:gd name="T37" fmla="*/ 76 h 320"/>
              <a:gd name="T38" fmla="*/ 304 w 326"/>
              <a:gd name="T39" fmla="*/ 44 h 320"/>
              <a:gd name="T40" fmla="*/ 283 w 326"/>
              <a:gd name="T41" fmla="*/ 33 h 320"/>
              <a:gd name="T42" fmla="*/ 251 w 326"/>
              <a:gd name="T43" fmla="*/ 33 h 320"/>
              <a:gd name="T44" fmla="*/ 240 w 326"/>
              <a:gd name="T45" fmla="*/ 44 h 320"/>
              <a:gd name="T46" fmla="*/ 214 w 326"/>
              <a:gd name="T47" fmla="*/ 49 h 320"/>
              <a:gd name="T48" fmla="*/ 219 w 326"/>
              <a:gd name="T49" fmla="*/ 60 h 320"/>
              <a:gd name="T50" fmla="*/ 203 w 326"/>
              <a:gd name="T51" fmla="*/ 71 h 320"/>
              <a:gd name="T52" fmla="*/ 219 w 326"/>
              <a:gd name="T53" fmla="*/ 87 h 320"/>
              <a:gd name="T54" fmla="*/ 240 w 326"/>
              <a:gd name="T55" fmla="*/ 109 h 320"/>
              <a:gd name="T56" fmla="*/ 246 w 326"/>
              <a:gd name="T57" fmla="*/ 119 h 320"/>
              <a:gd name="T58" fmla="*/ 224 w 326"/>
              <a:gd name="T59" fmla="*/ 103 h 320"/>
              <a:gd name="T60" fmla="*/ 203 w 326"/>
              <a:gd name="T61" fmla="*/ 87 h 320"/>
              <a:gd name="T62" fmla="*/ 176 w 326"/>
              <a:gd name="T63" fmla="*/ 87 h 320"/>
              <a:gd name="T64" fmla="*/ 166 w 326"/>
              <a:gd name="T65" fmla="*/ 71 h 320"/>
              <a:gd name="T66" fmla="*/ 150 w 326"/>
              <a:gd name="T67" fmla="*/ 55 h 320"/>
              <a:gd name="T68" fmla="*/ 128 w 326"/>
              <a:gd name="T69" fmla="*/ 38 h 320"/>
              <a:gd name="T70" fmla="*/ 102 w 326"/>
              <a:gd name="T71" fmla="*/ 38 h 320"/>
              <a:gd name="T72" fmla="*/ 91 w 326"/>
              <a:gd name="T73" fmla="*/ 0 h 320"/>
              <a:gd name="T74" fmla="*/ 64 w 326"/>
              <a:gd name="T75" fmla="*/ 11 h 320"/>
              <a:gd name="T76" fmla="*/ 48 w 326"/>
              <a:gd name="T77" fmla="*/ 27 h 320"/>
              <a:gd name="T78" fmla="*/ 59 w 326"/>
              <a:gd name="T79" fmla="*/ 49 h 320"/>
              <a:gd name="T80" fmla="*/ 54 w 326"/>
              <a:gd name="T81" fmla="*/ 76 h 320"/>
              <a:gd name="T82" fmla="*/ 54 w 326"/>
              <a:gd name="T83" fmla="*/ 98 h 320"/>
              <a:gd name="T84" fmla="*/ 38 w 326"/>
              <a:gd name="T85" fmla="*/ 114 h 320"/>
              <a:gd name="T86" fmla="*/ 16 w 326"/>
              <a:gd name="T87" fmla="*/ 125 h 320"/>
              <a:gd name="T88" fmla="*/ 6 w 326"/>
              <a:gd name="T89" fmla="*/ 146 h 320"/>
              <a:gd name="T90" fmla="*/ 11 w 326"/>
              <a:gd name="T91" fmla="*/ 163 h 320"/>
              <a:gd name="T92" fmla="*/ 27 w 326"/>
              <a:gd name="T93" fmla="*/ 179 h 320"/>
              <a:gd name="T94" fmla="*/ 54 w 326"/>
              <a:gd name="T95" fmla="*/ 184 h 320"/>
              <a:gd name="T96" fmla="*/ 75 w 326"/>
              <a:gd name="T97" fmla="*/ 201 h 320"/>
              <a:gd name="T98" fmla="*/ 91 w 326"/>
              <a:gd name="T99" fmla="*/ 217 h 320"/>
              <a:gd name="T100" fmla="*/ 118 w 326"/>
              <a:gd name="T101" fmla="*/ 228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 h="320">
                <a:moveTo>
                  <a:pt x="134" y="222"/>
                </a:moveTo>
                <a:lnTo>
                  <a:pt x="139" y="228"/>
                </a:lnTo>
                <a:lnTo>
                  <a:pt x="144" y="238"/>
                </a:lnTo>
                <a:lnTo>
                  <a:pt x="150" y="244"/>
                </a:lnTo>
                <a:lnTo>
                  <a:pt x="155" y="255"/>
                </a:lnTo>
                <a:lnTo>
                  <a:pt x="166" y="260"/>
                </a:lnTo>
                <a:lnTo>
                  <a:pt x="171" y="265"/>
                </a:lnTo>
                <a:lnTo>
                  <a:pt x="176" y="276"/>
                </a:lnTo>
                <a:lnTo>
                  <a:pt x="182" y="282"/>
                </a:lnTo>
                <a:lnTo>
                  <a:pt x="187" y="293"/>
                </a:lnTo>
                <a:lnTo>
                  <a:pt x="187" y="298"/>
                </a:lnTo>
                <a:lnTo>
                  <a:pt x="198" y="303"/>
                </a:lnTo>
                <a:lnTo>
                  <a:pt x="208" y="303"/>
                </a:lnTo>
                <a:lnTo>
                  <a:pt x="208" y="314"/>
                </a:lnTo>
                <a:lnTo>
                  <a:pt x="208" y="320"/>
                </a:lnTo>
                <a:lnTo>
                  <a:pt x="219" y="320"/>
                </a:lnTo>
                <a:lnTo>
                  <a:pt x="235" y="314"/>
                </a:lnTo>
                <a:lnTo>
                  <a:pt x="246" y="314"/>
                </a:lnTo>
                <a:lnTo>
                  <a:pt x="256" y="309"/>
                </a:lnTo>
                <a:lnTo>
                  <a:pt x="267" y="309"/>
                </a:lnTo>
                <a:lnTo>
                  <a:pt x="272" y="309"/>
                </a:lnTo>
                <a:lnTo>
                  <a:pt x="283" y="303"/>
                </a:lnTo>
                <a:lnTo>
                  <a:pt x="288" y="293"/>
                </a:lnTo>
                <a:lnTo>
                  <a:pt x="288" y="287"/>
                </a:lnTo>
                <a:lnTo>
                  <a:pt x="288" y="276"/>
                </a:lnTo>
                <a:lnTo>
                  <a:pt x="299" y="271"/>
                </a:lnTo>
                <a:lnTo>
                  <a:pt x="299" y="265"/>
                </a:lnTo>
                <a:lnTo>
                  <a:pt x="294" y="260"/>
                </a:lnTo>
                <a:lnTo>
                  <a:pt x="294" y="249"/>
                </a:lnTo>
                <a:lnTo>
                  <a:pt x="283" y="249"/>
                </a:lnTo>
                <a:lnTo>
                  <a:pt x="278" y="249"/>
                </a:lnTo>
                <a:lnTo>
                  <a:pt x="267" y="249"/>
                </a:lnTo>
                <a:lnTo>
                  <a:pt x="256" y="244"/>
                </a:lnTo>
                <a:lnTo>
                  <a:pt x="251" y="238"/>
                </a:lnTo>
                <a:lnTo>
                  <a:pt x="246" y="228"/>
                </a:lnTo>
                <a:lnTo>
                  <a:pt x="246" y="217"/>
                </a:lnTo>
                <a:lnTo>
                  <a:pt x="240" y="211"/>
                </a:lnTo>
                <a:lnTo>
                  <a:pt x="246" y="206"/>
                </a:lnTo>
                <a:lnTo>
                  <a:pt x="256" y="195"/>
                </a:lnTo>
                <a:lnTo>
                  <a:pt x="262" y="201"/>
                </a:lnTo>
                <a:lnTo>
                  <a:pt x="272" y="195"/>
                </a:lnTo>
                <a:lnTo>
                  <a:pt x="278" y="190"/>
                </a:lnTo>
                <a:lnTo>
                  <a:pt x="288" y="184"/>
                </a:lnTo>
                <a:lnTo>
                  <a:pt x="294" y="174"/>
                </a:lnTo>
                <a:lnTo>
                  <a:pt x="299" y="168"/>
                </a:lnTo>
                <a:lnTo>
                  <a:pt x="304" y="157"/>
                </a:lnTo>
                <a:lnTo>
                  <a:pt x="304" y="146"/>
                </a:lnTo>
                <a:lnTo>
                  <a:pt x="304" y="141"/>
                </a:lnTo>
                <a:lnTo>
                  <a:pt x="304" y="130"/>
                </a:lnTo>
                <a:lnTo>
                  <a:pt x="310" y="125"/>
                </a:lnTo>
                <a:lnTo>
                  <a:pt x="320" y="119"/>
                </a:lnTo>
                <a:lnTo>
                  <a:pt x="326" y="109"/>
                </a:lnTo>
                <a:lnTo>
                  <a:pt x="326" y="98"/>
                </a:lnTo>
                <a:lnTo>
                  <a:pt x="320" y="92"/>
                </a:lnTo>
                <a:lnTo>
                  <a:pt x="315" y="87"/>
                </a:lnTo>
                <a:lnTo>
                  <a:pt x="310" y="82"/>
                </a:lnTo>
                <a:lnTo>
                  <a:pt x="310" y="76"/>
                </a:lnTo>
                <a:lnTo>
                  <a:pt x="310" y="65"/>
                </a:lnTo>
                <a:lnTo>
                  <a:pt x="310" y="55"/>
                </a:lnTo>
                <a:lnTo>
                  <a:pt x="304" y="44"/>
                </a:lnTo>
                <a:lnTo>
                  <a:pt x="299" y="38"/>
                </a:lnTo>
                <a:lnTo>
                  <a:pt x="294" y="33"/>
                </a:lnTo>
                <a:lnTo>
                  <a:pt x="283" y="33"/>
                </a:lnTo>
                <a:lnTo>
                  <a:pt x="278" y="33"/>
                </a:lnTo>
                <a:lnTo>
                  <a:pt x="262" y="33"/>
                </a:lnTo>
                <a:lnTo>
                  <a:pt x="251" y="33"/>
                </a:lnTo>
                <a:lnTo>
                  <a:pt x="246" y="38"/>
                </a:lnTo>
                <a:lnTo>
                  <a:pt x="251" y="44"/>
                </a:lnTo>
                <a:lnTo>
                  <a:pt x="240" y="44"/>
                </a:lnTo>
                <a:lnTo>
                  <a:pt x="235" y="38"/>
                </a:lnTo>
                <a:lnTo>
                  <a:pt x="219" y="38"/>
                </a:lnTo>
                <a:lnTo>
                  <a:pt x="214" y="49"/>
                </a:lnTo>
                <a:lnTo>
                  <a:pt x="208" y="49"/>
                </a:lnTo>
                <a:lnTo>
                  <a:pt x="214" y="55"/>
                </a:lnTo>
                <a:lnTo>
                  <a:pt x="219" y="60"/>
                </a:lnTo>
                <a:lnTo>
                  <a:pt x="208" y="60"/>
                </a:lnTo>
                <a:lnTo>
                  <a:pt x="198" y="65"/>
                </a:lnTo>
                <a:lnTo>
                  <a:pt x="203" y="71"/>
                </a:lnTo>
                <a:lnTo>
                  <a:pt x="208" y="76"/>
                </a:lnTo>
                <a:lnTo>
                  <a:pt x="219" y="82"/>
                </a:lnTo>
                <a:lnTo>
                  <a:pt x="219" y="87"/>
                </a:lnTo>
                <a:lnTo>
                  <a:pt x="230" y="92"/>
                </a:lnTo>
                <a:lnTo>
                  <a:pt x="235" y="103"/>
                </a:lnTo>
                <a:lnTo>
                  <a:pt x="240" y="109"/>
                </a:lnTo>
                <a:lnTo>
                  <a:pt x="246" y="114"/>
                </a:lnTo>
                <a:lnTo>
                  <a:pt x="256" y="114"/>
                </a:lnTo>
                <a:lnTo>
                  <a:pt x="246" y="119"/>
                </a:lnTo>
                <a:lnTo>
                  <a:pt x="240" y="119"/>
                </a:lnTo>
                <a:lnTo>
                  <a:pt x="230" y="109"/>
                </a:lnTo>
                <a:lnTo>
                  <a:pt x="224" y="103"/>
                </a:lnTo>
                <a:lnTo>
                  <a:pt x="219" y="98"/>
                </a:lnTo>
                <a:lnTo>
                  <a:pt x="208" y="92"/>
                </a:lnTo>
                <a:lnTo>
                  <a:pt x="203" y="87"/>
                </a:lnTo>
                <a:lnTo>
                  <a:pt x="198" y="82"/>
                </a:lnTo>
                <a:lnTo>
                  <a:pt x="187" y="82"/>
                </a:lnTo>
                <a:lnTo>
                  <a:pt x="176" y="87"/>
                </a:lnTo>
                <a:lnTo>
                  <a:pt x="171" y="82"/>
                </a:lnTo>
                <a:lnTo>
                  <a:pt x="171" y="76"/>
                </a:lnTo>
                <a:lnTo>
                  <a:pt x="166" y="71"/>
                </a:lnTo>
                <a:lnTo>
                  <a:pt x="160" y="71"/>
                </a:lnTo>
                <a:lnTo>
                  <a:pt x="150" y="65"/>
                </a:lnTo>
                <a:lnTo>
                  <a:pt x="150" y="55"/>
                </a:lnTo>
                <a:lnTo>
                  <a:pt x="139" y="55"/>
                </a:lnTo>
                <a:lnTo>
                  <a:pt x="134" y="44"/>
                </a:lnTo>
                <a:lnTo>
                  <a:pt x="128" y="38"/>
                </a:lnTo>
                <a:lnTo>
                  <a:pt x="123" y="33"/>
                </a:lnTo>
                <a:lnTo>
                  <a:pt x="112" y="38"/>
                </a:lnTo>
                <a:lnTo>
                  <a:pt x="102" y="38"/>
                </a:lnTo>
                <a:lnTo>
                  <a:pt x="96" y="27"/>
                </a:lnTo>
                <a:lnTo>
                  <a:pt x="96" y="11"/>
                </a:lnTo>
                <a:lnTo>
                  <a:pt x="91" y="0"/>
                </a:lnTo>
                <a:lnTo>
                  <a:pt x="80" y="0"/>
                </a:lnTo>
                <a:lnTo>
                  <a:pt x="70" y="0"/>
                </a:lnTo>
                <a:lnTo>
                  <a:pt x="64" y="11"/>
                </a:lnTo>
                <a:lnTo>
                  <a:pt x="54" y="11"/>
                </a:lnTo>
                <a:lnTo>
                  <a:pt x="48" y="17"/>
                </a:lnTo>
                <a:lnTo>
                  <a:pt x="48" y="27"/>
                </a:lnTo>
                <a:lnTo>
                  <a:pt x="54" y="33"/>
                </a:lnTo>
                <a:lnTo>
                  <a:pt x="54" y="44"/>
                </a:lnTo>
                <a:lnTo>
                  <a:pt x="59" y="49"/>
                </a:lnTo>
                <a:lnTo>
                  <a:pt x="59" y="60"/>
                </a:lnTo>
                <a:lnTo>
                  <a:pt x="54" y="65"/>
                </a:lnTo>
                <a:lnTo>
                  <a:pt x="54" y="76"/>
                </a:lnTo>
                <a:lnTo>
                  <a:pt x="48" y="76"/>
                </a:lnTo>
                <a:lnTo>
                  <a:pt x="54" y="87"/>
                </a:lnTo>
                <a:lnTo>
                  <a:pt x="54" y="98"/>
                </a:lnTo>
                <a:lnTo>
                  <a:pt x="48" y="103"/>
                </a:lnTo>
                <a:lnTo>
                  <a:pt x="43" y="109"/>
                </a:lnTo>
                <a:lnTo>
                  <a:pt x="38" y="114"/>
                </a:lnTo>
                <a:lnTo>
                  <a:pt x="32" y="119"/>
                </a:lnTo>
                <a:lnTo>
                  <a:pt x="27" y="125"/>
                </a:lnTo>
                <a:lnTo>
                  <a:pt x="16" y="125"/>
                </a:lnTo>
                <a:lnTo>
                  <a:pt x="11" y="130"/>
                </a:lnTo>
                <a:lnTo>
                  <a:pt x="6" y="136"/>
                </a:lnTo>
                <a:lnTo>
                  <a:pt x="6" y="146"/>
                </a:lnTo>
                <a:lnTo>
                  <a:pt x="0" y="152"/>
                </a:lnTo>
                <a:lnTo>
                  <a:pt x="6" y="157"/>
                </a:lnTo>
                <a:lnTo>
                  <a:pt x="11" y="163"/>
                </a:lnTo>
                <a:lnTo>
                  <a:pt x="16" y="168"/>
                </a:lnTo>
                <a:lnTo>
                  <a:pt x="22" y="179"/>
                </a:lnTo>
                <a:lnTo>
                  <a:pt x="27" y="179"/>
                </a:lnTo>
                <a:lnTo>
                  <a:pt x="38" y="184"/>
                </a:lnTo>
                <a:lnTo>
                  <a:pt x="43" y="179"/>
                </a:lnTo>
                <a:lnTo>
                  <a:pt x="54" y="184"/>
                </a:lnTo>
                <a:lnTo>
                  <a:pt x="59" y="190"/>
                </a:lnTo>
                <a:lnTo>
                  <a:pt x="64" y="195"/>
                </a:lnTo>
                <a:lnTo>
                  <a:pt x="75" y="201"/>
                </a:lnTo>
                <a:lnTo>
                  <a:pt x="80" y="206"/>
                </a:lnTo>
                <a:lnTo>
                  <a:pt x="86" y="211"/>
                </a:lnTo>
                <a:lnTo>
                  <a:pt x="91" y="217"/>
                </a:lnTo>
                <a:lnTo>
                  <a:pt x="96" y="222"/>
                </a:lnTo>
                <a:lnTo>
                  <a:pt x="107" y="222"/>
                </a:lnTo>
                <a:lnTo>
                  <a:pt x="118" y="228"/>
                </a:lnTo>
                <a:lnTo>
                  <a:pt x="128" y="222"/>
                </a:lnTo>
                <a:lnTo>
                  <a:pt x="134" y="22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0" name="Freeform 153"/>
          <p:cNvSpPr>
            <a:spLocks/>
          </p:cNvSpPr>
          <p:nvPr/>
        </p:nvSpPr>
        <p:spPr bwMode="auto">
          <a:xfrm>
            <a:off x="6546106" y="4397719"/>
            <a:ext cx="346075" cy="274550"/>
          </a:xfrm>
          <a:custGeom>
            <a:avLst/>
            <a:gdLst>
              <a:gd name="T0" fmla="*/ 96 w 218"/>
              <a:gd name="T1" fmla="*/ 157 h 173"/>
              <a:gd name="T2" fmla="*/ 106 w 218"/>
              <a:gd name="T3" fmla="*/ 162 h 173"/>
              <a:gd name="T4" fmla="*/ 112 w 218"/>
              <a:gd name="T5" fmla="*/ 173 h 173"/>
              <a:gd name="T6" fmla="*/ 112 w 218"/>
              <a:gd name="T7" fmla="*/ 173 h 173"/>
              <a:gd name="T8" fmla="*/ 128 w 218"/>
              <a:gd name="T9" fmla="*/ 173 h 173"/>
              <a:gd name="T10" fmla="*/ 149 w 218"/>
              <a:gd name="T11" fmla="*/ 173 h 173"/>
              <a:gd name="T12" fmla="*/ 160 w 218"/>
              <a:gd name="T13" fmla="*/ 157 h 173"/>
              <a:gd name="T14" fmla="*/ 176 w 218"/>
              <a:gd name="T15" fmla="*/ 146 h 173"/>
              <a:gd name="T16" fmla="*/ 197 w 218"/>
              <a:gd name="T17" fmla="*/ 141 h 173"/>
              <a:gd name="T18" fmla="*/ 213 w 218"/>
              <a:gd name="T19" fmla="*/ 141 h 173"/>
              <a:gd name="T20" fmla="*/ 218 w 218"/>
              <a:gd name="T21" fmla="*/ 125 h 173"/>
              <a:gd name="T22" fmla="*/ 218 w 218"/>
              <a:gd name="T23" fmla="*/ 103 h 173"/>
              <a:gd name="T24" fmla="*/ 218 w 218"/>
              <a:gd name="T25" fmla="*/ 87 h 173"/>
              <a:gd name="T26" fmla="*/ 218 w 218"/>
              <a:gd name="T27" fmla="*/ 65 h 173"/>
              <a:gd name="T28" fmla="*/ 202 w 218"/>
              <a:gd name="T29" fmla="*/ 49 h 173"/>
              <a:gd name="T30" fmla="*/ 186 w 218"/>
              <a:gd name="T31" fmla="*/ 44 h 173"/>
              <a:gd name="T32" fmla="*/ 170 w 218"/>
              <a:gd name="T33" fmla="*/ 44 h 173"/>
              <a:gd name="T34" fmla="*/ 160 w 218"/>
              <a:gd name="T35" fmla="*/ 38 h 173"/>
              <a:gd name="T36" fmla="*/ 160 w 218"/>
              <a:gd name="T37" fmla="*/ 16 h 173"/>
              <a:gd name="T38" fmla="*/ 154 w 218"/>
              <a:gd name="T39" fmla="*/ 0 h 173"/>
              <a:gd name="T40" fmla="*/ 138 w 218"/>
              <a:gd name="T41" fmla="*/ 16 h 173"/>
              <a:gd name="T42" fmla="*/ 122 w 218"/>
              <a:gd name="T43" fmla="*/ 33 h 173"/>
              <a:gd name="T44" fmla="*/ 101 w 218"/>
              <a:gd name="T45" fmla="*/ 27 h 173"/>
              <a:gd name="T46" fmla="*/ 90 w 218"/>
              <a:gd name="T47" fmla="*/ 44 h 173"/>
              <a:gd name="T48" fmla="*/ 74 w 218"/>
              <a:gd name="T49" fmla="*/ 44 h 173"/>
              <a:gd name="T50" fmla="*/ 53 w 218"/>
              <a:gd name="T51" fmla="*/ 54 h 173"/>
              <a:gd name="T52" fmla="*/ 37 w 218"/>
              <a:gd name="T53" fmla="*/ 60 h 173"/>
              <a:gd name="T54" fmla="*/ 32 w 218"/>
              <a:gd name="T55" fmla="*/ 65 h 173"/>
              <a:gd name="T56" fmla="*/ 26 w 218"/>
              <a:gd name="T57" fmla="*/ 76 h 173"/>
              <a:gd name="T58" fmla="*/ 5 w 218"/>
              <a:gd name="T59" fmla="*/ 76 h 173"/>
              <a:gd name="T60" fmla="*/ 5 w 218"/>
              <a:gd name="T61" fmla="*/ 87 h 173"/>
              <a:gd name="T62" fmla="*/ 0 w 218"/>
              <a:gd name="T63" fmla="*/ 103 h 173"/>
              <a:gd name="T64" fmla="*/ 21 w 218"/>
              <a:gd name="T65" fmla="*/ 108 h 173"/>
              <a:gd name="T66" fmla="*/ 42 w 218"/>
              <a:gd name="T67" fmla="*/ 114 h 173"/>
              <a:gd name="T68" fmla="*/ 53 w 218"/>
              <a:gd name="T69" fmla="*/ 125 h 173"/>
              <a:gd name="T70" fmla="*/ 58 w 218"/>
              <a:gd name="T71" fmla="*/ 135 h 173"/>
              <a:gd name="T72" fmla="*/ 69 w 218"/>
              <a:gd name="T73" fmla="*/ 135 h 173"/>
              <a:gd name="T74" fmla="*/ 80 w 218"/>
              <a:gd name="T75" fmla="*/ 157 h 173"/>
              <a:gd name="T76" fmla="*/ 85 w 218"/>
              <a:gd name="T77" fmla="*/ 152 h 173"/>
              <a:gd name="T78" fmla="*/ 90 w 218"/>
              <a:gd name="T79" fmla="*/ 152 h 1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8" h="173">
                <a:moveTo>
                  <a:pt x="90" y="152"/>
                </a:moveTo>
                <a:lnTo>
                  <a:pt x="96" y="157"/>
                </a:lnTo>
                <a:lnTo>
                  <a:pt x="101" y="162"/>
                </a:lnTo>
                <a:lnTo>
                  <a:pt x="106" y="162"/>
                </a:lnTo>
                <a:lnTo>
                  <a:pt x="117" y="168"/>
                </a:lnTo>
                <a:lnTo>
                  <a:pt x="112" y="173"/>
                </a:lnTo>
                <a:lnTo>
                  <a:pt x="106" y="173"/>
                </a:lnTo>
                <a:lnTo>
                  <a:pt x="112" y="173"/>
                </a:lnTo>
                <a:lnTo>
                  <a:pt x="122" y="173"/>
                </a:lnTo>
                <a:lnTo>
                  <a:pt x="128" y="173"/>
                </a:lnTo>
                <a:lnTo>
                  <a:pt x="138" y="173"/>
                </a:lnTo>
                <a:lnTo>
                  <a:pt x="149" y="173"/>
                </a:lnTo>
                <a:lnTo>
                  <a:pt x="154" y="162"/>
                </a:lnTo>
                <a:lnTo>
                  <a:pt x="160" y="157"/>
                </a:lnTo>
                <a:lnTo>
                  <a:pt x="165" y="152"/>
                </a:lnTo>
                <a:lnTo>
                  <a:pt x="176" y="146"/>
                </a:lnTo>
                <a:lnTo>
                  <a:pt x="181" y="146"/>
                </a:lnTo>
                <a:lnTo>
                  <a:pt x="197" y="141"/>
                </a:lnTo>
                <a:lnTo>
                  <a:pt x="202" y="141"/>
                </a:lnTo>
                <a:lnTo>
                  <a:pt x="213" y="141"/>
                </a:lnTo>
                <a:lnTo>
                  <a:pt x="213" y="130"/>
                </a:lnTo>
                <a:lnTo>
                  <a:pt x="218" y="125"/>
                </a:lnTo>
                <a:lnTo>
                  <a:pt x="218" y="119"/>
                </a:lnTo>
                <a:lnTo>
                  <a:pt x="218" y="103"/>
                </a:lnTo>
                <a:lnTo>
                  <a:pt x="218" y="98"/>
                </a:lnTo>
                <a:lnTo>
                  <a:pt x="218" y="87"/>
                </a:lnTo>
                <a:lnTo>
                  <a:pt x="213" y="81"/>
                </a:lnTo>
                <a:lnTo>
                  <a:pt x="218" y="65"/>
                </a:lnTo>
                <a:lnTo>
                  <a:pt x="208" y="54"/>
                </a:lnTo>
                <a:lnTo>
                  <a:pt x="202" y="49"/>
                </a:lnTo>
                <a:lnTo>
                  <a:pt x="197" y="44"/>
                </a:lnTo>
                <a:lnTo>
                  <a:pt x="186" y="44"/>
                </a:lnTo>
                <a:lnTo>
                  <a:pt x="176" y="49"/>
                </a:lnTo>
                <a:lnTo>
                  <a:pt x="170" y="44"/>
                </a:lnTo>
                <a:lnTo>
                  <a:pt x="160" y="44"/>
                </a:lnTo>
                <a:lnTo>
                  <a:pt x="160" y="38"/>
                </a:lnTo>
                <a:lnTo>
                  <a:pt x="160" y="27"/>
                </a:lnTo>
                <a:lnTo>
                  <a:pt x="160" y="16"/>
                </a:lnTo>
                <a:lnTo>
                  <a:pt x="149" y="11"/>
                </a:lnTo>
                <a:lnTo>
                  <a:pt x="154" y="0"/>
                </a:lnTo>
                <a:lnTo>
                  <a:pt x="144" y="6"/>
                </a:lnTo>
                <a:lnTo>
                  <a:pt x="138" y="16"/>
                </a:lnTo>
                <a:lnTo>
                  <a:pt x="128" y="27"/>
                </a:lnTo>
                <a:lnTo>
                  <a:pt x="122" y="33"/>
                </a:lnTo>
                <a:lnTo>
                  <a:pt x="112" y="33"/>
                </a:lnTo>
                <a:lnTo>
                  <a:pt x="101" y="27"/>
                </a:lnTo>
                <a:lnTo>
                  <a:pt x="96" y="33"/>
                </a:lnTo>
                <a:lnTo>
                  <a:pt x="90" y="44"/>
                </a:lnTo>
                <a:lnTo>
                  <a:pt x="85" y="44"/>
                </a:lnTo>
                <a:lnTo>
                  <a:pt x="74" y="44"/>
                </a:lnTo>
                <a:lnTo>
                  <a:pt x="69" y="49"/>
                </a:lnTo>
                <a:lnTo>
                  <a:pt x="53" y="54"/>
                </a:lnTo>
                <a:lnTo>
                  <a:pt x="48" y="54"/>
                </a:lnTo>
                <a:lnTo>
                  <a:pt x="37" y="60"/>
                </a:lnTo>
                <a:lnTo>
                  <a:pt x="37" y="65"/>
                </a:lnTo>
                <a:lnTo>
                  <a:pt x="32" y="65"/>
                </a:lnTo>
                <a:lnTo>
                  <a:pt x="26" y="71"/>
                </a:lnTo>
                <a:lnTo>
                  <a:pt x="26" y="76"/>
                </a:lnTo>
                <a:lnTo>
                  <a:pt x="16" y="71"/>
                </a:lnTo>
                <a:lnTo>
                  <a:pt x="5" y="76"/>
                </a:lnTo>
                <a:lnTo>
                  <a:pt x="5" y="81"/>
                </a:lnTo>
                <a:lnTo>
                  <a:pt x="5" y="87"/>
                </a:lnTo>
                <a:lnTo>
                  <a:pt x="5" y="98"/>
                </a:lnTo>
                <a:lnTo>
                  <a:pt x="0" y="103"/>
                </a:lnTo>
                <a:lnTo>
                  <a:pt x="16" y="103"/>
                </a:lnTo>
                <a:lnTo>
                  <a:pt x="21" y="108"/>
                </a:lnTo>
                <a:lnTo>
                  <a:pt x="37" y="108"/>
                </a:lnTo>
                <a:lnTo>
                  <a:pt x="42" y="114"/>
                </a:lnTo>
                <a:lnTo>
                  <a:pt x="48" y="119"/>
                </a:lnTo>
                <a:lnTo>
                  <a:pt x="53" y="125"/>
                </a:lnTo>
                <a:lnTo>
                  <a:pt x="58" y="130"/>
                </a:lnTo>
                <a:lnTo>
                  <a:pt x="58" y="135"/>
                </a:lnTo>
                <a:lnTo>
                  <a:pt x="64" y="135"/>
                </a:lnTo>
                <a:lnTo>
                  <a:pt x="69" y="135"/>
                </a:lnTo>
                <a:lnTo>
                  <a:pt x="74" y="152"/>
                </a:lnTo>
                <a:lnTo>
                  <a:pt x="80" y="157"/>
                </a:lnTo>
                <a:lnTo>
                  <a:pt x="80" y="146"/>
                </a:lnTo>
                <a:lnTo>
                  <a:pt x="85" y="152"/>
                </a:lnTo>
                <a:lnTo>
                  <a:pt x="85" y="146"/>
                </a:lnTo>
                <a:lnTo>
                  <a:pt x="90" y="15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1" name="Freeform 154"/>
          <p:cNvSpPr>
            <a:spLocks/>
          </p:cNvSpPr>
          <p:nvPr/>
        </p:nvSpPr>
        <p:spPr bwMode="auto">
          <a:xfrm>
            <a:off x="3312369" y="5668901"/>
            <a:ext cx="711200" cy="403096"/>
          </a:xfrm>
          <a:custGeom>
            <a:avLst/>
            <a:gdLst>
              <a:gd name="T0" fmla="*/ 101 w 448"/>
              <a:gd name="T1" fmla="*/ 59 h 254"/>
              <a:gd name="T2" fmla="*/ 80 w 448"/>
              <a:gd name="T3" fmla="*/ 59 h 254"/>
              <a:gd name="T4" fmla="*/ 53 w 448"/>
              <a:gd name="T5" fmla="*/ 65 h 254"/>
              <a:gd name="T6" fmla="*/ 26 w 448"/>
              <a:gd name="T7" fmla="*/ 81 h 254"/>
              <a:gd name="T8" fmla="*/ 10 w 448"/>
              <a:gd name="T9" fmla="*/ 86 h 254"/>
              <a:gd name="T10" fmla="*/ 0 w 448"/>
              <a:gd name="T11" fmla="*/ 102 h 254"/>
              <a:gd name="T12" fmla="*/ 21 w 448"/>
              <a:gd name="T13" fmla="*/ 113 h 254"/>
              <a:gd name="T14" fmla="*/ 42 w 448"/>
              <a:gd name="T15" fmla="*/ 108 h 254"/>
              <a:gd name="T16" fmla="*/ 42 w 448"/>
              <a:gd name="T17" fmla="*/ 130 h 254"/>
              <a:gd name="T18" fmla="*/ 26 w 448"/>
              <a:gd name="T19" fmla="*/ 151 h 254"/>
              <a:gd name="T20" fmla="*/ 21 w 448"/>
              <a:gd name="T21" fmla="*/ 167 h 254"/>
              <a:gd name="T22" fmla="*/ 26 w 448"/>
              <a:gd name="T23" fmla="*/ 189 h 254"/>
              <a:gd name="T24" fmla="*/ 42 w 448"/>
              <a:gd name="T25" fmla="*/ 205 h 254"/>
              <a:gd name="T26" fmla="*/ 58 w 448"/>
              <a:gd name="T27" fmla="*/ 221 h 254"/>
              <a:gd name="T28" fmla="*/ 64 w 448"/>
              <a:gd name="T29" fmla="*/ 243 h 254"/>
              <a:gd name="T30" fmla="*/ 80 w 448"/>
              <a:gd name="T31" fmla="*/ 249 h 254"/>
              <a:gd name="T32" fmla="*/ 106 w 448"/>
              <a:gd name="T33" fmla="*/ 249 h 254"/>
              <a:gd name="T34" fmla="*/ 128 w 448"/>
              <a:gd name="T35" fmla="*/ 238 h 254"/>
              <a:gd name="T36" fmla="*/ 144 w 448"/>
              <a:gd name="T37" fmla="*/ 254 h 254"/>
              <a:gd name="T38" fmla="*/ 170 w 448"/>
              <a:gd name="T39" fmla="*/ 249 h 254"/>
              <a:gd name="T40" fmla="*/ 181 w 448"/>
              <a:gd name="T41" fmla="*/ 227 h 254"/>
              <a:gd name="T42" fmla="*/ 197 w 448"/>
              <a:gd name="T43" fmla="*/ 221 h 254"/>
              <a:gd name="T44" fmla="*/ 224 w 448"/>
              <a:gd name="T45" fmla="*/ 216 h 254"/>
              <a:gd name="T46" fmla="*/ 234 w 448"/>
              <a:gd name="T47" fmla="*/ 227 h 254"/>
              <a:gd name="T48" fmla="*/ 234 w 448"/>
              <a:gd name="T49" fmla="*/ 249 h 254"/>
              <a:gd name="T50" fmla="*/ 256 w 448"/>
              <a:gd name="T51" fmla="*/ 232 h 254"/>
              <a:gd name="T52" fmla="*/ 282 w 448"/>
              <a:gd name="T53" fmla="*/ 227 h 254"/>
              <a:gd name="T54" fmla="*/ 314 w 448"/>
              <a:gd name="T55" fmla="*/ 227 h 254"/>
              <a:gd name="T56" fmla="*/ 341 w 448"/>
              <a:gd name="T57" fmla="*/ 227 h 254"/>
              <a:gd name="T58" fmla="*/ 357 w 448"/>
              <a:gd name="T59" fmla="*/ 221 h 254"/>
              <a:gd name="T60" fmla="*/ 378 w 448"/>
              <a:gd name="T61" fmla="*/ 205 h 254"/>
              <a:gd name="T62" fmla="*/ 405 w 448"/>
              <a:gd name="T63" fmla="*/ 200 h 254"/>
              <a:gd name="T64" fmla="*/ 426 w 448"/>
              <a:gd name="T65" fmla="*/ 194 h 254"/>
              <a:gd name="T66" fmla="*/ 432 w 448"/>
              <a:gd name="T67" fmla="*/ 173 h 254"/>
              <a:gd name="T68" fmla="*/ 437 w 448"/>
              <a:gd name="T69" fmla="*/ 146 h 254"/>
              <a:gd name="T70" fmla="*/ 448 w 448"/>
              <a:gd name="T71" fmla="*/ 119 h 254"/>
              <a:gd name="T72" fmla="*/ 421 w 448"/>
              <a:gd name="T73" fmla="*/ 102 h 254"/>
              <a:gd name="T74" fmla="*/ 400 w 448"/>
              <a:gd name="T75" fmla="*/ 102 h 254"/>
              <a:gd name="T76" fmla="*/ 378 w 448"/>
              <a:gd name="T77" fmla="*/ 92 h 254"/>
              <a:gd name="T78" fmla="*/ 368 w 448"/>
              <a:gd name="T79" fmla="*/ 70 h 254"/>
              <a:gd name="T80" fmla="*/ 389 w 448"/>
              <a:gd name="T81" fmla="*/ 54 h 254"/>
              <a:gd name="T82" fmla="*/ 378 w 448"/>
              <a:gd name="T83" fmla="*/ 32 h 254"/>
              <a:gd name="T84" fmla="*/ 373 w 448"/>
              <a:gd name="T85" fmla="*/ 16 h 254"/>
              <a:gd name="T86" fmla="*/ 384 w 448"/>
              <a:gd name="T87" fmla="*/ 0 h 254"/>
              <a:gd name="T88" fmla="*/ 362 w 448"/>
              <a:gd name="T89" fmla="*/ 5 h 254"/>
              <a:gd name="T90" fmla="*/ 325 w 448"/>
              <a:gd name="T91" fmla="*/ 0 h 254"/>
              <a:gd name="T92" fmla="*/ 298 w 448"/>
              <a:gd name="T93" fmla="*/ 11 h 254"/>
              <a:gd name="T94" fmla="*/ 282 w 448"/>
              <a:gd name="T95" fmla="*/ 16 h 254"/>
              <a:gd name="T96" fmla="*/ 256 w 448"/>
              <a:gd name="T97" fmla="*/ 27 h 254"/>
              <a:gd name="T98" fmla="*/ 229 w 448"/>
              <a:gd name="T99" fmla="*/ 27 h 254"/>
              <a:gd name="T100" fmla="*/ 213 w 448"/>
              <a:gd name="T101" fmla="*/ 48 h 254"/>
              <a:gd name="T102" fmla="*/ 197 w 448"/>
              <a:gd name="T103" fmla="*/ 65 h 254"/>
              <a:gd name="T104" fmla="*/ 181 w 448"/>
              <a:gd name="T105" fmla="*/ 75 h 254"/>
              <a:gd name="T106" fmla="*/ 154 w 448"/>
              <a:gd name="T107" fmla="*/ 54 h 254"/>
              <a:gd name="T108" fmla="*/ 128 w 448"/>
              <a:gd name="T109" fmla="*/ 48 h 254"/>
              <a:gd name="T110" fmla="*/ 112 w 448"/>
              <a:gd name="T111" fmla="*/ 65 h 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8" h="254">
                <a:moveTo>
                  <a:pt x="112" y="70"/>
                </a:moveTo>
                <a:lnTo>
                  <a:pt x="112" y="65"/>
                </a:lnTo>
                <a:lnTo>
                  <a:pt x="101" y="59"/>
                </a:lnTo>
                <a:lnTo>
                  <a:pt x="101" y="65"/>
                </a:lnTo>
                <a:lnTo>
                  <a:pt x="90" y="59"/>
                </a:lnTo>
                <a:lnTo>
                  <a:pt x="80" y="59"/>
                </a:lnTo>
                <a:lnTo>
                  <a:pt x="74" y="59"/>
                </a:lnTo>
                <a:lnTo>
                  <a:pt x="64" y="65"/>
                </a:lnTo>
                <a:lnTo>
                  <a:pt x="53" y="65"/>
                </a:lnTo>
                <a:lnTo>
                  <a:pt x="42" y="65"/>
                </a:lnTo>
                <a:lnTo>
                  <a:pt x="32" y="70"/>
                </a:lnTo>
                <a:lnTo>
                  <a:pt x="26" y="81"/>
                </a:lnTo>
                <a:lnTo>
                  <a:pt x="26" y="86"/>
                </a:lnTo>
                <a:lnTo>
                  <a:pt x="16" y="92"/>
                </a:lnTo>
                <a:lnTo>
                  <a:pt x="10" y="86"/>
                </a:lnTo>
                <a:lnTo>
                  <a:pt x="0" y="86"/>
                </a:lnTo>
                <a:lnTo>
                  <a:pt x="5" y="97"/>
                </a:lnTo>
                <a:lnTo>
                  <a:pt x="0" y="102"/>
                </a:lnTo>
                <a:lnTo>
                  <a:pt x="10" y="108"/>
                </a:lnTo>
                <a:lnTo>
                  <a:pt x="16" y="113"/>
                </a:lnTo>
                <a:lnTo>
                  <a:pt x="21" y="113"/>
                </a:lnTo>
                <a:lnTo>
                  <a:pt x="32" y="108"/>
                </a:lnTo>
                <a:lnTo>
                  <a:pt x="37" y="102"/>
                </a:lnTo>
                <a:lnTo>
                  <a:pt x="42" y="108"/>
                </a:lnTo>
                <a:lnTo>
                  <a:pt x="53" y="113"/>
                </a:lnTo>
                <a:lnTo>
                  <a:pt x="53" y="124"/>
                </a:lnTo>
                <a:lnTo>
                  <a:pt x="42" y="130"/>
                </a:lnTo>
                <a:lnTo>
                  <a:pt x="42" y="140"/>
                </a:lnTo>
                <a:lnTo>
                  <a:pt x="32" y="146"/>
                </a:lnTo>
                <a:lnTo>
                  <a:pt x="26" y="151"/>
                </a:lnTo>
                <a:lnTo>
                  <a:pt x="21" y="151"/>
                </a:lnTo>
                <a:lnTo>
                  <a:pt x="16" y="162"/>
                </a:lnTo>
                <a:lnTo>
                  <a:pt x="21" y="167"/>
                </a:lnTo>
                <a:lnTo>
                  <a:pt x="26" y="178"/>
                </a:lnTo>
                <a:lnTo>
                  <a:pt x="21" y="184"/>
                </a:lnTo>
                <a:lnTo>
                  <a:pt x="26" y="189"/>
                </a:lnTo>
                <a:lnTo>
                  <a:pt x="32" y="194"/>
                </a:lnTo>
                <a:lnTo>
                  <a:pt x="37" y="200"/>
                </a:lnTo>
                <a:lnTo>
                  <a:pt x="42" y="205"/>
                </a:lnTo>
                <a:lnTo>
                  <a:pt x="53" y="205"/>
                </a:lnTo>
                <a:lnTo>
                  <a:pt x="58" y="211"/>
                </a:lnTo>
                <a:lnTo>
                  <a:pt x="58" y="221"/>
                </a:lnTo>
                <a:lnTo>
                  <a:pt x="53" y="227"/>
                </a:lnTo>
                <a:lnTo>
                  <a:pt x="58" y="232"/>
                </a:lnTo>
                <a:lnTo>
                  <a:pt x="64" y="243"/>
                </a:lnTo>
                <a:lnTo>
                  <a:pt x="69" y="254"/>
                </a:lnTo>
                <a:lnTo>
                  <a:pt x="74" y="254"/>
                </a:lnTo>
                <a:lnTo>
                  <a:pt x="80" y="249"/>
                </a:lnTo>
                <a:lnTo>
                  <a:pt x="90" y="249"/>
                </a:lnTo>
                <a:lnTo>
                  <a:pt x="96" y="254"/>
                </a:lnTo>
                <a:lnTo>
                  <a:pt x="106" y="249"/>
                </a:lnTo>
                <a:lnTo>
                  <a:pt x="112" y="243"/>
                </a:lnTo>
                <a:lnTo>
                  <a:pt x="117" y="238"/>
                </a:lnTo>
                <a:lnTo>
                  <a:pt x="128" y="238"/>
                </a:lnTo>
                <a:lnTo>
                  <a:pt x="133" y="238"/>
                </a:lnTo>
                <a:lnTo>
                  <a:pt x="138" y="243"/>
                </a:lnTo>
                <a:lnTo>
                  <a:pt x="144" y="254"/>
                </a:lnTo>
                <a:lnTo>
                  <a:pt x="154" y="254"/>
                </a:lnTo>
                <a:lnTo>
                  <a:pt x="165" y="254"/>
                </a:lnTo>
                <a:lnTo>
                  <a:pt x="170" y="249"/>
                </a:lnTo>
                <a:lnTo>
                  <a:pt x="170" y="243"/>
                </a:lnTo>
                <a:lnTo>
                  <a:pt x="176" y="232"/>
                </a:lnTo>
                <a:lnTo>
                  <a:pt x="181" y="227"/>
                </a:lnTo>
                <a:lnTo>
                  <a:pt x="181" y="216"/>
                </a:lnTo>
                <a:lnTo>
                  <a:pt x="192" y="221"/>
                </a:lnTo>
                <a:lnTo>
                  <a:pt x="197" y="221"/>
                </a:lnTo>
                <a:lnTo>
                  <a:pt x="202" y="216"/>
                </a:lnTo>
                <a:lnTo>
                  <a:pt x="213" y="211"/>
                </a:lnTo>
                <a:lnTo>
                  <a:pt x="224" y="216"/>
                </a:lnTo>
                <a:lnTo>
                  <a:pt x="229" y="216"/>
                </a:lnTo>
                <a:lnTo>
                  <a:pt x="240" y="221"/>
                </a:lnTo>
                <a:lnTo>
                  <a:pt x="234" y="227"/>
                </a:lnTo>
                <a:lnTo>
                  <a:pt x="234" y="238"/>
                </a:lnTo>
                <a:lnTo>
                  <a:pt x="234" y="243"/>
                </a:lnTo>
                <a:lnTo>
                  <a:pt x="234" y="249"/>
                </a:lnTo>
                <a:lnTo>
                  <a:pt x="245" y="243"/>
                </a:lnTo>
                <a:lnTo>
                  <a:pt x="250" y="238"/>
                </a:lnTo>
                <a:lnTo>
                  <a:pt x="256" y="232"/>
                </a:lnTo>
                <a:lnTo>
                  <a:pt x="266" y="232"/>
                </a:lnTo>
                <a:lnTo>
                  <a:pt x="272" y="232"/>
                </a:lnTo>
                <a:lnTo>
                  <a:pt x="282" y="227"/>
                </a:lnTo>
                <a:lnTo>
                  <a:pt x="293" y="221"/>
                </a:lnTo>
                <a:lnTo>
                  <a:pt x="304" y="221"/>
                </a:lnTo>
                <a:lnTo>
                  <a:pt x="314" y="227"/>
                </a:lnTo>
                <a:lnTo>
                  <a:pt x="325" y="227"/>
                </a:lnTo>
                <a:lnTo>
                  <a:pt x="336" y="227"/>
                </a:lnTo>
                <a:lnTo>
                  <a:pt x="341" y="227"/>
                </a:lnTo>
                <a:lnTo>
                  <a:pt x="346" y="227"/>
                </a:lnTo>
                <a:lnTo>
                  <a:pt x="357" y="227"/>
                </a:lnTo>
                <a:lnTo>
                  <a:pt x="357" y="221"/>
                </a:lnTo>
                <a:lnTo>
                  <a:pt x="368" y="211"/>
                </a:lnTo>
                <a:lnTo>
                  <a:pt x="373" y="211"/>
                </a:lnTo>
                <a:lnTo>
                  <a:pt x="378" y="205"/>
                </a:lnTo>
                <a:lnTo>
                  <a:pt x="384" y="200"/>
                </a:lnTo>
                <a:lnTo>
                  <a:pt x="394" y="200"/>
                </a:lnTo>
                <a:lnTo>
                  <a:pt x="405" y="200"/>
                </a:lnTo>
                <a:lnTo>
                  <a:pt x="410" y="194"/>
                </a:lnTo>
                <a:lnTo>
                  <a:pt x="421" y="194"/>
                </a:lnTo>
                <a:lnTo>
                  <a:pt x="426" y="194"/>
                </a:lnTo>
                <a:lnTo>
                  <a:pt x="432" y="189"/>
                </a:lnTo>
                <a:lnTo>
                  <a:pt x="432" y="178"/>
                </a:lnTo>
                <a:lnTo>
                  <a:pt x="432" y="173"/>
                </a:lnTo>
                <a:lnTo>
                  <a:pt x="432" y="162"/>
                </a:lnTo>
                <a:lnTo>
                  <a:pt x="432" y="151"/>
                </a:lnTo>
                <a:lnTo>
                  <a:pt x="437" y="146"/>
                </a:lnTo>
                <a:lnTo>
                  <a:pt x="442" y="140"/>
                </a:lnTo>
                <a:lnTo>
                  <a:pt x="442" y="130"/>
                </a:lnTo>
                <a:lnTo>
                  <a:pt x="448" y="119"/>
                </a:lnTo>
                <a:lnTo>
                  <a:pt x="437" y="113"/>
                </a:lnTo>
                <a:lnTo>
                  <a:pt x="426" y="113"/>
                </a:lnTo>
                <a:lnTo>
                  <a:pt x="421" y="102"/>
                </a:lnTo>
                <a:lnTo>
                  <a:pt x="416" y="97"/>
                </a:lnTo>
                <a:lnTo>
                  <a:pt x="410" y="97"/>
                </a:lnTo>
                <a:lnTo>
                  <a:pt x="400" y="102"/>
                </a:lnTo>
                <a:lnTo>
                  <a:pt x="389" y="102"/>
                </a:lnTo>
                <a:lnTo>
                  <a:pt x="384" y="97"/>
                </a:lnTo>
                <a:lnTo>
                  <a:pt x="378" y="92"/>
                </a:lnTo>
                <a:lnTo>
                  <a:pt x="378" y="81"/>
                </a:lnTo>
                <a:lnTo>
                  <a:pt x="373" y="75"/>
                </a:lnTo>
                <a:lnTo>
                  <a:pt x="368" y="70"/>
                </a:lnTo>
                <a:lnTo>
                  <a:pt x="384" y="65"/>
                </a:lnTo>
                <a:lnTo>
                  <a:pt x="389" y="65"/>
                </a:lnTo>
                <a:lnTo>
                  <a:pt x="389" y="54"/>
                </a:lnTo>
                <a:lnTo>
                  <a:pt x="384" y="43"/>
                </a:lnTo>
                <a:lnTo>
                  <a:pt x="384" y="32"/>
                </a:lnTo>
                <a:lnTo>
                  <a:pt x="378" y="32"/>
                </a:lnTo>
                <a:lnTo>
                  <a:pt x="373" y="32"/>
                </a:lnTo>
                <a:lnTo>
                  <a:pt x="368" y="21"/>
                </a:lnTo>
                <a:lnTo>
                  <a:pt x="373" y="16"/>
                </a:lnTo>
                <a:lnTo>
                  <a:pt x="378" y="11"/>
                </a:lnTo>
                <a:lnTo>
                  <a:pt x="384" y="5"/>
                </a:lnTo>
                <a:lnTo>
                  <a:pt x="384" y="0"/>
                </a:lnTo>
                <a:lnTo>
                  <a:pt x="378" y="0"/>
                </a:lnTo>
                <a:lnTo>
                  <a:pt x="373" y="0"/>
                </a:lnTo>
                <a:lnTo>
                  <a:pt x="362" y="5"/>
                </a:lnTo>
                <a:lnTo>
                  <a:pt x="352" y="5"/>
                </a:lnTo>
                <a:lnTo>
                  <a:pt x="330" y="5"/>
                </a:lnTo>
                <a:lnTo>
                  <a:pt x="325" y="0"/>
                </a:lnTo>
                <a:lnTo>
                  <a:pt x="314" y="0"/>
                </a:lnTo>
                <a:lnTo>
                  <a:pt x="309" y="5"/>
                </a:lnTo>
                <a:lnTo>
                  <a:pt x="298" y="11"/>
                </a:lnTo>
                <a:lnTo>
                  <a:pt x="293" y="5"/>
                </a:lnTo>
                <a:lnTo>
                  <a:pt x="288" y="11"/>
                </a:lnTo>
                <a:lnTo>
                  <a:pt x="282" y="16"/>
                </a:lnTo>
                <a:lnTo>
                  <a:pt x="272" y="21"/>
                </a:lnTo>
                <a:lnTo>
                  <a:pt x="266" y="27"/>
                </a:lnTo>
                <a:lnTo>
                  <a:pt x="256" y="27"/>
                </a:lnTo>
                <a:lnTo>
                  <a:pt x="245" y="21"/>
                </a:lnTo>
                <a:lnTo>
                  <a:pt x="240" y="21"/>
                </a:lnTo>
                <a:lnTo>
                  <a:pt x="229" y="27"/>
                </a:lnTo>
                <a:lnTo>
                  <a:pt x="224" y="32"/>
                </a:lnTo>
                <a:lnTo>
                  <a:pt x="218" y="43"/>
                </a:lnTo>
                <a:lnTo>
                  <a:pt x="213" y="48"/>
                </a:lnTo>
                <a:lnTo>
                  <a:pt x="213" y="59"/>
                </a:lnTo>
                <a:lnTo>
                  <a:pt x="202" y="59"/>
                </a:lnTo>
                <a:lnTo>
                  <a:pt x="197" y="65"/>
                </a:lnTo>
                <a:lnTo>
                  <a:pt x="197" y="70"/>
                </a:lnTo>
                <a:lnTo>
                  <a:pt x="192" y="70"/>
                </a:lnTo>
                <a:lnTo>
                  <a:pt x="181" y="75"/>
                </a:lnTo>
                <a:lnTo>
                  <a:pt x="165" y="70"/>
                </a:lnTo>
                <a:lnTo>
                  <a:pt x="144" y="65"/>
                </a:lnTo>
                <a:lnTo>
                  <a:pt x="154" y="54"/>
                </a:lnTo>
                <a:lnTo>
                  <a:pt x="144" y="43"/>
                </a:lnTo>
                <a:lnTo>
                  <a:pt x="133" y="54"/>
                </a:lnTo>
                <a:lnTo>
                  <a:pt x="128" y="48"/>
                </a:lnTo>
                <a:lnTo>
                  <a:pt x="117" y="48"/>
                </a:lnTo>
                <a:lnTo>
                  <a:pt x="106" y="54"/>
                </a:lnTo>
                <a:lnTo>
                  <a:pt x="112" y="65"/>
                </a:lnTo>
                <a:lnTo>
                  <a:pt x="117" y="70"/>
                </a:lnTo>
                <a:lnTo>
                  <a:pt x="112" y="7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2" name="Freeform 155"/>
          <p:cNvSpPr>
            <a:spLocks/>
          </p:cNvSpPr>
          <p:nvPr/>
        </p:nvSpPr>
        <p:spPr bwMode="auto">
          <a:xfrm>
            <a:off x="4801444" y="5162650"/>
            <a:ext cx="314325" cy="393574"/>
          </a:xfrm>
          <a:custGeom>
            <a:avLst/>
            <a:gdLst>
              <a:gd name="T0" fmla="*/ 134 w 198"/>
              <a:gd name="T1" fmla="*/ 43 h 248"/>
              <a:gd name="T2" fmla="*/ 123 w 198"/>
              <a:gd name="T3" fmla="*/ 32 h 248"/>
              <a:gd name="T4" fmla="*/ 128 w 198"/>
              <a:gd name="T5" fmla="*/ 21 h 248"/>
              <a:gd name="T6" fmla="*/ 118 w 198"/>
              <a:gd name="T7" fmla="*/ 21 h 248"/>
              <a:gd name="T8" fmla="*/ 118 w 198"/>
              <a:gd name="T9" fmla="*/ 16 h 248"/>
              <a:gd name="T10" fmla="*/ 102 w 198"/>
              <a:gd name="T11" fmla="*/ 16 h 248"/>
              <a:gd name="T12" fmla="*/ 118 w 198"/>
              <a:gd name="T13" fmla="*/ 10 h 248"/>
              <a:gd name="T14" fmla="*/ 123 w 198"/>
              <a:gd name="T15" fmla="*/ 10 h 248"/>
              <a:gd name="T16" fmla="*/ 107 w 198"/>
              <a:gd name="T17" fmla="*/ 10 h 248"/>
              <a:gd name="T18" fmla="*/ 96 w 198"/>
              <a:gd name="T19" fmla="*/ 0 h 248"/>
              <a:gd name="T20" fmla="*/ 80 w 198"/>
              <a:gd name="T21" fmla="*/ 5 h 248"/>
              <a:gd name="T22" fmla="*/ 75 w 198"/>
              <a:gd name="T23" fmla="*/ 16 h 248"/>
              <a:gd name="T24" fmla="*/ 70 w 198"/>
              <a:gd name="T25" fmla="*/ 37 h 248"/>
              <a:gd name="T26" fmla="*/ 59 w 198"/>
              <a:gd name="T27" fmla="*/ 43 h 248"/>
              <a:gd name="T28" fmla="*/ 43 w 198"/>
              <a:gd name="T29" fmla="*/ 32 h 248"/>
              <a:gd name="T30" fmla="*/ 32 w 198"/>
              <a:gd name="T31" fmla="*/ 43 h 248"/>
              <a:gd name="T32" fmla="*/ 16 w 198"/>
              <a:gd name="T33" fmla="*/ 43 h 248"/>
              <a:gd name="T34" fmla="*/ 11 w 198"/>
              <a:gd name="T35" fmla="*/ 54 h 248"/>
              <a:gd name="T36" fmla="*/ 0 w 198"/>
              <a:gd name="T37" fmla="*/ 75 h 248"/>
              <a:gd name="T38" fmla="*/ 6 w 198"/>
              <a:gd name="T39" fmla="*/ 86 h 248"/>
              <a:gd name="T40" fmla="*/ 16 w 198"/>
              <a:gd name="T41" fmla="*/ 97 h 248"/>
              <a:gd name="T42" fmla="*/ 27 w 198"/>
              <a:gd name="T43" fmla="*/ 119 h 248"/>
              <a:gd name="T44" fmla="*/ 32 w 198"/>
              <a:gd name="T45" fmla="*/ 129 h 248"/>
              <a:gd name="T46" fmla="*/ 48 w 198"/>
              <a:gd name="T47" fmla="*/ 146 h 248"/>
              <a:gd name="T48" fmla="*/ 59 w 198"/>
              <a:gd name="T49" fmla="*/ 151 h 248"/>
              <a:gd name="T50" fmla="*/ 75 w 198"/>
              <a:gd name="T51" fmla="*/ 156 h 248"/>
              <a:gd name="T52" fmla="*/ 75 w 198"/>
              <a:gd name="T53" fmla="*/ 178 h 248"/>
              <a:gd name="T54" fmla="*/ 96 w 198"/>
              <a:gd name="T55" fmla="*/ 194 h 248"/>
              <a:gd name="T56" fmla="*/ 118 w 198"/>
              <a:gd name="T57" fmla="*/ 200 h 248"/>
              <a:gd name="T58" fmla="*/ 128 w 198"/>
              <a:gd name="T59" fmla="*/ 205 h 248"/>
              <a:gd name="T60" fmla="*/ 139 w 198"/>
              <a:gd name="T61" fmla="*/ 211 h 248"/>
              <a:gd name="T62" fmla="*/ 155 w 198"/>
              <a:gd name="T63" fmla="*/ 216 h 248"/>
              <a:gd name="T64" fmla="*/ 176 w 198"/>
              <a:gd name="T65" fmla="*/ 221 h 248"/>
              <a:gd name="T66" fmla="*/ 171 w 198"/>
              <a:gd name="T67" fmla="*/ 238 h 248"/>
              <a:gd name="T68" fmla="*/ 182 w 198"/>
              <a:gd name="T69" fmla="*/ 248 h 248"/>
              <a:gd name="T70" fmla="*/ 198 w 198"/>
              <a:gd name="T71" fmla="*/ 248 h 248"/>
              <a:gd name="T72" fmla="*/ 198 w 198"/>
              <a:gd name="T73" fmla="*/ 238 h 248"/>
              <a:gd name="T74" fmla="*/ 192 w 198"/>
              <a:gd name="T75" fmla="*/ 216 h 248"/>
              <a:gd name="T76" fmla="*/ 182 w 198"/>
              <a:gd name="T77" fmla="*/ 205 h 248"/>
              <a:gd name="T78" fmla="*/ 192 w 198"/>
              <a:gd name="T79" fmla="*/ 200 h 248"/>
              <a:gd name="T80" fmla="*/ 198 w 198"/>
              <a:gd name="T81" fmla="*/ 183 h 248"/>
              <a:gd name="T82" fmla="*/ 192 w 198"/>
              <a:gd name="T83" fmla="*/ 162 h 248"/>
              <a:gd name="T84" fmla="*/ 192 w 198"/>
              <a:gd name="T85" fmla="*/ 146 h 248"/>
              <a:gd name="T86" fmla="*/ 198 w 198"/>
              <a:gd name="T87" fmla="*/ 129 h 248"/>
              <a:gd name="T88" fmla="*/ 182 w 198"/>
              <a:gd name="T89" fmla="*/ 124 h 248"/>
              <a:gd name="T90" fmla="*/ 176 w 198"/>
              <a:gd name="T91" fmla="*/ 113 h 248"/>
              <a:gd name="T92" fmla="*/ 171 w 198"/>
              <a:gd name="T93" fmla="*/ 102 h 248"/>
              <a:gd name="T94" fmla="*/ 166 w 198"/>
              <a:gd name="T95" fmla="*/ 86 h 248"/>
              <a:gd name="T96" fmla="*/ 155 w 198"/>
              <a:gd name="T97" fmla="*/ 70 h 248"/>
              <a:gd name="T98" fmla="*/ 150 w 198"/>
              <a:gd name="T99" fmla="*/ 54 h 2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8" h="248">
                <a:moveTo>
                  <a:pt x="139" y="48"/>
                </a:moveTo>
                <a:lnTo>
                  <a:pt x="134" y="43"/>
                </a:lnTo>
                <a:lnTo>
                  <a:pt x="128" y="37"/>
                </a:lnTo>
                <a:lnTo>
                  <a:pt x="123" y="32"/>
                </a:lnTo>
                <a:lnTo>
                  <a:pt x="123" y="27"/>
                </a:lnTo>
                <a:lnTo>
                  <a:pt x="128" y="21"/>
                </a:lnTo>
                <a:lnTo>
                  <a:pt x="123" y="21"/>
                </a:lnTo>
                <a:lnTo>
                  <a:pt x="118" y="21"/>
                </a:lnTo>
                <a:lnTo>
                  <a:pt x="112" y="16"/>
                </a:lnTo>
                <a:lnTo>
                  <a:pt x="118" y="16"/>
                </a:lnTo>
                <a:lnTo>
                  <a:pt x="107" y="16"/>
                </a:lnTo>
                <a:lnTo>
                  <a:pt x="102" y="16"/>
                </a:lnTo>
                <a:lnTo>
                  <a:pt x="107" y="10"/>
                </a:lnTo>
                <a:lnTo>
                  <a:pt x="118" y="10"/>
                </a:lnTo>
                <a:lnTo>
                  <a:pt x="123" y="16"/>
                </a:lnTo>
                <a:lnTo>
                  <a:pt x="123" y="10"/>
                </a:lnTo>
                <a:lnTo>
                  <a:pt x="118" y="5"/>
                </a:lnTo>
                <a:lnTo>
                  <a:pt x="107" y="10"/>
                </a:lnTo>
                <a:lnTo>
                  <a:pt x="102" y="5"/>
                </a:lnTo>
                <a:lnTo>
                  <a:pt x="96" y="0"/>
                </a:lnTo>
                <a:lnTo>
                  <a:pt x="86" y="0"/>
                </a:lnTo>
                <a:lnTo>
                  <a:pt x="80" y="5"/>
                </a:lnTo>
                <a:lnTo>
                  <a:pt x="75" y="10"/>
                </a:lnTo>
                <a:lnTo>
                  <a:pt x="75" y="16"/>
                </a:lnTo>
                <a:lnTo>
                  <a:pt x="70" y="27"/>
                </a:lnTo>
                <a:lnTo>
                  <a:pt x="70" y="37"/>
                </a:lnTo>
                <a:lnTo>
                  <a:pt x="70" y="48"/>
                </a:lnTo>
                <a:lnTo>
                  <a:pt x="59" y="43"/>
                </a:lnTo>
                <a:lnTo>
                  <a:pt x="54" y="37"/>
                </a:lnTo>
                <a:lnTo>
                  <a:pt x="43" y="32"/>
                </a:lnTo>
                <a:lnTo>
                  <a:pt x="38" y="37"/>
                </a:lnTo>
                <a:lnTo>
                  <a:pt x="32" y="43"/>
                </a:lnTo>
                <a:lnTo>
                  <a:pt x="22" y="43"/>
                </a:lnTo>
                <a:lnTo>
                  <a:pt x="16" y="43"/>
                </a:lnTo>
                <a:lnTo>
                  <a:pt x="11" y="48"/>
                </a:lnTo>
                <a:lnTo>
                  <a:pt x="11" y="54"/>
                </a:lnTo>
                <a:lnTo>
                  <a:pt x="0" y="65"/>
                </a:lnTo>
                <a:lnTo>
                  <a:pt x="0" y="75"/>
                </a:lnTo>
                <a:lnTo>
                  <a:pt x="0" y="81"/>
                </a:lnTo>
                <a:lnTo>
                  <a:pt x="6" y="86"/>
                </a:lnTo>
                <a:lnTo>
                  <a:pt x="11" y="92"/>
                </a:lnTo>
                <a:lnTo>
                  <a:pt x="16" y="97"/>
                </a:lnTo>
                <a:lnTo>
                  <a:pt x="22" y="108"/>
                </a:lnTo>
                <a:lnTo>
                  <a:pt x="27" y="119"/>
                </a:lnTo>
                <a:lnTo>
                  <a:pt x="27" y="124"/>
                </a:lnTo>
                <a:lnTo>
                  <a:pt x="32" y="129"/>
                </a:lnTo>
                <a:lnTo>
                  <a:pt x="43" y="135"/>
                </a:lnTo>
                <a:lnTo>
                  <a:pt x="48" y="146"/>
                </a:lnTo>
                <a:lnTo>
                  <a:pt x="48" y="151"/>
                </a:lnTo>
                <a:lnTo>
                  <a:pt x="59" y="151"/>
                </a:lnTo>
                <a:lnTo>
                  <a:pt x="70" y="156"/>
                </a:lnTo>
                <a:lnTo>
                  <a:pt x="75" y="156"/>
                </a:lnTo>
                <a:lnTo>
                  <a:pt x="75" y="167"/>
                </a:lnTo>
                <a:lnTo>
                  <a:pt x="75" y="178"/>
                </a:lnTo>
                <a:lnTo>
                  <a:pt x="91" y="189"/>
                </a:lnTo>
                <a:lnTo>
                  <a:pt x="96" y="194"/>
                </a:lnTo>
                <a:lnTo>
                  <a:pt x="107" y="200"/>
                </a:lnTo>
                <a:lnTo>
                  <a:pt x="118" y="200"/>
                </a:lnTo>
                <a:lnTo>
                  <a:pt x="123" y="205"/>
                </a:lnTo>
                <a:lnTo>
                  <a:pt x="128" y="205"/>
                </a:lnTo>
                <a:lnTo>
                  <a:pt x="134" y="216"/>
                </a:lnTo>
                <a:lnTo>
                  <a:pt x="139" y="211"/>
                </a:lnTo>
                <a:lnTo>
                  <a:pt x="150" y="211"/>
                </a:lnTo>
                <a:lnTo>
                  <a:pt x="155" y="216"/>
                </a:lnTo>
                <a:lnTo>
                  <a:pt x="171" y="216"/>
                </a:lnTo>
                <a:lnTo>
                  <a:pt x="176" y="221"/>
                </a:lnTo>
                <a:lnTo>
                  <a:pt x="176" y="227"/>
                </a:lnTo>
                <a:lnTo>
                  <a:pt x="171" y="238"/>
                </a:lnTo>
                <a:lnTo>
                  <a:pt x="171" y="243"/>
                </a:lnTo>
                <a:lnTo>
                  <a:pt x="182" y="248"/>
                </a:lnTo>
                <a:lnTo>
                  <a:pt x="187" y="248"/>
                </a:lnTo>
                <a:lnTo>
                  <a:pt x="198" y="248"/>
                </a:lnTo>
                <a:lnTo>
                  <a:pt x="198" y="243"/>
                </a:lnTo>
                <a:lnTo>
                  <a:pt x="198" y="238"/>
                </a:lnTo>
                <a:lnTo>
                  <a:pt x="198" y="227"/>
                </a:lnTo>
                <a:lnTo>
                  <a:pt x="192" y="216"/>
                </a:lnTo>
                <a:lnTo>
                  <a:pt x="187" y="211"/>
                </a:lnTo>
                <a:lnTo>
                  <a:pt x="182" y="205"/>
                </a:lnTo>
                <a:lnTo>
                  <a:pt x="182" y="200"/>
                </a:lnTo>
                <a:lnTo>
                  <a:pt x="192" y="200"/>
                </a:lnTo>
                <a:lnTo>
                  <a:pt x="198" y="194"/>
                </a:lnTo>
                <a:lnTo>
                  <a:pt x="198" y="183"/>
                </a:lnTo>
                <a:lnTo>
                  <a:pt x="192" y="173"/>
                </a:lnTo>
                <a:lnTo>
                  <a:pt x="192" y="162"/>
                </a:lnTo>
                <a:lnTo>
                  <a:pt x="192" y="156"/>
                </a:lnTo>
                <a:lnTo>
                  <a:pt x="192" y="146"/>
                </a:lnTo>
                <a:lnTo>
                  <a:pt x="198" y="135"/>
                </a:lnTo>
                <a:lnTo>
                  <a:pt x="198" y="129"/>
                </a:lnTo>
                <a:lnTo>
                  <a:pt x="192" y="135"/>
                </a:lnTo>
                <a:lnTo>
                  <a:pt x="182" y="124"/>
                </a:lnTo>
                <a:lnTo>
                  <a:pt x="187" y="119"/>
                </a:lnTo>
                <a:lnTo>
                  <a:pt x="176" y="113"/>
                </a:lnTo>
                <a:lnTo>
                  <a:pt x="171" y="108"/>
                </a:lnTo>
                <a:lnTo>
                  <a:pt x="171" y="102"/>
                </a:lnTo>
                <a:lnTo>
                  <a:pt x="171" y="97"/>
                </a:lnTo>
                <a:lnTo>
                  <a:pt x="166" y="86"/>
                </a:lnTo>
                <a:lnTo>
                  <a:pt x="166" y="75"/>
                </a:lnTo>
                <a:lnTo>
                  <a:pt x="155" y="70"/>
                </a:lnTo>
                <a:lnTo>
                  <a:pt x="160" y="59"/>
                </a:lnTo>
                <a:lnTo>
                  <a:pt x="150" y="54"/>
                </a:lnTo>
                <a:lnTo>
                  <a:pt x="139" y="48"/>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3" name="Freeform 156"/>
          <p:cNvSpPr>
            <a:spLocks/>
          </p:cNvSpPr>
          <p:nvPr/>
        </p:nvSpPr>
        <p:spPr bwMode="auto">
          <a:xfrm>
            <a:off x="5022106" y="5238826"/>
            <a:ext cx="33338" cy="52371"/>
          </a:xfrm>
          <a:custGeom>
            <a:avLst/>
            <a:gdLst>
              <a:gd name="T0" fmla="*/ 0 w 21"/>
              <a:gd name="T1" fmla="*/ 11 h 33"/>
              <a:gd name="T2" fmla="*/ 0 w 21"/>
              <a:gd name="T3" fmla="*/ 0 h 33"/>
              <a:gd name="T4" fmla="*/ 5 w 21"/>
              <a:gd name="T5" fmla="*/ 6 h 33"/>
              <a:gd name="T6" fmla="*/ 11 w 21"/>
              <a:gd name="T7" fmla="*/ 17 h 33"/>
              <a:gd name="T8" fmla="*/ 16 w 21"/>
              <a:gd name="T9" fmla="*/ 22 h 33"/>
              <a:gd name="T10" fmla="*/ 21 w 21"/>
              <a:gd name="T11" fmla="*/ 27 h 33"/>
              <a:gd name="T12" fmla="*/ 21 w 21"/>
              <a:gd name="T13" fmla="*/ 33 h 33"/>
              <a:gd name="T14" fmla="*/ 11 w 21"/>
              <a:gd name="T15" fmla="*/ 27 h 33"/>
              <a:gd name="T16" fmla="*/ 11 w 21"/>
              <a:gd name="T17" fmla="*/ 17 h 33"/>
              <a:gd name="T18" fmla="*/ 5 w 21"/>
              <a:gd name="T19" fmla="*/ 11 h 33"/>
              <a:gd name="T20" fmla="*/ 0 w 21"/>
              <a:gd name="T21" fmla="*/ 1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33">
                <a:moveTo>
                  <a:pt x="0" y="11"/>
                </a:moveTo>
                <a:lnTo>
                  <a:pt x="0" y="0"/>
                </a:lnTo>
                <a:lnTo>
                  <a:pt x="5" y="6"/>
                </a:lnTo>
                <a:lnTo>
                  <a:pt x="11" y="17"/>
                </a:lnTo>
                <a:lnTo>
                  <a:pt x="16" y="22"/>
                </a:lnTo>
                <a:lnTo>
                  <a:pt x="21" y="27"/>
                </a:lnTo>
                <a:lnTo>
                  <a:pt x="21" y="33"/>
                </a:lnTo>
                <a:lnTo>
                  <a:pt x="11" y="27"/>
                </a:lnTo>
                <a:lnTo>
                  <a:pt x="11" y="17"/>
                </a:lnTo>
                <a:lnTo>
                  <a:pt x="5" y="11"/>
                </a:lnTo>
                <a:lnTo>
                  <a:pt x="0"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4" name="Freeform 157"/>
          <p:cNvSpPr>
            <a:spLocks/>
          </p:cNvSpPr>
          <p:nvPr/>
        </p:nvSpPr>
        <p:spPr bwMode="auto">
          <a:xfrm>
            <a:off x="5014169" y="4604028"/>
            <a:ext cx="295275" cy="214244"/>
          </a:xfrm>
          <a:custGeom>
            <a:avLst/>
            <a:gdLst>
              <a:gd name="T0" fmla="*/ 5 w 186"/>
              <a:gd name="T1" fmla="*/ 16 h 135"/>
              <a:gd name="T2" fmla="*/ 0 w 186"/>
              <a:gd name="T3" fmla="*/ 22 h 135"/>
              <a:gd name="T4" fmla="*/ 0 w 186"/>
              <a:gd name="T5" fmla="*/ 32 h 135"/>
              <a:gd name="T6" fmla="*/ 10 w 186"/>
              <a:gd name="T7" fmla="*/ 38 h 135"/>
              <a:gd name="T8" fmla="*/ 16 w 186"/>
              <a:gd name="T9" fmla="*/ 38 h 135"/>
              <a:gd name="T10" fmla="*/ 32 w 186"/>
              <a:gd name="T11" fmla="*/ 49 h 135"/>
              <a:gd name="T12" fmla="*/ 42 w 186"/>
              <a:gd name="T13" fmla="*/ 54 h 135"/>
              <a:gd name="T14" fmla="*/ 53 w 186"/>
              <a:gd name="T15" fmla="*/ 60 h 135"/>
              <a:gd name="T16" fmla="*/ 64 w 186"/>
              <a:gd name="T17" fmla="*/ 60 h 135"/>
              <a:gd name="T18" fmla="*/ 74 w 186"/>
              <a:gd name="T19" fmla="*/ 65 h 135"/>
              <a:gd name="T20" fmla="*/ 90 w 186"/>
              <a:gd name="T21" fmla="*/ 76 h 135"/>
              <a:gd name="T22" fmla="*/ 101 w 186"/>
              <a:gd name="T23" fmla="*/ 81 h 135"/>
              <a:gd name="T24" fmla="*/ 106 w 186"/>
              <a:gd name="T25" fmla="*/ 87 h 135"/>
              <a:gd name="T26" fmla="*/ 112 w 186"/>
              <a:gd name="T27" fmla="*/ 92 h 135"/>
              <a:gd name="T28" fmla="*/ 122 w 186"/>
              <a:gd name="T29" fmla="*/ 103 h 135"/>
              <a:gd name="T30" fmla="*/ 128 w 186"/>
              <a:gd name="T31" fmla="*/ 103 h 135"/>
              <a:gd name="T32" fmla="*/ 144 w 186"/>
              <a:gd name="T33" fmla="*/ 119 h 135"/>
              <a:gd name="T34" fmla="*/ 154 w 186"/>
              <a:gd name="T35" fmla="*/ 124 h 135"/>
              <a:gd name="T36" fmla="*/ 160 w 186"/>
              <a:gd name="T37" fmla="*/ 130 h 135"/>
              <a:gd name="T38" fmla="*/ 170 w 186"/>
              <a:gd name="T39" fmla="*/ 135 h 135"/>
              <a:gd name="T40" fmla="*/ 176 w 186"/>
              <a:gd name="T41" fmla="*/ 130 h 135"/>
              <a:gd name="T42" fmla="*/ 181 w 186"/>
              <a:gd name="T43" fmla="*/ 124 h 135"/>
              <a:gd name="T44" fmla="*/ 186 w 186"/>
              <a:gd name="T45" fmla="*/ 119 h 135"/>
              <a:gd name="T46" fmla="*/ 176 w 186"/>
              <a:gd name="T47" fmla="*/ 114 h 135"/>
              <a:gd name="T48" fmla="*/ 170 w 186"/>
              <a:gd name="T49" fmla="*/ 103 h 135"/>
              <a:gd name="T50" fmla="*/ 160 w 186"/>
              <a:gd name="T51" fmla="*/ 103 h 135"/>
              <a:gd name="T52" fmla="*/ 149 w 186"/>
              <a:gd name="T53" fmla="*/ 97 h 135"/>
              <a:gd name="T54" fmla="*/ 144 w 186"/>
              <a:gd name="T55" fmla="*/ 87 h 135"/>
              <a:gd name="T56" fmla="*/ 133 w 186"/>
              <a:gd name="T57" fmla="*/ 76 h 135"/>
              <a:gd name="T58" fmla="*/ 133 w 186"/>
              <a:gd name="T59" fmla="*/ 65 h 135"/>
              <a:gd name="T60" fmla="*/ 133 w 186"/>
              <a:gd name="T61" fmla="*/ 60 h 135"/>
              <a:gd name="T62" fmla="*/ 128 w 186"/>
              <a:gd name="T63" fmla="*/ 54 h 135"/>
              <a:gd name="T64" fmla="*/ 106 w 186"/>
              <a:gd name="T65" fmla="*/ 49 h 135"/>
              <a:gd name="T66" fmla="*/ 96 w 186"/>
              <a:gd name="T67" fmla="*/ 49 h 135"/>
              <a:gd name="T68" fmla="*/ 90 w 186"/>
              <a:gd name="T69" fmla="*/ 43 h 135"/>
              <a:gd name="T70" fmla="*/ 74 w 186"/>
              <a:gd name="T71" fmla="*/ 38 h 135"/>
              <a:gd name="T72" fmla="*/ 64 w 186"/>
              <a:gd name="T73" fmla="*/ 32 h 135"/>
              <a:gd name="T74" fmla="*/ 58 w 186"/>
              <a:gd name="T75" fmla="*/ 27 h 135"/>
              <a:gd name="T76" fmla="*/ 21 w 186"/>
              <a:gd name="T77" fmla="*/ 0 h 135"/>
              <a:gd name="T78" fmla="*/ 10 w 186"/>
              <a:gd name="T79" fmla="*/ 5 h 135"/>
              <a:gd name="T80" fmla="*/ 5 w 186"/>
              <a:gd name="T81" fmla="*/ 16 h 135"/>
              <a:gd name="T82" fmla="*/ 5 w 186"/>
              <a:gd name="T83" fmla="*/ 16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6" h="135">
                <a:moveTo>
                  <a:pt x="5" y="16"/>
                </a:moveTo>
                <a:lnTo>
                  <a:pt x="0" y="22"/>
                </a:lnTo>
                <a:lnTo>
                  <a:pt x="0" y="32"/>
                </a:lnTo>
                <a:lnTo>
                  <a:pt x="10" y="38"/>
                </a:lnTo>
                <a:lnTo>
                  <a:pt x="16" y="38"/>
                </a:lnTo>
                <a:lnTo>
                  <a:pt x="32" y="49"/>
                </a:lnTo>
                <a:lnTo>
                  <a:pt x="42" y="54"/>
                </a:lnTo>
                <a:lnTo>
                  <a:pt x="53" y="60"/>
                </a:lnTo>
                <a:lnTo>
                  <a:pt x="64" y="60"/>
                </a:lnTo>
                <a:lnTo>
                  <a:pt x="74" y="65"/>
                </a:lnTo>
                <a:lnTo>
                  <a:pt x="90" y="76"/>
                </a:lnTo>
                <a:lnTo>
                  <a:pt x="101" y="81"/>
                </a:lnTo>
                <a:lnTo>
                  <a:pt x="106" y="87"/>
                </a:lnTo>
                <a:lnTo>
                  <a:pt x="112" y="92"/>
                </a:lnTo>
                <a:lnTo>
                  <a:pt x="122" y="103"/>
                </a:lnTo>
                <a:lnTo>
                  <a:pt x="128" y="103"/>
                </a:lnTo>
                <a:lnTo>
                  <a:pt x="144" y="119"/>
                </a:lnTo>
                <a:lnTo>
                  <a:pt x="154" y="124"/>
                </a:lnTo>
                <a:lnTo>
                  <a:pt x="160" y="130"/>
                </a:lnTo>
                <a:lnTo>
                  <a:pt x="170" y="135"/>
                </a:lnTo>
                <a:lnTo>
                  <a:pt x="176" y="130"/>
                </a:lnTo>
                <a:lnTo>
                  <a:pt x="181" y="124"/>
                </a:lnTo>
                <a:lnTo>
                  <a:pt x="186" y="119"/>
                </a:lnTo>
                <a:lnTo>
                  <a:pt x="176" y="114"/>
                </a:lnTo>
                <a:lnTo>
                  <a:pt x="170" y="103"/>
                </a:lnTo>
                <a:lnTo>
                  <a:pt x="160" y="103"/>
                </a:lnTo>
                <a:lnTo>
                  <a:pt x="149" y="97"/>
                </a:lnTo>
                <a:lnTo>
                  <a:pt x="144" y="87"/>
                </a:lnTo>
                <a:lnTo>
                  <a:pt x="133" y="76"/>
                </a:lnTo>
                <a:lnTo>
                  <a:pt x="133" y="65"/>
                </a:lnTo>
                <a:lnTo>
                  <a:pt x="133" y="60"/>
                </a:lnTo>
                <a:lnTo>
                  <a:pt x="128" y="54"/>
                </a:lnTo>
                <a:lnTo>
                  <a:pt x="106" y="49"/>
                </a:lnTo>
                <a:lnTo>
                  <a:pt x="96" y="49"/>
                </a:lnTo>
                <a:lnTo>
                  <a:pt x="90" y="43"/>
                </a:lnTo>
                <a:lnTo>
                  <a:pt x="74" y="38"/>
                </a:lnTo>
                <a:lnTo>
                  <a:pt x="64" y="32"/>
                </a:lnTo>
                <a:lnTo>
                  <a:pt x="58" y="27"/>
                </a:lnTo>
                <a:lnTo>
                  <a:pt x="21" y="0"/>
                </a:lnTo>
                <a:lnTo>
                  <a:pt x="10" y="5"/>
                </a:lnTo>
                <a:lnTo>
                  <a:pt x="5" y="16"/>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5" name="Freeform 158"/>
          <p:cNvSpPr>
            <a:spLocks/>
          </p:cNvSpPr>
          <p:nvPr/>
        </p:nvSpPr>
        <p:spPr bwMode="auto">
          <a:xfrm>
            <a:off x="4768106" y="1230079"/>
            <a:ext cx="998538" cy="772866"/>
          </a:xfrm>
          <a:custGeom>
            <a:avLst/>
            <a:gdLst>
              <a:gd name="T0" fmla="*/ 315 w 629"/>
              <a:gd name="T1" fmla="*/ 163 h 487"/>
              <a:gd name="T2" fmla="*/ 272 w 629"/>
              <a:gd name="T3" fmla="*/ 168 h 487"/>
              <a:gd name="T4" fmla="*/ 235 w 629"/>
              <a:gd name="T5" fmla="*/ 163 h 487"/>
              <a:gd name="T6" fmla="*/ 197 w 629"/>
              <a:gd name="T7" fmla="*/ 152 h 487"/>
              <a:gd name="T8" fmla="*/ 192 w 629"/>
              <a:gd name="T9" fmla="*/ 114 h 487"/>
              <a:gd name="T10" fmla="*/ 197 w 629"/>
              <a:gd name="T11" fmla="*/ 76 h 487"/>
              <a:gd name="T12" fmla="*/ 181 w 629"/>
              <a:gd name="T13" fmla="*/ 33 h 487"/>
              <a:gd name="T14" fmla="*/ 139 w 629"/>
              <a:gd name="T15" fmla="*/ 28 h 487"/>
              <a:gd name="T16" fmla="*/ 101 w 629"/>
              <a:gd name="T17" fmla="*/ 6 h 487"/>
              <a:gd name="T18" fmla="*/ 69 w 629"/>
              <a:gd name="T19" fmla="*/ 17 h 487"/>
              <a:gd name="T20" fmla="*/ 32 w 629"/>
              <a:gd name="T21" fmla="*/ 28 h 487"/>
              <a:gd name="T22" fmla="*/ 0 w 629"/>
              <a:gd name="T23" fmla="*/ 60 h 487"/>
              <a:gd name="T24" fmla="*/ 32 w 629"/>
              <a:gd name="T25" fmla="*/ 82 h 487"/>
              <a:gd name="T26" fmla="*/ 64 w 629"/>
              <a:gd name="T27" fmla="*/ 98 h 487"/>
              <a:gd name="T28" fmla="*/ 96 w 629"/>
              <a:gd name="T29" fmla="*/ 119 h 487"/>
              <a:gd name="T30" fmla="*/ 91 w 629"/>
              <a:gd name="T31" fmla="*/ 157 h 487"/>
              <a:gd name="T32" fmla="*/ 85 w 629"/>
              <a:gd name="T33" fmla="*/ 195 h 487"/>
              <a:gd name="T34" fmla="*/ 85 w 629"/>
              <a:gd name="T35" fmla="*/ 233 h 487"/>
              <a:gd name="T36" fmla="*/ 112 w 629"/>
              <a:gd name="T37" fmla="*/ 271 h 487"/>
              <a:gd name="T38" fmla="*/ 75 w 629"/>
              <a:gd name="T39" fmla="*/ 287 h 487"/>
              <a:gd name="T40" fmla="*/ 59 w 629"/>
              <a:gd name="T41" fmla="*/ 330 h 487"/>
              <a:gd name="T42" fmla="*/ 96 w 629"/>
              <a:gd name="T43" fmla="*/ 352 h 487"/>
              <a:gd name="T44" fmla="*/ 123 w 629"/>
              <a:gd name="T45" fmla="*/ 374 h 487"/>
              <a:gd name="T46" fmla="*/ 165 w 629"/>
              <a:gd name="T47" fmla="*/ 379 h 487"/>
              <a:gd name="T48" fmla="*/ 203 w 629"/>
              <a:gd name="T49" fmla="*/ 379 h 487"/>
              <a:gd name="T50" fmla="*/ 224 w 629"/>
              <a:gd name="T51" fmla="*/ 412 h 487"/>
              <a:gd name="T52" fmla="*/ 256 w 629"/>
              <a:gd name="T53" fmla="*/ 417 h 487"/>
              <a:gd name="T54" fmla="*/ 299 w 629"/>
              <a:gd name="T55" fmla="*/ 422 h 487"/>
              <a:gd name="T56" fmla="*/ 315 w 629"/>
              <a:gd name="T57" fmla="*/ 428 h 487"/>
              <a:gd name="T58" fmla="*/ 336 w 629"/>
              <a:gd name="T59" fmla="*/ 428 h 487"/>
              <a:gd name="T60" fmla="*/ 352 w 629"/>
              <a:gd name="T61" fmla="*/ 460 h 487"/>
              <a:gd name="T62" fmla="*/ 395 w 629"/>
              <a:gd name="T63" fmla="*/ 444 h 487"/>
              <a:gd name="T64" fmla="*/ 437 w 629"/>
              <a:gd name="T65" fmla="*/ 444 h 487"/>
              <a:gd name="T66" fmla="*/ 469 w 629"/>
              <a:gd name="T67" fmla="*/ 471 h 487"/>
              <a:gd name="T68" fmla="*/ 507 w 629"/>
              <a:gd name="T69" fmla="*/ 487 h 487"/>
              <a:gd name="T70" fmla="*/ 555 w 629"/>
              <a:gd name="T71" fmla="*/ 476 h 487"/>
              <a:gd name="T72" fmla="*/ 571 w 629"/>
              <a:gd name="T73" fmla="*/ 433 h 487"/>
              <a:gd name="T74" fmla="*/ 597 w 629"/>
              <a:gd name="T75" fmla="*/ 406 h 487"/>
              <a:gd name="T76" fmla="*/ 597 w 629"/>
              <a:gd name="T77" fmla="*/ 379 h 487"/>
              <a:gd name="T78" fmla="*/ 587 w 629"/>
              <a:gd name="T79" fmla="*/ 352 h 487"/>
              <a:gd name="T80" fmla="*/ 603 w 629"/>
              <a:gd name="T81" fmla="*/ 341 h 487"/>
              <a:gd name="T82" fmla="*/ 608 w 629"/>
              <a:gd name="T83" fmla="*/ 314 h 487"/>
              <a:gd name="T84" fmla="*/ 592 w 629"/>
              <a:gd name="T85" fmla="*/ 276 h 487"/>
              <a:gd name="T86" fmla="*/ 624 w 629"/>
              <a:gd name="T87" fmla="*/ 249 h 487"/>
              <a:gd name="T88" fmla="*/ 597 w 629"/>
              <a:gd name="T89" fmla="*/ 228 h 487"/>
              <a:gd name="T90" fmla="*/ 555 w 629"/>
              <a:gd name="T91" fmla="*/ 222 h 487"/>
              <a:gd name="T92" fmla="*/ 517 w 629"/>
              <a:gd name="T93" fmla="*/ 206 h 487"/>
              <a:gd name="T94" fmla="*/ 469 w 629"/>
              <a:gd name="T95" fmla="*/ 190 h 487"/>
              <a:gd name="T96" fmla="*/ 432 w 629"/>
              <a:gd name="T97" fmla="*/ 174 h 487"/>
              <a:gd name="T98" fmla="*/ 389 w 629"/>
              <a:gd name="T99" fmla="*/ 174 h 487"/>
              <a:gd name="T100" fmla="*/ 347 w 629"/>
              <a:gd name="T101" fmla="*/ 190 h 4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487">
                <a:moveTo>
                  <a:pt x="336" y="190"/>
                </a:moveTo>
                <a:lnTo>
                  <a:pt x="331" y="179"/>
                </a:lnTo>
                <a:lnTo>
                  <a:pt x="325" y="174"/>
                </a:lnTo>
                <a:lnTo>
                  <a:pt x="320" y="168"/>
                </a:lnTo>
                <a:lnTo>
                  <a:pt x="315" y="163"/>
                </a:lnTo>
                <a:lnTo>
                  <a:pt x="304" y="157"/>
                </a:lnTo>
                <a:lnTo>
                  <a:pt x="299" y="163"/>
                </a:lnTo>
                <a:lnTo>
                  <a:pt x="288" y="168"/>
                </a:lnTo>
                <a:lnTo>
                  <a:pt x="283" y="174"/>
                </a:lnTo>
                <a:lnTo>
                  <a:pt x="272" y="168"/>
                </a:lnTo>
                <a:lnTo>
                  <a:pt x="267" y="168"/>
                </a:lnTo>
                <a:lnTo>
                  <a:pt x="261" y="157"/>
                </a:lnTo>
                <a:lnTo>
                  <a:pt x="251" y="163"/>
                </a:lnTo>
                <a:lnTo>
                  <a:pt x="245" y="168"/>
                </a:lnTo>
                <a:lnTo>
                  <a:pt x="235" y="163"/>
                </a:lnTo>
                <a:lnTo>
                  <a:pt x="229" y="157"/>
                </a:lnTo>
                <a:lnTo>
                  <a:pt x="219" y="157"/>
                </a:lnTo>
                <a:lnTo>
                  <a:pt x="208" y="157"/>
                </a:lnTo>
                <a:lnTo>
                  <a:pt x="197" y="163"/>
                </a:lnTo>
                <a:lnTo>
                  <a:pt x="197" y="152"/>
                </a:lnTo>
                <a:lnTo>
                  <a:pt x="192" y="147"/>
                </a:lnTo>
                <a:lnTo>
                  <a:pt x="187" y="136"/>
                </a:lnTo>
                <a:lnTo>
                  <a:pt x="181" y="130"/>
                </a:lnTo>
                <a:lnTo>
                  <a:pt x="181" y="119"/>
                </a:lnTo>
                <a:lnTo>
                  <a:pt x="192" y="114"/>
                </a:lnTo>
                <a:lnTo>
                  <a:pt x="187" y="109"/>
                </a:lnTo>
                <a:lnTo>
                  <a:pt x="192" y="98"/>
                </a:lnTo>
                <a:lnTo>
                  <a:pt x="197" y="92"/>
                </a:lnTo>
                <a:lnTo>
                  <a:pt x="197" y="82"/>
                </a:lnTo>
                <a:lnTo>
                  <a:pt x="197" y="76"/>
                </a:lnTo>
                <a:lnTo>
                  <a:pt x="192" y="65"/>
                </a:lnTo>
                <a:lnTo>
                  <a:pt x="192" y="60"/>
                </a:lnTo>
                <a:lnTo>
                  <a:pt x="192" y="49"/>
                </a:lnTo>
                <a:lnTo>
                  <a:pt x="187" y="44"/>
                </a:lnTo>
                <a:lnTo>
                  <a:pt x="181" y="33"/>
                </a:lnTo>
                <a:lnTo>
                  <a:pt x="176" y="28"/>
                </a:lnTo>
                <a:lnTo>
                  <a:pt x="165" y="22"/>
                </a:lnTo>
                <a:lnTo>
                  <a:pt x="155" y="22"/>
                </a:lnTo>
                <a:lnTo>
                  <a:pt x="149" y="28"/>
                </a:lnTo>
                <a:lnTo>
                  <a:pt x="139" y="28"/>
                </a:lnTo>
                <a:lnTo>
                  <a:pt x="128" y="22"/>
                </a:lnTo>
                <a:lnTo>
                  <a:pt x="123" y="17"/>
                </a:lnTo>
                <a:lnTo>
                  <a:pt x="117" y="11"/>
                </a:lnTo>
                <a:lnTo>
                  <a:pt x="112" y="6"/>
                </a:lnTo>
                <a:lnTo>
                  <a:pt x="101" y="6"/>
                </a:lnTo>
                <a:lnTo>
                  <a:pt x="96" y="0"/>
                </a:lnTo>
                <a:lnTo>
                  <a:pt x="85" y="0"/>
                </a:lnTo>
                <a:lnTo>
                  <a:pt x="75" y="0"/>
                </a:lnTo>
                <a:lnTo>
                  <a:pt x="75" y="6"/>
                </a:lnTo>
                <a:lnTo>
                  <a:pt x="69" y="17"/>
                </a:lnTo>
                <a:lnTo>
                  <a:pt x="64" y="22"/>
                </a:lnTo>
                <a:lnTo>
                  <a:pt x="59" y="28"/>
                </a:lnTo>
                <a:lnTo>
                  <a:pt x="48" y="28"/>
                </a:lnTo>
                <a:lnTo>
                  <a:pt x="43" y="33"/>
                </a:lnTo>
                <a:lnTo>
                  <a:pt x="32" y="28"/>
                </a:lnTo>
                <a:lnTo>
                  <a:pt x="27" y="33"/>
                </a:lnTo>
                <a:lnTo>
                  <a:pt x="21" y="38"/>
                </a:lnTo>
                <a:lnTo>
                  <a:pt x="16" y="44"/>
                </a:lnTo>
                <a:lnTo>
                  <a:pt x="11" y="55"/>
                </a:lnTo>
                <a:lnTo>
                  <a:pt x="0" y="60"/>
                </a:lnTo>
                <a:lnTo>
                  <a:pt x="5" y="65"/>
                </a:lnTo>
                <a:lnTo>
                  <a:pt x="11" y="60"/>
                </a:lnTo>
                <a:lnTo>
                  <a:pt x="16" y="71"/>
                </a:lnTo>
                <a:lnTo>
                  <a:pt x="27" y="76"/>
                </a:lnTo>
                <a:lnTo>
                  <a:pt x="32" y="82"/>
                </a:lnTo>
                <a:lnTo>
                  <a:pt x="32" y="92"/>
                </a:lnTo>
                <a:lnTo>
                  <a:pt x="37" y="98"/>
                </a:lnTo>
                <a:lnTo>
                  <a:pt x="48" y="103"/>
                </a:lnTo>
                <a:lnTo>
                  <a:pt x="59" y="98"/>
                </a:lnTo>
                <a:lnTo>
                  <a:pt x="64" y="98"/>
                </a:lnTo>
                <a:lnTo>
                  <a:pt x="75" y="98"/>
                </a:lnTo>
                <a:lnTo>
                  <a:pt x="80" y="98"/>
                </a:lnTo>
                <a:lnTo>
                  <a:pt x="91" y="103"/>
                </a:lnTo>
                <a:lnTo>
                  <a:pt x="91" y="109"/>
                </a:lnTo>
                <a:lnTo>
                  <a:pt x="96" y="119"/>
                </a:lnTo>
                <a:lnTo>
                  <a:pt x="96" y="125"/>
                </a:lnTo>
                <a:lnTo>
                  <a:pt x="96" y="136"/>
                </a:lnTo>
                <a:lnTo>
                  <a:pt x="96" y="141"/>
                </a:lnTo>
                <a:lnTo>
                  <a:pt x="91" y="152"/>
                </a:lnTo>
                <a:lnTo>
                  <a:pt x="91" y="157"/>
                </a:lnTo>
                <a:lnTo>
                  <a:pt x="91" y="168"/>
                </a:lnTo>
                <a:lnTo>
                  <a:pt x="91" y="174"/>
                </a:lnTo>
                <a:lnTo>
                  <a:pt x="85" y="179"/>
                </a:lnTo>
                <a:lnTo>
                  <a:pt x="80" y="184"/>
                </a:lnTo>
                <a:lnTo>
                  <a:pt x="85" y="195"/>
                </a:lnTo>
                <a:lnTo>
                  <a:pt x="85" y="201"/>
                </a:lnTo>
                <a:lnTo>
                  <a:pt x="91" y="211"/>
                </a:lnTo>
                <a:lnTo>
                  <a:pt x="85" y="217"/>
                </a:lnTo>
                <a:lnTo>
                  <a:pt x="85" y="228"/>
                </a:lnTo>
                <a:lnTo>
                  <a:pt x="85" y="233"/>
                </a:lnTo>
                <a:lnTo>
                  <a:pt x="85" y="244"/>
                </a:lnTo>
                <a:lnTo>
                  <a:pt x="96" y="249"/>
                </a:lnTo>
                <a:lnTo>
                  <a:pt x="101" y="260"/>
                </a:lnTo>
                <a:lnTo>
                  <a:pt x="107" y="266"/>
                </a:lnTo>
                <a:lnTo>
                  <a:pt x="112" y="271"/>
                </a:lnTo>
                <a:lnTo>
                  <a:pt x="101" y="276"/>
                </a:lnTo>
                <a:lnTo>
                  <a:pt x="91" y="276"/>
                </a:lnTo>
                <a:lnTo>
                  <a:pt x="85" y="282"/>
                </a:lnTo>
                <a:lnTo>
                  <a:pt x="75" y="282"/>
                </a:lnTo>
                <a:lnTo>
                  <a:pt x="75" y="287"/>
                </a:lnTo>
                <a:lnTo>
                  <a:pt x="69" y="298"/>
                </a:lnTo>
                <a:lnTo>
                  <a:pt x="69" y="309"/>
                </a:lnTo>
                <a:lnTo>
                  <a:pt x="69" y="314"/>
                </a:lnTo>
                <a:lnTo>
                  <a:pt x="64" y="325"/>
                </a:lnTo>
                <a:lnTo>
                  <a:pt x="59" y="330"/>
                </a:lnTo>
                <a:lnTo>
                  <a:pt x="64" y="341"/>
                </a:lnTo>
                <a:lnTo>
                  <a:pt x="69" y="336"/>
                </a:lnTo>
                <a:lnTo>
                  <a:pt x="75" y="341"/>
                </a:lnTo>
                <a:lnTo>
                  <a:pt x="85" y="347"/>
                </a:lnTo>
                <a:lnTo>
                  <a:pt x="96" y="352"/>
                </a:lnTo>
                <a:lnTo>
                  <a:pt x="101" y="357"/>
                </a:lnTo>
                <a:lnTo>
                  <a:pt x="107" y="368"/>
                </a:lnTo>
                <a:lnTo>
                  <a:pt x="107" y="374"/>
                </a:lnTo>
                <a:lnTo>
                  <a:pt x="117" y="379"/>
                </a:lnTo>
                <a:lnTo>
                  <a:pt x="123" y="374"/>
                </a:lnTo>
                <a:lnTo>
                  <a:pt x="133" y="374"/>
                </a:lnTo>
                <a:lnTo>
                  <a:pt x="144" y="374"/>
                </a:lnTo>
                <a:lnTo>
                  <a:pt x="149" y="374"/>
                </a:lnTo>
                <a:lnTo>
                  <a:pt x="160" y="379"/>
                </a:lnTo>
                <a:lnTo>
                  <a:pt x="165" y="379"/>
                </a:lnTo>
                <a:lnTo>
                  <a:pt x="176" y="374"/>
                </a:lnTo>
                <a:lnTo>
                  <a:pt x="181" y="374"/>
                </a:lnTo>
                <a:lnTo>
                  <a:pt x="192" y="374"/>
                </a:lnTo>
                <a:lnTo>
                  <a:pt x="197" y="374"/>
                </a:lnTo>
                <a:lnTo>
                  <a:pt x="203" y="379"/>
                </a:lnTo>
                <a:lnTo>
                  <a:pt x="213" y="379"/>
                </a:lnTo>
                <a:lnTo>
                  <a:pt x="219" y="390"/>
                </a:lnTo>
                <a:lnTo>
                  <a:pt x="224" y="395"/>
                </a:lnTo>
                <a:lnTo>
                  <a:pt x="224" y="406"/>
                </a:lnTo>
                <a:lnTo>
                  <a:pt x="224" y="412"/>
                </a:lnTo>
                <a:lnTo>
                  <a:pt x="229" y="422"/>
                </a:lnTo>
                <a:lnTo>
                  <a:pt x="235" y="422"/>
                </a:lnTo>
                <a:lnTo>
                  <a:pt x="240" y="428"/>
                </a:lnTo>
                <a:lnTo>
                  <a:pt x="245" y="422"/>
                </a:lnTo>
                <a:lnTo>
                  <a:pt x="256" y="417"/>
                </a:lnTo>
                <a:lnTo>
                  <a:pt x="267" y="417"/>
                </a:lnTo>
                <a:lnTo>
                  <a:pt x="272" y="422"/>
                </a:lnTo>
                <a:lnTo>
                  <a:pt x="283" y="422"/>
                </a:lnTo>
                <a:lnTo>
                  <a:pt x="293" y="422"/>
                </a:lnTo>
                <a:lnTo>
                  <a:pt x="299" y="422"/>
                </a:lnTo>
                <a:lnTo>
                  <a:pt x="309" y="428"/>
                </a:lnTo>
                <a:lnTo>
                  <a:pt x="309" y="417"/>
                </a:lnTo>
                <a:lnTo>
                  <a:pt x="304" y="412"/>
                </a:lnTo>
                <a:lnTo>
                  <a:pt x="309" y="417"/>
                </a:lnTo>
                <a:lnTo>
                  <a:pt x="315" y="428"/>
                </a:lnTo>
                <a:lnTo>
                  <a:pt x="309" y="428"/>
                </a:lnTo>
                <a:lnTo>
                  <a:pt x="309" y="433"/>
                </a:lnTo>
                <a:lnTo>
                  <a:pt x="320" y="433"/>
                </a:lnTo>
                <a:lnTo>
                  <a:pt x="325" y="433"/>
                </a:lnTo>
                <a:lnTo>
                  <a:pt x="336" y="428"/>
                </a:lnTo>
                <a:lnTo>
                  <a:pt x="336" y="439"/>
                </a:lnTo>
                <a:lnTo>
                  <a:pt x="336" y="444"/>
                </a:lnTo>
                <a:lnTo>
                  <a:pt x="336" y="455"/>
                </a:lnTo>
                <a:lnTo>
                  <a:pt x="341" y="460"/>
                </a:lnTo>
                <a:lnTo>
                  <a:pt x="352" y="460"/>
                </a:lnTo>
                <a:lnTo>
                  <a:pt x="363" y="455"/>
                </a:lnTo>
                <a:lnTo>
                  <a:pt x="368" y="449"/>
                </a:lnTo>
                <a:lnTo>
                  <a:pt x="379" y="449"/>
                </a:lnTo>
                <a:lnTo>
                  <a:pt x="384" y="449"/>
                </a:lnTo>
                <a:lnTo>
                  <a:pt x="395" y="444"/>
                </a:lnTo>
                <a:lnTo>
                  <a:pt x="405" y="444"/>
                </a:lnTo>
                <a:lnTo>
                  <a:pt x="411" y="444"/>
                </a:lnTo>
                <a:lnTo>
                  <a:pt x="421" y="444"/>
                </a:lnTo>
                <a:lnTo>
                  <a:pt x="427" y="439"/>
                </a:lnTo>
                <a:lnTo>
                  <a:pt x="437" y="444"/>
                </a:lnTo>
                <a:lnTo>
                  <a:pt x="443" y="449"/>
                </a:lnTo>
                <a:lnTo>
                  <a:pt x="448" y="455"/>
                </a:lnTo>
                <a:lnTo>
                  <a:pt x="459" y="455"/>
                </a:lnTo>
                <a:lnTo>
                  <a:pt x="464" y="466"/>
                </a:lnTo>
                <a:lnTo>
                  <a:pt x="469" y="471"/>
                </a:lnTo>
                <a:lnTo>
                  <a:pt x="475" y="476"/>
                </a:lnTo>
                <a:lnTo>
                  <a:pt x="485" y="476"/>
                </a:lnTo>
                <a:lnTo>
                  <a:pt x="491" y="482"/>
                </a:lnTo>
                <a:lnTo>
                  <a:pt x="501" y="487"/>
                </a:lnTo>
                <a:lnTo>
                  <a:pt x="507" y="487"/>
                </a:lnTo>
                <a:lnTo>
                  <a:pt x="517" y="482"/>
                </a:lnTo>
                <a:lnTo>
                  <a:pt x="528" y="482"/>
                </a:lnTo>
                <a:lnTo>
                  <a:pt x="533" y="476"/>
                </a:lnTo>
                <a:lnTo>
                  <a:pt x="544" y="476"/>
                </a:lnTo>
                <a:lnTo>
                  <a:pt x="555" y="476"/>
                </a:lnTo>
                <a:lnTo>
                  <a:pt x="560" y="471"/>
                </a:lnTo>
                <a:lnTo>
                  <a:pt x="560" y="460"/>
                </a:lnTo>
                <a:lnTo>
                  <a:pt x="565" y="455"/>
                </a:lnTo>
                <a:lnTo>
                  <a:pt x="565" y="444"/>
                </a:lnTo>
                <a:lnTo>
                  <a:pt x="571" y="433"/>
                </a:lnTo>
                <a:lnTo>
                  <a:pt x="571" y="428"/>
                </a:lnTo>
                <a:lnTo>
                  <a:pt x="576" y="417"/>
                </a:lnTo>
                <a:lnTo>
                  <a:pt x="581" y="417"/>
                </a:lnTo>
                <a:lnTo>
                  <a:pt x="592" y="417"/>
                </a:lnTo>
                <a:lnTo>
                  <a:pt x="597" y="406"/>
                </a:lnTo>
                <a:lnTo>
                  <a:pt x="592" y="401"/>
                </a:lnTo>
                <a:lnTo>
                  <a:pt x="581" y="395"/>
                </a:lnTo>
                <a:lnTo>
                  <a:pt x="587" y="390"/>
                </a:lnTo>
                <a:lnTo>
                  <a:pt x="592" y="384"/>
                </a:lnTo>
                <a:lnTo>
                  <a:pt x="597" y="379"/>
                </a:lnTo>
                <a:lnTo>
                  <a:pt x="603" y="374"/>
                </a:lnTo>
                <a:lnTo>
                  <a:pt x="603" y="368"/>
                </a:lnTo>
                <a:lnTo>
                  <a:pt x="597" y="363"/>
                </a:lnTo>
                <a:lnTo>
                  <a:pt x="592" y="357"/>
                </a:lnTo>
                <a:lnTo>
                  <a:pt x="587" y="352"/>
                </a:lnTo>
                <a:lnTo>
                  <a:pt x="581" y="341"/>
                </a:lnTo>
                <a:lnTo>
                  <a:pt x="592" y="336"/>
                </a:lnTo>
                <a:lnTo>
                  <a:pt x="597" y="336"/>
                </a:lnTo>
                <a:lnTo>
                  <a:pt x="608" y="330"/>
                </a:lnTo>
                <a:lnTo>
                  <a:pt x="603" y="341"/>
                </a:lnTo>
                <a:lnTo>
                  <a:pt x="608" y="330"/>
                </a:lnTo>
                <a:lnTo>
                  <a:pt x="619" y="325"/>
                </a:lnTo>
                <a:lnTo>
                  <a:pt x="613" y="325"/>
                </a:lnTo>
                <a:lnTo>
                  <a:pt x="608" y="325"/>
                </a:lnTo>
                <a:lnTo>
                  <a:pt x="608" y="314"/>
                </a:lnTo>
                <a:lnTo>
                  <a:pt x="603" y="309"/>
                </a:lnTo>
                <a:lnTo>
                  <a:pt x="608" y="298"/>
                </a:lnTo>
                <a:lnTo>
                  <a:pt x="603" y="293"/>
                </a:lnTo>
                <a:lnTo>
                  <a:pt x="597" y="287"/>
                </a:lnTo>
                <a:lnTo>
                  <a:pt x="592" y="276"/>
                </a:lnTo>
                <a:lnTo>
                  <a:pt x="592" y="271"/>
                </a:lnTo>
                <a:lnTo>
                  <a:pt x="597" y="260"/>
                </a:lnTo>
                <a:lnTo>
                  <a:pt x="608" y="255"/>
                </a:lnTo>
                <a:lnTo>
                  <a:pt x="613" y="255"/>
                </a:lnTo>
                <a:lnTo>
                  <a:pt x="624" y="249"/>
                </a:lnTo>
                <a:lnTo>
                  <a:pt x="629" y="244"/>
                </a:lnTo>
                <a:lnTo>
                  <a:pt x="619" y="244"/>
                </a:lnTo>
                <a:lnTo>
                  <a:pt x="613" y="238"/>
                </a:lnTo>
                <a:lnTo>
                  <a:pt x="608" y="233"/>
                </a:lnTo>
                <a:lnTo>
                  <a:pt x="597" y="228"/>
                </a:lnTo>
                <a:lnTo>
                  <a:pt x="587" y="228"/>
                </a:lnTo>
                <a:lnTo>
                  <a:pt x="587" y="217"/>
                </a:lnTo>
                <a:lnTo>
                  <a:pt x="576" y="222"/>
                </a:lnTo>
                <a:lnTo>
                  <a:pt x="565" y="222"/>
                </a:lnTo>
                <a:lnTo>
                  <a:pt x="555" y="222"/>
                </a:lnTo>
                <a:lnTo>
                  <a:pt x="549" y="222"/>
                </a:lnTo>
                <a:lnTo>
                  <a:pt x="539" y="217"/>
                </a:lnTo>
                <a:lnTo>
                  <a:pt x="533" y="211"/>
                </a:lnTo>
                <a:lnTo>
                  <a:pt x="523" y="211"/>
                </a:lnTo>
                <a:lnTo>
                  <a:pt x="517" y="206"/>
                </a:lnTo>
                <a:lnTo>
                  <a:pt x="507" y="201"/>
                </a:lnTo>
                <a:lnTo>
                  <a:pt x="501" y="195"/>
                </a:lnTo>
                <a:lnTo>
                  <a:pt x="491" y="195"/>
                </a:lnTo>
                <a:lnTo>
                  <a:pt x="480" y="190"/>
                </a:lnTo>
                <a:lnTo>
                  <a:pt x="469" y="190"/>
                </a:lnTo>
                <a:lnTo>
                  <a:pt x="464" y="190"/>
                </a:lnTo>
                <a:lnTo>
                  <a:pt x="459" y="184"/>
                </a:lnTo>
                <a:lnTo>
                  <a:pt x="448" y="179"/>
                </a:lnTo>
                <a:lnTo>
                  <a:pt x="443" y="179"/>
                </a:lnTo>
                <a:lnTo>
                  <a:pt x="432" y="174"/>
                </a:lnTo>
                <a:lnTo>
                  <a:pt x="427" y="168"/>
                </a:lnTo>
                <a:lnTo>
                  <a:pt x="416" y="168"/>
                </a:lnTo>
                <a:lnTo>
                  <a:pt x="405" y="168"/>
                </a:lnTo>
                <a:lnTo>
                  <a:pt x="395" y="168"/>
                </a:lnTo>
                <a:lnTo>
                  <a:pt x="389" y="174"/>
                </a:lnTo>
                <a:lnTo>
                  <a:pt x="379" y="179"/>
                </a:lnTo>
                <a:lnTo>
                  <a:pt x="373" y="184"/>
                </a:lnTo>
                <a:lnTo>
                  <a:pt x="363" y="190"/>
                </a:lnTo>
                <a:lnTo>
                  <a:pt x="357" y="190"/>
                </a:lnTo>
                <a:lnTo>
                  <a:pt x="347" y="190"/>
                </a:lnTo>
                <a:lnTo>
                  <a:pt x="336" y="19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6" name="Freeform 159"/>
          <p:cNvSpPr>
            <a:spLocks/>
          </p:cNvSpPr>
          <p:nvPr/>
        </p:nvSpPr>
        <p:spPr bwMode="auto">
          <a:xfrm>
            <a:off x="5309444" y="1874398"/>
            <a:ext cx="652463" cy="455467"/>
          </a:xfrm>
          <a:custGeom>
            <a:avLst/>
            <a:gdLst>
              <a:gd name="T0" fmla="*/ 411 w 411"/>
              <a:gd name="T1" fmla="*/ 87 h 287"/>
              <a:gd name="T2" fmla="*/ 400 w 411"/>
              <a:gd name="T3" fmla="*/ 65 h 287"/>
              <a:gd name="T4" fmla="*/ 379 w 411"/>
              <a:gd name="T5" fmla="*/ 54 h 287"/>
              <a:gd name="T6" fmla="*/ 368 w 411"/>
              <a:gd name="T7" fmla="*/ 27 h 287"/>
              <a:gd name="T8" fmla="*/ 358 w 411"/>
              <a:gd name="T9" fmla="*/ 16 h 287"/>
              <a:gd name="T10" fmla="*/ 331 w 411"/>
              <a:gd name="T11" fmla="*/ 6 h 287"/>
              <a:gd name="T12" fmla="*/ 315 w 411"/>
              <a:gd name="T13" fmla="*/ 22 h 287"/>
              <a:gd name="T14" fmla="*/ 288 w 411"/>
              <a:gd name="T15" fmla="*/ 22 h 287"/>
              <a:gd name="T16" fmla="*/ 267 w 411"/>
              <a:gd name="T17" fmla="*/ 6 h 287"/>
              <a:gd name="T18" fmla="*/ 246 w 411"/>
              <a:gd name="T19" fmla="*/ 11 h 287"/>
              <a:gd name="T20" fmla="*/ 230 w 411"/>
              <a:gd name="T21" fmla="*/ 27 h 287"/>
              <a:gd name="T22" fmla="*/ 219 w 411"/>
              <a:gd name="T23" fmla="*/ 54 h 287"/>
              <a:gd name="T24" fmla="*/ 203 w 411"/>
              <a:gd name="T25" fmla="*/ 70 h 287"/>
              <a:gd name="T26" fmla="*/ 192 w 411"/>
              <a:gd name="T27" fmla="*/ 81 h 287"/>
              <a:gd name="T28" fmla="*/ 182 w 411"/>
              <a:gd name="T29" fmla="*/ 103 h 287"/>
              <a:gd name="T30" fmla="*/ 155 w 411"/>
              <a:gd name="T31" fmla="*/ 114 h 287"/>
              <a:gd name="T32" fmla="*/ 128 w 411"/>
              <a:gd name="T33" fmla="*/ 108 h 287"/>
              <a:gd name="T34" fmla="*/ 91 w 411"/>
              <a:gd name="T35" fmla="*/ 108 h 287"/>
              <a:gd name="T36" fmla="*/ 64 w 411"/>
              <a:gd name="T37" fmla="*/ 119 h 287"/>
              <a:gd name="T38" fmla="*/ 32 w 411"/>
              <a:gd name="T39" fmla="*/ 130 h 287"/>
              <a:gd name="T40" fmla="*/ 6 w 411"/>
              <a:gd name="T41" fmla="*/ 146 h 287"/>
              <a:gd name="T42" fmla="*/ 16 w 411"/>
              <a:gd name="T43" fmla="*/ 162 h 287"/>
              <a:gd name="T44" fmla="*/ 38 w 411"/>
              <a:gd name="T45" fmla="*/ 179 h 287"/>
              <a:gd name="T46" fmla="*/ 54 w 411"/>
              <a:gd name="T47" fmla="*/ 200 h 287"/>
              <a:gd name="T48" fmla="*/ 54 w 411"/>
              <a:gd name="T49" fmla="*/ 216 h 287"/>
              <a:gd name="T50" fmla="*/ 80 w 411"/>
              <a:gd name="T51" fmla="*/ 200 h 287"/>
              <a:gd name="T52" fmla="*/ 102 w 411"/>
              <a:gd name="T53" fmla="*/ 195 h 287"/>
              <a:gd name="T54" fmla="*/ 112 w 411"/>
              <a:gd name="T55" fmla="*/ 206 h 287"/>
              <a:gd name="T56" fmla="*/ 134 w 411"/>
              <a:gd name="T57" fmla="*/ 206 h 287"/>
              <a:gd name="T58" fmla="*/ 150 w 411"/>
              <a:gd name="T59" fmla="*/ 189 h 287"/>
              <a:gd name="T60" fmla="*/ 166 w 411"/>
              <a:gd name="T61" fmla="*/ 179 h 287"/>
              <a:gd name="T62" fmla="*/ 176 w 411"/>
              <a:gd name="T63" fmla="*/ 157 h 287"/>
              <a:gd name="T64" fmla="*/ 203 w 411"/>
              <a:gd name="T65" fmla="*/ 146 h 287"/>
              <a:gd name="T66" fmla="*/ 219 w 411"/>
              <a:gd name="T67" fmla="*/ 162 h 287"/>
              <a:gd name="T68" fmla="*/ 235 w 411"/>
              <a:gd name="T69" fmla="*/ 184 h 287"/>
              <a:gd name="T70" fmla="*/ 262 w 411"/>
              <a:gd name="T71" fmla="*/ 195 h 287"/>
              <a:gd name="T72" fmla="*/ 246 w 411"/>
              <a:gd name="T73" fmla="*/ 206 h 287"/>
              <a:gd name="T74" fmla="*/ 230 w 411"/>
              <a:gd name="T75" fmla="*/ 227 h 287"/>
              <a:gd name="T76" fmla="*/ 240 w 411"/>
              <a:gd name="T77" fmla="*/ 249 h 287"/>
              <a:gd name="T78" fmla="*/ 240 w 411"/>
              <a:gd name="T79" fmla="*/ 276 h 287"/>
              <a:gd name="T80" fmla="*/ 262 w 411"/>
              <a:gd name="T81" fmla="*/ 287 h 287"/>
              <a:gd name="T82" fmla="*/ 283 w 411"/>
              <a:gd name="T83" fmla="*/ 271 h 287"/>
              <a:gd name="T84" fmla="*/ 304 w 411"/>
              <a:gd name="T85" fmla="*/ 276 h 287"/>
              <a:gd name="T86" fmla="*/ 299 w 411"/>
              <a:gd name="T87" fmla="*/ 260 h 287"/>
              <a:gd name="T88" fmla="*/ 315 w 411"/>
              <a:gd name="T89" fmla="*/ 238 h 287"/>
              <a:gd name="T90" fmla="*/ 320 w 411"/>
              <a:gd name="T91" fmla="*/ 211 h 287"/>
              <a:gd name="T92" fmla="*/ 336 w 411"/>
              <a:gd name="T93" fmla="*/ 195 h 287"/>
              <a:gd name="T94" fmla="*/ 358 w 411"/>
              <a:gd name="T95" fmla="*/ 195 h 287"/>
              <a:gd name="T96" fmla="*/ 368 w 411"/>
              <a:gd name="T97" fmla="*/ 173 h 287"/>
              <a:gd name="T98" fmla="*/ 379 w 411"/>
              <a:gd name="T99" fmla="*/ 162 h 287"/>
              <a:gd name="T100" fmla="*/ 390 w 411"/>
              <a:gd name="T101" fmla="*/ 141 h 287"/>
              <a:gd name="T102" fmla="*/ 400 w 411"/>
              <a:gd name="T103" fmla="*/ 119 h 2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1" h="287">
                <a:moveTo>
                  <a:pt x="411" y="108"/>
                </a:moveTo>
                <a:lnTo>
                  <a:pt x="411" y="97"/>
                </a:lnTo>
                <a:lnTo>
                  <a:pt x="411" y="87"/>
                </a:lnTo>
                <a:lnTo>
                  <a:pt x="411" y="81"/>
                </a:lnTo>
                <a:lnTo>
                  <a:pt x="406" y="70"/>
                </a:lnTo>
                <a:lnTo>
                  <a:pt x="400" y="65"/>
                </a:lnTo>
                <a:lnTo>
                  <a:pt x="395" y="60"/>
                </a:lnTo>
                <a:lnTo>
                  <a:pt x="390" y="54"/>
                </a:lnTo>
                <a:lnTo>
                  <a:pt x="379" y="54"/>
                </a:lnTo>
                <a:lnTo>
                  <a:pt x="374" y="49"/>
                </a:lnTo>
                <a:lnTo>
                  <a:pt x="368" y="38"/>
                </a:lnTo>
                <a:lnTo>
                  <a:pt x="368" y="27"/>
                </a:lnTo>
                <a:lnTo>
                  <a:pt x="368" y="22"/>
                </a:lnTo>
                <a:lnTo>
                  <a:pt x="368" y="16"/>
                </a:lnTo>
                <a:lnTo>
                  <a:pt x="358" y="16"/>
                </a:lnTo>
                <a:lnTo>
                  <a:pt x="352" y="11"/>
                </a:lnTo>
                <a:lnTo>
                  <a:pt x="342" y="11"/>
                </a:lnTo>
                <a:lnTo>
                  <a:pt x="331" y="6"/>
                </a:lnTo>
                <a:lnTo>
                  <a:pt x="326" y="11"/>
                </a:lnTo>
                <a:lnTo>
                  <a:pt x="320" y="16"/>
                </a:lnTo>
                <a:lnTo>
                  <a:pt x="315" y="22"/>
                </a:lnTo>
                <a:lnTo>
                  <a:pt x="310" y="27"/>
                </a:lnTo>
                <a:lnTo>
                  <a:pt x="299" y="27"/>
                </a:lnTo>
                <a:lnTo>
                  <a:pt x="288" y="22"/>
                </a:lnTo>
                <a:lnTo>
                  <a:pt x="278" y="22"/>
                </a:lnTo>
                <a:lnTo>
                  <a:pt x="272" y="11"/>
                </a:lnTo>
                <a:lnTo>
                  <a:pt x="267" y="6"/>
                </a:lnTo>
                <a:lnTo>
                  <a:pt x="256" y="0"/>
                </a:lnTo>
                <a:lnTo>
                  <a:pt x="251" y="6"/>
                </a:lnTo>
                <a:lnTo>
                  <a:pt x="246" y="11"/>
                </a:lnTo>
                <a:lnTo>
                  <a:pt x="235" y="11"/>
                </a:lnTo>
                <a:lnTo>
                  <a:pt x="230" y="16"/>
                </a:lnTo>
                <a:lnTo>
                  <a:pt x="230" y="27"/>
                </a:lnTo>
                <a:lnTo>
                  <a:pt x="224" y="33"/>
                </a:lnTo>
                <a:lnTo>
                  <a:pt x="224" y="43"/>
                </a:lnTo>
                <a:lnTo>
                  <a:pt x="219" y="54"/>
                </a:lnTo>
                <a:lnTo>
                  <a:pt x="214" y="60"/>
                </a:lnTo>
                <a:lnTo>
                  <a:pt x="214" y="70"/>
                </a:lnTo>
                <a:lnTo>
                  <a:pt x="203" y="70"/>
                </a:lnTo>
                <a:lnTo>
                  <a:pt x="192" y="70"/>
                </a:lnTo>
                <a:lnTo>
                  <a:pt x="187" y="76"/>
                </a:lnTo>
                <a:lnTo>
                  <a:pt x="192" y="81"/>
                </a:lnTo>
                <a:lnTo>
                  <a:pt x="187" y="87"/>
                </a:lnTo>
                <a:lnTo>
                  <a:pt x="182" y="92"/>
                </a:lnTo>
                <a:lnTo>
                  <a:pt x="182" y="103"/>
                </a:lnTo>
                <a:lnTo>
                  <a:pt x="176" y="108"/>
                </a:lnTo>
                <a:lnTo>
                  <a:pt x="166" y="114"/>
                </a:lnTo>
                <a:lnTo>
                  <a:pt x="155" y="114"/>
                </a:lnTo>
                <a:lnTo>
                  <a:pt x="144" y="114"/>
                </a:lnTo>
                <a:lnTo>
                  <a:pt x="134" y="114"/>
                </a:lnTo>
                <a:lnTo>
                  <a:pt x="128" y="108"/>
                </a:lnTo>
                <a:lnTo>
                  <a:pt x="118" y="108"/>
                </a:lnTo>
                <a:lnTo>
                  <a:pt x="107" y="108"/>
                </a:lnTo>
                <a:lnTo>
                  <a:pt x="91" y="108"/>
                </a:lnTo>
                <a:lnTo>
                  <a:pt x="80" y="108"/>
                </a:lnTo>
                <a:lnTo>
                  <a:pt x="70" y="114"/>
                </a:lnTo>
                <a:lnTo>
                  <a:pt x="64" y="119"/>
                </a:lnTo>
                <a:lnTo>
                  <a:pt x="48" y="119"/>
                </a:lnTo>
                <a:lnTo>
                  <a:pt x="43" y="125"/>
                </a:lnTo>
                <a:lnTo>
                  <a:pt x="32" y="130"/>
                </a:lnTo>
                <a:lnTo>
                  <a:pt x="22" y="130"/>
                </a:lnTo>
                <a:lnTo>
                  <a:pt x="22" y="141"/>
                </a:lnTo>
                <a:lnTo>
                  <a:pt x="6" y="146"/>
                </a:lnTo>
                <a:lnTo>
                  <a:pt x="0" y="152"/>
                </a:lnTo>
                <a:lnTo>
                  <a:pt x="6" y="162"/>
                </a:lnTo>
                <a:lnTo>
                  <a:pt x="16" y="162"/>
                </a:lnTo>
                <a:lnTo>
                  <a:pt x="27" y="162"/>
                </a:lnTo>
                <a:lnTo>
                  <a:pt x="32" y="162"/>
                </a:lnTo>
                <a:lnTo>
                  <a:pt x="38" y="179"/>
                </a:lnTo>
                <a:lnTo>
                  <a:pt x="43" y="184"/>
                </a:lnTo>
                <a:lnTo>
                  <a:pt x="48" y="195"/>
                </a:lnTo>
                <a:lnTo>
                  <a:pt x="54" y="200"/>
                </a:lnTo>
                <a:lnTo>
                  <a:pt x="48" y="211"/>
                </a:lnTo>
                <a:lnTo>
                  <a:pt x="48" y="216"/>
                </a:lnTo>
                <a:lnTo>
                  <a:pt x="54" y="216"/>
                </a:lnTo>
                <a:lnTo>
                  <a:pt x="64" y="211"/>
                </a:lnTo>
                <a:lnTo>
                  <a:pt x="70" y="206"/>
                </a:lnTo>
                <a:lnTo>
                  <a:pt x="80" y="200"/>
                </a:lnTo>
                <a:lnTo>
                  <a:pt x="86" y="195"/>
                </a:lnTo>
                <a:lnTo>
                  <a:pt x="96" y="189"/>
                </a:lnTo>
                <a:lnTo>
                  <a:pt x="102" y="195"/>
                </a:lnTo>
                <a:lnTo>
                  <a:pt x="102" y="206"/>
                </a:lnTo>
                <a:lnTo>
                  <a:pt x="107" y="200"/>
                </a:lnTo>
                <a:lnTo>
                  <a:pt x="112" y="206"/>
                </a:lnTo>
                <a:lnTo>
                  <a:pt x="118" y="211"/>
                </a:lnTo>
                <a:lnTo>
                  <a:pt x="123" y="206"/>
                </a:lnTo>
                <a:lnTo>
                  <a:pt x="134" y="206"/>
                </a:lnTo>
                <a:lnTo>
                  <a:pt x="139" y="200"/>
                </a:lnTo>
                <a:lnTo>
                  <a:pt x="150" y="200"/>
                </a:lnTo>
                <a:lnTo>
                  <a:pt x="150" y="189"/>
                </a:lnTo>
                <a:lnTo>
                  <a:pt x="150" y="179"/>
                </a:lnTo>
                <a:lnTo>
                  <a:pt x="160" y="184"/>
                </a:lnTo>
                <a:lnTo>
                  <a:pt x="166" y="179"/>
                </a:lnTo>
                <a:lnTo>
                  <a:pt x="176" y="173"/>
                </a:lnTo>
                <a:lnTo>
                  <a:pt x="182" y="162"/>
                </a:lnTo>
                <a:lnTo>
                  <a:pt x="176" y="157"/>
                </a:lnTo>
                <a:lnTo>
                  <a:pt x="187" y="146"/>
                </a:lnTo>
                <a:lnTo>
                  <a:pt x="198" y="146"/>
                </a:lnTo>
                <a:lnTo>
                  <a:pt x="203" y="146"/>
                </a:lnTo>
                <a:lnTo>
                  <a:pt x="208" y="146"/>
                </a:lnTo>
                <a:lnTo>
                  <a:pt x="214" y="152"/>
                </a:lnTo>
                <a:lnTo>
                  <a:pt x="219" y="162"/>
                </a:lnTo>
                <a:lnTo>
                  <a:pt x="219" y="168"/>
                </a:lnTo>
                <a:lnTo>
                  <a:pt x="224" y="179"/>
                </a:lnTo>
                <a:lnTo>
                  <a:pt x="235" y="184"/>
                </a:lnTo>
                <a:lnTo>
                  <a:pt x="240" y="189"/>
                </a:lnTo>
                <a:lnTo>
                  <a:pt x="251" y="195"/>
                </a:lnTo>
                <a:lnTo>
                  <a:pt x="262" y="195"/>
                </a:lnTo>
                <a:lnTo>
                  <a:pt x="262" y="200"/>
                </a:lnTo>
                <a:lnTo>
                  <a:pt x="256" y="206"/>
                </a:lnTo>
                <a:lnTo>
                  <a:pt x="246" y="206"/>
                </a:lnTo>
                <a:lnTo>
                  <a:pt x="240" y="211"/>
                </a:lnTo>
                <a:lnTo>
                  <a:pt x="235" y="222"/>
                </a:lnTo>
                <a:lnTo>
                  <a:pt x="230" y="227"/>
                </a:lnTo>
                <a:lnTo>
                  <a:pt x="230" y="233"/>
                </a:lnTo>
                <a:lnTo>
                  <a:pt x="235" y="244"/>
                </a:lnTo>
                <a:lnTo>
                  <a:pt x="240" y="249"/>
                </a:lnTo>
                <a:lnTo>
                  <a:pt x="240" y="254"/>
                </a:lnTo>
                <a:lnTo>
                  <a:pt x="240" y="265"/>
                </a:lnTo>
                <a:lnTo>
                  <a:pt x="240" y="276"/>
                </a:lnTo>
                <a:lnTo>
                  <a:pt x="246" y="287"/>
                </a:lnTo>
                <a:lnTo>
                  <a:pt x="251" y="287"/>
                </a:lnTo>
                <a:lnTo>
                  <a:pt x="262" y="287"/>
                </a:lnTo>
                <a:lnTo>
                  <a:pt x="267" y="281"/>
                </a:lnTo>
                <a:lnTo>
                  <a:pt x="278" y="276"/>
                </a:lnTo>
                <a:lnTo>
                  <a:pt x="283" y="271"/>
                </a:lnTo>
                <a:lnTo>
                  <a:pt x="288" y="265"/>
                </a:lnTo>
                <a:lnTo>
                  <a:pt x="299" y="271"/>
                </a:lnTo>
                <a:lnTo>
                  <a:pt x="304" y="276"/>
                </a:lnTo>
                <a:lnTo>
                  <a:pt x="310" y="271"/>
                </a:lnTo>
                <a:lnTo>
                  <a:pt x="304" y="265"/>
                </a:lnTo>
                <a:lnTo>
                  <a:pt x="299" y="260"/>
                </a:lnTo>
                <a:lnTo>
                  <a:pt x="299" y="249"/>
                </a:lnTo>
                <a:lnTo>
                  <a:pt x="310" y="249"/>
                </a:lnTo>
                <a:lnTo>
                  <a:pt x="315" y="238"/>
                </a:lnTo>
                <a:lnTo>
                  <a:pt x="315" y="233"/>
                </a:lnTo>
                <a:lnTo>
                  <a:pt x="315" y="216"/>
                </a:lnTo>
                <a:lnTo>
                  <a:pt x="320" y="211"/>
                </a:lnTo>
                <a:lnTo>
                  <a:pt x="315" y="200"/>
                </a:lnTo>
                <a:lnTo>
                  <a:pt x="326" y="200"/>
                </a:lnTo>
                <a:lnTo>
                  <a:pt x="336" y="195"/>
                </a:lnTo>
                <a:lnTo>
                  <a:pt x="342" y="195"/>
                </a:lnTo>
                <a:lnTo>
                  <a:pt x="347" y="195"/>
                </a:lnTo>
                <a:lnTo>
                  <a:pt x="358" y="195"/>
                </a:lnTo>
                <a:lnTo>
                  <a:pt x="358" y="184"/>
                </a:lnTo>
                <a:lnTo>
                  <a:pt x="363" y="179"/>
                </a:lnTo>
                <a:lnTo>
                  <a:pt x="368" y="173"/>
                </a:lnTo>
                <a:lnTo>
                  <a:pt x="379" y="173"/>
                </a:lnTo>
                <a:lnTo>
                  <a:pt x="384" y="168"/>
                </a:lnTo>
                <a:lnTo>
                  <a:pt x="379" y="162"/>
                </a:lnTo>
                <a:lnTo>
                  <a:pt x="379" y="152"/>
                </a:lnTo>
                <a:lnTo>
                  <a:pt x="379" y="141"/>
                </a:lnTo>
                <a:lnTo>
                  <a:pt x="390" y="141"/>
                </a:lnTo>
                <a:lnTo>
                  <a:pt x="390" y="130"/>
                </a:lnTo>
                <a:lnTo>
                  <a:pt x="395" y="125"/>
                </a:lnTo>
                <a:lnTo>
                  <a:pt x="400" y="119"/>
                </a:lnTo>
                <a:lnTo>
                  <a:pt x="406" y="114"/>
                </a:lnTo>
                <a:lnTo>
                  <a:pt x="411" y="108"/>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7" name="Freeform 160"/>
          <p:cNvSpPr>
            <a:spLocks/>
          </p:cNvSpPr>
          <p:nvPr/>
        </p:nvSpPr>
        <p:spPr bwMode="auto">
          <a:xfrm>
            <a:off x="6596906" y="1952161"/>
            <a:ext cx="320675" cy="403096"/>
          </a:xfrm>
          <a:custGeom>
            <a:avLst/>
            <a:gdLst>
              <a:gd name="T0" fmla="*/ 85 w 202"/>
              <a:gd name="T1" fmla="*/ 48 h 254"/>
              <a:gd name="T2" fmla="*/ 74 w 202"/>
              <a:gd name="T3" fmla="*/ 32 h 254"/>
              <a:gd name="T4" fmla="*/ 58 w 202"/>
              <a:gd name="T5" fmla="*/ 27 h 254"/>
              <a:gd name="T6" fmla="*/ 48 w 202"/>
              <a:gd name="T7" fmla="*/ 16 h 254"/>
              <a:gd name="T8" fmla="*/ 32 w 202"/>
              <a:gd name="T9" fmla="*/ 16 h 254"/>
              <a:gd name="T10" fmla="*/ 21 w 202"/>
              <a:gd name="T11" fmla="*/ 5 h 254"/>
              <a:gd name="T12" fmla="*/ 5 w 202"/>
              <a:gd name="T13" fmla="*/ 0 h 254"/>
              <a:gd name="T14" fmla="*/ 0 w 202"/>
              <a:gd name="T15" fmla="*/ 11 h 254"/>
              <a:gd name="T16" fmla="*/ 0 w 202"/>
              <a:gd name="T17" fmla="*/ 27 h 254"/>
              <a:gd name="T18" fmla="*/ 16 w 202"/>
              <a:gd name="T19" fmla="*/ 43 h 254"/>
              <a:gd name="T20" fmla="*/ 5 w 202"/>
              <a:gd name="T21" fmla="*/ 59 h 254"/>
              <a:gd name="T22" fmla="*/ 5 w 202"/>
              <a:gd name="T23" fmla="*/ 76 h 254"/>
              <a:gd name="T24" fmla="*/ 5 w 202"/>
              <a:gd name="T25" fmla="*/ 92 h 254"/>
              <a:gd name="T26" fmla="*/ 10 w 202"/>
              <a:gd name="T27" fmla="*/ 108 h 254"/>
              <a:gd name="T28" fmla="*/ 21 w 202"/>
              <a:gd name="T29" fmla="*/ 103 h 254"/>
              <a:gd name="T30" fmla="*/ 32 w 202"/>
              <a:gd name="T31" fmla="*/ 108 h 254"/>
              <a:gd name="T32" fmla="*/ 21 w 202"/>
              <a:gd name="T33" fmla="*/ 124 h 254"/>
              <a:gd name="T34" fmla="*/ 21 w 202"/>
              <a:gd name="T35" fmla="*/ 140 h 254"/>
              <a:gd name="T36" fmla="*/ 21 w 202"/>
              <a:gd name="T37" fmla="*/ 162 h 254"/>
              <a:gd name="T38" fmla="*/ 37 w 202"/>
              <a:gd name="T39" fmla="*/ 173 h 254"/>
              <a:gd name="T40" fmla="*/ 48 w 202"/>
              <a:gd name="T41" fmla="*/ 184 h 254"/>
              <a:gd name="T42" fmla="*/ 64 w 202"/>
              <a:gd name="T43" fmla="*/ 189 h 254"/>
              <a:gd name="T44" fmla="*/ 64 w 202"/>
              <a:gd name="T45" fmla="*/ 200 h 254"/>
              <a:gd name="T46" fmla="*/ 69 w 202"/>
              <a:gd name="T47" fmla="*/ 211 h 254"/>
              <a:gd name="T48" fmla="*/ 85 w 202"/>
              <a:gd name="T49" fmla="*/ 222 h 254"/>
              <a:gd name="T50" fmla="*/ 101 w 202"/>
              <a:gd name="T51" fmla="*/ 232 h 254"/>
              <a:gd name="T52" fmla="*/ 101 w 202"/>
              <a:gd name="T53" fmla="*/ 243 h 254"/>
              <a:gd name="T54" fmla="*/ 117 w 202"/>
              <a:gd name="T55" fmla="*/ 238 h 254"/>
              <a:gd name="T56" fmla="*/ 133 w 202"/>
              <a:gd name="T57" fmla="*/ 243 h 254"/>
              <a:gd name="T58" fmla="*/ 154 w 202"/>
              <a:gd name="T59" fmla="*/ 249 h 254"/>
              <a:gd name="T60" fmla="*/ 176 w 202"/>
              <a:gd name="T61" fmla="*/ 249 h 254"/>
              <a:gd name="T62" fmla="*/ 192 w 202"/>
              <a:gd name="T63" fmla="*/ 227 h 254"/>
              <a:gd name="T64" fmla="*/ 197 w 202"/>
              <a:gd name="T65" fmla="*/ 200 h 254"/>
              <a:gd name="T66" fmla="*/ 202 w 202"/>
              <a:gd name="T67" fmla="*/ 184 h 254"/>
              <a:gd name="T68" fmla="*/ 192 w 202"/>
              <a:gd name="T69" fmla="*/ 167 h 254"/>
              <a:gd name="T70" fmla="*/ 181 w 202"/>
              <a:gd name="T71" fmla="*/ 157 h 254"/>
              <a:gd name="T72" fmla="*/ 181 w 202"/>
              <a:gd name="T73" fmla="*/ 146 h 254"/>
              <a:gd name="T74" fmla="*/ 170 w 202"/>
              <a:gd name="T75" fmla="*/ 135 h 254"/>
              <a:gd name="T76" fmla="*/ 154 w 202"/>
              <a:gd name="T77" fmla="*/ 124 h 254"/>
              <a:gd name="T78" fmla="*/ 138 w 202"/>
              <a:gd name="T79" fmla="*/ 124 h 254"/>
              <a:gd name="T80" fmla="*/ 128 w 202"/>
              <a:gd name="T81" fmla="*/ 124 h 254"/>
              <a:gd name="T82" fmla="*/ 112 w 202"/>
              <a:gd name="T83" fmla="*/ 113 h 254"/>
              <a:gd name="T84" fmla="*/ 96 w 202"/>
              <a:gd name="T85" fmla="*/ 103 h 254"/>
              <a:gd name="T86" fmla="*/ 80 w 202"/>
              <a:gd name="T87" fmla="*/ 103 h 254"/>
              <a:gd name="T88" fmla="*/ 74 w 202"/>
              <a:gd name="T89" fmla="*/ 81 h 254"/>
              <a:gd name="T90" fmla="*/ 85 w 202"/>
              <a:gd name="T91" fmla="*/ 70 h 254"/>
              <a:gd name="T92" fmla="*/ 96 w 202"/>
              <a:gd name="T93" fmla="*/ 65 h 254"/>
              <a:gd name="T94" fmla="*/ 85 w 202"/>
              <a:gd name="T95" fmla="*/ 59 h 2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2" h="254">
                <a:moveTo>
                  <a:pt x="85" y="59"/>
                </a:moveTo>
                <a:lnTo>
                  <a:pt x="85" y="48"/>
                </a:lnTo>
                <a:lnTo>
                  <a:pt x="80" y="43"/>
                </a:lnTo>
                <a:lnTo>
                  <a:pt x="74" y="32"/>
                </a:lnTo>
                <a:lnTo>
                  <a:pt x="69" y="32"/>
                </a:lnTo>
                <a:lnTo>
                  <a:pt x="58" y="27"/>
                </a:lnTo>
                <a:lnTo>
                  <a:pt x="53" y="21"/>
                </a:lnTo>
                <a:lnTo>
                  <a:pt x="48" y="16"/>
                </a:lnTo>
                <a:lnTo>
                  <a:pt x="42" y="11"/>
                </a:lnTo>
                <a:lnTo>
                  <a:pt x="32" y="16"/>
                </a:lnTo>
                <a:lnTo>
                  <a:pt x="26" y="11"/>
                </a:lnTo>
                <a:lnTo>
                  <a:pt x="21" y="5"/>
                </a:lnTo>
                <a:lnTo>
                  <a:pt x="16" y="0"/>
                </a:lnTo>
                <a:lnTo>
                  <a:pt x="5" y="0"/>
                </a:lnTo>
                <a:lnTo>
                  <a:pt x="0" y="5"/>
                </a:lnTo>
                <a:lnTo>
                  <a:pt x="0" y="11"/>
                </a:lnTo>
                <a:lnTo>
                  <a:pt x="0" y="21"/>
                </a:lnTo>
                <a:lnTo>
                  <a:pt x="0" y="27"/>
                </a:lnTo>
                <a:lnTo>
                  <a:pt x="5" y="38"/>
                </a:lnTo>
                <a:lnTo>
                  <a:pt x="16" y="43"/>
                </a:lnTo>
                <a:lnTo>
                  <a:pt x="16" y="54"/>
                </a:lnTo>
                <a:lnTo>
                  <a:pt x="5" y="59"/>
                </a:lnTo>
                <a:lnTo>
                  <a:pt x="5" y="65"/>
                </a:lnTo>
                <a:lnTo>
                  <a:pt x="5" y="76"/>
                </a:lnTo>
                <a:lnTo>
                  <a:pt x="5" y="81"/>
                </a:lnTo>
                <a:lnTo>
                  <a:pt x="5" y="92"/>
                </a:lnTo>
                <a:lnTo>
                  <a:pt x="5" y="103"/>
                </a:lnTo>
                <a:lnTo>
                  <a:pt x="10" y="108"/>
                </a:lnTo>
                <a:lnTo>
                  <a:pt x="16" y="103"/>
                </a:lnTo>
                <a:lnTo>
                  <a:pt x="21" y="103"/>
                </a:lnTo>
                <a:lnTo>
                  <a:pt x="32" y="97"/>
                </a:lnTo>
                <a:lnTo>
                  <a:pt x="32" y="108"/>
                </a:lnTo>
                <a:lnTo>
                  <a:pt x="26" y="119"/>
                </a:lnTo>
                <a:lnTo>
                  <a:pt x="21" y="124"/>
                </a:lnTo>
                <a:lnTo>
                  <a:pt x="21" y="135"/>
                </a:lnTo>
                <a:lnTo>
                  <a:pt x="21" y="140"/>
                </a:lnTo>
                <a:lnTo>
                  <a:pt x="21" y="151"/>
                </a:lnTo>
                <a:lnTo>
                  <a:pt x="21" y="162"/>
                </a:lnTo>
                <a:lnTo>
                  <a:pt x="26" y="173"/>
                </a:lnTo>
                <a:lnTo>
                  <a:pt x="37" y="173"/>
                </a:lnTo>
                <a:lnTo>
                  <a:pt x="48" y="173"/>
                </a:lnTo>
                <a:lnTo>
                  <a:pt x="48" y="184"/>
                </a:lnTo>
                <a:lnTo>
                  <a:pt x="58" y="184"/>
                </a:lnTo>
                <a:lnTo>
                  <a:pt x="64" y="189"/>
                </a:lnTo>
                <a:lnTo>
                  <a:pt x="64" y="195"/>
                </a:lnTo>
                <a:lnTo>
                  <a:pt x="64" y="200"/>
                </a:lnTo>
                <a:lnTo>
                  <a:pt x="64" y="205"/>
                </a:lnTo>
                <a:lnTo>
                  <a:pt x="69" y="211"/>
                </a:lnTo>
                <a:lnTo>
                  <a:pt x="80" y="211"/>
                </a:lnTo>
                <a:lnTo>
                  <a:pt x="85" y="222"/>
                </a:lnTo>
                <a:lnTo>
                  <a:pt x="90" y="227"/>
                </a:lnTo>
                <a:lnTo>
                  <a:pt x="101" y="232"/>
                </a:lnTo>
                <a:lnTo>
                  <a:pt x="101" y="238"/>
                </a:lnTo>
                <a:lnTo>
                  <a:pt x="101" y="243"/>
                </a:lnTo>
                <a:lnTo>
                  <a:pt x="112" y="243"/>
                </a:lnTo>
                <a:lnTo>
                  <a:pt x="117" y="238"/>
                </a:lnTo>
                <a:lnTo>
                  <a:pt x="128" y="238"/>
                </a:lnTo>
                <a:lnTo>
                  <a:pt x="133" y="243"/>
                </a:lnTo>
                <a:lnTo>
                  <a:pt x="144" y="243"/>
                </a:lnTo>
                <a:lnTo>
                  <a:pt x="154" y="249"/>
                </a:lnTo>
                <a:lnTo>
                  <a:pt x="165" y="254"/>
                </a:lnTo>
                <a:lnTo>
                  <a:pt x="176" y="249"/>
                </a:lnTo>
                <a:lnTo>
                  <a:pt x="181" y="238"/>
                </a:lnTo>
                <a:lnTo>
                  <a:pt x="192" y="227"/>
                </a:lnTo>
                <a:lnTo>
                  <a:pt x="197" y="216"/>
                </a:lnTo>
                <a:lnTo>
                  <a:pt x="197" y="200"/>
                </a:lnTo>
                <a:lnTo>
                  <a:pt x="202" y="189"/>
                </a:lnTo>
                <a:lnTo>
                  <a:pt x="202" y="184"/>
                </a:lnTo>
                <a:lnTo>
                  <a:pt x="197" y="178"/>
                </a:lnTo>
                <a:lnTo>
                  <a:pt x="192" y="167"/>
                </a:lnTo>
                <a:lnTo>
                  <a:pt x="186" y="162"/>
                </a:lnTo>
                <a:lnTo>
                  <a:pt x="181" y="157"/>
                </a:lnTo>
                <a:lnTo>
                  <a:pt x="181" y="151"/>
                </a:lnTo>
                <a:lnTo>
                  <a:pt x="181" y="146"/>
                </a:lnTo>
                <a:lnTo>
                  <a:pt x="176" y="135"/>
                </a:lnTo>
                <a:lnTo>
                  <a:pt x="170" y="135"/>
                </a:lnTo>
                <a:lnTo>
                  <a:pt x="165" y="130"/>
                </a:lnTo>
                <a:lnTo>
                  <a:pt x="154" y="124"/>
                </a:lnTo>
                <a:lnTo>
                  <a:pt x="144" y="119"/>
                </a:lnTo>
                <a:lnTo>
                  <a:pt x="138" y="124"/>
                </a:lnTo>
                <a:lnTo>
                  <a:pt x="133" y="119"/>
                </a:lnTo>
                <a:lnTo>
                  <a:pt x="128" y="124"/>
                </a:lnTo>
                <a:lnTo>
                  <a:pt x="122" y="119"/>
                </a:lnTo>
                <a:lnTo>
                  <a:pt x="112" y="113"/>
                </a:lnTo>
                <a:lnTo>
                  <a:pt x="101" y="108"/>
                </a:lnTo>
                <a:lnTo>
                  <a:pt x="96" y="103"/>
                </a:lnTo>
                <a:lnTo>
                  <a:pt x="85" y="97"/>
                </a:lnTo>
                <a:lnTo>
                  <a:pt x="80" y="103"/>
                </a:lnTo>
                <a:lnTo>
                  <a:pt x="74" y="92"/>
                </a:lnTo>
                <a:lnTo>
                  <a:pt x="74" y="81"/>
                </a:lnTo>
                <a:lnTo>
                  <a:pt x="74" y="76"/>
                </a:lnTo>
                <a:lnTo>
                  <a:pt x="85" y="70"/>
                </a:lnTo>
                <a:lnTo>
                  <a:pt x="90" y="70"/>
                </a:lnTo>
                <a:lnTo>
                  <a:pt x="96" y="65"/>
                </a:lnTo>
                <a:lnTo>
                  <a:pt x="85" y="65"/>
                </a:lnTo>
                <a:lnTo>
                  <a:pt x="85" y="59"/>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8" name="Freeform 161"/>
          <p:cNvSpPr>
            <a:spLocks/>
          </p:cNvSpPr>
          <p:nvPr/>
        </p:nvSpPr>
        <p:spPr bwMode="auto">
          <a:xfrm>
            <a:off x="3896569" y="5427678"/>
            <a:ext cx="574675" cy="463402"/>
          </a:xfrm>
          <a:custGeom>
            <a:avLst/>
            <a:gdLst>
              <a:gd name="T0" fmla="*/ 16 w 362"/>
              <a:gd name="T1" fmla="*/ 157 h 292"/>
              <a:gd name="T2" fmla="*/ 5 w 362"/>
              <a:gd name="T3" fmla="*/ 173 h 292"/>
              <a:gd name="T4" fmla="*/ 5 w 362"/>
              <a:gd name="T5" fmla="*/ 184 h 292"/>
              <a:gd name="T6" fmla="*/ 21 w 362"/>
              <a:gd name="T7" fmla="*/ 190 h 292"/>
              <a:gd name="T8" fmla="*/ 21 w 362"/>
              <a:gd name="T9" fmla="*/ 211 h 292"/>
              <a:gd name="T10" fmla="*/ 10 w 362"/>
              <a:gd name="T11" fmla="*/ 217 h 292"/>
              <a:gd name="T12" fmla="*/ 5 w 362"/>
              <a:gd name="T13" fmla="*/ 227 h 292"/>
              <a:gd name="T14" fmla="*/ 10 w 362"/>
              <a:gd name="T15" fmla="*/ 244 h 292"/>
              <a:gd name="T16" fmla="*/ 26 w 362"/>
              <a:gd name="T17" fmla="*/ 254 h 292"/>
              <a:gd name="T18" fmla="*/ 42 w 362"/>
              <a:gd name="T19" fmla="*/ 249 h 292"/>
              <a:gd name="T20" fmla="*/ 58 w 362"/>
              <a:gd name="T21" fmla="*/ 260 h 292"/>
              <a:gd name="T22" fmla="*/ 69 w 362"/>
              <a:gd name="T23" fmla="*/ 265 h 292"/>
              <a:gd name="T24" fmla="*/ 85 w 362"/>
              <a:gd name="T25" fmla="*/ 271 h 292"/>
              <a:gd name="T26" fmla="*/ 101 w 362"/>
              <a:gd name="T27" fmla="*/ 276 h 292"/>
              <a:gd name="T28" fmla="*/ 122 w 362"/>
              <a:gd name="T29" fmla="*/ 282 h 292"/>
              <a:gd name="T30" fmla="*/ 138 w 362"/>
              <a:gd name="T31" fmla="*/ 292 h 292"/>
              <a:gd name="T32" fmla="*/ 154 w 362"/>
              <a:gd name="T33" fmla="*/ 292 h 292"/>
              <a:gd name="T34" fmla="*/ 176 w 362"/>
              <a:gd name="T35" fmla="*/ 287 h 292"/>
              <a:gd name="T36" fmla="*/ 186 w 362"/>
              <a:gd name="T37" fmla="*/ 276 h 292"/>
              <a:gd name="T38" fmla="*/ 202 w 362"/>
              <a:gd name="T39" fmla="*/ 265 h 292"/>
              <a:gd name="T40" fmla="*/ 218 w 362"/>
              <a:gd name="T41" fmla="*/ 254 h 292"/>
              <a:gd name="T42" fmla="*/ 234 w 362"/>
              <a:gd name="T43" fmla="*/ 249 h 292"/>
              <a:gd name="T44" fmla="*/ 250 w 362"/>
              <a:gd name="T45" fmla="*/ 244 h 292"/>
              <a:gd name="T46" fmla="*/ 266 w 362"/>
              <a:gd name="T47" fmla="*/ 238 h 292"/>
              <a:gd name="T48" fmla="*/ 282 w 362"/>
              <a:gd name="T49" fmla="*/ 249 h 292"/>
              <a:gd name="T50" fmla="*/ 298 w 362"/>
              <a:gd name="T51" fmla="*/ 249 h 292"/>
              <a:gd name="T52" fmla="*/ 320 w 362"/>
              <a:gd name="T53" fmla="*/ 249 h 292"/>
              <a:gd name="T54" fmla="*/ 336 w 362"/>
              <a:gd name="T55" fmla="*/ 244 h 292"/>
              <a:gd name="T56" fmla="*/ 352 w 362"/>
              <a:gd name="T57" fmla="*/ 238 h 292"/>
              <a:gd name="T58" fmla="*/ 362 w 362"/>
              <a:gd name="T59" fmla="*/ 227 h 292"/>
              <a:gd name="T60" fmla="*/ 357 w 362"/>
              <a:gd name="T61" fmla="*/ 206 h 292"/>
              <a:gd name="T62" fmla="*/ 346 w 362"/>
              <a:gd name="T63" fmla="*/ 190 h 292"/>
              <a:gd name="T64" fmla="*/ 336 w 362"/>
              <a:gd name="T65" fmla="*/ 179 h 292"/>
              <a:gd name="T66" fmla="*/ 320 w 362"/>
              <a:gd name="T67" fmla="*/ 163 h 292"/>
              <a:gd name="T68" fmla="*/ 314 w 362"/>
              <a:gd name="T69" fmla="*/ 146 h 292"/>
              <a:gd name="T70" fmla="*/ 304 w 362"/>
              <a:gd name="T71" fmla="*/ 135 h 292"/>
              <a:gd name="T72" fmla="*/ 298 w 362"/>
              <a:gd name="T73" fmla="*/ 114 h 292"/>
              <a:gd name="T74" fmla="*/ 288 w 362"/>
              <a:gd name="T75" fmla="*/ 103 h 292"/>
              <a:gd name="T76" fmla="*/ 277 w 362"/>
              <a:gd name="T77" fmla="*/ 87 h 292"/>
              <a:gd name="T78" fmla="*/ 266 w 362"/>
              <a:gd name="T79" fmla="*/ 71 h 292"/>
              <a:gd name="T80" fmla="*/ 250 w 362"/>
              <a:gd name="T81" fmla="*/ 65 h 292"/>
              <a:gd name="T82" fmla="*/ 240 w 362"/>
              <a:gd name="T83" fmla="*/ 49 h 292"/>
              <a:gd name="T84" fmla="*/ 234 w 362"/>
              <a:gd name="T85" fmla="*/ 27 h 292"/>
              <a:gd name="T86" fmla="*/ 245 w 362"/>
              <a:gd name="T87" fmla="*/ 16 h 292"/>
              <a:gd name="T88" fmla="*/ 245 w 362"/>
              <a:gd name="T89" fmla="*/ 6 h 292"/>
              <a:gd name="T90" fmla="*/ 245 w 362"/>
              <a:gd name="T91" fmla="*/ 6 h 292"/>
              <a:gd name="T92" fmla="*/ 234 w 362"/>
              <a:gd name="T93" fmla="*/ 0 h 292"/>
              <a:gd name="T94" fmla="*/ 224 w 362"/>
              <a:gd name="T95" fmla="*/ 16 h 292"/>
              <a:gd name="T96" fmla="*/ 213 w 362"/>
              <a:gd name="T97" fmla="*/ 27 h 292"/>
              <a:gd name="T98" fmla="*/ 208 w 362"/>
              <a:gd name="T99" fmla="*/ 38 h 292"/>
              <a:gd name="T100" fmla="*/ 197 w 362"/>
              <a:gd name="T101" fmla="*/ 44 h 292"/>
              <a:gd name="T102" fmla="*/ 181 w 362"/>
              <a:gd name="T103" fmla="*/ 60 h 292"/>
              <a:gd name="T104" fmla="*/ 170 w 362"/>
              <a:gd name="T105" fmla="*/ 71 h 292"/>
              <a:gd name="T106" fmla="*/ 160 w 362"/>
              <a:gd name="T107" fmla="*/ 87 h 292"/>
              <a:gd name="T108" fmla="*/ 149 w 362"/>
              <a:gd name="T109" fmla="*/ 98 h 292"/>
              <a:gd name="T110" fmla="*/ 133 w 362"/>
              <a:gd name="T111" fmla="*/ 114 h 292"/>
              <a:gd name="T112" fmla="*/ 117 w 362"/>
              <a:gd name="T113" fmla="*/ 119 h 292"/>
              <a:gd name="T114" fmla="*/ 101 w 362"/>
              <a:gd name="T115" fmla="*/ 125 h 292"/>
              <a:gd name="T116" fmla="*/ 80 w 362"/>
              <a:gd name="T117" fmla="*/ 130 h 292"/>
              <a:gd name="T118" fmla="*/ 64 w 362"/>
              <a:gd name="T119" fmla="*/ 135 h 292"/>
              <a:gd name="T120" fmla="*/ 48 w 362"/>
              <a:gd name="T121" fmla="*/ 135 h 292"/>
              <a:gd name="T122" fmla="*/ 32 w 362"/>
              <a:gd name="T123" fmla="*/ 146 h 292"/>
              <a:gd name="T124" fmla="*/ 32 w 362"/>
              <a:gd name="T125" fmla="*/ 152 h 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2" h="292">
                <a:moveTo>
                  <a:pt x="21" y="157"/>
                </a:moveTo>
                <a:lnTo>
                  <a:pt x="16" y="157"/>
                </a:lnTo>
                <a:lnTo>
                  <a:pt x="10" y="168"/>
                </a:lnTo>
                <a:lnTo>
                  <a:pt x="5" y="173"/>
                </a:lnTo>
                <a:lnTo>
                  <a:pt x="0" y="179"/>
                </a:lnTo>
                <a:lnTo>
                  <a:pt x="5" y="184"/>
                </a:lnTo>
                <a:lnTo>
                  <a:pt x="10" y="184"/>
                </a:lnTo>
                <a:lnTo>
                  <a:pt x="21" y="190"/>
                </a:lnTo>
                <a:lnTo>
                  <a:pt x="21" y="200"/>
                </a:lnTo>
                <a:lnTo>
                  <a:pt x="21" y="211"/>
                </a:lnTo>
                <a:lnTo>
                  <a:pt x="21" y="217"/>
                </a:lnTo>
                <a:lnTo>
                  <a:pt x="10" y="217"/>
                </a:lnTo>
                <a:lnTo>
                  <a:pt x="0" y="222"/>
                </a:lnTo>
                <a:lnTo>
                  <a:pt x="5" y="227"/>
                </a:lnTo>
                <a:lnTo>
                  <a:pt x="10" y="233"/>
                </a:lnTo>
                <a:lnTo>
                  <a:pt x="10" y="244"/>
                </a:lnTo>
                <a:lnTo>
                  <a:pt x="16" y="249"/>
                </a:lnTo>
                <a:lnTo>
                  <a:pt x="26" y="254"/>
                </a:lnTo>
                <a:lnTo>
                  <a:pt x="32" y="254"/>
                </a:lnTo>
                <a:lnTo>
                  <a:pt x="42" y="249"/>
                </a:lnTo>
                <a:lnTo>
                  <a:pt x="53" y="249"/>
                </a:lnTo>
                <a:lnTo>
                  <a:pt x="58" y="260"/>
                </a:lnTo>
                <a:lnTo>
                  <a:pt x="58" y="265"/>
                </a:lnTo>
                <a:lnTo>
                  <a:pt x="69" y="265"/>
                </a:lnTo>
                <a:lnTo>
                  <a:pt x="74" y="265"/>
                </a:lnTo>
                <a:lnTo>
                  <a:pt x="85" y="271"/>
                </a:lnTo>
                <a:lnTo>
                  <a:pt x="96" y="276"/>
                </a:lnTo>
                <a:lnTo>
                  <a:pt x="101" y="276"/>
                </a:lnTo>
                <a:lnTo>
                  <a:pt x="112" y="276"/>
                </a:lnTo>
                <a:lnTo>
                  <a:pt x="122" y="282"/>
                </a:lnTo>
                <a:lnTo>
                  <a:pt x="133" y="287"/>
                </a:lnTo>
                <a:lnTo>
                  <a:pt x="138" y="292"/>
                </a:lnTo>
                <a:lnTo>
                  <a:pt x="144" y="292"/>
                </a:lnTo>
                <a:lnTo>
                  <a:pt x="154" y="292"/>
                </a:lnTo>
                <a:lnTo>
                  <a:pt x="165" y="287"/>
                </a:lnTo>
                <a:lnTo>
                  <a:pt x="176" y="287"/>
                </a:lnTo>
                <a:lnTo>
                  <a:pt x="181" y="282"/>
                </a:lnTo>
                <a:lnTo>
                  <a:pt x="186" y="276"/>
                </a:lnTo>
                <a:lnTo>
                  <a:pt x="192" y="271"/>
                </a:lnTo>
                <a:lnTo>
                  <a:pt x="202" y="265"/>
                </a:lnTo>
                <a:lnTo>
                  <a:pt x="208" y="260"/>
                </a:lnTo>
                <a:lnTo>
                  <a:pt x="218" y="254"/>
                </a:lnTo>
                <a:lnTo>
                  <a:pt x="224" y="249"/>
                </a:lnTo>
                <a:lnTo>
                  <a:pt x="234" y="249"/>
                </a:lnTo>
                <a:lnTo>
                  <a:pt x="240" y="244"/>
                </a:lnTo>
                <a:lnTo>
                  <a:pt x="250" y="244"/>
                </a:lnTo>
                <a:lnTo>
                  <a:pt x="256" y="238"/>
                </a:lnTo>
                <a:lnTo>
                  <a:pt x="266" y="238"/>
                </a:lnTo>
                <a:lnTo>
                  <a:pt x="272" y="244"/>
                </a:lnTo>
                <a:lnTo>
                  <a:pt x="282" y="249"/>
                </a:lnTo>
                <a:lnTo>
                  <a:pt x="288" y="249"/>
                </a:lnTo>
                <a:lnTo>
                  <a:pt x="298" y="249"/>
                </a:lnTo>
                <a:lnTo>
                  <a:pt x="309" y="249"/>
                </a:lnTo>
                <a:lnTo>
                  <a:pt x="320" y="249"/>
                </a:lnTo>
                <a:lnTo>
                  <a:pt x="325" y="249"/>
                </a:lnTo>
                <a:lnTo>
                  <a:pt x="336" y="244"/>
                </a:lnTo>
                <a:lnTo>
                  <a:pt x="341" y="238"/>
                </a:lnTo>
                <a:lnTo>
                  <a:pt x="352" y="238"/>
                </a:lnTo>
                <a:lnTo>
                  <a:pt x="357" y="233"/>
                </a:lnTo>
                <a:lnTo>
                  <a:pt x="362" y="227"/>
                </a:lnTo>
                <a:lnTo>
                  <a:pt x="357" y="217"/>
                </a:lnTo>
                <a:lnTo>
                  <a:pt x="357" y="206"/>
                </a:lnTo>
                <a:lnTo>
                  <a:pt x="352" y="200"/>
                </a:lnTo>
                <a:lnTo>
                  <a:pt x="346" y="190"/>
                </a:lnTo>
                <a:lnTo>
                  <a:pt x="341" y="184"/>
                </a:lnTo>
                <a:lnTo>
                  <a:pt x="336" y="179"/>
                </a:lnTo>
                <a:lnTo>
                  <a:pt x="330" y="173"/>
                </a:lnTo>
                <a:lnTo>
                  <a:pt x="320" y="163"/>
                </a:lnTo>
                <a:lnTo>
                  <a:pt x="314" y="157"/>
                </a:lnTo>
                <a:lnTo>
                  <a:pt x="314" y="146"/>
                </a:lnTo>
                <a:lnTo>
                  <a:pt x="309" y="141"/>
                </a:lnTo>
                <a:lnTo>
                  <a:pt x="304" y="135"/>
                </a:lnTo>
                <a:lnTo>
                  <a:pt x="304" y="125"/>
                </a:lnTo>
                <a:lnTo>
                  <a:pt x="298" y="114"/>
                </a:lnTo>
                <a:lnTo>
                  <a:pt x="293" y="108"/>
                </a:lnTo>
                <a:lnTo>
                  <a:pt x="288" y="103"/>
                </a:lnTo>
                <a:lnTo>
                  <a:pt x="282" y="92"/>
                </a:lnTo>
                <a:lnTo>
                  <a:pt x="277" y="87"/>
                </a:lnTo>
                <a:lnTo>
                  <a:pt x="277" y="76"/>
                </a:lnTo>
                <a:lnTo>
                  <a:pt x="266" y="71"/>
                </a:lnTo>
                <a:lnTo>
                  <a:pt x="256" y="65"/>
                </a:lnTo>
                <a:lnTo>
                  <a:pt x="250" y="65"/>
                </a:lnTo>
                <a:lnTo>
                  <a:pt x="240" y="54"/>
                </a:lnTo>
                <a:lnTo>
                  <a:pt x="240" y="49"/>
                </a:lnTo>
                <a:lnTo>
                  <a:pt x="234" y="38"/>
                </a:lnTo>
                <a:lnTo>
                  <a:pt x="234" y="27"/>
                </a:lnTo>
                <a:lnTo>
                  <a:pt x="240" y="16"/>
                </a:lnTo>
                <a:lnTo>
                  <a:pt x="245" y="16"/>
                </a:lnTo>
                <a:lnTo>
                  <a:pt x="240" y="11"/>
                </a:lnTo>
                <a:lnTo>
                  <a:pt x="245" y="6"/>
                </a:lnTo>
                <a:lnTo>
                  <a:pt x="250" y="11"/>
                </a:lnTo>
                <a:lnTo>
                  <a:pt x="245" y="6"/>
                </a:lnTo>
                <a:lnTo>
                  <a:pt x="240" y="0"/>
                </a:lnTo>
                <a:lnTo>
                  <a:pt x="234" y="0"/>
                </a:lnTo>
                <a:lnTo>
                  <a:pt x="229" y="6"/>
                </a:lnTo>
                <a:lnTo>
                  <a:pt x="224" y="16"/>
                </a:lnTo>
                <a:lnTo>
                  <a:pt x="218" y="22"/>
                </a:lnTo>
                <a:lnTo>
                  <a:pt x="213" y="27"/>
                </a:lnTo>
                <a:lnTo>
                  <a:pt x="208" y="33"/>
                </a:lnTo>
                <a:lnTo>
                  <a:pt x="208" y="38"/>
                </a:lnTo>
                <a:lnTo>
                  <a:pt x="202" y="38"/>
                </a:lnTo>
                <a:lnTo>
                  <a:pt x="197" y="44"/>
                </a:lnTo>
                <a:lnTo>
                  <a:pt x="186" y="49"/>
                </a:lnTo>
                <a:lnTo>
                  <a:pt x="181" y="60"/>
                </a:lnTo>
                <a:lnTo>
                  <a:pt x="176" y="65"/>
                </a:lnTo>
                <a:lnTo>
                  <a:pt x="170" y="71"/>
                </a:lnTo>
                <a:lnTo>
                  <a:pt x="165" y="76"/>
                </a:lnTo>
                <a:lnTo>
                  <a:pt x="160" y="87"/>
                </a:lnTo>
                <a:lnTo>
                  <a:pt x="154" y="92"/>
                </a:lnTo>
                <a:lnTo>
                  <a:pt x="149" y="98"/>
                </a:lnTo>
                <a:lnTo>
                  <a:pt x="144" y="108"/>
                </a:lnTo>
                <a:lnTo>
                  <a:pt x="133" y="114"/>
                </a:lnTo>
                <a:lnTo>
                  <a:pt x="128" y="119"/>
                </a:lnTo>
                <a:lnTo>
                  <a:pt x="117" y="119"/>
                </a:lnTo>
                <a:lnTo>
                  <a:pt x="106" y="125"/>
                </a:lnTo>
                <a:lnTo>
                  <a:pt x="101" y="125"/>
                </a:lnTo>
                <a:lnTo>
                  <a:pt x="90" y="130"/>
                </a:lnTo>
                <a:lnTo>
                  <a:pt x="80" y="130"/>
                </a:lnTo>
                <a:lnTo>
                  <a:pt x="69" y="130"/>
                </a:lnTo>
                <a:lnTo>
                  <a:pt x="64" y="135"/>
                </a:lnTo>
                <a:lnTo>
                  <a:pt x="58" y="135"/>
                </a:lnTo>
                <a:lnTo>
                  <a:pt x="48" y="135"/>
                </a:lnTo>
                <a:lnTo>
                  <a:pt x="42" y="141"/>
                </a:lnTo>
                <a:lnTo>
                  <a:pt x="32" y="146"/>
                </a:lnTo>
                <a:lnTo>
                  <a:pt x="26" y="146"/>
                </a:lnTo>
                <a:lnTo>
                  <a:pt x="32" y="152"/>
                </a:lnTo>
                <a:lnTo>
                  <a:pt x="21" y="157"/>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9" name="Freeform 162"/>
          <p:cNvSpPr>
            <a:spLocks/>
          </p:cNvSpPr>
          <p:nvPr/>
        </p:nvSpPr>
        <p:spPr bwMode="auto">
          <a:xfrm>
            <a:off x="6012706" y="4475481"/>
            <a:ext cx="203200" cy="385640"/>
          </a:xfrm>
          <a:custGeom>
            <a:avLst/>
            <a:gdLst>
              <a:gd name="T0" fmla="*/ 21 w 128"/>
              <a:gd name="T1" fmla="*/ 108 h 243"/>
              <a:gd name="T2" fmla="*/ 26 w 128"/>
              <a:gd name="T3" fmla="*/ 124 h 243"/>
              <a:gd name="T4" fmla="*/ 16 w 128"/>
              <a:gd name="T5" fmla="*/ 141 h 243"/>
              <a:gd name="T6" fmla="*/ 5 w 128"/>
              <a:gd name="T7" fmla="*/ 151 h 243"/>
              <a:gd name="T8" fmla="*/ 10 w 128"/>
              <a:gd name="T9" fmla="*/ 168 h 243"/>
              <a:gd name="T10" fmla="*/ 10 w 128"/>
              <a:gd name="T11" fmla="*/ 189 h 243"/>
              <a:gd name="T12" fmla="*/ 10 w 128"/>
              <a:gd name="T13" fmla="*/ 205 h 243"/>
              <a:gd name="T14" fmla="*/ 16 w 128"/>
              <a:gd name="T15" fmla="*/ 222 h 243"/>
              <a:gd name="T16" fmla="*/ 21 w 128"/>
              <a:gd name="T17" fmla="*/ 238 h 243"/>
              <a:gd name="T18" fmla="*/ 37 w 128"/>
              <a:gd name="T19" fmla="*/ 243 h 243"/>
              <a:gd name="T20" fmla="*/ 53 w 128"/>
              <a:gd name="T21" fmla="*/ 238 h 243"/>
              <a:gd name="T22" fmla="*/ 69 w 128"/>
              <a:gd name="T23" fmla="*/ 227 h 243"/>
              <a:gd name="T24" fmla="*/ 80 w 128"/>
              <a:gd name="T25" fmla="*/ 211 h 243"/>
              <a:gd name="T26" fmla="*/ 90 w 128"/>
              <a:gd name="T27" fmla="*/ 200 h 243"/>
              <a:gd name="T28" fmla="*/ 101 w 128"/>
              <a:gd name="T29" fmla="*/ 189 h 243"/>
              <a:gd name="T30" fmla="*/ 101 w 128"/>
              <a:gd name="T31" fmla="*/ 178 h 243"/>
              <a:gd name="T32" fmla="*/ 96 w 128"/>
              <a:gd name="T33" fmla="*/ 168 h 243"/>
              <a:gd name="T34" fmla="*/ 96 w 128"/>
              <a:gd name="T35" fmla="*/ 151 h 243"/>
              <a:gd name="T36" fmla="*/ 117 w 128"/>
              <a:gd name="T37" fmla="*/ 151 h 243"/>
              <a:gd name="T38" fmla="*/ 106 w 128"/>
              <a:gd name="T39" fmla="*/ 141 h 243"/>
              <a:gd name="T40" fmla="*/ 101 w 128"/>
              <a:gd name="T41" fmla="*/ 124 h 243"/>
              <a:gd name="T42" fmla="*/ 106 w 128"/>
              <a:gd name="T43" fmla="*/ 113 h 243"/>
              <a:gd name="T44" fmla="*/ 101 w 128"/>
              <a:gd name="T45" fmla="*/ 97 h 243"/>
              <a:gd name="T46" fmla="*/ 101 w 128"/>
              <a:gd name="T47" fmla="*/ 81 h 243"/>
              <a:gd name="T48" fmla="*/ 117 w 128"/>
              <a:gd name="T49" fmla="*/ 65 h 243"/>
              <a:gd name="T50" fmla="*/ 128 w 128"/>
              <a:gd name="T51" fmla="*/ 54 h 243"/>
              <a:gd name="T52" fmla="*/ 112 w 128"/>
              <a:gd name="T53" fmla="*/ 38 h 243"/>
              <a:gd name="T54" fmla="*/ 117 w 128"/>
              <a:gd name="T55" fmla="*/ 32 h 243"/>
              <a:gd name="T56" fmla="*/ 112 w 128"/>
              <a:gd name="T57" fmla="*/ 16 h 243"/>
              <a:gd name="T58" fmla="*/ 112 w 128"/>
              <a:gd name="T59" fmla="*/ 11 h 243"/>
              <a:gd name="T60" fmla="*/ 101 w 128"/>
              <a:gd name="T61" fmla="*/ 0 h 243"/>
              <a:gd name="T62" fmla="*/ 85 w 128"/>
              <a:gd name="T63" fmla="*/ 5 h 243"/>
              <a:gd name="T64" fmla="*/ 80 w 128"/>
              <a:gd name="T65" fmla="*/ 16 h 243"/>
              <a:gd name="T66" fmla="*/ 74 w 128"/>
              <a:gd name="T67" fmla="*/ 32 h 243"/>
              <a:gd name="T68" fmla="*/ 58 w 128"/>
              <a:gd name="T69" fmla="*/ 43 h 243"/>
              <a:gd name="T70" fmla="*/ 42 w 128"/>
              <a:gd name="T71" fmla="*/ 49 h 243"/>
              <a:gd name="T72" fmla="*/ 42 w 128"/>
              <a:gd name="T73" fmla="*/ 70 h 243"/>
              <a:gd name="T74" fmla="*/ 32 w 128"/>
              <a:gd name="T75" fmla="*/ 70 h 243"/>
              <a:gd name="T76" fmla="*/ 16 w 128"/>
              <a:gd name="T77" fmla="*/ 65 h 243"/>
              <a:gd name="T78" fmla="*/ 0 w 128"/>
              <a:gd name="T79" fmla="*/ 54 h 243"/>
              <a:gd name="T80" fmla="*/ 0 w 128"/>
              <a:gd name="T81" fmla="*/ 59 h 243"/>
              <a:gd name="T82" fmla="*/ 0 w 128"/>
              <a:gd name="T83" fmla="*/ 70 h 243"/>
              <a:gd name="T84" fmla="*/ 5 w 128"/>
              <a:gd name="T85" fmla="*/ 92 h 243"/>
              <a:gd name="T86" fmla="*/ 16 w 128"/>
              <a:gd name="T87" fmla="*/ 103 h 2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8" h="243">
                <a:moveTo>
                  <a:pt x="16" y="103"/>
                </a:moveTo>
                <a:lnTo>
                  <a:pt x="21" y="108"/>
                </a:lnTo>
                <a:lnTo>
                  <a:pt x="26" y="113"/>
                </a:lnTo>
                <a:lnTo>
                  <a:pt x="26" y="124"/>
                </a:lnTo>
                <a:lnTo>
                  <a:pt x="21" y="135"/>
                </a:lnTo>
                <a:lnTo>
                  <a:pt x="16" y="141"/>
                </a:lnTo>
                <a:lnTo>
                  <a:pt x="5" y="146"/>
                </a:lnTo>
                <a:lnTo>
                  <a:pt x="5" y="151"/>
                </a:lnTo>
                <a:lnTo>
                  <a:pt x="0" y="162"/>
                </a:lnTo>
                <a:lnTo>
                  <a:pt x="10" y="168"/>
                </a:lnTo>
                <a:lnTo>
                  <a:pt x="10" y="178"/>
                </a:lnTo>
                <a:lnTo>
                  <a:pt x="10" y="189"/>
                </a:lnTo>
                <a:lnTo>
                  <a:pt x="10" y="200"/>
                </a:lnTo>
                <a:lnTo>
                  <a:pt x="10" y="205"/>
                </a:lnTo>
                <a:lnTo>
                  <a:pt x="10" y="216"/>
                </a:lnTo>
                <a:lnTo>
                  <a:pt x="16" y="222"/>
                </a:lnTo>
                <a:lnTo>
                  <a:pt x="21" y="232"/>
                </a:lnTo>
                <a:lnTo>
                  <a:pt x="21" y="238"/>
                </a:lnTo>
                <a:lnTo>
                  <a:pt x="32" y="243"/>
                </a:lnTo>
                <a:lnTo>
                  <a:pt x="37" y="243"/>
                </a:lnTo>
                <a:lnTo>
                  <a:pt x="48" y="243"/>
                </a:lnTo>
                <a:lnTo>
                  <a:pt x="53" y="238"/>
                </a:lnTo>
                <a:lnTo>
                  <a:pt x="64" y="227"/>
                </a:lnTo>
                <a:lnTo>
                  <a:pt x="69" y="227"/>
                </a:lnTo>
                <a:lnTo>
                  <a:pt x="74" y="222"/>
                </a:lnTo>
                <a:lnTo>
                  <a:pt x="80" y="211"/>
                </a:lnTo>
                <a:lnTo>
                  <a:pt x="85" y="205"/>
                </a:lnTo>
                <a:lnTo>
                  <a:pt x="90" y="200"/>
                </a:lnTo>
                <a:lnTo>
                  <a:pt x="101" y="195"/>
                </a:lnTo>
                <a:lnTo>
                  <a:pt x="101" y="189"/>
                </a:lnTo>
                <a:lnTo>
                  <a:pt x="106" y="184"/>
                </a:lnTo>
                <a:lnTo>
                  <a:pt x="101" y="178"/>
                </a:lnTo>
                <a:lnTo>
                  <a:pt x="96" y="173"/>
                </a:lnTo>
                <a:lnTo>
                  <a:pt x="96" y="168"/>
                </a:lnTo>
                <a:lnTo>
                  <a:pt x="96" y="162"/>
                </a:lnTo>
                <a:lnTo>
                  <a:pt x="96" y="151"/>
                </a:lnTo>
                <a:lnTo>
                  <a:pt x="106" y="146"/>
                </a:lnTo>
                <a:lnTo>
                  <a:pt x="117" y="151"/>
                </a:lnTo>
                <a:lnTo>
                  <a:pt x="117" y="141"/>
                </a:lnTo>
                <a:lnTo>
                  <a:pt x="106" y="141"/>
                </a:lnTo>
                <a:lnTo>
                  <a:pt x="106" y="130"/>
                </a:lnTo>
                <a:lnTo>
                  <a:pt x="101" y="124"/>
                </a:lnTo>
                <a:lnTo>
                  <a:pt x="106" y="119"/>
                </a:lnTo>
                <a:lnTo>
                  <a:pt x="106" y="113"/>
                </a:lnTo>
                <a:lnTo>
                  <a:pt x="101" y="108"/>
                </a:lnTo>
                <a:lnTo>
                  <a:pt x="101" y="97"/>
                </a:lnTo>
                <a:lnTo>
                  <a:pt x="106" y="86"/>
                </a:lnTo>
                <a:lnTo>
                  <a:pt x="101" y="81"/>
                </a:lnTo>
                <a:lnTo>
                  <a:pt x="101" y="70"/>
                </a:lnTo>
                <a:lnTo>
                  <a:pt x="117" y="65"/>
                </a:lnTo>
                <a:lnTo>
                  <a:pt x="128" y="59"/>
                </a:lnTo>
                <a:lnTo>
                  <a:pt x="128" y="54"/>
                </a:lnTo>
                <a:lnTo>
                  <a:pt x="117" y="49"/>
                </a:lnTo>
                <a:lnTo>
                  <a:pt x="112" y="38"/>
                </a:lnTo>
                <a:lnTo>
                  <a:pt x="117" y="38"/>
                </a:lnTo>
                <a:lnTo>
                  <a:pt x="117" y="32"/>
                </a:lnTo>
                <a:lnTo>
                  <a:pt x="117" y="22"/>
                </a:lnTo>
                <a:lnTo>
                  <a:pt x="112" y="16"/>
                </a:lnTo>
                <a:lnTo>
                  <a:pt x="106" y="16"/>
                </a:lnTo>
                <a:lnTo>
                  <a:pt x="112" y="11"/>
                </a:lnTo>
                <a:lnTo>
                  <a:pt x="96" y="11"/>
                </a:lnTo>
                <a:lnTo>
                  <a:pt x="101" y="0"/>
                </a:lnTo>
                <a:lnTo>
                  <a:pt x="96" y="0"/>
                </a:lnTo>
                <a:lnTo>
                  <a:pt x="85" y="5"/>
                </a:lnTo>
                <a:lnTo>
                  <a:pt x="85" y="11"/>
                </a:lnTo>
                <a:lnTo>
                  <a:pt x="80" y="16"/>
                </a:lnTo>
                <a:lnTo>
                  <a:pt x="80" y="27"/>
                </a:lnTo>
                <a:lnTo>
                  <a:pt x="74" y="32"/>
                </a:lnTo>
                <a:lnTo>
                  <a:pt x="80" y="43"/>
                </a:lnTo>
                <a:lnTo>
                  <a:pt x="58" y="43"/>
                </a:lnTo>
                <a:lnTo>
                  <a:pt x="48" y="43"/>
                </a:lnTo>
                <a:lnTo>
                  <a:pt x="42" y="49"/>
                </a:lnTo>
                <a:lnTo>
                  <a:pt x="42" y="54"/>
                </a:lnTo>
                <a:lnTo>
                  <a:pt x="42" y="70"/>
                </a:lnTo>
                <a:lnTo>
                  <a:pt x="37" y="76"/>
                </a:lnTo>
                <a:lnTo>
                  <a:pt x="32" y="70"/>
                </a:lnTo>
                <a:lnTo>
                  <a:pt x="26" y="70"/>
                </a:lnTo>
                <a:lnTo>
                  <a:pt x="16" y="65"/>
                </a:lnTo>
                <a:lnTo>
                  <a:pt x="10" y="59"/>
                </a:lnTo>
                <a:lnTo>
                  <a:pt x="0" y="54"/>
                </a:lnTo>
                <a:lnTo>
                  <a:pt x="5" y="65"/>
                </a:lnTo>
                <a:lnTo>
                  <a:pt x="0" y="59"/>
                </a:lnTo>
                <a:lnTo>
                  <a:pt x="0" y="65"/>
                </a:lnTo>
                <a:lnTo>
                  <a:pt x="0" y="70"/>
                </a:lnTo>
                <a:lnTo>
                  <a:pt x="5" y="81"/>
                </a:lnTo>
                <a:lnTo>
                  <a:pt x="5" y="92"/>
                </a:lnTo>
                <a:lnTo>
                  <a:pt x="16" y="10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0" name="Freeform 163"/>
          <p:cNvSpPr>
            <a:spLocks/>
          </p:cNvSpPr>
          <p:nvPr/>
        </p:nvSpPr>
        <p:spPr bwMode="auto">
          <a:xfrm>
            <a:off x="6774706" y="2767876"/>
            <a:ext cx="363538" cy="385640"/>
          </a:xfrm>
          <a:custGeom>
            <a:avLst/>
            <a:gdLst>
              <a:gd name="T0" fmla="*/ 202 w 229"/>
              <a:gd name="T1" fmla="*/ 184 h 243"/>
              <a:gd name="T2" fmla="*/ 197 w 229"/>
              <a:gd name="T3" fmla="*/ 162 h 243"/>
              <a:gd name="T4" fmla="*/ 197 w 229"/>
              <a:gd name="T5" fmla="*/ 140 h 243"/>
              <a:gd name="T6" fmla="*/ 192 w 229"/>
              <a:gd name="T7" fmla="*/ 124 h 243"/>
              <a:gd name="T8" fmla="*/ 197 w 229"/>
              <a:gd name="T9" fmla="*/ 113 h 243"/>
              <a:gd name="T10" fmla="*/ 202 w 229"/>
              <a:gd name="T11" fmla="*/ 92 h 243"/>
              <a:gd name="T12" fmla="*/ 224 w 229"/>
              <a:gd name="T13" fmla="*/ 81 h 243"/>
              <a:gd name="T14" fmla="*/ 229 w 229"/>
              <a:gd name="T15" fmla="*/ 59 h 243"/>
              <a:gd name="T16" fmla="*/ 218 w 229"/>
              <a:gd name="T17" fmla="*/ 43 h 243"/>
              <a:gd name="T18" fmla="*/ 202 w 229"/>
              <a:gd name="T19" fmla="*/ 32 h 243"/>
              <a:gd name="T20" fmla="*/ 186 w 229"/>
              <a:gd name="T21" fmla="*/ 21 h 243"/>
              <a:gd name="T22" fmla="*/ 165 w 229"/>
              <a:gd name="T23" fmla="*/ 16 h 243"/>
              <a:gd name="T24" fmla="*/ 144 w 229"/>
              <a:gd name="T25" fmla="*/ 16 h 243"/>
              <a:gd name="T26" fmla="*/ 122 w 229"/>
              <a:gd name="T27" fmla="*/ 16 h 243"/>
              <a:gd name="T28" fmla="*/ 101 w 229"/>
              <a:gd name="T29" fmla="*/ 16 h 243"/>
              <a:gd name="T30" fmla="*/ 80 w 229"/>
              <a:gd name="T31" fmla="*/ 5 h 243"/>
              <a:gd name="T32" fmla="*/ 69 w 229"/>
              <a:gd name="T33" fmla="*/ 10 h 243"/>
              <a:gd name="T34" fmla="*/ 53 w 229"/>
              <a:gd name="T35" fmla="*/ 16 h 243"/>
              <a:gd name="T36" fmla="*/ 32 w 229"/>
              <a:gd name="T37" fmla="*/ 27 h 243"/>
              <a:gd name="T38" fmla="*/ 32 w 229"/>
              <a:gd name="T39" fmla="*/ 37 h 243"/>
              <a:gd name="T40" fmla="*/ 48 w 229"/>
              <a:gd name="T41" fmla="*/ 54 h 243"/>
              <a:gd name="T42" fmla="*/ 48 w 229"/>
              <a:gd name="T43" fmla="*/ 70 h 243"/>
              <a:gd name="T44" fmla="*/ 53 w 229"/>
              <a:gd name="T45" fmla="*/ 92 h 243"/>
              <a:gd name="T46" fmla="*/ 37 w 229"/>
              <a:gd name="T47" fmla="*/ 108 h 243"/>
              <a:gd name="T48" fmla="*/ 16 w 229"/>
              <a:gd name="T49" fmla="*/ 108 h 243"/>
              <a:gd name="T50" fmla="*/ 10 w 229"/>
              <a:gd name="T51" fmla="*/ 124 h 243"/>
              <a:gd name="T52" fmla="*/ 16 w 229"/>
              <a:gd name="T53" fmla="*/ 146 h 243"/>
              <a:gd name="T54" fmla="*/ 5 w 229"/>
              <a:gd name="T55" fmla="*/ 167 h 243"/>
              <a:gd name="T56" fmla="*/ 0 w 229"/>
              <a:gd name="T57" fmla="*/ 184 h 243"/>
              <a:gd name="T58" fmla="*/ 10 w 229"/>
              <a:gd name="T59" fmla="*/ 205 h 243"/>
              <a:gd name="T60" fmla="*/ 16 w 229"/>
              <a:gd name="T61" fmla="*/ 216 h 243"/>
              <a:gd name="T62" fmla="*/ 32 w 229"/>
              <a:gd name="T63" fmla="*/ 227 h 243"/>
              <a:gd name="T64" fmla="*/ 48 w 229"/>
              <a:gd name="T65" fmla="*/ 232 h 243"/>
              <a:gd name="T66" fmla="*/ 64 w 229"/>
              <a:gd name="T67" fmla="*/ 232 h 243"/>
              <a:gd name="T68" fmla="*/ 80 w 229"/>
              <a:gd name="T69" fmla="*/ 238 h 243"/>
              <a:gd name="T70" fmla="*/ 96 w 229"/>
              <a:gd name="T71" fmla="*/ 232 h 243"/>
              <a:gd name="T72" fmla="*/ 112 w 229"/>
              <a:gd name="T73" fmla="*/ 238 h 243"/>
              <a:gd name="T74" fmla="*/ 133 w 229"/>
              <a:gd name="T75" fmla="*/ 238 h 243"/>
              <a:gd name="T76" fmla="*/ 149 w 229"/>
              <a:gd name="T77" fmla="*/ 238 h 243"/>
              <a:gd name="T78" fmla="*/ 154 w 229"/>
              <a:gd name="T79" fmla="*/ 221 h 243"/>
              <a:gd name="T80" fmla="*/ 170 w 229"/>
              <a:gd name="T81" fmla="*/ 211 h 243"/>
              <a:gd name="T82" fmla="*/ 192 w 229"/>
              <a:gd name="T83" fmla="*/ 216 h 243"/>
              <a:gd name="T84" fmla="*/ 202 w 229"/>
              <a:gd name="T85" fmla="*/ 200 h 2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9" h="243">
                <a:moveTo>
                  <a:pt x="202" y="200"/>
                </a:moveTo>
                <a:lnTo>
                  <a:pt x="202" y="189"/>
                </a:lnTo>
                <a:lnTo>
                  <a:pt x="202" y="184"/>
                </a:lnTo>
                <a:lnTo>
                  <a:pt x="197" y="178"/>
                </a:lnTo>
                <a:lnTo>
                  <a:pt x="202" y="167"/>
                </a:lnTo>
                <a:lnTo>
                  <a:pt x="197" y="162"/>
                </a:lnTo>
                <a:lnTo>
                  <a:pt x="197" y="156"/>
                </a:lnTo>
                <a:lnTo>
                  <a:pt x="197" y="151"/>
                </a:lnTo>
                <a:lnTo>
                  <a:pt x="197" y="140"/>
                </a:lnTo>
                <a:lnTo>
                  <a:pt x="197" y="135"/>
                </a:lnTo>
                <a:lnTo>
                  <a:pt x="202" y="129"/>
                </a:lnTo>
                <a:lnTo>
                  <a:pt x="192" y="124"/>
                </a:lnTo>
                <a:lnTo>
                  <a:pt x="186" y="124"/>
                </a:lnTo>
                <a:lnTo>
                  <a:pt x="192" y="119"/>
                </a:lnTo>
                <a:lnTo>
                  <a:pt x="197" y="113"/>
                </a:lnTo>
                <a:lnTo>
                  <a:pt x="202" y="102"/>
                </a:lnTo>
                <a:lnTo>
                  <a:pt x="202" y="97"/>
                </a:lnTo>
                <a:lnTo>
                  <a:pt x="202" y="92"/>
                </a:lnTo>
                <a:lnTo>
                  <a:pt x="208" y="86"/>
                </a:lnTo>
                <a:lnTo>
                  <a:pt x="213" y="81"/>
                </a:lnTo>
                <a:lnTo>
                  <a:pt x="224" y="81"/>
                </a:lnTo>
                <a:lnTo>
                  <a:pt x="224" y="75"/>
                </a:lnTo>
                <a:lnTo>
                  <a:pt x="229" y="65"/>
                </a:lnTo>
                <a:lnTo>
                  <a:pt x="229" y="59"/>
                </a:lnTo>
                <a:lnTo>
                  <a:pt x="218" y="54"/>
                </a:lnTo>
                <a:lnTo>
                  <a:pt x="218" y="48"/>
                </a:lnTo>
                <a:lnTo>
                  <a:pt x="218" y="43"/>
                </a:lnTo>
                <a:lnTo>
                  <a:pt x="213" y="37"/>
                </a:lnTo>
                <a:lnTo>
                  <a:pt x="208" y="37"/>
                </a:lnTo>
                <a:lnTo>
                  <a:pt x="202" y="32"/>
                </a:lnTo>
                <a:lnTo>
                  <a:pt x="197" y="27"/>
                </a:lnTo>
                <a:lnTo>
                  <a:pt x="197" y="21"/>
                </a:lnTo>
                <a:lnTo>
                  <a:pt x="186" y="21"/>
                </a:lnTo>
                <a:lnTo>
                  <a:pt x="181" y="21"/>
                </a:lnTo>
                <a:lnTo>
                  <a:pt x="170" y="16"/>
                </a:lnTo>
                <a:lnTo>
                  <a:pt x="165" y="16"/>
                </a:lnTo>
                <a:lnTo>
                  <a:pt x="160" y="16"/>
                </a:lnTo>
                <a:lnTo>
                  <a:pt x="149" y="16"/>
                </a:lnTo>
                <a:lnTo>
                  <a:pt x="144" y="16"/>
                </a:lnTo>
                <a:lnTo>
                  <a:pt x="138" y="16"/>
                </a:lnTo>
                <a:lnTo>
                  <a:pt x="128" y="16"/>
                </a:lnTo>
                <a:lnTo>
                  <a:pt x="122" y="16"/>
                </a:lnTo>
                <a:lnTo>
                  <a:pt x="112" y="16"/>
                </a:lnTo>
                <a:lnTo>
                  <a:pt x="106" y="16"/>
                </a:lnTo>
                <a:lnTo>
                  <a:pt x="101" y="16"/>
                </a:lnTo>
                <a:lnTo>
                  <a:pt x="90" y="16"/>
                </a:lnTo>
                <a:lnTo>
                  <a:pt x="85" y="10"/>
                </a:lnTo>
                <a:lnTo>
                  <a:pt x="80" y="5"/>
                </a:lnTo>
                <a:lnTo>
                  <a:pt x="74" y="5"/>
                </a:lnTo>
                <a:lnTo>
                  <a:pt x="69" y="0"/>
                </a:lnTo>
                <a:lnTo>
                  <a:pt x="69" y="10"/>
                </a:lnTo>
                <a:lnTo>
                  <a:pt x="64" y="10"/>
                </a:lnTo>
                <a:lnTo>
                  <a:pt x="58" y="16"/>
                </a:lnTo>
                <a:lnTo>
                  <a:pt x="53" y="16"/>
                </a:lnTo>
                <a:lnTo>
                  <a:pt x="42" y="21"/>
                </a:lnTo>
                <a:lnTo>
                  <a:pt x="37" y="21"/>
                </a:lnTo>
                <a:lnTo>
                  <a:pt x="32" y="27"/>
                </a:lnTo>
                <a:lnTo>
                  <a:pt x="32" y="32"/>
                </a:lnTo>
                <a:lnTo>
                  <a:pt x="26" y="32"/>
                </a:lnTo>
                <a:lnTo>
                  <a:pt x="32" y="37"/>
                </a:lnTo>
                <a:lnTo>
                  <a:pt x="37" y="43"/>
                </a:lnTo>
                <a:lnTo>
                  <a:pt x="42" y="48"/>
                </a:lnTo>
                <a:lnTo>
                  <a:pt x="48" y="54"/>
                </a:lnTo>
                <a:lnTo>
                  <a:pt x="48" y="65"/>
                </a:lnTo>
                <a:lnTo>
                  <a:pt x="53" y="70"/>
                </a:lnTo>
                <a:lnTo>
                  <a:pt x="48" y="70"/>
                </a:lnTo>
                <a:lnTo>
                  <a:pt x="48" y="81"/>
                </a:lnTo>
                <a:lnTo>
                  <a:pt x="48" y="86"/>
                </a:lnTo>
                <a:lnTo>
                  <a:pt x="53" y="92"/>
                </a:lnTo>
                <a:lnTo>
                  <a:pt x="53" y="97"/>
                </a:lnTo>
                <a:lnTo>
                  <a:pt x="42" y="102"/>
                </a:lnTo>
                <a:lnTo>
                  <a:pt x="37" y="108"/>
                </a:lnTo>
                <a:lnTo>
                  <a:pt x="32" y="108"/>
                </a:lnTo>
                <a:lnTo>
                  <a:pt x="26" y="108"/>
                </a:lnTo>
                <a:lnTo>
                  <a:pt x="16" y="108"/>
                </a:lnTo>
                <a:lnTo>
                  <a:pt x="10" y="113"/>
                </a:lnTo>
                <a:lnTo>
                  <a:pt x="10" y="119"/>
                </a:lnTo>
                <a:lnTo>
                  <a:pt x="10" y="124"/>
                </a:lnTo>
                <a:lnTo>
                  <a:pt x="16" y="129"/>
                </a:lnTo>
                <a:lnTo>
                  <a:pt x="16" y="140"/>
                </a:lnTo>
                <a:lnTo>
                  <a:pt x="16" y="146"/>
                </a:lnTo>
                <a:lnTo>
                  <a:pt x="16" y="151"/>
                </a:lnTo>
                <a:lnTo>
                  <a:pt x="10" y="162"/>
                </a:lnTo>
                <a:lnTo>
                  <a:pt x="5" y="167"/>
                </a:lnTo>
                <a:lnTo>
                  <a:pt x="5" y="173"/>
                </a:lnTo>
                <a:lnTo>
                  <a:pt x="5" y="184"/>
                </a:lnTo>
                <a:lnTo>
                  <a:pt x="0" y="184"/>
                </a:lnTo>
                <a:lnTo>
                  <a:pt x="5" y="189"/>
                </a:lnTo>
                <a:lnTo>
                  <a:pt x="5" y="200"/>
                </a:lnTo>
                <a:lnTo>
                  <a:pt x="10" y="205"/>
                </a:lnTo>
                <a:lnTo>
                  <a:pt x="5" y="205"/>
                </a:lnTo>
                <a:lnTo>
                  <a:pt x="10" y="211"/>
                </a:lnTo>
                <a:lnTo>
                  <a:pt x="16" y="216"/>
                </a:lnTo>
                <a:lnTo>
                  <a:pt x="21" y="216"/>
                </a:lnTo>
                <a:lnTo>
                  <a:pt x="26" y="221"/>
                </a:lnTo>
                <a:lnTo>
                  <a:pt x="32" y="227"/>
                </a:lnTo>
                <a:lnTo>
                  <a:pt x="37" y="227"/>
                </a:lnTo>
                <a:lnTo>
                  <a:pt x="42" y="232"/>
                </a:lnTo>
                <a:lnTo>
                  <a:pt x="48" y="232"/>
                </a:lnTo>
                <a:lnTo>
                  <a:pt x="53" y="227"/>
                </a:lnTo>
                <a:lnTo>
                  <a:pt x="58" y="232"/>
                </a:lnTo>
                <a:lnTo>
                  <a:pt x="64" y="232"/>
                </a:lnTo>
                <a:lnTo>
                  <a:pt x="69" y="232"/>
                </a:lnTo>
                <a:lnTo>
                  <a:pt x="74" y="232"/>
                </a:lnTo>
                <a:lnTo>
                  <a:pt x="80" y="238"/>
                </a:lnTo>
                <a:lnTo>
                  <a:pt x="85" y="238"/>
                </a:lnTo>
                <a:lnTo>
                  <a:pt x="90" y="232"/>
                </a:lnTo>
                <a:lnTo>
                  <a:pt x="96" y="232"/>
                </a:lnTo>
                <a:lnTo>
                  <a:pt x="101" y="243"/>
                </a:lnTo>
                <a:lnTo>
                  <a:pt x="106" y="243"/>
                </a:lnTo>
                <a:lnTo>
                  <a:pt x="112" y="238"/>
                </a:lnTo>
                <a:lnTo>
                  <a:pt x="117" y="238"/>
                </a:lnTo>
                <a:lnTo>
                  <a:pt x="122" y="232"/>
                </a:lnTo>
                <a:lnTo>
                  <a:pt x="133" y="238"/>
                </a:lnTo>
                <a:lnTo>
                  <a:pt x="138" y="238"/>
                </a:lnTo>
                <a:lnTo>
                  <a:pt x="144" y="238"/>
                </a:lnTo>
                <a:lnTo>
                  <a:pt x="149" y="238"/>
                </a:lnTo>
                <a:lnTo>
                  <a:pt x="154" y="232"/>
                </a:lnTo>
                <a:lnTo>
                  <a:pt x="160" y="227"/>
                </a:lnTo>
                <a:lnTo>
                  <a:pt x="154" y="221"/>
                </a:lnTo>
                <a:lnTo>
                  <a:pt x="154" y="211"/>
                </a:lnTo>
                <a:lnTo>
                  <a:pt x="165" y="211"/>
                </a:lnTo>
                <a:lnTo>
                  <a:pt x="170" y="211"/>
                </a:lnTo>
                <a:lnTo>
                  <a:pt x="176" y="211"/>
                </a:lnTo>
                <a:lnTo>
                  <a:pt x="181" y="216"/>
                </a:lnTo>
                <a:lnTo>
                  <a:pt x="192" y="216"/>
                </a:lnTo>
                <a:lnTo>
                  <a:pt x="192" y="211"/>
                </a:lnTo>
                <a:lnTo>
                  <a:pt x="197" y="200"/>
                </a:lnTo>
                <a:lnTo>
                  <a:pt x="202" y="20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1" name="Freeform 164"/>
          <p:cNvSpPr>
            <a:spLocks/>
          </p:cNvSpPr>
          <p:nvPr/>
        </p:nvSpPr>
        <p:spPr bwMode="auto">
          <a:xfrm>
            <a:off x="6155581" y="3393152"/>
            <a:ext cx="746125" cy="438010"/>
          </a:xfrm>
          <a:custGeom>
            <a:avLst/>
            <a:gdLst>
              <a:gd name="T0" fmla="*/ 6 w 470"/>
              <a:gd name="T1" fmla="*/ 136 h 276"/>
              <a:gd name="T2" fmla="*/ 16 w 470"/>
              <a:gd name="T3" fmla="*/ 157 h 276"/>
              <a:gd name="T4" fmla="*/ 22 w 470"/>
              <a:gd name="T5" fmla="*/ 184 h 276"/>
              <a:gd name="T6" fmla="*/ 11 w 470"/>
              <a:gd name="T7" fmla="*/ 195 h 276"/>
              <a:gd name="T8" fmla="*/ 16 w 470"/>
              <a:gd name="T9" fmla="*/ 222 h 276"/>
              <a:gd name="T10" fmla="*/ 32 w 470"/>
              <a:gd name="T11" fmla="*/ 244 h 276"/>
              <a:gd name="T12" fmla="*/ 43 w 470"/>
              <a:gd name="T13" fmla="*/ 265 h 276"/>
              <a:gd name="T14" fmla="*/ 91 w 470"/>
              <a:gd name="T15" fmla="*/ 276 h 276"/>
              <a:gd name="T16" fmla="*/ 128 w 470"/>
              <a:gd name="T17" fmla="*/ 271 h 276"/>
              <a:gd name="T18" fmla="*/ 112 w 470"/>
              <a:gd name="T19" fmla="*/ 255 h 276"/>
              <a:gd name="T20" fmla="*/ 128 w 470"/>
              <a:gd name="T21" fmla="*/ 244 h 276"/>
              <a:gd name="T22" fmla="*/ 144 w 470"/>
              <a:gd name="T23" fmla="*/ 222 h 276"/>
              <a:gd name="T24" fmla="*/ 171 w 470"/>
              <a:gd name="T25" fmla="*/ 206 h 276"/>
              <a:gd name="T26" fmla="*/ 208 w 470"/>
              <a:gd name="T27" fmla="*/ 206 h 276"/>
              <a:gd name="T28" fmla="*/ 235 w 470"/>
              <a:gd name="T29" fmla="*/ 217 h 276"/>
              <a:gd name="T30" fmla="*/ 267 w 470"/>
              <a:gd name="T31" fmla="*/ 206 h 276"/>
              <a:gd name="T32" fmla="*/ 283 w 470"/>
              <a:gd name="T33" fmla="*/ 233 h 276"/>
              <a:gd name="T34" fmla="*/ 294 w 470"/>
              <a:gd name="T35" fmla="*/ 233 h 276"/>
              <a:gd name="T36" fmla="*/ 326 w 470"/>
              <a:gd name="T37" fmla="*/ 233 h 276"/>
              <a:gd name="T38" fmla="*/ 358 w 470"/>
              <a:gd name="T39" fmla="*/ 233 h 276"/>
              <a:gd name="T40" fmla="*/ 384 w 470"/>
              <a:gd name="T41" fmla="*/ 233 h 276"/>
              <a:gd name="T42" fmla="*/ 411 w 470"/>
              <a:gd name="T43" fmla="*/ 233 h 276"/>
              <a:gd name="T44" fmla="*/ 422 w 470"/>
              <a:gd name="T45" fmla="*/ 217 h 276"/>
              <a:gd name="T46" fmla="*/ 422 w 470"/>
              <a:gd name="T47" fmla="*/ 195 h 276"/>
              <a:gd name="T48" fmla="*/ 438 w 470"/>
              <a:gd name="T49" fmla="*/ 168 h 276"/>
              <a:gd name="T50" fmla="*/ 443 w 470"/>
              <a:gd name="T51" fmla="*/ 141 h 276"/>
              <a:gd name="T52" fmla="*/ 454 w 470"/>
              <a:gd name="T53" fmla="*/ 125 h 276"/>
              <a:gd name="T54" fmla="*/ 470 w 470"/>
              <a:gd name="T55" fmla="*/ 98 h 276"/>
              <a:gd name="T56" fmla="*/ 459 w 470"/>
              <a:gd name="T57" fmla="*/ 60 h 276"/>
              <a:gd name="T58" fmla="*/ 448 w 470"/>
              <a:gd name="T59" fmla="*/ 33 h 276"/>
              <a:gd name="T60" fmla="*/ 443 w 470"/>
              <a:gd name="T61" fmla="*/ 11 h 276"/>
              <a:gd name="T62" fmla="*/ 416 w 470"/>
              <a:gd name="T63" fmla="*/ 17 h 276"/>
              <a:gd name="T64" fmla="*/ 395 w 470"/>
              <a:gd name="T65" fmla="*/ 6 h 276"/>
              <a:gd name="T66" fmla="*/ 363 w 470"/>
              <a:gd name="T67" fmla="*/ 6 h 276"/>
              <a:gd name="T68" fmla="*/ 326 w 470"/>
              <a:gd name="T69" fmla="*/ 6 h 276"/>
              <a:gd name="T70" fmla="*/ 310 w 470"/>
              <a:gd name="T71" fmla="*/ 17 h 276"/>
              <a:gd name="T72" fmla="*/ 288 w 470"/>
              <a:gd name="T73" fmla="*/ 6 h 276"/>
              <a:gd name="T74" fmla="*/ 272 w 470"/>
              <a:gd name="T75" fmla="*/ 6 h 276"/>
              <a:gd name="T76" fmla="*/ 235 w 470"/>
              <a:gd name="T77" fmla="*/ 11 h 276"/>
              <a:gd name="T78" fmla="*/ 224 w 470"/>
              <a:gd name="T79" fmla="*/ 22 h 276"/>
              <a:gd name="T80" fmla="*/ 208 w 470"/>
              <a:gd name="T81" fmla="*/ 22 h 276"/>
              <a:gd name="T82" fmla="*/ 187 w 470"/>
              <a:gd name="T83" fmla="*/ 6 h 276"/>
              <a:gd name="T84" fmla="*/ 160 w 470"/>
              <a:gd name="T85" fmla="*/ 11 h 276"/>
              <a:gd name="T86" fmla="*/ 139 w 470"/>
              <a:gd name="T87" fmla="*/ 0 h 276"/>
              <a:gd name="T88" fmla="*/ 118 w 470"/>
              <a:gd name="T89" fmla="*/ 17 h 276"/>
              <a:gd name="T90" fmla="*/ 102 w 470"/>
              <a:gd name="T91" fmla="*/ 27 h 276"/>
              <a:gd name="T92" fmla="*/ 86 w 470"/>
              <a:gd name="T93" fmla="*/ 55 h 276"/>
              <a:gd name="T94" fmla="*/ 59 w 470"/>
              <a:gd name="T95" fmla="*/ 60 h 276"/>
              <a:gd name="T96" fmla="*/ 38 w 470"/>
              <a:gd name="T97" fmla="*/ 60 h 276"/>
              <a:gd name="T98" fmla="*/ 27 w 470"/>
              <a:gd name="T99" fmla="*/ 82 h 276"/>
              <a:gd name="T100" fmla="*/ 22 w 470"/>
              <a:gd name="T101" fmla="*/ 130 h 2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0" h="276">
                <a:moveTo>
                  <a:pt x="22" y="130"/>
                </a:moveTo>
                <a:lnTo>
                  <a:pt x="16" y="136"/>
                </a:lnTo>
                <a:lnTo>
                  <a:pt x="6" y="136"/>
                </a:lnTo>
                <a:lnTo>
                  <a:pt x="0" y="146"/>
                </a:lnTo>
                <a:lnTo>
                  <a:pt x="6" y="157"/>
                </a:lnTo>
                <a:lnTo>
                  <a:pt x="16" y="157"/>
                </a:lnTo>
                <a:lnTo>
                  <a:pt x="16" y="174"/>
                </a:lnTo>
                <a:lnTo>
                  <a:pt x="27" y="179"/>
                </a:lnTo>
                <a:lnTo>
                  <a:pt x="22" y="184"/>
                </a:lnTo>
                <a:lnTo>
                  <a:pt x="16" y="184"/>
                </a:lnTo>
                <a:lnTo>
                  <a:pt x="6" y="190"/>
                </a:lnTo>
                <a:lnTo>
                  <a:pt x="11" y="195"/>
                </a:lnTo>
                <a:lnTo>
                  <a:pt x="22" y="201"/>
                </a:lnTo>
                <a:lnTo>
                  <a:pt x="16" y="206"/>
                </a:lnTo>
                <a:lnTo>
                  <a:pt x="16" y="222"/>
                </a:lnTo>
                <a:lnTo>
                  <a:pt x="16" y="233"/>
                </a:lnTo>
                <a:lnTo>
                  <a:pt x="16" y="244"/>
                </a:lnTo>
                <a:lnTo>
                  <a:pt x="32" y="244"/>
                </a:lnTo>
                <a:lnTo>
                  <a:pt x="32" y="255"/>
                </a:lnTo>
                <a:lnTo>
                  <a:pt x="43" y="255"/>
                </a:lnTo>
                <a:lnTo>
                  <a:pt x="43" y="265"/>
                </a:lnTo>
                <a:lnTo>
                  <a:pt x="54" y="271"/>
                </a:lnTo>
                <a:lnTo>
                  <a:pt x="64" y="271"/>
                </a:lnTo>
                <a:lnTo>
                  <a:pt x="91" y="276"/>
                </a:lnTo>
                <a:lnTo>
                  <a:pt x="102" y="276"/>
                </a:lnTo>
                <a:lnTo>
                  <a:pt x="112" y="276"/>
                </a:lnTo>
                <a:lnTo>
                  <a:pt x="128" y="271"/>
                </a:lnTo>
                <a:lnTo>
                  <a:pt x="123" y="265"/>
                </a:lnTo>
                <a:lnTo>
                  <a:pt x="118" y="260"/>
                </a:lnTo>
                <a:lnTo>
                  <a:pt x="112" y="255"/>
                </a:lnTo>
                <a:lnTo>
                  <a:pt x="112" y="249"/>
                </a:lnTo>
                <a:lnTo>
                  <a:pt x="123" y="249"/>
                </a:lnTo>
                <a:lnTo>
                  <a:pt x="128" y="244"/>
                </a:lnTo>
                <a:lnTo>
                  <a:pt x="150" y="244"/>
                </a:lnTo>
                <a:lnTo>
                  <a:pt x="150" y="233"/>
                </a:lnTo>
                <a:lnTo>
                  <a:pt x="144" y="222"/>
                </a:lnTo>
                <a:lnTo>
                  <a:pt x="144" y="211"/>
                </a:lnTo>
                <a:lnTo>
                  <a:pt x="160" y="206"/>
                </a:lnTo>
                <a:lnTo>
                  <a:pt x="171" y="206"/>
                </a:lnTo>
                <a:lnTo>
                  <a:pt x="187" y="206"/>
                </a:lnTo>
                <a:lnTo>
                  <a:pt x="198" y="206"/>
                </a:lnTo>
                <a:lnTo>
                  <a:pt x="208" y="206"/>
                </a:lnTo>
                <a:lnTo>
                  <a:pt x="224" y="206"/>
                </a:lnTo>
                <a:lnTo>
                  <a:pt x="230" y="211"/>
                </a:lnTo>
                <a:lnTo>
                  <a:pt x="235" y="217"/>
                </a:lnTo>
                <a:lnTo>
                  <a:pt x="240" y="206"/>
                </a:lnTo>
                <a:lnTo>
                  <a:pt x="251" y="206"/>
                </a:lnTo>
                <a:lnTo>
                  <a:pt x="267" y="206"/>
                </a:lnTo>
                <a:lnTo>
                  <a:pt x="267" y="222"/>
                </a:lnTo>
                <a:lnTo>
                  <a:pt x="267" y="233"/>
                </a:lnTo>
                <a:lnTo>
                  <a:pt x="283" y="233"/>
                </a:lnTo>
                <a:lnTo>
                  <a:pt x="288" y="233"/>
                </a:lnTo>
                <a:lnTo>
                  <a:pt x="288" y="244"/>
                </a:lnTo>
                <a:lnTo>
                  <a:pt x="294" y="233"/>
                </a:lnTo>
                <a:lnTo>
                  <a:pt x="299" y="233"/>
                </a:lnTo>
                <a:lnTo>
                  <a:pt x="310" y="233"/>
                </a:lnTo>
                <a:lnTo>
                  <a:pt x="326" y="233"/>
                </a:lnTo>
                <a:lnTo>
                  <a:pt x="336" y="233"/>
                </a:lnTo>
                <a:lnTo>
                  <a:pt x="347" y="233"/>
                </a:lnTo>
                <a:lnTo>
                  <a:pt x="358" y="233"/>
                </a:lnTo>
                <a:lnTo>
                  <a:pt x="368" y="233"/>
                </a:lnTo>
                <a:lnTo>
                  <a:pt x="379" y="233"/>
                </a:lnTo>
                <a:lnTo>
                  <a:pt x="384" y="233"/>
                </a:lnTo>
                <a:lnTo>
                  <a:pt x="395" y="238"/>
                </a:lnTo>
                <a:lnTo>
                  <a:pt x="400" y="233"/>
                </a:lnTo>
                <a:lnTo>
                  <a:pt x="411" y="233"/>
                </a:lnTo>
                <a:lnTo>
                  <a:pt x="416" y="233"/>
                </a:lnTo>
                <a:lnTo>
                  <a:pt x="422" y="222"/>
                </a:lnTo>
                <a:lnTo>
                  <a:pt x="422" y="217"/>
                </a:lnTo>
                <a:lnTo>
                  <a:pt x="416" y="211"/>
                </a:lnTo>
                <a:lnTo>
                  <a:pt x="416" y="201"/>
                </a:lnTo>
                <a:lnTo>
                  <a:pt x="422" y="195"/>
                </a:lnTo>
                <a:lnTo>
                  <a:pt x="427" y="184"/>
                </a:lnTo>
                <a:lnTo>
                  <a:pt x="438" y="179"/>
                </a:lnTo>
                <a:lnTo>
                  <a:pt x="438" y="168"/>
                </a:lnTo>
                <a:lnTo>
                  <a:pt x="438" y="163"/>
                </a:lnTo>
                <a:lnTo>
                  <a:pt x="438" y="152"/>
                </a:lnTo>
                <a:lnTo>
                  <a:pt x="443" y="141"/>
                </a:lnTo>
                <a:lnTo>
                  <a:pt x="448" y="136"/>
                </a:lnTo>
                <a:lnTo>
                  <a:pt x="454" y="130"/>
                </a:lnTo>
                <a:lnTo>
                  <a:pt x="454" y="125"/>
                </a:lnTo>
                <a:lnTo>
                  <a:pt x="464" y="114"/>
                </a:lnTo>
                <a:lnTo>
                  <a:pt x="470" y="103"/>
                </a:lnTo>
                <a:lnTo>
                  <a:pt x="470" y="98"/>
                </a:lnTo>
                <a:lnTo>
                  <a:pt x="470" y="82"/>
                </a:lnTo>
                <a:lnTo>
                  <a:pt x="464" y="71"/>
                </a:lnTo>
                <a:lnTo>
                  <a:pt x="459" y="60"/>
                </a:lnTo>
                <a:lnTo>
                  <a:pt x="454" y="55"/>
                </a:lnTo>
                <a:lnTo>
                  <a:pt x="448" y="44"/>
                </a:lnTo>
                <a:lnTo>
                  <a:pt x="448" y="33"/>
                </a:lnTo>
                <a:lnTo>
                  <a:pt x="454" y="22"/>
                </a:lnTo>
                <a:lnTo>
                  <a:pt x="448" y="11"/>
                </a:lnTo>
                <a:lnTo>
                  <a:pt x="443" y="11"/>
                </a:lnTo>
                <a:lnTo>
                  <a:pt x="438" y="11"/>
                </a:lnTo>
                <a:lnTo>
                  <a:pt x="427" y="17"/>
                </a:lnTo>
                <a:lnTo>
                  <a:pt x="416" y="17"/>
                </a:lnTo>
                <a:lnTo>
                  <a:pt x="411" y="17"/>
                </a:lnTo>
                <a:lnTo>
                  <a:pt x="406" y="11"/>
                </a:lnTo>
                <a:lnTo>
                  <a:pt x="395" y="6"/>
                </a:lnTo>
                <a:lnTo>
                  <a:pt x="384" y="6"/>
                </a:lnTo>
                <a:lnTo>
                  <a:pt x="374" y="6"/>
                </a:lnTo>
                <a:lnTo>
                  <a:pt x="363" y="6"/>
                </a:lnTo>
                <a:lnTo>
                  <a:pt x="352" y="6"/>
                </a:lnTo>
                <a:lnTo>
                  <a:pt x="342" y="6"/>
                </a:lnTo>
                <a:lnTo>
                  <a:pt x="326" y="6"/>
                </a:lnTo>
                <a:lnTo>
                  <a:pt x="315" y="6"/>
                </a:lnTo>
                <a:lnTo>
                  <a:pt x="315" y="11"/>
                </a:lnTo>
                <a:lnTo>
                  <a:pt x="310" y="17"/>
                </a:lnTo>
                <a:lnTo>
                  <a:pt x="299" y="17"/>
                </a:lnTo>
                <a:lnTo>
                  <a:pt x="299" y="11"/>
                </a:lnTo>
                <a:lnTo>
                  <a:pt x="288" y="6"/>
                </a:lnTo>
                <a:lnTo>
                  <a:pt x="278" y="6"/>
                </a:lnTo>
                <a:lnTo>
                  <a:pt x="272" y="0"/>
                </a:lnTo>
                <a:lnTo>
                  <a:pt x="272" y="6"/>
                </a:lnTo>
                <a:lnTo>
                  <a:pt x="256" y="6"/>
                </a:lnTo>
                <a:lnTo>
                  <a:pt x="246" y="11"/>
                </a:lnTo>
                <a:lnTo>
                  <a:pt x="235" y="11"/>
                </a:lnTo>
                <a:lnTo>
                  <a:pt x="235" y="17"/>
                </a:lnTo>
                <a:lnTo>
                  <a:pt x="240" y="27"/>
                </a:lnTo>
                <a:lnTo>
                  <a:pt x="224" y="22"/>
                </a:lnTo>
                <a:lnTo>
                  <a:pt x="219" y="22"/>
                </a:lnTo>
                <a:lnTo>
                  <a:pt x="214" y="22"/>
                </a:lnTo>
                <a:lnTo>
                  <a:pt x="208" y="22"/>
                </a:lnTo>
                <a:lnTo>
                  <a:pt x="203" y="22"/>
                </a:lnTo>
                <a:lnTo>
                  <a:pt x="192" y="11"/>
                </a:lnTo>
                <a:lnTo>
                  <a:pt x="187" y="6"/>
                </a:lnTo>
                <a:lnTo>
                  <a:pt x="176" y="11"/>
                </a:lnTo>
                <a:lnTo>
                  <a:pt x="171" y="11"/>
                </a:lnTo>
                <a:lnTo>
                  <a:pt x="160" y="11"/>
                </a:lnTo>
                <a:lnTo>
                  <a:pt x="155" y="6"/>
                </a:lnTo>
                <a:lnTo>
                  <a:pt x="150" y="0"/>
                </a:lnTo>
                <a:lnTo>
                  <a:pt x="139" y="0"/>
                </a:lnTo>
                <a:lnTo>
                  <a:pt x="128" y="6"/>
                </a:lnTo>
                <a:lnTo>
                  <a:pt x="123" y="11"/>
                </a:lnTo>
                <a:lnTo>
                  <a:pt x="118" y="17"/>
                </a:lnTo>
                <a:lnTo>
                  <a:pt x="107" y="22"/>
                </a:lnTo>
                <a:lnTo>
                  <a:pt x="102" y="22"/>
                </a:lnTo>
                <a:lnTo>
                  <a:pt x="102" y="27"/>
                </a:lnTo>
                <a:lnTo>
                  <a:pt x="96" y="38"/>
                </a:lnTo>
                <a:lnTo>
                  <a:pt x="91" y="44"/>
                </a:lnTo>
                <a:lnTo>
                  <a:pt x="86" y="55"/>
                </a:lnTo>
                <a:lnTo>
                  <a:pt x="80" y="60"/>
                </a:lnTo>
                <a:lnTo>
                  <a:pt x="70" y="60"/>
                </a:lnTo>
                <a:lnTo>
                  <a:pt x="59" y="60"/>
                </a:lnTo>
                <a:lnTo>
                  <a:pt x="54" y="60"/>
                </a:lnTo>
                <a:lnTo>
                  <a:pt x="48" y="60"/>
                </a:lnTo>
                <a:lnTo>
                  <a:pt x="38" y="60"/>
                </a:lnTo>
                <a:lnTo>
                  <a:pt x="27" y="65"/>
                </a:lnTo>
                <a:lnTo>
                  <a:pt x="27" y="76"/>
                </a:lnTo>
                <a:lnTo>
                  <a:pt x="27" y="82"/>
                </a:lnTo>
                <a:lnTo>
                  <a:pt x="27" y="98"/>
                </a:lnTo>
                <a:lnTo>
                  <a:pt x="22" y="114"/>
                </a:lnTo>
                <a:lnTo>
                  <a:pt x="22" y="13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3" name="Freeform 166"/>
          <p:cNvSpPr>
            <a:spLocks/>
          </p:cNvSpPr>
          <p:nvPr/>
        </p:nvSpPr>
        <p:spPr bwMode="auto">
          <a:xfrm>
            <a:off x="6469906" y="3994622"/>
            <a:ext cx="447675" cy="369770"/>
          </a:xfrm>
          <a:custGeom>
            <a:avLst/>
            <a:gdLst>
              <a:gd name="T0" fmla="*/ 272 w 282"/>
              <a:gd name="T1" fmla="*/ 76 h 233"/>
              <a:gd name="T2" fmla="*/ 272 w 282"/>
              <a:gd name="T3" fmla="*/ 60 h 233"/>
              <a:gd name="T4" fmla="*/ 266 w 282"/>
              <a:gd name="T5" fmla="*/ 43 h 233"/>
              <a:gd name="T6" fmla="*/ 261 w 282"/>
              <a:gd name="T7" fmla="*/ 22 h 233"/>
              <a:gd name="T8" fmla="*/ 250 w 282"/>
              <a:gd name="T9" fmla="*/ 11 h 233"/>
              <a:gd name="T10" fmla="*/ 229 w 282"/>
              <a:gd name="T11" fmla="*/ 16 h 233"/>
              <a:gd name="T12" fmla="*/ 202 w 282"/>
              <a:gd name="T13" fmla="*/ 16 h 233"/>
              <a:gd name="T14" fmla="*/ 181 w 282"/>
              <a:gd name="T15" fmla="*/ 11 h 233"/>
              <a:gd name="T16" fmla="*/ 170 w 282"/>
              <a:gd name="T17" fmla="*/ 0 h 233"/>
              <a:gd name="T18" fmla="*/ 160 w 282"/>
              <a:gd name="T19" fmla="*/ 16 h 233"/>
              <a:gd name="T20" fmla="*/ 154 w 282"/>
              <a:gd name="T21" fmla="*/ 27 h 233"/>
              <a:gd name="T22" fmla="*/ 138 w 282"/>
              <a:gd name="T23" fmla="*/ 27 h 233"/>
              <a:gd name="T24" fmla="*/ 117 w 282"/>
              <a:gd name="T25" fmla="*/ 27 h 233"/>
              <a:gd name="T26" fmla="*/ 96 w 282"/>
              <a:gd name="T27" fmla="*/ 22 h 233"/>
              <a:gd name="T28" fmla="*/ 69 w 282"/>
              <a:gd name="T29" fmla="*/ 27 h 233"/>
              <a:gd name="T30" fmla="*/ 58 w 282"/>
              <a:gd name="T31" fmla="*/ 32 h 233"/>
              <a:gd name="T32" fmla="*/ 53 w 282"/>
              <a:gd name="T33" fmla="*/ 43 h 233"/>
              <a:gd name="T34" fmla="*/ 37 w 282"/>
              <a:gd name="T35" fmla="*/ 54 h 233"/>
              <a:gd name="T36" fmla="*/ 10 w 282"/>
              <a:gd name="T37" fmla="*/ 60 h 233"/>
              <a:gd name="T38" fmla="*/ 0 w 282"/>
              <a:gd name="T39" fmla="*/ 70 h 233"/>
              <a:gd name="T40" fmla="*/ 21 w 282"/>
              <a:gd name="T41" fmla="*/ 70 h 233"/>
              <a:gd name="T42" fmla="*/ 32 w 282"/>
              <a:gd name="T43" fmla="*/ 87 h 233"/>
              <a:gd name="T44" fmla="*/ 48 w 282"/>
              <a:gd name="T45" fmla="*/ 97 h 233"/>
              <a:gd name="T46" fmla="*/ 64 w 282"/>
              <a:gd name="T47" fmla="*/ 103 h 233"/>
              <a:gd name="T48" fmla="*/ 74 w 282"/>
              <a:gd name="T49" fmla="*/ 119 h 233"/>
              <a:gd name="T50" fmla="*/ 58 w 282"/>
              <a:gd name="T51" fmla="*/ 135 h 233"/>
              <a:gd name="T52" fmla="*/ 53 w 282"/>
              <a:gd name="T53" fmla="*/ 151 h 233"/>
              <a:gd name="T54" fmla="*/ 53 w 282"/>
              <a:gd name="T55" fmla="*/ 179 h 233"/>
              <a:gd name="T56" fmla="*/ 53 w 282"/>
              <a:gd name="T57" fmla="*/ 206 h 233"/>
              <a:gd name="T58" fmla="*/ 64 w 282"/>
              <a:gd name="T59" fmla="*/ 211 h 233"/>
              <a:gd name="T60" fmla="*/ 80 w 282"/>
              <a:gd name="T61" fmla="*/ 211 h 233"/>
              <a:gd name="T62" fmla="*/ 90 w 282"/>
              <a:gd name="T63" fmla="*/ 206 h 233"/>
              <a:gd name="T64" fmla="*/ 101 w 282"/>
              <a:gd name="T65" fmla="*/ 195 h 233"/>
              <a:gd name="T66" fmla="*/ 112 w 282"/>
              <a:gd name="T67" fmla="*/ 200 h 233"/>
              <a:gd name="T68" fmla="*/ 106 w 282"/>
              <a:gd name="T69" fmla="*/ 216 h 233"/>
              <a:gd name="T70" fmla="*/ 122 w 282"/>
              <a:gd name="T71" fmla="*/ 227 h 233"/>
              <a:gd name="T72" fmla="*/ 138 w 282"/>
              <a:gd name="T73" fmla="*/ 227 h 233"/>
              <a:gd name="T74" fmla="*/ 165 w 282"/>
              <a:gd name="T75" fmla="*/ 227 h 233"/>
              <a:gd name="T76" fmla="*/ 181 w 282"/>
              <a:gd name="T77" fmla="*/ 227 h 233"/>
              <a:gd name="T78" fmla="*/ 186 w 282"/>
              <a:gd name="T79" fmla="*/ 211 h 233"/>
              <a:gd name="T80" fmla="*/ 181 w 282"/>
              <a:gd name="T81" fmla="*/ 200 h 233"/>
              <a:gd name="T82" fmla="*/ 192 w 282"/>
              <a:gd name="T83" fmla="*/ 189 h 233"/>
              <a:gd name="T84" fmla="*/ 202 w 282"/>
              <a:gd name="T85" fmla="*/ 162 h 233"/>
              <a:gd name="T86" fmla="*/ 218 w 282"/>
              <a:gd name="T87" fmla="*/ 151 h 233"/>
              <a:gd name="T88" fmla="*/ 245 w 282"/>
              <a:gd name="T89" fmla="*/ 146 h 233"/>
              <a:gd name="T90" fmla="*/ 245 w 282"/>
              <a:gd name="T91" fmla="*/ 130 h 233"/>
              <a:gd name="T92" fmla="*/ 245 w 282"/>
              <a:gd name="T93" fmla="*/ 114 h 233"/>
              <a:gd name="T94" fmla="*/ 256 w 282"/>
              <a:gd name="T95" fmla="*/ 108 h 233"/>
              <a:gd name="T96" fmla="*/ 272 w 282"/>
              <a:gd name="T97" fmla="*/ 97 h 233"/>
              <a:gd name="T98" fmla="*/ 282 w 282"/>
              <a:gd name="T99" fmla="*/ 87 h 2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2" h="233">
                <a:moveTo>
                  <a:pt x="277" y="76"/>
                </a:moveTo>
                <a:lnTo>
                  <a:pt x="272" y="76"/>
                </a:lnTo>
                <a:lnTo>
                  <a:pt x="266" y="70"/>
                </a:lnTo>
                <a:lnTo>
                  <a:pt x="272" y="60"/>
                </a:lnTo>
                <a:lnTo>
                  <a:pt x="266" y="49"/>
                </a:lnTo>
                <a:lnTo>
                  <a:pt x="266" y="43"/>
                </a:lnTo>
                <a:lnTo>
                  <a:pt x="261" y="32"/>
                </a:lnTo>
                <a:lnTo>
                  <a:pt x="261" y="22"/>
                </a:lnTo>
                <a:lnTo>
                  <a:pt x="256" y="16"/>
                </a:lnTo>
                <a:lnTo>
                  <a:pt x="250" y="11"/>
                </a:lnTo>
                <a:lnTo>
                  <a:pt x="240" y="11"/>
                </a:lnTo>
                <a:lnTo>
                  <a:pt x="229" y="16"/>
                </a:lnTo>
                <a:lnTo>
                  <a:pt x="218" y="16"/>
                </a:lnTo>
                <a:lnTo>
                  <a:pt x="202" y="16"/>
                </a:lnTo>
                <a:lnTo>
                  <a:pt x="192" y="16"/>
                </a:lnTo>
                <a:lnTo>
                  <a:pt x="181" y="11"/>
                </a:lnTo>
                <a:lnTo>
                  <a:pt x="170" y="11"/>
                </a:lnTo>
                <a:lnTo>
                  <a:pt x="170" y="0"/>
                </a:lnTo>
                <a:lnTo>
                  <a:pt x="165" y="5"/>
                </a:lnTo>
                <a:lnTo>
                  <a:pt x="160" y="16"/>
                </a:lnTo>
                <a:lnTo>
                  <a:pt x="160" y="22"/>
                </a:lnTo>
                <a:lnTo>
                  <a:pt x="154" y="27"/>
                </a:lnTo>
                <a:lnTo>
                  <a:pt x="149" y="27"/>
                </a:lnTo>
                <a:lnTo>
                  <a:pt x="138" y="27"/>
                </a:lnTo>
                <a:lnTo>
                  <a:pt x="128" y="27"/>
                </a:lnTo>
                <a:lnTo>
                  <a:pt x="117" y="27"/>
                </a:lnTo>
                <a:lnTo>
                  <a:pt x="112" y="22"/>
                </a:lnTo>
                <a:lnTo>
                  <a:pt x="96" y="22"/>
                </a:lnTo>
                <a:lnTo>
                  <a:pt x="90" y="27"/>
                </a:lnTo>
                <a:lnTo>
                  <a:pt x="69" y="27"/>
                </a:lnTo>
                <a:lnTo>
                  <a:pt x="64" y="27"/>
                </a:lnTo>
                <a:lnTo>
                  <a:pt x="58" y="32"/>
                </a:lnTo>
                <a:lnTo>
                  <a:pt x="48" y="32"/>
                </a:lnTo>
                <a:lnTo>
                  <a:pt x="53" y="43"/>
                </a:lnTo>
                <a:lnTo>
                  <a:pt x="42" y="49"/>
                </a:lnTo>
                <a:lnTo>
                  <a:pt x="37" y="54"/>
                </a:lnTo>
                <a:lnTo>
                  <a:pt x="21" y="54"/>
                </a:lnTo>
                <a:lnTo>
                  <a:pt x="10" y="60"/>
                </a:lnTo>
                <a:lnTo>
                  <a:pt x="0" y="60"/>
                </a:lnTo>
                <a:lnTo>
                  <a:pt x="0" y="70"/>
                </a:lnTo>
                <a:lnTo>
                  <a:pt x="10" y="70"/>
                </a:lnTo>
                <a:lnTo>
                  <a:pt x="21" y="70"/>
                </a:lnTo>
                <a:lnTo>
                  <a:pt x="26" y="87"/>
                </a:lnTo>
                <a:lnTo>
                  <a:pt x="32" y="87"/>
                </a:lnTo>
                <a:lnTo>
                  <a:pt x="42" y="92"/>
                </a:lnTo>
                <a:lnTo>
                  <a:pt x="48" y="97"/>
                </a:lnTo>
                <a:lnTo>
                  <a:pt x="53" y="103"/>
                </a:lnTo>
                <a:lnTo>
                  <a:pt x="64" y="103"/>
                </a:lnTo>
                <a:lnTo>
                  <a:pt x="74" y="108"/>
                </a:lnTo>
                <a:lnTo>
                  <a:pt x="74" y="119"/>
                </a:lnTo>
                <a:lnTo>
                  <a:pt x="64" y="130"/>
                </a:lnTo>
                <a:lnTo>
                  <a:pt x="58" y="135"/>
                </a:lnTo>
                <a:lnTo>
                  <a:pt x="53" y="141"/>
                </a:lnTo>
                <a:lnTo>
                  <a:pt x="53" y="151"/>
                </a:lnTo>
                <a:lnTo>
                  <a:pt x="53" y="168"/>
                </a:lnTo>
                <a:lnTo>
                  <a:pt x="53" y="179"/>
                </a:lnTo>
                <a:lnTo>
                  <a:pt x="53" y="189"/>
                </a:lnTo>
                <a:lnTo>
                  <a:pt x="53" y="206"/>
                </a:lnTo>
                <a:lnTo>
                  <a:pt x="53" y="216"/>
                </a:lnTo>
                <a:lnTo>
                  <a:pt x="64" y="211"/>
                </a:lnTo>
                <a:lnTo>
                  <a:pt x="74" y="211"/>
                </a:lnTo>
                <a:lnTo>
                  <a:pt x="80" y="211"/>
                </a:lnTo>
                <a:lnTo>
                  <a:pt x="85" y="211"/>
                </a:lnTo>
                <a:lnTo>
                  <a:pt x="90" y="206"/>
                </a:lnTo>
                <a:lnTo>
                  <a:pt x="96" y="200"/>
                </a:lnTo>
                <a:lnTo>
                  <a:pt x="101" y="195"/>
                </a:lnTo>
                <a:lnTo>
                  <a:pt x="112" y="195"/>
                </a:lnTo>
                <a:lnTo>
                  <a:pt x="112" y="200"/>
                </a:lnTo>
                <a:lnTo>
                  <a:pt x="106" y="211"/>
                </a:lnTo>
                <a:lnTo>
                  <a:pt x="106" y="216"/>
                </a:lnTo>
                <a:lnTo>
                  <a:pt x="117" y="216"/>
                </a:lnTo>
                <a:lnTo>
                  <a:pt x="122" y="227"/>
                </a:lnTo>
                <a:lnTo>
                  <a:pt x="133" y="227"/>
                </a:lnTo>
                <a:lnTo>
                  <a:pt x="138" y="227"/>
                </a:lnTo>
                <a:lnTo>
                  <a:pt x="149" y="233"/>
                </a:lnTo>
                <a:lnTo>
                  <a:pt x="165" y="227"/>
                </a:lnTo>
                <a:lnTo>
                  <a:pt x="170" y="233"/>
                </a:lnTo>
                <a:lnTo>
                  <a:pt x="181" y="227"/>
                </a:lnTo>
                <a:lnTo>
                  <a:pt x="186" y="216"/>
                </a:lnTo>
                <a:lnTo>
                  <a:pt x="186" y="211"/>
                </a:lnTo>
                <a:lnTo>
                  <a:pt x="176" y="206"/>
                </a:lnTo>
                <a:lnTo>
                  <a:pt x="181" y="200"/>
                </a:lnTo>
                <a:lnTo>
                  <a:pt x="192" y="195"/>
                </a:lnTo>
                <a:lnTo>
                  <a:pt x="192" y="189"/>
                </a:lnTo>
                <a:lnTo>
                  <a:pt x="192" y="173"/>
                </a:lnTo>
                <a:lnTo>
                  <a:pt x="202" y="162"/>
                </a:lnTo>
                <a:lnTo>
                  <a:pt x="208" y="162"/>
                </a:lnTo>
                <a:lnTo>
                  <a:pt x="218" y="151"/>
                </a:lnTo>
                <a:lnTo>
                  <a:pt x="234" y="146"/>
                </a:lnTo>
                <a:lnTo>
                  <a:pt x="245" y="146"/>
                </a:lnTo>
                <a:lnTo>
                  <a:pt x="250" y="141"/>
                </a:lnTo>
                <a:lnTo>
                  <a:pt x="245" y="130"/>
                </a:lnTo>
                <a:lnTo>
                  <a:pt x="245" y="119"/>
                </a:lnTo>
                <a:lnTo>
                  <a:pt x="245" y="114"/>
                </a:lnTo>
                <a:lnTo>
                  <a:pt x="245" y="103"/>
                </a:lnTo>
                <a:lnTo>
                  <a:pt x="256" y="108"/>
                </a:lnTo>
                <a:lnTo>
                  <a:pt x="266" y="103"/>
                </a:lnTo>
                <a:lnTo>
                  <a:pt x="272" y="97"/>
                </a:lnTo>
                <a:lnTo>
                  <a:pt x="282" y="92"/>
                </a:lnTo>
                <a:lnTo>
                  <a:pt x="282" y="87"/>
                </a:lnTo>
                <a:lnTo>
                  <a:pt x="277" y="76"/>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5" name="Freeform 168"/>
          <p:cNvSpPr>
            <a:spLocks/>
          </p:cNvSpPr>
          <p:nvPr/>
        </p:nvSpPr>
        <p:spPr bwMode="auto">
          <a:xfrm>
            <a:off x="6368306" y="3213821"/>
            <a:ext cx="508000" cy="222179"/>
          </a:xfrm>
          <a:custGeom>
            <a:avLst/>
            <a:gdLst>
              <a:gd name="T0" fmla="*/ 112 w 320"/>
              <a:gd name="T1" fmla="*/ 49 h 140"/>
              <a:gd name="T2" fmla="*/ 96 w 320"/>
              <a:gd name="T3" fmla="*/ 43 h 140"/>
              <a:gd name="T4" fmla="*/ 74 w 320"/>
              <a:gd name="T5" fmla="*/ 43 h 140"/>
              <a:gd name="T6" fmla="*/ 64 w 320"/>
              <a:gd name="T7" fmla="*/ 49 h 140"/>
              <a:gd name="T8" fmla="*/ 48 w 320"/>
              <a:gd name="T9" fmla="*/ 59 h 140"/>
              <a:gd name="T10" fmla="*/ 32 w 320"/>
              <a:gd name="T11" fmla="*/ 70 h 140"/>
              <a:gd name="T12" fmla="*/ 21 w 320"/>
              <a:gd name="T13" fmla="*/ 97 h 140"/>
              <a:gd name="T14" fmla="*/ 0 w 320"/>
              <a:gd name="T15" fmla="*/ 97 h 140"/>
              <a:gd name="T16" fmla="*/ 10 w 320"/>
              <a:gd name="T17" fmla="*/ 108 h 140"/>
              <a:gd name="T18" fmla="*/ 21 w 320"/>
              <a:gd name="T19" fmla="*/ 124 h 140"/>
              <a:gd name="T20" fmla="*/ 42 w 320"/>
              <a:gd name="T21" fmla="*/ 119 h 140"/>
              <a:gd name="T22" fmla="*/ 58 w 320"/>
              <a:gd name="T23" fmla="*/ 124 h 140"/>
              <a:gd name="T24" fmla="*/ 69 w 320"/>
              <a:gd name="T25" fmla="*/ 130 h 140"/>
              <a:gd name="T26" fmla="*/ 85 w 320"/>
              <a:gd name="T27" fmla="*/ 130 h 140"/>
              <a:gd name="T28" fmla="*/ 101 w 320"/>
              <a:gd name="T29" fmla="*/ 140 h 140"/>
              <a:gd name="T30" fmla="*/ 101 w 320"/>
              <a:gd name="T31" fmla="*/ 130 h 140"/>
              <a:gd name="T32" fmla="*/ 117 w 320"/>
              <a:gd name="T33" fmla="*/ 119 h 140"/>
              <a:gd name="T34" fmla="*/ 138 w 320"/>
              <a:gd name="T35" fmla="*/ 119 h 140"/>
              <a:gd name="T36" fmla="*/ 144 w 320"/>
              <a:gd name="T37" fmla="*/ 113 h 140"/>
              <a:gd name="T38" fmla="*/ 165 w 320"/>
              <a:gd name="T39" fmla="*/ 124 h 140"/>
              <a:gd name="T40" fmla="*/ 176 w 320"/>
              <a:gd name="T41" fmla="*/ 130 h 140"/>
              <a:gd name="T42" fmla="*/ 181 w 320"/>
              <a:gd name="T43" fmla="*/ 119 h 140"/>
              <a:gd name="T44" fmla="*/ 208 w 320"/>
              <a:gd name="T45" fmla="*/ 119 h 140"/>
              <a:gd name="T46" fmla="*/ 229 w 320"/>
              <a:gd name="T47" fmla="*/ 119 h 140"/>
              <a:gd name="T48" fmla="*/ 250 w 320"/>
              <a:gd name="T49" fmla="*/ 119 h 140"/>
              <a:gd name="T50" fmla="*/ 272 w 320"/>
              <a:gd name="T51" fmla="*/ 124 h 140"/>
              <a:gd name="T52" fmla="*/ 282 w 320"/>
              <a:gd name="T53" fmla="*/ 130 h 140"/>
              <a:gd name="T54" fmla="*/ 304 w 320"/>
              <a:gd name="T55" fmla="*/ 124 h 140"/>
              <a:gd name="T56" fmla="*/ 314 w 320"/>
              <a:gd name="T57" fmla="*/ 124 h 140"/>
              <a:gd name="T58" fmla="*/ 314 w 320"/>
              <a:gd name="T59" fmla="*/ 113 h 140"/>
              <a:gd name="T60" fmla="*/ 320 w 320"/>
              <a:gd name="T61" fmla="*/ 92 h 140"/>
              <a:gd name="T62" fmla="*/ 320 w 320"/>
              <a:gd name="T63" fmla="*/ 81 h 140"/>
              <a:gd name="T64" fmla="*/ 314 w 320"/>
              <a:gd name="T65" fmla="*/ 65 h 140"/>
              <a:gd name="T66" fmla="*/ 298 w 320"/>
              <a:gd name="T67" fmla="*/ 59 h 140"/>
              <a:gd name="T68" fmla="*/ 282 w 320"/>
              <a:gd name="T69" fmla="*/ 54 h 140"/>
              <a:gd name="T70" fmla="*/ 266 w 320"/>
              <a:gd name="T71" fmla="*/ 49 h 140"/>
              <a:gd name="T72" fmla="*/ 250 w 320"/>
              <a:gd name="T73" fmla="*/ 38 h 140"/>
              <a:gd name="T74" fmla="*/ 250 w 320"/>
              <a:gd name="T75" fmla="*/ 16 h 140"/>
              <a:gd name="T76" fmla="*/ 234 w 320"/>
              <a:gd name="T77" fmla="*/ 16 h 140"/>
              <a:gd name="T78" fmla="*/ 218 w 320"/>
              <a:gd name="T79" fmla="*/ 5 h 140"/>
              <a:gd name="T80" fmla="*/ 192 w 320"/>
              <a:gd name="T81" fmla="*/ 0 h 140"/>
              <a:gd name="T82" fmla="*/ 165 w 320"/>
              <a:gd name="T83" fmla="*/ 0 h 140"/>
              <a:gd name="T84" fmla="*/ 165 w 320"/>
              <a:gd name="T85" fmla="*/ 11 h 140"/>
              <a:gd name="T86" fmla="*/ 149 w 320"/>
              <a:gd name="T87" fmla="*/ 16 h 140"/>
              <a:gd name="T88" fmla="*/ 122 w 320"/>
              <a:gd name="T89" fmla="*/ 11 h 140"/>
              <a:gd name="T90" fmla="*/ 117 w 320"/>
              <a:gd name="T91" fmla="*/ 21 h 140"/>
              <a:gd name="T92" fmla="*/ 122 w 320"/>
              <a:gd name="T93" fmla="*/ 38 h 140"/>
              <a:gd name="T94" fmla="*/ 117 w 320"/>
              <a:gd name="T95" fmla="*/ 43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0" h="140">
                <a:moveTo>
                  <a:pt x="117" y="43"/>
                </a:moveTo>
                <a:lnTo>
                  <a:pt x="112" y="49"/>
                </a:lnTo>
                <a:lnTo>
                  <a:pt x="101" y="49"/>
                </a:lnTo>
                <a:lnTo>
                  <a:pt x="96" y="43"/>
                </a:lnTo>
                <a:lnTo>
                  <a:pt x="85" y="49"/>
                </a:lnTo>
                <a:lnTo>
                  <a:pt x="74" y="43"/>
                </a:lnTo>
                <a:lnTo>
                  <a:pt x="69" y="38"/>
                </a:lnTo>
                <a:lnTo>
                  <a:pt x="64" y="49"/>
                </a:lnTo>
                <a:lnTo>
                  <a:pt x="58" y="54"/>
                </a:lnTo>
                <a:lnTo>
                  <a:pt x="48" y="59"/>
                </a:lnTo>
                <a:lnTo>
                  <a:pt x="42" y="65"/>
                </a:lnTo>
                <a:lnTo>
                  <a:pt x="32" y="70"/>
                </a:lnTo>
                <a:lnTo>
                  <a:pt x="26" y="81"/>
                </a:lnTo>
                <a:lnTo>
                  <a:pt x="21" y="97"/>
                </a:lnTo>
                <a:lnTo>
                  <a:pt x="10" y="97"/>
                </a:lnTo>
                <a:lnTo>
                  <a:pt x="0" y="97"/>
                </a:lnTo>
                <a:lnTo>
                  <a:pt x="5" y="103"/>
                </a:lnTo>
                <a:lnTo>
                  <a:pt x="10" y="108"/>
                </a:lnTo>
                <a:lnTo>
                  <a:pt x="16" y="119"/>
                </a:lnTo>
                <a:lnTo>
                  <a:pt x="21" y="124"/>
                </a:lnTo>
                <a:lnTo>
                  <a:pt x="37" y="124"/>
                </a:lnTo>
                <a:lnTo>
                  <a:pt x="42" y="119"/>
                </a:lnTo>
                <a:lnTo>
                  <a:pt x="48" y="124"/>
                </a:lnTo>
                <a:lnTo>
                  <a:pt x="58" y="124"/>
                </a:lnTo>
                <a:lnTo>
                  <a:pt x="64" y="130"/>
                </a:lnTo>
                <a:lnTo>
                  <a:pt x="69" y="130"/>
                </a:lnTo>
                <a:lnTo>
                  <a:pt x="80" y="135"/>
                </a:lnTo>
                <a:lnTo>
                  <a:pt x="85" y="130"/>
                </a:lnTo>
                <a:lnTo>
                  <a:pt x="90" y="135"/>
                </a:lnTo>
                <a:lnTo>
                  <a:pt x="101" y="140"/>
                </a:lnTo>
                <a:lnTo>
                  <a:pt x="106" y="135"/>
                </a:lnTo>
                <a:lnTo>
                  <a:pt x="101" y="130"/>
                </a:lnTo>
                <a:lnTo>
                  <a:pt x="101" y="124"/>
                </a:lnTo>
                <a:lnTo>
                  <a:pt x="117" y="119"/>
                </a:lnTo>
                <a:lnTo>
                  <a:pt x="128" y="124"/>
                </a:lnTo>
                <a:lnTo>
                  <a:pt x="138" y="119"/>
                </a:lnTo>
                <a:lnTo>
                  <a:pt x="138" y="108"/>
                </a:lnTo>
                <a:lnTo>
                  <a:pt x="144" y="113"/>
                </a:lnTo>
                <a:lnTo>
                  <a:pt x="154" y="119"/>
                </a:lnTo>
                <a:lnTo>
                  <a:pt x="165" y="124"/>
                </a:lnTo>
                <a:lnTo>
                  <a:pt x="165" y="130"/>
                </a:lnTo>
                <a:lnTo>
                  <a:pt x="176" y="130"/>
                </a:lnTo>
                <a:lnTo>
                  <a:pt x="181" y="124"/>
                </a:lnTo>
                <a:lnTo>
                  <a:pt x="181" y="119"/>
                </a:lnTo>
                <a:lnTo>
                  <a:pt x="192" y="119"/>
                </a:lnTo>
                <a:lnTo>
                  <a:pt x="208" y="119"/>
                </a:lnTo>
                <a:lnTo>
                  <a:pt x="218" y="119"/>
                </a:lnTo>
                <a:lnTo>
                  <a:pt x="229" y="119"/>
                </a:lnTo>
                <a:lnTo>
                  <a:pt x="240" y="119"/>
                </a:lnTo>
                <a:lnTo>
                  <a:pt x="250" y="119"/>
                </a:lnTo>
                <a:lnTo>
                  <a:pt x="261" y="119"/>
                </a:lnTo>
                <a:lnTo>
                  <a:pt x="272" y="124"/>
                </a:lnTo>
                <a:lnTo>
                  <a:pt x="277" y="130"/>
                </a:lnTo>
                <a:lnTo>
                  <a:pt x="282" y="130"/>
                </a:lnTo>
                <a:lnTo>
                  <a:pt x="293" y="130"/>
                </a:lnTo>
                <a:lnTo>
                  <a:pt x="304" y="124"/>
                </a:lnTo>
                <a:lnTo>
                  <a:pt x="309" y="124"/>
                </a:lnTo>
                <a:lnTo>
                  <a:pt x="314" y="124"/>
                </a:lnTo>
                <a:lnTo>
                  <a:pt x="314" y="119"/>
                </a:lnTo>
                <a:lnTo>
                  <a:pt x="314" y="113"/>
                </a:lnTo>
                <a:lnTo>
                  <a:pt x="314" y="103"/>
                </a:lnTo>
                <a:lnTo>
                  <a:pt x="320" y="92"/>
                </a:lnTo>
                <a:lnTo>
                  <a:pt x="320" y="86"/>
                </a:lnTo>
                <a:lnTo>
                  <a:pt x="320" y="81"/>
                </a:lnTo>
                <a:lnTo>
                  <a:pt x="314" y="70"/>
                </a:lnTo>
                <a:lnTo>
                  <a:pt x="314" y="65"/>
                </a:lnTo>
                <a:lnTo>
                  <a:pt x="304" y="65"/>
                </a:lnTo>
                <a:lnTo>
                  <a:pt x="298" y="59"/>
                </a:lnTo>
                <a:lnTo>
                  <a:pt x="293" y="54"/>
                </a:lnTo>
                <a:lnTo>
                  <a:pt x="282" y="54"/>
                </a:lnTo>
                <a:lnTo>
                  <a:pt x="277" y="49"/>
                </a:lnTo>
                <a:lnTo>
                  <a:pt x="266" y="49"/>
                </a:lnTo>
                <a:lnTo>
                  <a:pt x="261" y="43"/>
                </a:lnTo>
                <a:lnTo>
                  <a:pt x="250" y="38"/>
                </a:lnTo>
                <a:lnTo>
                  <a:pt x="250" y="27"/>
                </a:lnTo>
                <a:lnTo>
                  <a:pt x="250" y="16"/>
                </a:lnTo>
                <a:lnTo>
                  <a:pt x="240" y="21"/>
                </a:lnTo>
                <a:lnTo>
                  <a:pt x="234" y="16"/>
                </a:lnTo>
                <a:lnTo>
                  <a:pt x="229" y="11"/>
                </a:lnTo>
                <a:lnTo>
                  <a:pt x="218" y="5"/>
                </a:lnTo>
                <a:lnTo>
                  <a:pt x="208" y="0"/>
                </a:lnTo>
                <a:lnTo>
                  <a:pt x="192" y="0"/>
                </a:lnTo>
                <a:lnTo>
                  <a:pt x="181" y="0"/>
                </a:lnTo>
                <a:lnTo>
                  <a:pt x="165" y="0"/>
                </a:lnTo>
                <a:lnTo>
                  <a:pt x="154" y="5"/>
                </a:lnTo>
                <a:lnTo>
                  <a:pt x="165" y="11"/>
                </a:lnTo>
                <a:lnTo>
                  <a:pt x="160" y="16"/>
                </a:lnTo>
                <a:lnTo>
                  <a:pt x="149" y="16"/>
                </a:lnTo>
                <a:lnTo>
                  <a:pt x="133" y="11"/>
                </a:lnTo>
                <a:lnTo>
                  <a:pt x="122" y="11"/>
                </a:lnTo>
                <a:lnTo>
                  <a:pt x="112" y="11"/>
                </a:lnTo>
                <a:lnTo>
                  <a:pt x="117" y="21"/>
                </a:lnTo>
                <a:lnTo>
                  <a:pt x="117" y="27"/>
                </a:lnTo>
                <a:lnTo>
                  <a:pt x="122" y="38"/>
                </a:lnTo>
                <a:lnTo>
                  <a:pt x="122" y="43"/>
                </a:lnTo>
                <a:lnTo>
                  <a:pt x="117" y="4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6" name="Freeform 169"/>
          <p:cNvSpPr>
            <a:spLocks/>
          </p:cNvSpPr>
          <p:nvPr/>
        </p:nvSpPr>
        <p:spPr bwMode="auto">
          <a:xfrm>
            <a:off x="5715844" y="4784945"/>
            <a:ext cx="1092200" cy="891891"/>
          </a:xfrm>
          <a:custGeom>
            <a:avLst/>
            <a:gdLst>
              <a:gd name="T0" fmla="*/ 112 w 688"/>
              <a:gd name="T1" fmla="*/ 546 h 562"/>
              <a:gd name="T2" fmla="*/ 144 w 688"/>
              <a:gd name="T3" fmla="*/ 519 h 562"/>
              <a:gd name="T4" fmla="*/ 176 w 688"/>
              <a:gd name="T5" fmla="*/ 503 h 562"/>
              <a:gd name="T6" fmla="*/ 208 w 688"/>
              <a:gd name="T7" fmla="*/ 481 h 562"/>
              <a:gd name="T8" fmla="*/ 245 w 688"/>
              <a:gd name="T9" fmla="*/ 481 h 562"/>
              <a:gd name="T10" fmla="*/ 277 w 688"/>
              <a:gd name="T11" fmla="*/ 465 h 562"/>
              <a:gd name="T12" fmla="*/ 309 w 688"/>
              <a:gd name="T13" fmla="*/ 427 h 562"/>
              <a:gd name="T14" fmla="*/ 341 w 688"/>
              <a:gd name="T15" fmla="*/ 416 h 562"/>
              <a:gd name="T16" fmla="*/ 379 w 688"/>
              <a:gd name="T17" fmla="*/ 400 h 562"/>
              <a:gd name="T18" fmla="*/ 411 w 688"/>
              <a:gd name="T19" fmla="*/ 411 h 562"/>
              <a:gd name="T20" fmla="*/ 443 w 688"/>
              <a:gd name="T21" fmla="*/ 389 h 562"/>
              <a:gd name="T22" fmla="*/ 480 w 688"/>
              <a:gd name="T23" fmla="*/ 400 h 562"/>
              <a:gd name="T24" fmla="*/ 512 w 688"/>
              <a:gd name="T25" fmla="*/ 384 h 562"/>
              <a:gd name="T26" fmla="*/ 544 w 688"/>
              <a:gd name="T27" fmla="*/ 373 h 562"/>
              <a:gd name="T28" fmla="*/ 587 w 688"/>
              <a:gd name="T29" fmla="*/ 384 h 562"/>
              <a:gd name="T30" fmla="*/ 619 w 688"/>
              <a:gd name="T31" fmla="*/ 378 h 562"/>
              <a:gd name="T32" fmla="*/ 656 w 688"/>
              <a:gd name="T33" fmla="*/ 373 h 562"/>
              <a:gd name="T34" fmla="*/ 677 w 688"/>
              <a:gd name="T35" fmla="*/ 346 h 562"/>
              <a:gd name="T36" fmla="*/ 672 w 688"/>
              <a:gd name="T37" fmla="*/ 330 h 562"/>
              <a:gd name="T38" fmla="*/ 651 w 688"/>
              <a:gd name="T39" fmla="*/ 308 h 562"/>
              <a:gd name="T40" fmla="*/ 624 w 688"/>
              <a:gd name="T41" fmla="*/ 281 h 562"/>
              <a:gd name="T42" fmla="*/ 603 w 688"/>
              <a:gd name="T43" fmla="*/ 248 h 562"/>
              <a:gd name="T44" fmla="*/ 571 w 688"/>
              <a:gd name="T45" fmla="*/ 238 h 562"/>
              <a:gd name="T46" fmla="*/ 539 w 688"/>
              <a:gd name="T47" fmla="*/ 221 h 562"/>
              <a:gd name="T48" fmla="*/ 517 w 688"/>
              <a:gd name="T49" fmla="*/ 200 h 562"/>
              <a:gd name="T50" fmla="*/ 485 w 688"/>
              <a:gd name="T51" fmla="*/ 194 h 562"/>
              <a:gd name="T52" fmla="*/ 459 w 688"/>
              <a:gd name="T53" fmla="*/ 167 h 562"/>
              <a:gd name="T54" fmla="*/ 427 w 688"/>
              <a:gd name="T55" fmla="*/ 151 h 562"/>
              <a:gd name="T56" fmla="*/ 405 w 688"/>
              <a:gd name="T57" fmla="*/ 129 h 562"/>
              <a:gd name="T58" fmla="*/ 373 w 688"/>
              <a:gd name="T59" fmla="*/ 113 h 562"/>
              <a:gd name="T60" fmla="*/ 363 w 688"/>
              <a:gd name="T61" fmla="*/ 86 h 562"/>
              <a:gd name="T62" fmla="*/ 373 w 688"/>
              <a:gd name="T63" fmla="*/ 54 h 562"/>
              <a:gd name="T64" fmla="*/ 357 w 688"/>
              <a:gd name="T65" fmla="*/ 27 h 562"/>
              <a:gd name="T66" fmla="*/ 336 w 688"/>
              <a:gd name="T67" fmla="*/ 16 h 562"/>
              <a:gd name="T68" fmla="*/ 299 w 688"/>
              <a:gd name="T69" fmla="*/ 16 h 562"/>
              <a:gd name="T70" fmla="*/ 277 w 688"/>
              <a:gd name="T71" fmla="*/ 10 h 562"/>
              <a:gd name="T72" fmla="*/ 251 w 688"/>
              <a:gd name="T73" fmla="*/ 32 h 562"/>
              <a:gd name="T74" fmla="*/ 219 w 688"/>
              <a:gd name="T75" fmla="*/ 54 h 562"/>
              <a:gd name="T76" fmla="*/ 219 w 688"/>
              <a:gd name="T77" fmla="*/ 81 h 562"/>
              <a:gd name="T78" fmla="*/ 197 w 688"/>
              <a:gd name="T79" fmla="*/ 102 h 562"/>
              <a:gd name="T80" fmla="*/ 176 w 688"/>
              <a:gd name="T81" fmla="*/ 129 h 562"/>
              <a:gd name="T82" fmla="*/ 150 w 688"/>
              <a:gd name="T83" fmla="*/ 151 h 562"/>
              <a:gd name="T84" fmla="*/ 128 w 688"/>
              <a:gd name="T85" fmla="*/ 184 h 562"/>
              <a:gd name="T86" fmla="*/ 155 w 688"/>
              <a:gd name="T87" fmla="*/ 205 h 562"/>
              <a:gd name="T88" fmla="*/ 160 w 688"/>
              <a:gd name="T89" fmla="*/ 232 h 562"/>
              <a:gd name="T90" fmla="*/ 155 w 688"/>
              <a:gd name="T91" fmla="*/ 270 h 562"/>
              <a:gd name="T92" fmla="*/ 150 w 688"/>
              <a:gd name="T93" fmla="*/ 303 h 562"/>
              <a:gd name="T94" fmla="*/ 134 w 688"/>
              <a:gd name="T95" fmla="*/ 330 h 562"/>
              <a:gd name="T96" fmla="*/ 123 w 688"/>
              <a:gd name="T97" fmla="*/ 367 h 562"/>
              <a:gd name="T98" fmla="*/ 91 w 688"/>
              <a:gd name="T99" fmla="*/ 384 h 562"/>
              <a:gd name="T100" fmla="*/ 64 w 688"/>
              <a:gd name="T101" fmla="*/ 400 h 562"/>
              <a:gd name="T102" fmla="*/ 32 w 688"/>
              <a:gd name="T103" fmla="*/ 416 h 562"/>
              <a:gd name="T104" fmla="*/ 16 w 688"/>
              <a:gd name="T105" fmla="*/ 449 h 562"/>
              <a:gd name="T106" fmla="*/ 11 w 688"/>
              <a:gd name="T107" fmla="*/ 476 h 562"/>
              <a:gd name="T108" fmla="*/ 43 w 688"/>
              <a:gd name="T109" fmla="*/ 497 h 562"/>
              <a:gd name="T110" fmla="*/ 70 w 688"/>
              <a:gd name="T111" fmla="*/ 519 h 562"/>
              <a:gd name="T112" fmla="*/ 75 w 688"/>
              <a:gd name="T113" fmla="*/ 551 h 562"/>
              <a:gd name="T114" fmla="*/ 91 w 688"/>
              <a:gd name="T115" fmla="*/ 562 h 5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88" h="562">
                <a:moveTo>
                  <a:pt x="91" y="562"/>
                </a:moveTo>
                <a:lnTo>
                  <a:pt x="96" y="557"/>
                </a:lnTo>
                <a:lnTo>
                  <a:pt x="107" y="551"/>
                </a:lnTo>
                <a:lnTo>
                  <a:pt x="112" y="546"/>
                </a:lnTo>
                <a:lnTo>
                  <a:pt x="123" y="540"/>
                </a:lnTo>
                <a:lnTo>
                  <a:pt x="134" y="530"/>
                </a:lnTo>
                <a:lnTo>
                  <a:pt x="139" y="524"/>
                </a:lnTo>
                <a:lnTo>
                  <a:pt x="144" y="519"/>
                </a:lnTo>
                <a:lnTo>
                  <a:pt x="150" y="513"/>
                </a:lnTo>
                <a:lnTo>
                  <a:pt x="155" y="508"/>
                </a:lnTo>
                <a:lnTo>
                  <a:pt x="160" y="503"/>
                </a:lnTo>
                <a:lnTo>
                  <a:pt x="176" y="503"/>
                </a:lnTo>
                <a:lnTo>
                  <a:pt x="187" y="503"/>
                </a:lnTo>
                <a:lnTo>
                  <a:pt x="192" y="497"/>
                </a:lnTo>
                <a:lnTo>
                  <a:pt x="197" y="492"/>
                </a:lnTo>
                <a:lnTo>
                  <a:pt x="208" y="481"/>
                </a:lnTo>
                <a:lnTo>
                  <a:pt x="213" y="476"/>
                </a:lnTo>
                <a:lnTo>
                  <a:pt x="224" y="481"/>
                </a:lnTo>
                <a:lnTo>
                  <a:pt x="235" y="481"/>
                </a:lnTo>
                <a:lnTo>
                  <a:pt x="245" y="481"/>
                </a:lnTo>
                <a:lnTo>
                  <a:pt x="251" y="476"/>
                </a:lnTo>
                <a:lnTo>
                  <a:pt x="256" y="470"/>
                </a:lnTo>
                <a:lnTo>
                  <a:pt x="267" y="470"/>
                </a:lnTo>
                <a:lnTo>
                  <a:pt x="277" y="465"/>
                </a:lnTo>
                <a:lnTo>
                  <a:pt x="288" y="449"/>
                </a:lnTo>
                <a:lnTo>
                  <a:pt x="293" y="443"/>
                </a:lnTo>
                <a:lnTo>
                  <a:pt x="304" y="432"/>
                </a:lnTo>
                <a:lnTo>
                  <a:pt x="309" y="427"/>
                </a:lnTo>
                <a:lnTo>
                  <a:pt x="315" y="421"/>
                </a:lnTo>
                <a:lnTo>
                  <a:pt x="325" y="427"/>
                </a:lnTo>
                <a:lnTo>
                  <a:pt x="336" y="421"/>
                </a:lnTo>
                <a:lnTo>
                  <a:pt x="341" y="416"/>
                </a:lnTo>
                <a:lnTo>
                  <a:pt x="352" y="411"/>
                </a:lnTo>
                <a:lnTo>
                  <a:pt x="357" y="405"/>
                </a:lnTo>
                <a:lnTo>
                  <a:pt x="368" y="405"/>
                </a:lnTo>
                <a:lnTo>
                  <a:pt x="379" y="400"/>
                </a:lnTo>
                <a:lnTo>
                  <a:pt x="384" y="405"/>
                </a:lnTo>
                <a:lnTo>
                  <a:pt x="400" y="405"/>
                </a:lnTo>
                <a:lnTo>
                  <a:pt x="405" y="405"/>
                </a:lnTo>
                <a:lnTo>
                  <a:pt x="411" y="411"/>
                </a:lnTo>
                <a:lnTo>
                  <a:pt x="421" y="411"/>
                </a:lnTo>
                <a:lnTo>
                  <a:pt x="427" y="400"/>
                </a:lnTo>
                <a:lnTo>
                  <a:pt x="432" y="389"/>
                </a:lnTo>
                <a:lnTo>
                  <a:pt x="443" y="389"/>
                </a:lnTo>
                <a:lnTo>
                  <a:pt x="448" y="394"/>
                </a:lnTo>
                <a:lnTo>
                  <a:pt x="459" y="400"/>
                </a:lnTo>
                <a:lnTo>
                  <a:pt x="469" y="400"/>
                </a:lnTo>
                <a:lnTo>
                  <a:pt x="480" y="400"/>
                </a:lnTo>
                <a:lnTo>
                  <a:pt x="496" y="405"/>
                </a:lnTo>
                <a:lnTo>
                  <a:pt x="501" y="400"/>
                </a:lnTo>
                <a:lnTo>
                  <a:pt x="507" y="389"/>
                </a:lnTo>
                <a:lnTo>
                  <a:pt x="512" y="384"/>
                </a:lnTo>
                <a:lnTo>
                  <a:pt x="517" y="373"/>
                </a:lnTo>
                <a:lnTo>
                  <a:pt x="528" y="373"/>
                </a:lnTo>
                <a:lnTo>
                  <a:pt x="539" y="378"/>
                </a:lnTo>
                <a:lnTo>
                  <a:pt x="544" y="373"/>
                </a:lnTo>
                <a:lnTo>
                  <a:pt x="555" y="378"/>
                </a:lnTo>
                <a:lnTo>
                  <a:pt x="565" y="378"/>
                </a:lnTo>
                <a:lnTo>
                  <a:pt x="576" y="384"/>
                </a:lnTo>
                <a:lnTo>
                  <a:pt x="587" y="384"/>
                </a:lnTo>
                <a:lnTo>
                  <a:pt x="592" y="384"/>
                </a:lnTo>
                <a:lnTo>
                  <a:pt x="592" y="378"/>
                </a:lnTo>
                <a:lnTo>
                  <a:pt x="603" y="378"/>
                </a:lnTo>
                <a:lnTo>
                  <a:pt x="619" y="378"/>
                </a:lnTo>
                <a:lnTo>
                  <a:pt x="629" y="378"/>
                </a:lnTo>
                <a:lnTo>
                  <a:pt x="640" y="378"/>
                </a:lnTo>
                <a:lnTo>
                  <a:pt x="651" y="378"/>
                </a:lnTo>
                <a:lnTo>
                  <a:pt x="656" y="373"/>
                </a:lnTo>
                <a:lnTo>
                  <a:pt x="661" y="362"/>
                </a:lnTo>
                <a:lnTo>
                  <a:pt x="667" y="357"/>
                </a:lnTo>
                <a:lnTo>
                  <a:pt x="672" y="351"/>
                </a:lnTo>
                <a:lnTo>
                  <a:pt x="677" y="346"/>
                </a:lnTo>
                <a:lnTo>
                  <a:pt x="688" y="340"/>
                </a:lnTo>
                <a:lnTo>
                  <a:pt x="688" y="330"/>
                </a:lnTo>
                <a:lnTo>
                  <a:pt x="683" y="330"/>
                </a:lnTo>
                <a:lnTo>
                  <a:pt x="672" y="330"/>
                </a:lnTo>
                <a:lnTo>
                  <a:pt x="661" y="330"/>
                </a:lnTo>
                <a:lnTo>
                  <a:pt x="661" y="324"/>
                </a:lnTo>
                <a:lnTo>
                  <a:pt x="656" y="313"/>
                </a:lnTo>
                <a:lnTo>
                  <a:pt x="651" y="308"/>
                </a:lnTo>
                <a:lnTo>
                  <a:pt x="640" y="303"/>
                </a:lnTo>
                <a:lnTo>
                  <a:pt x="635" y="297"/>
                </a:lnTo>
                <a:lnTo>
                  <a:pt x="629" y="292"/>
                </a:lnTo>
                <a:lnTo>
                  <a:pt x="624" y="281"/>
                </a:lnTo>
                <a:lnTo>
                  <a:pt x="619" y="275"/>
                </a:lnTo>
                <a:lnTo>
                  <a:pt x="613" y="265"/>
                </a:lnTo>
                <a:lnTo>
                  <a:pt x="608" y="259"/>
                </a:lnTo>
                <a:lnTo>
                  <a:pt x="603" y="248"/>
                </a:lnTo>
                <a:lnTo>
                  <a:pt x="597" y="243"/>
                </a:lnTo>
                <a:lnTo>
                  <a:pt x="592" y="238"/>
                </a:lnTo>
                <a:lnTo>
                  <a:pt x="581" y="232"/>
                </a:lnTo>
                <a:lnTo>
                  <a:pt x="571" y="238"/>
                </a:lnTo>
                <a:lnTo>
                  <a:pt x="560" y="238"/>
                </a:lnTo>
                <a:lnTo>
                  <a:pt x="549" y="232"/>
                </a:lnTo>
                <a:lnTo>
                  <a:pt x="544" y="227"/>
                </a:lnTo>
                <a:lnTo>
                  <a:pt x="539" y="221"/>
                </a:lnTo>
                <a:lnTo>
                  <a:pt x="533" y="216"/>
                </a:lnTo>
                <a:lnTo>
                  <a:pt x="528" y="211"/>
                </a:lnTo>
                <a:lnTo>
                  <a:pt x="523" y="205"/>
                </a:lnTo>
                <a:lnTo>
                  <a:pt x="517" y="200"/>
                </a:lnTo>
                <a:lnTo>
                  <a:pt x="507" y="200"/>
                </a:lnTo>
                <a:lnTo>
                  <a:pt x="501" y="189"/>
                </a:lnTo>
                <a:lnTo>
                  <a:pt x="496" y="194"/>
                </a:lnTo>
                <a:lnTo>
                  <a:pt x="485" y="194"/>
                </a:lnTo>
                <a:lnTo>
                  <a:pt x="475" y="189"/>
                </a:lnTo>
                <a:lnTo>
                  <a:pt x="469" y="178"/>
                </a:lnTo>
                <a:lnTo>
                  <a:pt x="464" y="173"/>
                </a:lnTo>
                <a:lnTo>
                  <a:pt x="459" y="167"/>
                </a:lnTo>
                <a:lnTo>
                  <a:pt x="453" y="162"/>
                </a:lnTo>
                <a:lnTo>
                  <a:pt x="448" y="156"/>
                </a:lnTo>
                <a:lnTo>
                  <a:pt x="437" y="151"/>
                </a:lnTo>
                <a:lnTo>
                  <a:pt x="427" y="151"/>
                </a:lnTo>
                <a:lnTo>
                  <a:pt x="421" y="146"/>
                </a:lnTo>
                <a:lnTo>
                  <a:pt x="416" y="146"/>
                </a:lnTo>
                <a:lnTo>
                  <a:pt x="405" y="140"/>
                </a:lnTo>
                <a:lnTo>
                  <a:pt x="405" y="129"/>
                </a:lnTo>
                <a:lnTo>
                  <a:pt x="395" y="124"/>
                </a:lnTo>
                <a:lnTo>
                  <a:pt x="389" y="124"/>
                </a:lnTo>
                <a:lnTo>
                  <a:pt x="379" y="119"/>
                </a:lnTo>
                <a:lnTo>
                  <a:pt x="373" y="113"/>
                </a:lnTo>
                <a:lnTo>
                  <a:pt x="379" y="102"/>
                </a:lnTo>
                <a:lnTo>
                  <a:pt x="368" y="102"/>
                </a:lnTo>
                <a:lnTo>
                  <a:pt x="357" y="97"/>
                </a:lnTo>
                <a:lnTo>
                  <a:pt x="363" y="86"/>
                </a:lnTo>
                <a:lnTo>
                  <a:pt x="357" y="75"/>
                </a:lnTo>
                <a:lnTo>
                  <a:pt x="363" y="65"/>
                </a:lnTo>
                <a:lnTo>
                  <a:pt x="363" y="59"/>
                </a:lnTo>
                <a:lnTo>
                  <a:pt x="373" y="54"/>
                </a:lnTo>
                <a:lnTo>
                  <a:pt x="379" y="48"/>
                </a:lnTo>
                <a:lnTo>
                  <a:pt x="368" y="37"/>
                </a:lnTo>
                <a:lnTo>
                  <a:pt x="368" y="32"/>
                </a:lnTo>
                <a:lnTo>
                  <a:pt x="357" y="27"/>
                </a:lnTo>
                <a:lnTo>
                  <a:pt x="352" y="21"/>
                </a:lnTo>
                <a:lnTo>
                  <a:pt x="352" y="16"/>
                </a:lnTo>
                <a:lnTo>
                  <a:pt x="341" y="16"/>
                </a:lnTo>
                <a:lnTo>
                  <a:pt x="336" y="16"/>
                </a:lnTo>
                <a:lnTo>
                  <a:pt x="325" y="10"/>
                </a:lnTo>
                <a:lnTo>
                  <a:pt x="315" y="5"/>
                </a:lnTo>
                <a:lnTo>
                  <a:pt x="309" y="10"/>
                </a:lnTo>
                <a:lnTo>
                  <a:pt x="299" y="16"/>
                </a:lnTo>
                <a:lnTo>
                  <a:pt x="293" y="10"/>
                </a:lnTo>
                <a:lnTo>
                  <a:pt x="288" y="0"/>
                </a:lnTo>
                <a:lnTo>
                  <a:pt x="283" y="0"/>
                </a:lnTo>
                <a:lnTo>
                  <a:pt x="277" y="10"/>
                </a:lnTo>
                <a:lnTo>
                  <a:pt x="267" y="10"/>
                </a:lnTo>
                <a:lnTo>
                  <a:pt x="267" y="21"/>
                </a:lnTo>
                <a:lnTo>
                  <a:pt x="261" y="27"/>
                </a:lnTo>
                <a:lnTo>
                  <a:pt x="251" y="32"/>
                </a:lnTo>
                <a:lnTo>
                  <a:pt x="240" y="37"/>
                </a:lnTo>
                <a:lnTo>
                  <a:pt x="235" y="43"/>
                </a:lnTo>
                <a:lnTo>
                  <a:pt x="224" y="48"/>
                </a:lnTo>
                <a:lnTo>
                  <a:pt x="219" y="54"/>
                </a:lnTo>
                <a:lnTo>
                  <a:pt x="224" y="59"/>
                </a:lnTo>
                <a:lnTo>
                  <a:pt x="229" y="65"/>
                </a:lnTo>
                <a:lnTo>
                  <a:pt x="229" y="75"/>
                </a:lnTo>
                <a:lnTo>
                  <a:pt x="219" y="81"/>
                </a:lnTo>
                <a:lnTo>
                  <a:pt x="213" y="86"/>
                </a:lnTo>
                <a:lnTo>
                  <a:pt x="213" y="92"/>
                </a:lnTo>
                <a:lnTo>
                  <a:pt x="203" y="97"/>
                </a:lnTo>
                <a:lnTo>
                  <a:pt x="197" y="102"/>
                </a:lnTo>
                <a:lnTo>
                  <a:pt x="192" y="113"/>
                </a:lnTo>
                <a:lnTo>
                  <a:pt x="187" y="119"/>
                </a:lnTo>
                <a:lnTo>
                  <a:pt x="181" y="129"/>
                </a:lnTo>
                <a:lnTo>
                  <a:pt x="176" y="129"/>
                </a:lnTo>
                <a:lnTo>
                  <a:pt x="165" y="135"/>
                </a:lnTo>
                <a:lnTo>
                  <a:pt x="160" y="140"/>
                </a:lnTo>
                <a:lnTo>
                  <a:pt x="155" y="151"/>
                </a:lnTo>
                <a:lnTo>
                  <a:pt x="150" y="151"/>
                </a:lnTo>
                <a:lnTo>
                  <a:pt x="144" y="156"/>
                </a:lnTo>
                <a:lnTo>
                  <a:pt x="134" y="167"/>
                </a:lnTo>
                <a:lnTo>
                  <a:pt x="128" y="173"/>
                </a:lnTo>
                <a:lnTo>
                  <a:pt x="128" y="184"/>
                </a:lnTo>
                <a:lnTo>
                  <a:pt x="134" y="189"/>
                </a:lnTo>
                <a:lnTo>
                  <a:pt x="144" y="194"/>
                </a:lnTo>
                <a:lnTo>
                  <a:pt x="150" y="194"/>
                </a:lnTo>
                <a:lnTo>
                  <a:pt x="155" y="205"/>
                </a:lnTo>
                <a:lnTo>
                  <a:pt x="160" y="211"/>
                </a:lnTo>
                <a:lnTo>
                  <a:pt x="160" y="221"/>
                </a:lnTo>
                <a:lnTo>
                  <a:pt x="155" y="227"/>
                </a:lnTo>
                <a:lnTo>
                  <a:pt x="160" y="232"/>
                </a:lnTo>
                <a:lnTo>
                  <a:pt x="155" y="243"/>
                </a:lnTo>
                <a:lnTo>
                  <a:pt x="160" y="254"/>
                </a:lnTo>
                <a:lnTo>
                  <a:pt x="160" y="259"/>
                </a:lnTo>
                <a:lnTo>
                  <a:pt x="155" y="270"/>
                </a:lnTo>
                <a:lnTo>
                  <a:pt x="155" y="281"/>
                </a:lnTo>
                <a:lnTo>
                  <a:pt x="150" y="286"/>
                </a:lnTo>
                <a:lnTo>
                  <a:pt x="150" y="297"/>
                </a:lnTo>
                <a:lnTo>
                  <a:pt x="150" y="303"/>
                </a:lnTo>
                <a:lnTo>
                  <a:pt x="144" y="313"/>
                </a:lnTo>
                <a:lnTo>
                  <a:pt x="134" y="313"/>
                </a:lnTo>
                <a:lnTo>
                  <a:pt x="134" y="324"/>
                </a:lnTo>
                <a:lnTo>
                  <a:pt x="134" y="330"/>
                </a:lnTo>
                <a:lnTo>
                  <a:pt x="134" y="340"/>
                </a:lnTo>
                <a:lnTo>
                  <a:pt x="134" y="351"/>
                </a:lnTo>
                <a:lnTo>
                  <a:pt x="134" y="362"/>
                </a:lnTo>
                <a:lnTo>
                  <a:pt x="123" y="367"/>
                </a:lnTo>
                <a:lnTo>
                  <a:pt x="118" y="373"/>
                </a:lnTo>
                <a:lnTo>
                  <a:pt x="112" y="378"/>
                </a:lnTo>
                <a:lnTo>
                  <a:pt x="102" y="384"/>
                </a:lnTo>
                <a:lnTo>
                  <a:pt x="91" y="384"/>
                </a:lnTo>
                <a:lnTo>
                  <a:pt x="80" y="384"/>
                </a:lnTo>
                <a:lnTo>
                  <a:pt x="75" y="384"/>
                </a:lnTo>
                <a:lnTo>
                  <a:pt x="70" y="389"/>
                </a:lnTo>
                <a:lnTo>
                  <a:pt x="64" y="400"/>
                </a:lnTo>
                <a:lnTo>
                  <a:pt x="59" y="405"/>
                </a:lnTo>
                <a:lnTo>
                  <a:pt x="54" y="411"/>
                </a:lnTo>
                <a:lnTo>
                  <a:pt x="43" y="411"/>
                </a:lnTo>
                <a:lnTo>
                  <a:pt x="32" y="416"/>
                </a:lnTo>
                <a:lnTo>
                  <a:pt x="22" y="416"/>
                </a:lnTo>
                <a:lnTo>
                  <a:pt x="22" y="427"/>
                </a:lnTo>
                <a:lnTo>
                  <a:pt x="16" y="432"/>
                </a:lnTo>
                <a:lnTo>
                  <a:pt x="16" y="449"/>
                </a:lnTo>
                <a:lnTo>
                  <a:pt x="11" y="454"/>
                </a:lnTo>
                <a:lnTo>
                  <a:pt x="0" y="459"/>
                </a:lnTo>
                <a:lnTo>
                  <a:pt x="6" y="465"/>
                </a:lnTo>
                <a:lnTo>
                  <a:pt x="11" y="476"/>
                </a:lnTo>
                <a:lnTo>
                  <a:pt x="16" y="481"/>
                </a:lnTo>
                <a:lnTo>
                  <a:pt x="22" y="486"/>
                </a:lnTo>
                <a:lnTo>
                  <a:pt x="32" y="492"/>
                </a:lnTo>
                <a:lnTo>
                  <a:pt x="43" y="497"/>
                </a:lnTo>
                <a:lnTo>
                  <a:pt x="48" y="503"/>
                </a:lnTo>
                <a:lnTo>
                  <a:pt x="59" y="508"/>
                </a:lnTo>
                <a:lnTo>
                  <a:pt x="64" y="513"/>
                </a:lnTo>
                <a:lnTo>
                  <a:pt x="70" y="519"/>
                </a:lnTo>
                <a:lnTo>
                  <a:pt x="70" y="524"/>
                </a:lnTo>
                <a:lnTo>
                  <a:pt x="70" y="530"/>
                </a:lnTo>
                <a:lnTo>
                  <a:pt x="75" y="540"/>
                </a:lnTo>
                <a:lnTo>
                  <a:pt x="75" y="551"/>
                </a:lnTo>
                <a:lnTo>
                  <a:pt x="64" y="551"/>
                </a:lnTo>
                <a:lnTo>
                  <a:pt x="70" y="562"/>
                </a:lnTo>
                <a:lnTo>
                  <a:pt x="80" y="562"/>
                </a:lnTo>
                <a:lnTo>
                  <a:pt x="91" y="56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7" name="Freeform 170"/>
          <p:cNvSpPr>
            <a:spLocks/>
          </p:cNvSpPr>
          <p:nvPr/>
        </p:nvSpPr>
        <p:spPr bwMode="auto">
          <a:xfrm>
            <a:off x="6342906" y="2844052"/>
            <a:ext cx="457200" cy="395161"/>
          </a:xfrm>
          <a:custGeom>
            <a:avLst/>
            <a:gdLst>
              <a:gd name="T0" fmla="*/ 272 w 288"/>
              <a:gd name="T1" fmla="*/ 136 h 249"/>
              <a:gd name="T2" fmla="*/ 282 w 288"/>
              <a:gd name="T3" fmla="*/ 114 h 249"/>
              <a:gd name="T4" fmla="*/ 288 w 288"/>
              <a:gd name="T5" fmla="*/ 92 h 249"/>
              <a:gd name="T6" fmla="*/ 277 w 288"/>
              <a:gd name="T7" fmla="*/ 65 h 249"/>
              <a:gd name="T8" fmla="*/ 261 w 288"/>
              <a:gd name="T9" fmla="*/ 65 h 249"/>
              <a:gd name="T10" fmla="*/ 245 w 288"/>
              <a:gd name="T11" fmla="*/ 60 h 249"/>
              <a:gd name="T12" fmla="*/ 240 w 288"/>
              <a:gd name="T13" fmla="*/ 38 h 249"/>
              <a:gd name="T14" fmla="*/ 218 w 288"/>
              <a:gd name="T15" fmla="*/ 33 h 249"/>
              <a:gd name="T16" fmla="*/ 197 w 288"/>
              <a:gd name="T17" fmla="*/ 22 h 249"/>
              <a:gd name="T18" fmla="*/ 170 w 288"/>
              <a:gd name="T19" fmla="*/ 22 h 249"/>
              <a:gd name="T20" fmla="*/ 165 w 288"/>
              <a:gd name="T21" fmla="*/ 6 h 249"/>
              <a:gd name="T22" fmla="*/ 138 w 288"/>
              <a:gd name="T23" fmla="*/ 6 h 249"/>
              <a:gd name="T24" fmla="*/ 112 w 288"/>
              <a:gd name="T25" fmla="*/ 0 h 249"/>
              <a:gd name="T26" fmla="*/ 96 w 288"/>
              <a:gd name="T27" fmla="*/ 17 h 249"/>
              <a:gd name="T28" fmla="*/ 74 w 288"/>
              <a:gd name="T29" fmla="*/ 33 h 249"/>
              <a:gd name="T30" fmla="*/ 53 w 288"/>
              <a:gd name="T31" fmla="*/ 49 h 249"/>
              <a:gd name="T32" fmla="*/ 32 w 288"/>
              <a:gd name="T33" fmla="*/ 65 h 249"/>
              <a:gd name="T34" fmla="*/ 16 w 288"/>
              <a:gd name="T35" fmla="*/ 81 h 249"/>
              <a:gd name="T36" fmla="*/ 5 w 288"/>
              <a:gd name="T37" fmla="*/ 98 h 249"/>
              <a:gd name="T38" fmla="*/ 21 w 288"/>
              <a:gd name="T39" fmla="*/ 108 h 249"/>
              <a:gd name="T40" fmla="*/ 37 w 288"/>
              <a:gd name="T41" fmla="*/ 119 h 249"/>
              <a:gd name="T42" fmla="*/ 48 w 288"/>
              <a:gd name="T43" fmla="*/ 136 h 249"/>
              <a:gd name="T44" fmla="*/ 64 w 288"/>
              <a:gd name="T45" fmla="*/ 141 h 249"/>
              <a:gd name="T46" fmla="*/ 69 w 288"/>
              <a:gd name="T47" fmla="*/ 163 h 249"/>
              <a:gd name="T48" fmla="*/ 85 w 288"/>
              <a:gd name="T49" fmla="*/ 179 h 249"/>
              <a:gd name="T50" fmla="*/ 101 w 288"/>
              <a:gd name="T51" fmla="*/ 184 h 249"/>
              <a:gd name="T52" fmla="*/ 128 w 288"/>
              <a:gd name="T53" fmla="*/ 190 h 249"/>
              <a:gd name="T54" fmla="*/ 138 w 288"/>
              <a:gd name="T55" fmla="*/ 211 h 249"/>
              <a:gd name="T56" fmla="*/ 133 w 288"/>
              <a:gd name="T57" fmla="*/ 238 h 249"/>
              <a:gd name="T58" fmla="*/ 144 w 288"/>
              <a:gd name="T59" fmla="*/ 244 h 249"/>
              <a:gd name="T60" fmla="*/ 170 w 288"/>
              <a:gd name="T61" fmla="*/ 249 h 249"/>
              <a:gd name="T62" fmla="*/ 170 w 288"/>
              <a:gd name="T63" fmla="*/ 238 h 249"/>
              <a:gd name="T64" fmla="*/ 160 w 288"/>
              <a:gd name="T65" fmla="*/ 227 h 249"/>
              <a:gd name="T66" fmla="*/ 144 w 288"/>
              <a:gd name="T67" fmla="*/ 217 h 249"/>
              <a:gd name="T68" fmla="*/ 154 w 288"/>
              <a:gd name="T69" fmla="*/ 195 h 249"/>
              <a:gd name="T70" fmla="*/ 160 w 288"/>
              <a:gd name="T71" fmla="*/ 179 h 249"/>
              <a:gd name="T72" fmla="*/ 176 w 288"/>
              <a:gd name="T73" fmla="*/ 163 h 249"/>
              <a:gd name="T74" fmla="*/ 202 w 288"/>
              <a:gd name="T75" fmla="*/ 163 h 249"/>
              <a:gd name="T76" fmla="*/ 229 w 288"/>
              <a:gd name="T77" fmla="*/ 168 h 249"/>
              <a:gd name="T78" fmla="*/ 250 w 288"/>
              <a:gd name="T79" fmla="*/ 168 h 249"/>
              <a:gd name="T80" fmla="*/ 266 w 288"/>
              <a:gd name="T81" fmla="*/ 179 h 249"/>
              <a:gd name="T82" fmla="*/ 277 w 288"/>
              <a:gd name="T83" fmla="*/ 168 h 249"/>
              <a:gd name="T84" fmla="*/ 277 w 288"/>
              <a:gd name="T85" fmla="*/ 152 h 2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8" h="249">
                <a:moveTo>
                  <a:pt x="277" y="152"/>
                </a:moveTo>
                <a:lnTo>
                  <a:pt x="277" y="141"/>
                </a:lnTo>
                <a:lnTo>
                  <a:pt x="272" y="136"/>
                </a:lnTo>
                <a:lnTo>
                  <a:pt x="277" y="130"/>
                </a:lnTo>
                <a:lnTo>
                  <a:pt x="277" y="125"/>
                </a:lnTo>
                <a:lnTo>
                  <a:pt x="282" y="114"/>
                </a:lnTo>
                <a:lnTo>
                  <a:pt x="282" y="108"/>
                </a:lnTo>
                <a:lnTo>
                  <a:pt x="288" y="98"/>
                </a:lnTo>
                <a:lnTo>
                  <a:pt x="288" y="92"/>
                </a:lnTo>
                <a:lnTo>
                  <a:pt x="288" y="81"/>
                </a:lnTo>
                <a:lnTo>
                  <a:pt x="282" y="76"/>
                </a:lnTo>
                <a:lnTo>
                  <a:pt x="277" y="65"/>
                </a:lnTo>
                <a:lnTo>
                  <a:pt x="272" y="60"/>
                </a:lnTo>
                <a:lnTo>
                  <a:pt x="266" y="65"/>
                </a:lnTo>
                <a:lnTo>
                  <a:pt x="261" y="65"/>
                </a:lnTo>
                <a:lnTo>
                  <a:pt x="250" y="71"/>
                </a:lnTo>
                <a:lnTo>
                  <a:pt x="250" y="65"/>
                </a:lnTo>
                <a:lnTo>
                  <a:pt x="245" y="60"/>
                </a:lnTo>
                <a:lnTo>
                  <a:pt x="240" y="49"/>
                </a:lnTo>
                <a:lnTo>
                  <a:pt x="240" y="44"/>
                </a:lnTo>
                <a:lnTo>
                  <a:pt x="240" y="38"/>
                </a:lnTo>
                <a:lnTo>
                  <a:pt x="234" y="27"/>
                </a:lnTo>
                <a:lnTo>
                  <a:pt x="224" y="27"/>
                </a:lnTo>
                <a:lnTo>
                  <a:pt x="218" y="33"/>
                </a:lnTo>
                <a:lnTo>
                  <a:pt x="213" y="22"/>
                </a:lnTo>
                <a:lnTo>
                  <a:pt x="208" y="22"/>
                </a:lnTo>
                <a:lnTo>
                  <a:pt x="197" y="22"/>
                </a:lnTo>
                <a:lnTo>
                  <a:pt x="192" y="27"/>
                </a:lnTo>
                <a:lnTo>
                  <a:pt x="181" y="22"/>
                </a:lnTo>
                <a:lnTo>
                  <a:pt x="170" y="22"/>
                </a:lnTo>
                <a:lnTo>
                  <a:pt x="170" y="17"/>
                </a:lnTo>
                <a:lnTo>
                  <a:pt x="170" y="11"/>
                </a:lnTo>
                <a:lnTo>
                  <a:pt x="165" y="6"/>
                </a:lnTo>
                <a:lnTo>
                  <a:pt x="154" y="6"/>
                </a:lnTo>
                <a:lnTo>
                  <a:pt x="149" y="6"/>
                </a:lnTo>
                <a:lnTo>
                  <a:pt x="138" y="6"/>
                </a:lnTo>
                <a:lnTo>
                  <a:pt x="128" y="6"/>
                </a:lnTo>
                <a:lnTo>
                  <a:pt x="122" y="0"/>
                </a:lnTo>
                <a:lnTo>
                  <a:pt x="112" y="0"/>
                </a:lnTo>
                <a:lnTo>
                  <a:pt x="101" y="0"/>
                </a:lnTo>
                <a:lnTo>
                  <a:pt x="101" y="11"/>
                </a:lnTo>
                <a:lnTo>
                  <a:pt x="96" y="17"/>
                </a:lnTo>
                <a:lnTo>
                  <a:pt x="90" y="22"/>
                </a:lnTo>
                <a:lnTo>
                  <a:pt x="80" y="27"/>
                </a:lnTo>
                <a:lnTo>
                  <a:pt x="74" y="33"/>
                </a:lnTo>
                <a:lnTo>
                  <a:pt x="69" y="38"/>
                </a:lnTo>
                <a:lnTo>
                  <a:pt x="58" y="38"/>
                </a:lnTo>
                <a:lnTo>
                  <a:pt x="53" y="49"/>
                </a:lnTo>
                <a:lnTo>
                  <a:pt x="48" y="54"/>
                </a:lnTo>
                <a:lnTo>
                  <a:pt x="42" y="60"/>
                </a:lnTo>
                <a:lnTo>
                  <a:pt x="32" y="65"/>
                </a:lnTo>
                <a:lnTo>
                  <a:pt x="26" y="71"/>
                </a:lnTo>
                <a:lnTo>
                  <a:pt x="21" y="76"/>
                </a:lnTo>
                <a:lnTo>
                  <a:pt x="16" y="81"/>
                </a:lnTo>
                <a:lnTo>
                  <a:pt x="5" y="87"/>
                </a:lnTo>
                <a:lnTo>
                  <a:pt x="0" y="92"/>
                </a:lnTo>
                <a:lnTo>
                  <a:pt x="5" y="98"/>
                </a:lnTo>
                <a:lnTo>
                  <a:pt x="5" y="103"/>
                </a:lnTo>
                <a:lnTo>
                  <a:pt x="16" y="103"/>
                </a:lnTo>
                <a:lnTo>
                  <a:pt x="21" y="108"/>
                </a:lnTo>
                <a:lnTo>
                  <a:pt x="26" y="114"/>
                </a:lnTo>
                <a:lnTo>
                  <a:pt x="37" y="114"/>
                </a:lnTo>
                <a:lnTo>
                  <a:pt x="37" y="119"/>
                </a:lnTo>
                <a:lnTo>
                  <a:pt x="37" y="130"/>
                </a:lnTo>
                <a:lnTo>
                  <a:pt x="37" y="136"/>
                </a:lnTo>
                <a:lnTo>
                  <a:pt x="48" y="136"/>
                </a:lnTo>
                <a:lnTo>
                  <a:pt x="53" y="141"/>
                </a:lnTo>
                <a:lnTo>
                  <a:pt x="58" y="141"/>
                </a:lnTo>
                <a:lnTo>
                  <a:pt x="64" y="141"/>
                </a:lnTo>
                <a:lnTo>
                  <a:pt x="64" y="146"/>
                </a:lnTo>
                <a:lnTo>
                  <a:pt x="64" y="157"/>
                </a:lnTo>
                <a:lnTo>
                  <a:pt x="69" y="163"/>
                </a:lnTo>
                <a:lnTo>
                  <a:pt x="74" y="163"/>
                </a:lnTo>
                <a:lnTo>
                  <a:pt x="80" y="168"/>
                </a:lnTo>
                <a:lnTo>
                  <a:pt x="85" y="179"/>
                </a:lnTo>
                <a:lnTo>
                  <a:pt x="90" y="179"/>
                </a:lnTo>
                <a:lnTo>
                  <a:pt x="96" y="184"/>
                </a:lnTo>
                <a:lnTo>
                  <a:pt x="101" y="184"/>
                </a:lnTo>
                <a:lnTo>
                  <a:pt x="112" y="184"/>
                </a:lnTo>
                <a:lnTo>
                  <a:pt x="117" y="184"/>
                </a:lnTo>
                <a:lnTo>
                  <a:pt x="128" y="190"/>
                </a:lnTo>
                <a:lnTo>
                  <a:pt x="128" y="200"/>
                </a:lnTo>
                <a:lnTo>
                  <a:pt x="133" y="206"/>
                </a:lnTo>
                <a:lnTo>
                  <a:pt x="138" y="211"/>
                </a:lnTo>
                <a:lnTo>
                  <a:pt x="133" y="222"/>
                </a:lnTo>
                <a:lnTo>
                  <a:pt x="133" y="227"/>
                </a:lnTo>
                <a:lnTo>
                  <a:pt x="133" y="238"/>
                </a:lnTo>
                <a:lnTo>
                  <a:pt x="128" y="244"/>
                </a:lnTo>
                <a:lnTo>
                  <a:pt x="138" y="244"/>
                </a:lnTo>
                <a:lnTo>
                  <a:pt x="144" y="244"/>
                </a:lnTo>
                <a:lnTo>
                  <a:pt x="154" y="244"/>
                </a:lnTo>
                <a:lnTo>
                  <a:pt x="160" y="249"/>
                </a:lnTo>
                <a:lnTo>
                  <a:pt x="170" y="249"/>
                </a:lnTo>
                <a:lnTo>
                  <a:pt x="181" y="249"/>
                </a:lnTo>
                <a:lnTo>
                  <a:pt x="176" y="244"/>
                </a:lnTo>
                <a:lnTo>
                  <a:pt x="170" y="238"/>
                </a:lnTo>
                <a:lnTo>
                  <a:pt x="170" y="233"/>
                </a:lnTo>
                <a:lnTo>
                  <a:pt x="165" y="227"/>
                </a:lnTo>
                <a:lnTo>
                  <a:pt x="160" y="227"/>
                </a:lnTo>
                <a:lnTo>
                  <a:pt x="149" y="222"/>
                </a:lnTo>
                <a:lnTo>
                  <a:pt x="144" y="222"/>
                </a:lnTo>
                <a:lnTo>
                  <a:pt x="144" y="217"/>
                </a:lnTo>
                <a:lnTo>
                  <a:pt x="149" y="211"/>
                </a:lnTo>
                <a:lnTo>
                  <a:pt x="149" y="200"/>
                </a:lnTo>
                <a:lnTo>
                  <a:pt x="154" y="195"/>
                </a:lnTo>
                <a:lnTo>
                  <a:pt x="149" y="184"/>
                </a:lnTo>
                <a:lnTo>
                  <a:pt x="154" y="179"/>
                </a:lnTo>
                <a:lnTo>
                  <a:pt x="160" y="179"/>
                </a:lnTo>
                <a:lnTo>
                  <a:pt x="165" y="173"/>
                </a:lnTo>
                <a:lnTo>
                  <a:pt x="165" y="163"/>
                </a:lnTo>
                <a:lnTo>
                  <a:pt x="176" y="163"/>
                </a:lnTo>
                <a:lnTo>
                  <a:pt x="186" y="163"/>
                </a:lnTo>
                <a:lnTo>
                  <a:pt x="192" y="163"/>
                </a:lnTo>
                <a:lnTo>
                  <a:pt x="202" y="163"/>
                </a:lnTo>
                <a:lnTo>
                  <a:pt x="213" y="163"/>
                </a:lnTo>
                <a:lnTo>
                  <a:pt x="218" y="163"/>
                </a:lnTo>
                <a:lnTo>
                  <a:pt x="229" y="168"/>
                </a:lnTo>
                <a:lnTo>
                  <a:pt x="234" y="168"/>
                </a:lnTo>
                <a:lnTo>
                  <a:pt x="245" y="168"/>
                </a:lnTo>
                <a:lnTo>
                  <a:pt x="250" y="168"/>
                </a:lnTo>
                <a:lnTo>
                  <a:pt x="256" y="173"/>
                </a:lnTo>
                <a:lnTo>
                  <a:pt x="261" y="179"/>
                </a:lnTo>
                <a:lnTo>
                  <a:pt x="266" y="179"/>
                </a:lnTo>
                <a:lnTo>
                  <a:pt x="266" y="173"/>
                </a:lnTo>
                <a:lnTo>
                  <a:pt x="272" y="168"/>
                </a:lnTo>
                <a:lnTo>
                  <a:pt x="277" y="168"/>
                </a:lnTo>
                <a:lnTo>
                  <a:pt x="277" y="157"/>
                </a:lnTo>
                <a:lnTo>
                  <a:pt x="282" y="157"/>
                </a:lnTo>
                <a:lnTo>
                  <a:pt x="277" y="15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8" name="Freeform 171"/>
          <p:cNvSpPr>
            <a:spLocks/>
          </p:cNvSpPr>
          <p:nvPr/>
        </p:nvSpPr>
        <p:spPr bwMode="auto">
          <a:xfrm>
            <a:off x="6165106" y="4458025"/>
            <a:ext cx="431800" cy="574492"/>
          </a:xfrm>
          <a:custGeom>
            <a:avLst/>
            <a:gdLst>
              <a:gd name="T0" fmla="*/ 240 w 272"/>
              <a:gd name="T1" fmla="*/ 108 h 362"/>
              <a:gd name="T2" fmla="*/ 229 w 272"/>
              <a:gd name="T3" fmla="*/ 87 h 362"/>
              <a:gd name="T4" fmla="*/ 245 w 272"/>
              <a:gd name="T5" fmla="*/ 60 h 362"/>
              <a:gd name="T6" fmla="*/ 245 w 272"/>
              <a:gd name="T7" fmla="*/ 38 h 362"/>
              <a:gd name="T8" fmla="*/ 266 w 272"/>
              <a:gd name="T9" fmla="*/ 38 h 362"/>
              <a:gd name="T10" fmla="*/ 245 w 272"/>
              <a:gd name="T11" fmla="*/ 22 h 362"/>
              <a:gd name="T12" fmla="*/ 208 w 272"/>
              <a:gd name="T13" fmla="*/ 22 h 362"/>
              <a:gd name="T14" fmla="*/ 186 w 272"/>
              <a:gd name="T15" fmla="*/ 11 h 362"/>
              <a:gd name="T16" fmla="*/ 160 w 272"/>
              <a:gd name="T17" fmla="*/ 11 h 362"/>
              <a:gd name="T18" fmla="*/ 128 w 272"/>
              <a:gd name="T19" fmla="*/ 6 h 362"/>
              <a:gd name="T20" fmla="*/ 106 w 272"/>
              <a:gd name="T21" fmla="*/ 6 h 362"/>
              <a:gd name="T22" fmla="*/ 101 w 272"/>
              <a:gd name="T23" fmla="*/ 27 h 362"/>
              <a:gd name="T24" fmla="*/ 101 w 272"/>
              <a:gd name="T25" fmla="*/ 49 h 362"/>
              <a:gd name="T26" fmla="*/ 90 w 272"/>
              <a:gd name="T27" fmla="*/ 65 h 362"/>
              <a:gd name="T28" fmla="*/ 85 w 272"/>
              <a:gd name="T29" fmla="*/ 81 h 362"/>
              <a:gd name="T30" fmla="*/ 58 w 272"/>
              <a:gd name="T31" fmla="*/ 81 h 362"/>
              <a:gd name="T32" fmla="*/ 32 w 272"/>
              <a:gd name="T33" fmla="*/ 70 h 362"/>
              <a:gd name="T34" fmla="*/ 5 w 272"/>
              <a:gd name="T35" fmla="*/ 87 h 362"/>
              <a:gd name="T36" fmla="*/ 5 w 272"/>
              <a:gd name="T37" fmla="*/ 114 h 362"/>
              <a:gd name="T38" fmla="*/ 5 w 272"/>
              <a:gd name="T39" fmla="*/ 135 h 362"/>
              <a:gd name="T40" fmla="*/ 16 w 272"/>
              <a:gd name="T41" fmla="*/ 152 h 362"/>
              <a:gd name="T42" fmla="*/ 5 w 272"/>
              <a:gd name="T43" fmla="*/ 162 h 362"/>
              <a:gd name="T44" fmla="*/ 0 w 272"/>
              <a:gd name="T45" fmla="*/ 184 h 362"/>
              <a:gd name="T46" fmla="*/ 10 w 272"/>
              <a:gd name="T47" fmla="*/ 200 h 362"/>
              <a:gd name="T48" fmla="*/ 16 w 272"/>
              <a:gd name="T49" fmla="*/ 222 h 362"/>
              <a:gd name="T50" fmla="*/ 42 w 272"/>
              <a:gd name="T51" fmla="*/ 216 h 362"/>
              <a:gd name="T52" fmla="*/ 69 w 272"/>
              <a:gd name="T53" fmla="*/ 222 h 362"/>
              <a:gd name="T54" fmla="*/ 85 w 272"/>
              <a:gd name="T55" fmla="*/ 238 h 362"/>
              <a:gd name="T56" fmla="*/ 90 w 272"/>
              <a:gd name="T57" fmla="*/ 260 h 362"/>
              <a:gd name="T58" fmla="*/ 74 w 272"/>
              <a:gd name="T59" fmla="*/ 281 h 362"/>
              <a:gd name="T60" fmla="*/ 80 w 272"/>
              <a:gd name="T61" fmla="*/ 308 h 362"/>
              <a:gd name="T62" fmla="*/ 96 w 272"/>
              <a:gd name="T63" fmla="*/ 325 h 362"/>
              <a:gd name="T64" fmla="*/ 117 w 272"/>
              <a:gd name="T65" fmla="*/ 335 h 362"/>
              <a:gd name="T66" fmla="*/ 138 w 272"/>
              <a:gd name="T67" fmla="*/ 352 h 362"/>
              <a:gd name="T68" fmla="*/ 165 w 272"/>
              <a:gd name="T69" fmla="*/ 357 h 362"/>
              <a:gd name="T70" fmla="*/ 181 w 272"/>
              <a:gd name="T71" fmla="*/ 352 h 362"/>
              <a:gd name="T72" fmla="*/ 202 w 272"/>
              <a:gd name="T73" fmla="*/ 341 h 362"/>
              <a:gd name="T74" fmla="*/ 218 w 272"/>
              <a:gd name="T75" fmla="*/ 319 h 362"/>
              <a:gd name="T76" fmla="*/ 224 w 272"/>
              <a:gd name="T77" fmla="*/ 298 h 362"/>
              <a:gd name="T78" fmla="*/ 229 w 272"/>
              <a:gd name="T79" fmla="*/ 276 h 362"/>
              <a:gd name="T80" fmla="*/ 224 w 272"/>
              <a:gd name="T81" fmla="*/ 249 h 362"/>
              <a:gd name="T82" fmla="*/ 224 w 272"/>
              <a:gd name="T83" fmla="*/ 227 h 362"/>
              <a:gd name="T84" fmla="*/ 218 w 272"/>
              <a:gd name="T85" fmla="*/ 200 h 362"/>
              <a:gd name="T86" fmla="*/ 213 w 272"/>
              <a:gd name="T87" fmla="*/ 184 h 362"/>
              <a:gd name="T88" fmla="*/ 218 w 272"/>
              <a:gd name="T89" fmla="*/ 162 h 362"/>
              <a:gd name="T90" fmla="*/ 234 w 272"/>
              <a:gd name="T91" fmla="*/ 152 h 362"/>
              <a:gd name="T92" fmla="*/ 250 w 272"/>
              <a:gd name="T93" fmla="*/ 168 h 362"/>
              <a:gd name="T94" fmla="*/ 266 w 272"/>
              <a:gd name="T95" fmla="*/ 173 h 362"/>
              <a:gd name="T96" fmla="*/ 266 w 272"/>
              <a:gd name="T97" fmla="*/ 135 h 362"/>
              <a:gd name="T98" fmla="*/ 245 w 272"/>
              <a:gd name="T99" fmla="*/ 124 h 3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2" h="362">
                <a:moveTo>
                  <a:pt x="245" y="124"/>
                </a:moveTo>
                <a:lnTo>
                  <a:pt x="245" y="119"/>
                </a:lnTo>
                <a:lnTo>
                  <a:pt x="240" y="108"/>
                </a:lnTo>
                <a:lnTo>
                  <a:pt x="229" y="103"/>
                </a:lnTo>
                <a:lnTo>
                  <a:pt x="229" y="97"/>
                </a:lnTo>
                <a:lnTo>
                  <a:pt x="229" y="87"/>
                </a:lnTo>
                <a:lnTo>
                  <a:pt x="229" y="76"/>
                </a:lnTo>
                <a:lnTo>
                  <a:pt x="240" y="65"/>
                </a:lnTo>
                <a:lnTo>
                  <a:pt x="245" y="60"/>
                </a:lnTo>
                <a:lnTo>
                  <a:pt x="245" y="49"/>
                </a:lnTo>
                <a:lnTo>
                  <a:pt x="245" y="43"/>
                </a:lnTo>
                <a:lnTo>
                  <a:pt x="245" y="38"/>
                </a:lnTo>
                <a:lnTo>
                  <a:pt x="256" y="33"/>
                </a:lnTo>
                <a:lnTo>
                  <a:pt x="261" y="33"/>
                </a:lnTo>
                <a:lnTo>
                  <a:pt x="266" y="38"/>
                </a:lnTo>
                <a:lnTo>
                  <a:pt x="266" y="27"/>
                </a:lnTo>
                <a:lnTo>
                  <a:pt x="256" y="27"/>
                </a:lnTo>
                <a:lnTo>
                  <a:pt x="245" y="22"/>
                </a:lnTo>
                <a:lnTo>
                  <a:pt x="234" y="22"/>
                </a:lnTo>
                <a:lnTo>
                  <a:pt x="224" y="22"/>
                </a:lnTo>
                <a:lnTo>
                  <a:pt x="208" y="22"/>
                </a:lnTo>
                <a:lnTo>
                  <a:pt x="202" y="22"/>
                </a:lnTo>
                <a:lnTo>
                  <a:pt x="202" y="11"/>
                </a:lnTo>
                <a:lnTo>
                  <a:pt x="186" y="11"/>
                </a:lnTo>
                <a:lnTo>
                  <a:pt x="176" y="11"/>
                </a:lnTo>
                <a:lnTo>
                  <a:pt x="165" y="11"/>
                </a:lnTo>
                <a:lnTo>
                  <a:pt x="160" y="11"/>
                </a:lnTo>
                <a:lnTo>
                  <a:pt x="149" y="11"/>
                </a:lnTo>
                <a:lnTo>
                  <a:pt x="138" y="6"/>
                </a:lnTo>
                <a:lnTo>
                  <a:pt x="128" y="6"/>
                </a:lnTo>
                <a:lnTo>
                  <a:pt x="122" y="0"/>
                </a:lnTo>
                <a:lnTo>
                  <a:pt x="112" y="0"/>
                </a:lnTo>
                <a:lnTo>
                  <a:pt x="106" y="6"/>
                </a:lnTo>
                <a:lnTo>
                  <a:pt x="106" y="16"/>
                </a:lnTo>
                <a:lnTo>
                  <a:pt x="106" y="22"/>
                </a:lnTo>
                <a:lnTo>
                  <a:pt x="101" y="27"/>
                </a:lnTo>
                <a:lnTo>
                  <a:pt x="101" y="38"/>
                </a:lnTo>
                <a:lnTo>
                  <a:pt x="106" y="43"/>
                </a:lnTo>
                <a:lnTo>
                  <a:pt x="101" y="49"/>
                </a:lnTo>
                <a:lnTo>
                  <a:pt x="96" y="49"/>
                </a:lnTo>
                <a:lnTo>
                  <a:pt x="85" y="60"/>
                </a:lnTo>
                <a:lnTo>
                  <a:pt x="90" y="65"/>
                </a:lnTo>
                <a:lnTo>
                  <a:pt x="96" y="76"/>
                </a:lnTo>
                <a:lnTo>
                  <a:pt x="90" y="81"/>
                </a:lnTo>
                <a:lnTo>
                  <a:pt x="85" y="81"/>
                </a:lnTo>
                <a:lnTo>
                  <a:pt x="74" y="87"/>
                </a:lnTo>
                <a:lnTo>
                  <a:pt x="64" y="81"/>
                </a:lnTo>
                <a:lnTo>
                  <a:pt x="58" y="81"/>
                </a:lnTo>
                <a:lnTo>
                  <a:pt x="53" y="81"/>
                </a:lnTo>
                <a:lnTo>
                  <a:pt x="42" y="76"/>
                </a:lnTo>
                <a:lnTo>
                  <a:pt x="32" y="70"/>
                </a:lnTo>
                <a:lnTo>
                  <a:pt x="21" y="76"/>
                </a:lnTo>
                <a:lnTo>
                  <a:pt x="10" y="76"/>
                </a:lnTo>
                <a:lnTo>
                  <a:pt x="5" y="87"/>
                </a:lnTo>
                <a:lnTo>
                  <a:pt x="5" y="97"/>
                </a:lnTo>
                <a:lnTo>
                  <a:pt x="5" y="103"/>
                </a:lnTo>
                <a:lnTo>
                  <a:pt x="5" y="114"/>
                </a:lnTo>
                <a:lnTo>
                  <a:pt x="5" y="119"/>
                </a:lnTo>
                <a:lnTo>
                  <a:pt x="10" y="124"/>
                </a:lnTo>
                <a:lnTo>
                  <a:pt x="5" y="135"/>
                </a:lnTo>
                <a:lnTo>
                  <a:pt x="5" y="146"/>
                </a:lnTo>
                <a:lnTo>
                  <a:pt x="10" y="152"/>
                </a:lnTo>
                <a:lnTo>
                  <a:pt x="16" y="152"/>
                </a:lnTo>
                <a:lnTo>
                  <a:pt x="21" y="162"/>
                </a:lnTo>
                <a:lnTo>
                  <a:pt x="10" y="157"/>
                </a:lnTo>
                <a:lnTo>
                  <a:pt x="5" y="162"/>
                </a:lnTo>
                <a:lnTo>
                  <a:pt x="0" y="168"/>
                </a:lnTo>
                <a:lnTo>
                  <a:pt x="0" y="179"/>
                </a:lnTo>
                <a:lnTo>
                  <a:pt x="0" y="184"/>
                </a:lnTo>
                <a:lnTo>
                  <a:pt x="0" y="189"/>
                </a:lnTo>
                <a:lnTo>
                  <a:pt x="5" y="195"/>
                </a:lnTo>
                <a:lnTo>
                  <a:pt x="10" y="200"/>
                </a:lnTo>
                <a:lnTo>
                  <a:pt x="5" y="206"/>
                </a:lnTo>
                <a:lnTo>
                  <a:pt x="10" y="211"/>
                </a:lnTo>
                <a:lnTo>
                  <a:pt x="16" y="222"/>
                </a:lnTo>
                <a:lnTo>
                  <a:pt x="26" y="216"/>
                </a:lnTo>
                <a:lnTo>
                  <a:pt x="32" y="211"/>
                </a:lnTo>
                <a:lnTo>
                  <a:pt x="42" y="216"/>
                </a:lnTo>
                <a:lnTo>
                  <a:pt x="53" y="222"/>
                </a:lnTo>
                <a:lnTo>
                  <a:pt x="58" y="222"/>
                </a:lnTo>
                <a:lnTo>
                  <a:pt x="69" y="222"/>
                </a:lnTo>
                <a:lnTo>
                  <a:pt x="69" y="227"/>
                </a:lnTo>
                <a:lnTo>
                  <a:pt x="74" y="233"/>
                </a:lnTo>
                <a:lnTo>
                  <a:pt x="85" y="238"/>
                </a:lnTo>
                <a:lnTo>
                  <a:pt x="85" y="243"/>
                </a:lnTo>
                <a:lnTo>
                  <a:pt x="96" y="254"/>
                </a:lnTo>
                <a:lnTo>
                  <a:pt x="90" y="260"/>
                </a:lnTo>
                <a:lnTo>
                  <a:pt x="85" y="265"/>
                </a:lnTo>
                <a:lnTo>
                  <a:pt x="80" y="271"/>
                </a:lnTo>
                <a:lnTo>
                  <a:pt x="74" y="281"/>
                </a:lnTo>
                <a:lnTo>
                  <a:pt x="80" y="292"/>
                </a:lnTo>
                <a:lnTo>
                  <a:pt x="74" y="303"/>
                </a:lnTo>
                <a:lnTo>
                  <a:pt x="80" y="308"/>
                </a:lnTo>
                <a:lnTo>
                  <a:pt x="90" y="308"/>
                </a:lnTo>
                <a:lnTo>
                  <a:pt x="90" y="314"/>
                </a:lnTo>
                <a:lnTo>
                  <a:pt x="96" y="325"/>
                </a:lnTo>
                <a:lnTo>
                  <a:pt x="101" y="325"/>
                </a:lnTo>
                <a:lnTo>
                  <a:pt x="112" y="330"/>
                </a:lnTo>
                <a:lnTo>
                  <a:pt x="117" y="335"/>
                </a:lnTo>
                <a:lnTo>
                  <a:pt x="122" y="341"/>
                </a:lnTo>
                <a:lnTo>
                  <a:pt x="133" y="352"/>
                </a:lnTo>
                <a:lnTo>
                  <a:pt x="138" y="352"/>
                </a:lnTo>
                <a:lnTo>
                  <a:pt x="144" y="357"/>
                </a:lnTo>
                <a:lnTo>
                  <a:pt x="154" y="357"/>
                </a:lnTo>
                <a:lnTo>
                  <a:pt x="165" y="357"/>
                </a:lnTo>
                <a:lnTo>
                  <a:pt x="170" y="362"/>
                </a:lnTo>
                <a:lnTo>
                  <a:pt x="176" y="357"/>
                </a:lnTo>
                <a:lnTo>
                  <a:pt x="181" y="352"/>
                </a:lnTo>
                <a:lnTo>
                  <a:pt x="186" y="341"/>
                </a:lnTo>
                <a:lnTo>
                  <a:pt x="197" y="335"/>
                </a:lnTo>
                <a:lnTo>
                  <a:pt x="202" y="341"/>
                </a:lnTo>
                <a:lnTo>
                  <a:pt x="208" y="330"/>
                </a:lnTo>
                <a:lnTo>
                  <a:pt x="213" y="325"/>
                </a:lnTo>
                <a:lnTo>
                  <a:pt x="218" y="319"/>
                </a:lnTo>
                <a:lnTo>
                  <a:pt x="224" y="314"/>
                </a:lnTo>
                <a:lnTo>
                  <a:pt x="224" y="303"/>
                </a:lnTo>
                <a:lnTo>
                  <a:pt x="224" y="298"/>
                </a:lnTo>
                <a:lnTo>
                  <a:pt x="224" y="292"/>
                </a:lnTo>
                <a:lnTo>
                  <a:pt x="224" y="281"/>
                </a:lnTo>
                <a:lnTo>
                  <a:pt x="229" y="276"/>
                </a:lnTo>
                <a:lnTo>
                  <a:pt x="229" y="271"/>
                </a:lnTo>
                <a:lnTo>
                  <a:pt x="224" y="260"/>
                </a:lnTo>
                <a:lnTo>
                  <a:pt x="224" y="249"/>
                </a:lnTo>
                <a:lnTo>
                  <a:pt x="218" y="243"/>
                </a:lnTo>
                <a:lnTo>
                  <a:pt x="218" y="233"/>
                </a:lnTo>
                <a:lnTo>
                  <a:pt x="224" y="227"/>
                </a:lnTo>
                <a:lnTo>
                  <a:pt x="229" y="216"/>
                </a:lnTo>
                <a:lnTo>
                  <a:pt x="224" y="211"/>
                </a:lnTo>
                <a:lnTo>
                  <a:pt x="218" y="200"/>
                </a:lnTo>
                <a:lnTo>
                  <a:pt x="208" y="195"/>
                </a:lnTo>
                <a:lnTo>
                  <a:pt x="208" y="189"/>
                </a:lnTo>
                <a:lnTo>
                  <a:pt x="213" y="184"/>
                </a:lnTo>
                <a:lnTo>
                  <a:pt x="208" y="173"/>
                </a:lnTo>
                <a:lnTo>
                  <a:pt x="208" y="162"/>
                </a:lnTo>
                <a:lnTo>
                  <a:pt x="218" y="162"/>
                </a:lnTo>
                <a:lnTo>
                  <a:pt x="229" y="168"/>
                </a:lnTo>
                <a:lnTo>
                  <a:pt x="229" y="157"/>
                </a:lnTo>
                <a:lnTo>
                  <a:pt x="234" y="152"/>
                </a:lnTo>
                <a:lnTo>
                  <a:pt x="245" y="152"/>
                </a:lnTo>
                <a:lnTo>
                  <a:pt x="245" y="157"/>
                </a:lnTo>
                <a:lnTo>
                  <a:pt x="250" y="168"/>
                </a:lnTo>
                <a:lnTo>
                  <a:pt x="256" y="173"/>
                </a:lnTo>
                <a:lnTo>
                  <a:pt x="261" y="179"/>
                </a:lnTo>
                <a:lnTo>
                  <a:pt x="266" y="173"/>
                </a:lnTo>
                <a:lnTo>
                  <a:pt x="272" y="162"/>
                </a:lnTo>
                <a:lnTo>
                  <a:pt x="266" y="152"/>
                </a:lnTo>
                <a:lnTo>
                  <a:pt x="266" y="135"/>
                </a:lnTo>
                <a:lnTo>
                  <a:pt x="256" y="130"/>
                </a:lnTo>
                <a:lnTo>
                  <a:pt x="250" y="124"/>
                </a:lnTo>
                <a:lnTo>
                  <a:pt x="245" y="124"/>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9" name="Freeform 172"/>
          <p:cNvSpPr>
            <a:spLocks/>
          </p:cNvSpPr>
          <p:nvPr/>
        </p:nvSpPr>
        <p:spPr bwMode="auto">
          <a:xfrm>
            <a:off x="6190506" y="3720072"/>
            <a:ext cx="625475" cy="420553"/>
          </a:xfrm>
          <a:custGeom>
            <a:avLst/>
            <a:gdLst>
              <a:gd name="T0" fmla="*/ 229 w 394"/>
              <a:gd name="T1" fmla="*/ 205 h 265"/>
              <a:gd name="T2" fmla="*/ 261 w 394"/>
              <a:gd name="T3" fmla="*/ 200 h 265"/>
              <a:gd name="T4" fmla="*/ 288 w 394"/>
              <a:gd name="T5" fmla="*/ 200 h 265"/>
              <a:gd name="T6" fmla="*/ 314 w 394"/>
              <a:gd name="T7" fmla="*/ 200 h 265"/>
              <a:gd name="T8" fmla="*/ 341 w 394"/>
              <a:gd name="T9" fmla="*/ 189 h 265"/>
              <a:gd name="T10" fmla="*/ 341 w 394"/>
              <a:gd name="T11" fmla="*/ 162 h 265"/>
              <a:gd name="T12" fmla="*/ 368 w 394"/>
              <a:gd name="T13" fmla="*/ 146 h 265"/>
              <a:gd name="T14" fmla="*/ 373 w 394"/>
              <a:gd name="T15" fmla="*/ 124 h 265"/>
              <a:gd name="T16" fmla="*/ 378 w 394"/>
              <a:gd name="T17" fmla="*/ 97 h 265"/>
              <a:gd name="T18" fmla="*/ 389 w 394"/>
              <a:gd name="T19" fmla="*/ 70 h 265"/>
              <a:gd name="T20" fmla="*/ 384 w 394"/>
              <a:gd name="T21" fmla="*/ 49 h 265"/>
              <a:gd name="T22" fmla="*/ 384 w 394"/>
              <a:gd name="T23" fmla="*/ 27 h 265"/>
              <a:gd name="T24" fmla="*/ 357 w 394"/>
              <a:gd name="T25" fmla="*/ 27 h 265"/>
              <a:gd name="T26" fmla="*/ 330 w 394"/>
              <a:gd name="T27" fmla="*/ 22 h 265"/>
              <a:gd name="T28" fmla="*/ 293 w 394"/>
              <a:gd name="T29" fmla="*/ 27 h 265"/>
              <a:gd name="T30" fmla="*/ 272 w 394"/>
              <a:gd name="T31" fmla="*/ 38 h 265"/>
              <a:gd name="T32" fmla="*/ 245 w 394"/>
              <a:gd name="T33" fmla="*/ 27 h 265"/>
              <a:gd name="T34" fmla="*/ 229 w 394"/>
              <a:gd name="T35" fmla="*/ 0 h 265"/>
              <a:gd name="T36" fmla="*/ 208 w 394"/>
              <a:gd name="T37" fmla="*/ 5 h 265"/>
              <a:gd name="T38" fmla="*/ 176 w 394"/>
              <a:gd name="T39" fmla="*/ 0 h 265"/>
              <a:gd name="T40" fmla="*/ 138 w 394"/>
              <a:gd name="T41" fmla="*/ 0 h 265"/>
              <a:gd name="T42" fmla="*/ 122 w 394"/>
              <a:gd name="T43" fmla="*/ 22 h 265"/>
              <a:gd name="T44" fmla="*/ 101 w 394"/>
              <a:gd name="T45" fmla="*/ 38 h 265"/>
              <a:gd name="T46" fmla="*/ 96 w 394"/>
              <a:gd name="T47" fmla="*/ 54 h 265"/>
              <a:gd name="T48" fmla="*/ 90 w 394"/>
              <a:gd name="T49" fmla="*/ 70 h 265"/>
              <a:gd name="T50" fmla="*/ 48 w 394"/>
              <a:gd name="T51" fmla="*/ 70 h 265"/>
              <a:gd name="T52" fmla="*/ 53 w 394"/>
              <a:gd name="T53" fmla="*/ 103 h 265"/>
              <a:gd name="T54" fmla="*/ 42 w 394"/>
              <a:gd name="T55" fmla="*/ 124 h 265"/>
              <a:gd name="T56" fmla="*/ 10 w 394"/>
              <a:gd name="T57" fmla="*/ 114 h 265"/>
              <a:gd name="T58" fmla="*/ 0 w 394"/>
              <a:gd name="T59" fmla="*/ 130 h 265"/>
              <a:gd name="T60" fmla="*/ 21 w 394"/>
              <a:gd name="T61" fmla="*/ 141 h 265"/>
              <a:gd name="T62" fmla="*/ 48 w 394"/>
              <a:gd name="T63" fmla="*/ 141 h 265"/>
              <a:gd name="T64" fmla="*/ 74 w 394"/>
              <a:gd name="T65" fmla="*/ 151 h 265"/>
              <a:gd name="T66" fmla="*/ 96 w 394"/>
              <a:gd name="T67" fmla="*/ 168 h 265"/>
              <a:gd name="T68" fmla="*/ 80 w 394"/>
              <a:gd name="T69" fmla="*/ 189 h 265"/>
              <a:gd name="T70" fmla="*/ 69 w 394"/>
              <a:gd name="T71" fmla="*/ 222 h 265"/>
              <a:gd name="T72" fmla="*/ 69 w 394"/>
              <a:gd name="T73" fmla="*/ 233 h 265"/>
              <a:gd name="T74" fmla="*/ 90 w 394"/>
              <a:gd name="T75" fmla="*/ 243 h 265"/>
              <a:gd name="T76" fmla="*/ 106 w 394"/>
              <a:gd name="T77" fmla="*/ 254 h 265"/>
              <a:gd name="T78" fmla="*/ 128 w 394"/>
              <a:gd name="T79" fmla="*/ 260 h 265"/>
              <a:gd name="T80" fmla="*/ 149 w 394"/>
              <a:gd name="T81" fmla="*/ 265 h 265"/>
              <a:gd name="T82" fmla="*/ 170 w 394"/>
              <a:gd name="T83" fmla="*/ 254 h 265"/>
              <a:gd name="T84" fmla="*/ 176 w 394"/>
              <a:gd name="T85" fmla="*/ 233 h 265"/>
              <a:gd name="T86" fmla="*/ 218 w 394"/>
              <a:gd name="T87" fmla="*/ 222 h 2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94" h="265">
                <a:moveTo>
                  <a:pt x="229" y="216"/>
                </a:moveTo>
                <a:lnTo>
                  <a:pt x="224" y="211"/>
                </a:lnTo>
                <a:lnTo>
                  <a:pt x="229" y="205"/>
                </a:lnTo>
                <a:lnTo>
                  <a:pt x="240" y="200"/>
                </a:lnTo>
                <a:lnTo>
                  <a:pt x="245" y="200"/>
                </a:lnTo>
                <a:lnTo>
                  <a:pt x="261" y="200"/>
                </a:lnTo>
                <a:lnTo>
                  <a:pt x="266" y="195"/>
                </a:lnTo>
                <a:lnTo>
                  <a:pt x="282" y="195"/>
                </a:lnTo>
                <a:lnTo>
                  <a:pt x="288" y="200"/>
                </a:lnTo>
                <a:lnTo>
                  <a:pt x="298" y="200"/>
                </a:lnTo>
                <a:lnTo>
                  <a:pt x="309" y="200"/>
                </a:lnTo>
                <a:lnTo>
                  <a:pt x="314" y="200"/>
                </a:lnTo>
                <a:lnTo>
                  <a:pt x="325" y="200"/>
                </a:lnTo>
                <a:lnTo>
                  <a:pt x="336" y="200"/>
                </a:lnTo>
                <a:lnTo>
                  <a:pt x="341" y="189"/>
                </a:lnTo>
                <a:lnTo>
                  <a:pt x="341" y="184"/>
                </a:lnTo>
                <a:lnTo>
                  <a:pt x="341" y="173"/>
                </a:lnTo>
                <a:lnTo>
                  <a:pt x="341" y="162"/>
                </a:lnTo>
                <a:lnTo>
                  <a:pt x="352" y="157"/>
                </a:lnTo>
                <a:lnTo>
                  <a:pt x="357" y="151"/>
                </a:lnTo>
                <a:lnTo>
                  <a:pt x="368" y="146"/>
                </a:lnTo>
                <a:lnTo>
                  <a:pt x="368" y="141"/>
                </a:lnTo>
                <a:lnTo>
                  <a:pt x="368" y="135"/>
                </a:lnTo>
                <a:lnTo>
                  <a:pt x="373" y="124"/>
                </a:lnTo>
                <a:lnTo>
                  <a:pt x="373" y="114"/>
                </a:lnTo>
                <a:lnTo>
                  <a:pt x="373" y="108"/>
                </a:lnTo>
                <a:lnTo>
                  <a:pt x="378" y="97"/>
                </a:lnTo>
                <a:lnTo>
                  <a:pt x="384" y="92"/>
                </a:lnTo>
                <a:lnTo>
                  <a:pt x="389" y="81"/>
                </a:lnTo>
                <a:lnTo>
                  <a:pt x="389" y="70"/>
                </a:lnTo>
                <a:lnTo>
                  <a:pt x="384" y="65"/>
                </a:lnTo>
                <a:lnTo>
                  <a:pt x="384" y="59"/>
                </a:lnTo>
                <a:lnTo>
                  <a:pt x="384" y="49"/>
                </a:lnTo>
                <a:lnTo>
                  <a:pt x="389" y="38"/>
                </a:lnTo>
                <a:lnTo>
                  <a:pt x="394" y="32"/>
                </a:lnTo>
                <a:lnTo>
                  <a:pt x="384" y="27"/>
                </a:lnTo>
                <a:lnTo>
                  <a:pt x="378" y="32"/>
                </a:lnTo>
                <a:lnTo>
                  <a:pt x="368" y="32"/>
                </a:lnTo>
                <a:lnTo>
                  <a:pt x="357" y="27"/>
                </a:lnTo>
                <a:lnTo>
                  <a:pt x="352" y="27"/>
                </a:lnTo>
                <a:lnTo>
                  <a:pt x="336" y="27"/>
                </a:lnTo>
                <a:lnTo>
                  <a:pt x="330" y="22"/>
                </a:lnTo>
                <a:lnTo>
                  <a:pt x="320" y="27"/>
                </a:lnTo>
                <a:lnTo>
                  <a:pt x="309" y="27"/>
                </a:lnTo>
                <a:lnTo>
                  <a:pt x="293" y="27"/>
                </a:lnTo>
                <a:lnTo>
                  <a:pt x="282" y="27"/>
                </a:lnTo>
                <a:lnTo>
                  <a:pt x="272" y="27"/>
                </a:lnTo>
                <a:lnTo>
                  <a:pt x="272" y="38"/>
                </a:lnTo>
                <a:lnTo>
                  <a:pt x="266" y="32"/>
                </a:lnTo>
                <a:lnTo>
                  <a:pt x="261" y="27"/>
                </a:lnTo>
                <a:lnTo>
                  <a:pt x="245" y="27"/>
                </a:lnTo>
                <a:lnTo>
                  <a:pt x="245" y="16"/>
                </a:lnTo>
                <a:lnTo>
                  <a:pt x="245" y="0"/>
                </a:lnTo>
                <a:lnTo>
                  <a:pt x="229" y="0"/>
                </a:lnTo>
                <a:lnTo>
                  <a:pt x="218" y="0"/>
                </a:lnTo>
                <a:lnTo>
                  <a:pt x="213" y="11"/>
                </a:lnTo>
                <a:lnTo>
                  <a:pt x="208" y="5"/>
                </a:lnTo>
                <a:lnTo>
                  <a:pt x="202" y="0"/>
                </a:lnTo>
                <a:lnTo>
                  <a:pt x="186" y="0"/>
                </a:lnTo>
                <a:lnTo>
                  <a:pt x="176" y="0"/>
                </a:lnTo>
                <a:lnTo>
                  <a:pt x="165" y="0"/>
                </a:lnTo>
                <a:lnTo>
                  <a:pt x="149" y="0"/>
                </a:lnTo>
                <a:lnTo>
                  <a:pt x="138" y="0"/>
                </a:lnTo>
                <a:lnTo>
                  <a:pt x="122" y="0"/>
                </a:lnTo>
                <a:lnTo>
                  <a:pt x="122" y="11"/>
                </a:lnTo>
                <a:lnTo>
                  <a:pt x="122" y="22"/>
                </a:lnTo>
                <a:lnTo>
                  <a:pt x="128" y="32"/>
                </a:lnTo>
                <a:lnTo>
                  <a:pt x="106" y="38"/>
                </a:lnTo>
                <a:lnTo>
                  <a:pt x="101" y="38"/>
                </a:lnTo>
                <a:lnTo>
                  <a:pt x="90" y="43"/>
                </a:lnTo>
                <a:lnTo>
                  <a:pt x="90" y="49"/>
                </a:lnTo>
                <a:lnTo>
                  <a:pt x="96" y="54"/>
                </a:lnTo>
                <a:lnTo>
                  <a:pt x="101" y="59"/>
                </a:lnTo>
                <a:lnTo>
                  <a:pt x="106" y="65"/>
                </a:lnTo>
                <a:lnTo>
                  <a:pt x="90" y="70"/>
                </a:lnTo>
                <a:lnTo>
                  <a:pt x="80" y="70"/>
                </a:lnTo>
                <a:lnTo>
                  <a:pt x="69" y="70"/>
                </a:lnTo>
                <a:lnTo>
                  <a:pt x="48" y="70"/>
                </a:lnTo>
                <a:lnTo>
                  <a:pt x="53" y="81"/>
                </a:lnTo>
                <a:lnTo>
                  <a:pt x="53" y="92"/>
                </a:lnTo>
                <a:lnTo>
                  <a:pt x="53" y="103"/>
                </a:lnTo>
                <a:lnTo>
                  <a:pt x="48" y="108"/>
                </a:lnTo>
                <a:lnTo>
                  <a:pt x="48" y="119"/>
                </a:lnTo>
                <a:lnTo>
                  <a:pt x="42" y="124"/>
                </a:lnTo>
                <a:lnTo>
                  <a:pt x="32" y="124"/>
                </a:lnTo>
                <a:lnTo>
                  <a:pt x="21" y="119"/>
                </a:lnTo>
                <a:lnTo>
                  <a:pt x="10" y="114"/>
                </a:lnTo>
                <a:lnTo>
                  <a:pt x="5" y="114"/>
                </a:lnTo>
                <a:lnTo>
                  <a:pt x="0" y="114"/>
                </a:lnTo>
                <a:lnTo>
                  <a:pt x="0" y="130"/>
                </a:lnTo>
                <a:lnTo>
                  <a:pt x="5" y="135"/>
                </a:lnTo>
                <a:lnTo>
                  <a:pt x="16" y="135"/>
                </a:lnTo>
                <a:lnTo>
                  <a:pt x="21" y="141"/>
                </a:lnTo>
                <a:lnTo>
                  <a:pt x="42" y="146"/>
                </a:lnTo>
                <a:lnTo>
                  <a:pt x="42" y="135"/>
                </a:lnTo>
                <a:lnTo>
                  <a:pt x="48" y="141"/>
                </a:lnTo>
                <a:lnTo>
                  <a:pt x="53" y="146"/>
                </a:lnTo>
                <a:lnTo>
                  <a:pt x="58" y="151"/>
                </a:lnTo>
                <a:lnTo>
                  <a:pt x="74" y="151"/>
                </a:lnTo>
                <a:lnTo>
                  <a:pt x="80" y="157"/>
                </a:lnTo>
                <a:lnTo>
                  <a:pt x="90" y="162"/>
                </a:lnTo>
                <a:lnTo>
                  <a:pt x="96" y="168"/>
                </a:lnTo>
                <a:lnTo>
                  <a:pt x="96" y="178"/>
                </a:lnTo>
                <a:lnTo>
                  <a:pt x="90" y="184"/>
                </a:lnTo>
                <a:lnTo>
                  <a:pt x="80" y="189"/>
                </a:lnTo>
                <a:lnTo>
                  <a:pt x="74" y="195"/>
                </a:lnTo>
                <a:lnTo>
                  <a:pt x="69" y="205"/>
                </a:lnTo>
                <a:lnTo>
                  <a:pt x="69" y="222"/>
                </a:lnTo>
                <a:lnTo>
                  <a:pt x="58" y="222"/>
                </a:lnTo>
                <a:lnTo>
                  <a:pt x="58" y="227"/>
                </a:lnTo>
                <a:lnTo>
                  <a:pt x="69" y="233"/>
                </a:lnTo>
                <a:lnTo>
                  <a:pt x="85" y="238"/>
                </a:lnTo>
                <a:lnTo>
                  <a:pt x="85" y="243"/>
                </a:lnTo>
                <a:lnTo>
                  <a:pt x="90" y="243"/>
                </a:lnTo>
                <a:lnTo>
                  <a:pt x="90" y="249"/>
                </a:lnTo>
                <a:lnTo>
                  <a:pt x="101" y="254"/>
                </a:lnTo>
                <a:lnTo>
                  <a:pt x="106" y="254"/>
                </a:lnTo>
                <a:lnTo>
                  <a:pt x="112" y="254"/>
                </a:lnTo>
                <a:lnTo>
                  <a:pt x="117" y="254"/>
                </a:lnTo>
                <a:lnTo>
                  <a:pt x="128" y="260"/>
                </a:lnTo>
                <a:lnTo>
                  <a:pt x="133" y="254"/>
                </a:lnTo>
                <a:lnTo>
                  <a:pt x="144" y="254"/>
                </a:lnTo>
                <a:lnTo>
                  <a:pt x="149" y="265"/>
                </a:lnTo>
                <a:lnTo>
                  <a:pt x="160" y="265"/>
                </a:lnTo>
                <a:lnTo>
                  <a:pt x="165" y="260"/>
                </a:lnTo>
                <a:lnTo>
                  <a:pt x="170" y="254"/>
                </a:lnTo>
                <a:lnTo>
                  <a:pt x="176" y="243"/>
                </a:lnTo>
                <a:lnTo>
                  <a:pt x="176" y="238"/>
                </a:lnTo>
                <a:lnTo>
                  <a:pt x="176" y="233"/>
                </a:lnTo>
                <a:lnTo>
                  <a:pt x="186" y="227"/>
                </a:lnTo>
                <a:lnTo>
                  <a:pt x="213" y="227"/>
                </a:lnTo>
                <a:lnTo>
                  <a:pt x="218" y="222"/>
                </a:lnTo>
                <a:lnTo>
                  <a:pt x="229" y="216"/>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0" name="Freeform 173"/>
          <p:cNvSpPr>
            <a:spLocks/>
          </p:cNvSpPr>
          <p:nvPr/>
        </p:nvSpPr>
        <p:spPr bwMode="auto">
          <a:xfrm>
            <a:off x="6139706" y="2999577"/>
            <a:ext cx="320675" cy="360248"/>
          </a:xfrm>
          <a:custGeom>
            <a:avLst/>
            <a:gdLst>
              <a:gd name="T0" fmla="*/ 10 w 202"/>
              <a:gd name="T1" fmla="*/ 59 h 227"/>
              <a:gd name="T2" fmla="*/ 16 w 202"/>
              <a:gd name="T3" fmla="*/ 86 h 227"/>
              <a:gd name="T4" fmla="*/ 26 w 202"/>
              <a:gd name="T5" fmla="*/ 102 h 227"/>
              <a:gd name="T6" fmla="*/ 16 w 202"/>
              <a:gd name="T7" fmla="*/ 119 h 227"/>
              <a:gd name="T8" fmla="*/ 0 w 202"/>
              <a:gd name="T9" fmla="*/ 129 h 227"/>
              <a:gd name="T10" fmla="*/ 0 w 202"/>
              <a:gd name="T11" fmla="*/ 151 h 227"/>
              <a:gd name="T12" fmla="*/ 16 w 202"/>
              <a:gd name="T13" fmla="*/ 162 h 227"/>
              <a:gd name="T14" fmla="*/ 32 w 202"/>
              <a:gd name="T15" fmla="*/ 162 h 227"/>
              <a:gd name="T16" fmla="*/ 42 w 202"/>
              <a:gd name="T17" fmla="*/ 178 h 227"/>
              <a:gd name="T18" fmla="*/ 53 w 202"/>
              <a:gd name="T19" fmla="*/ 194 h 227"/>
              <a:gd name="T20" fmla="*/ 58 w 202"/>
              <a:gd name="T21" fmla="*/ 211 h 227"/>
              <a:gd name="T22" fmla="*/ 69 w 202"/>
              <a:gd name="T23" fmla="*/ 227 h 227"/>
              <a:gd name="T24" fmla="*/ 85 w 202"/>
              <a:gd name="T25" fmla="*/ 211 h 227"/>
              <a:gd name="T26" fmla="*/ 80 w 202"/>
              <a:gd name="T27" fmla="*/ 194 h 227"/>
              <a:gd name="T28" fmla="*/ 101 w 202"/>
              <a:gd name="T29" fmla="*/ 194 h 227"/>
              <a:gd name="T30" fmla="*/ 112 w 202"/>
              <a:gd name="T31" fmla="*/ 189 h 227"/>
              <a:gd name="T32" fmla="*/ 112 w 202"/>
              <a:gd name="T33" fmla="*/ 178 h 227"/>
              <a:gd name="T34" fmla="*/ 112 w 202"/>
              <a:gd name="T35" fmla="*/ 173 h 227"/>
              <a:gd name="T36" fmla="*/ 112 w 202"/>
              <a:gd name="T37" fmla="*/ 156 h 227"/>
              <a:gd name="T38" fmla="*/ 101 w 202"/>
              <a:gd name="T39" fmla="*/ 146 h 227"/>
              <a:gd name="T40" fmla="*/ 90 w 202"/>
              <a:gd name="T41" fmla="*/ 129 h 227"/>
              <a:gd name="T42" fmla="*/ 85 w 202"/>
              <a:gd name="T43" fmla="*/ 119 h 227"/>
              <a:gd name="T44" fmla="*/ 64 w 202"/>
              <a:gd name="T45" fmla="*/ 108 h 227"/>
              <a:gd name="T46" fmla="*/ 74 w 202"/>
              <a:gd name="T47" fmla="*/ 102 h 227"/>
              <a:gd name="T48" fmla="*/ 90 w 202"/>
              <a:gd name="T49" fmla="*/ 92 h 227"/>
              <a:gd name="T50" fmla="*/ 101 w 202"/>
              <a:gd name="T51" fmla="*/ 81 h 227"/>
              <a:gd name="T52" fmla="*/ 122 w 202"/>
              <a:gd name="T53" fmla="*/ 75 h 227"/>
              <a:gd name="T54" fmla="*/ 138 w 202"/>
              <a:gd name="T55" fmla="*/ 75 h 227"/>
              <a:gd name="T56" fmla="*/ 160 w 202"/>
              <a:gd name="T57" fmla="*/ 81 h 227"/>
              <a:gd name="T58" fmla="*/ 176 w 202"/>
              <a:gd name="T59" fmla="*/ 86 h 227"/>
              <a:gd name="T60" fmla="*/ 197 w 202"/>
              <a:gd name="T61" fmla="*/ 81 h 227"/>
              <a:gd name="T62" fmla="*/ 197 w 202"/>
              <a:gd name="T63" fmla="*/ 65 h 227"/>
              <a:gd name="T64" fmla="*/ 192 w 202"/>
              <a:gd name="T65" fmla="*/ 48 h 227"/>
              <a:gd name="T66" fmla="*/ 186 w 202"/>
              <a:gd name="T67" fmla="*/ 43 h 227"/>
              <a:gd name="T68" fmla="*/ 176 w 202"/>
              <a:gd name="T69" fmla="*/ 38 h 227"/>
              <a:gd name="T70" fmla="*/ 165 w 202"/>
              <a:gd name="T71" fmla="*/ 27 h 227"/>
              <a:gd name="T72" fmla="*/ 154 w 202"/>
              <a:gd name="T73" fmla="*/ 16 h 227"/>
              <a:gd name="T74" fmla="*/ 133 w 202"/>
              <a:gd name="T75" fmla="*/ 5 h 227"/>
              <a:gd name="T76" fmla="*/ 117 w 202"/>
              <a:gd name="T77" fmla="*/ 0 h 227"/>
              <a:gd name="T78" fmla="*/ 101 w 202"/>
              <a:gd name="T79" fmla="*/ 16 h 227"/>
              <a:gd name="T80" fmla="*/ 85 w 202"/>
              <a:gd name="T81" fmla="*/ 32 h 227"/>
              <a:gd name="T82" fmla="*/ 58 w 202"/>
              <a:gd name="T83" fmla="*/ 38 h 227"/>
              <a:gd name="T84" fmla="*/ 37 w 202"/>
              <a:gd name="T85" fmla="*/ 43 h 227"/>
              <a:gd name="T86" fmla="*/ 21 w 202"/>
              <a:gd name="T87" fmla="*/ 54 h 2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227">
                <a:moveTo>
                  <a:pt x="21" y="54"/>
                </a:moveTo>
                <a:lnTo>
                  <a:pt x="10" y="59"/>
                </a:lnTo>
                <a:lnTo>
                  <a:pt x="10" y="70"/>
                </a:lnTo>
                <a:lnTo>
                  <a:pt x="16" y="86"/>
                </a:lnTo>
                <a:lnTo>
                  <a:pt x="21" y="97"/>
                </a:lnTo>
                <a:lnTo>
                  <a:pt x="26" y="102"/>
                </a:lnTo>
                <a:lnTo>
                  <a:pt x="26" y="113"/>
                </a:lnTo>
                <a:lnTo>
                  <a:pt x="16" y="119"/>
                </a:lnTo>
                <a:lnTo>
                  <a:pt x="5" y="124"/>
                </a:lnTo>
                <a:lnTo>
                  <a:pt x="0" y="129"/>
                </a:lnTo>
                <a:lnTo>
                  <a:pt x="0" y="140"/>
                </a:lnTo>
                <a:lnTo>
                  <a:pt x="0" y="151"/>
                </a:lnTo>
                <a:lnTo>
                  <a:pt x="5" y="162"/>
                </a:lnTo>
                <a:lnTo>
                  <a:pt x="16" y="162"/>
                </a:lnTo>
                <a:lnTo>
                  <a:pt x="26" y="162"/>
                </a:lnTo>
                <a:lnTo>
                  <a:pt x="32" y="162"/>
                </a:lnTo>
                <a:lnTo>
                  <a:pt x="42" y="167"/>
                </a:lnTo>
                <a:lnTo>
                  <a:pt x="42" y="178"/>
                </a:lnTo>
                <a:lnTo>
                  <a:pt x="48" y="184"/>
                </a:lnTo>
                <a:lnTo>
                  <a:pt x="53" y="194"/>
                </a:lnTo>
                <a:lnTo>
                  <a:pt x="53" y="200"/>
                </a:lnTo>
                <a:lnTo>
                  <a:pt x="58" y="211"/>
                </a:lnTo>
                <a:lnTo>
                  <a:pt x="58" y="221"/>
                </a:lnTo>
                <a:lnTo>
                  <a:pt x="69" y="227"/>
                </a:lnTo>
                <a:lnTo>
                  <a:pt x="80" y="211"/>
                </a:lnTo>
                <a:lnTo>
                  <a:pt x="85" y="211"/>
                </a:lnTo>
                <a:lnTo>
                  <a:pt x="85" y="205"/>
                </a:lnTo>
                <a:lnTo>
                  <a:pt x="80" y="194"/>
                </a:lnTo>
                <a:lnTo>
                  <a:pt x="90" y="194"/>
                </a:lnTo>
                <a:lnTo>
                  <a:pt x="101" y="194"/>
                </a:lnTo>
                <a:lnTo>
                  <a:pt x="112" y="194"/>
                </a:lnTo>
                <a:lnTo>
                  <a:pt x="112" y="189"/>
                </a:lnTo>
                <a:lnTo>
                  <a:pt x="112" y="184"/>
                </a:lnTo>
                <a:lnTo>
                  <a:pt x="112" y="178"/>
                </a:lnTo>
                <a:lnTo>
                  <a:pt x="106" y="173"/>
                </a:lnTo>
                <a:lnTo>
                  <a:pt x="112" y="173"/>
                </a:lnTo>
                <a:lnTo>
                  <a:pt x="112" y="167"/>
                </a:lnTo>
                <a:lnTo>
                  <a:pt x="112" y="156"/>
                </a:lnTo>
                <a:lnTo>
                  <a:pt x="106" y="151"/>
                </a:lnTo>
                <a:lnTo>
                  <a:pt x="101" y="146"/>
                </a:lnTo>
                <a:lnTo>
                  <a:pt x="96" y="135"/>
                </a:lnTo>
                <a:lnTo>
                  <a:pt x="90" y="129"/>
                </a:lnTo>
                <a:lnTo>
                  <a:pt x="85" y="124"/>
                </a:lnTo>
                <a:lnTo>
                  <a:pt x="85" y="119"/>
                </a:lnTo>
                <a:lnTo>
                  <a:pt x="69" y="113"/>
                </a:lnTo>
                <a:lnTo>
                  <a:pt x="64" y="108"/>
                </a:lnTo>
                <a:lnTo>
                  <a:pt x="69" y="102"/>
                </a:lnTo>
                <a:lnTo>
                  <a:pt x="74" y="102"/>
                </a:lnTo>
                <a:lnTo>
                  <a:pt x="85" y="102"/>
                </a:lnTo>
                <a:lnTo>
                  <a:pt x="90" y="92"/>
                </a:lnTo>
                <a:lnTo>
                  <a:pt x="96" y="86"/>
                </a:lnTo>
                <a:lnTo>
                  <a:pt x="101" y="81"/>
                </a:lnTo>
                <a:lnTo>
                  <a:pt x="106" y="75"/>
                </a:lnTo>
                <a:lnTo>
                  <a:pt x="122" y="75"/>
                </a:lnTo>
                <a:lnTo>
                  <a:pt x="128" y="75"/>
                </a:lnTo>
                <a:lnTo>
                  <a:pt x="138" y="75"/>
                </a:lnTo>
                <a:lnTo>
                  <a:pt x="149" y="75"/>
                </a:lnTo>
                <a:lnTo>
                  <a:pt x="160" y="81"/>
                </a:lnTo>
                <a:lnTo>
                  <a:pt x="165" y="86"/>
                </a:lnTo>
                <a:lnTo>
                  <a:pt x="176" y="86"/>
                </a:lnTo>
                <a:lnTo>
                  <a:pt x="186" y="81"/>
                </a:lnTo>
                <a:lnTo>
                  <a:pt x="197" y="81"/>
                </a:lnTo>
                <a:lnTo>
                  <a:pt x="202" y="70"/>
                </a:lnTo>
                <a:lnTo>
                  <a:pt x="197" y="65"/>
                </a:lnTo>
                <a:lnTo>
                  <a:pt x="192" y="59"/>
                </a:lnTo>
                <a:lnTo>
                  <a:pt x="192" y="48"/>
                </a:lnTo>
                <a:lnTo>
                  <a:pt x="192" y="43"/>
                </a:lnTo>
                <a:lnTo>
                  <a:pt x="186" y="43"/>
                </a:lnTo>
                <a:lnTo>
                  <a:pt x="181" y="43"/>
                </a:lnTo>
                <a:lnTo>
                  <a:pt x="176" y="38"/>
                </a:lnTo>
                <a:lnTo>
                  <a:pt x="165" y="38"/>
                </a:lnTo>
                <a:lnTo>
                  <a:pt x="165" y="27"/>
                </a:lnTo>
                <a:lnTo>
                  <a:pt x="165" y="16"/>
                </a:lnTo>
                <a:lnTo>
                  <a:pt x="154" y="16"/>
                </a:lnTo>
                <a:lnTo>
                  <a:pt x="149" y="5"/>
                </a:lnTo>
                <a:lnTo>
                  <a:pt x="133" y="5"/>
                </a:lnTo>
                <a:lnTo>
                  <a:pt x="128" y="0"/>
                </a:lnTo>
                <a:lnTo>
                  <a:pt x="117" y="0"/>
                </a:lnTo>
                <a:lnTo>
                  <a:pt x="112" y="10"/>
                </a:lnTo>
                <a:lnTo>
                  <a:pt x="101" y="16"/>
                </a:lnTo>
                <a:lnTo>
                  <a:pt x="96" y="27"/>
                </a:lnTo>
                <a:lnTo>
                  <a:pt x="85" y="32"/>
                </a:lnTo>
                <a:lnTo>
                  <a:pt x="74" y="32"/>
                </a:lnTo>
                <a:lnTo>
                  <a:pt x="58" y="38"/>
                </a:lnTo>
                <a:lnTo>
                  <a:pt x="53" y="38"/>
                </a:lnTo>
                <a:lnTo>
                  <a:pt x="37" y="43"/>
                </a:lnTo>
                <a:lnTo>
                  <a:pt x="26" y="48"/>
                </a:lnTo>
                <a:lnTo>
                  <a:pt x="21" y="54"/>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1" name="Freeform 174"/>
          <p:cNvSpPr>
            <a:spLocks/>
          </p:cNvSpPr>
          <p:nvPr/>
        </p:nvSpPr>
        <p:spPr bwMode="auto">
          <a:xfrm>
            <a:off x="6155581" y="1695068"/>
            <a:ext cx="703263" cy="1209289"/>
          </a:xfrm>
          <a:custGeom>
            <a:avLst/>
            <a:gdLst>
              <a:gd name="T0" fmla="*/ 358 w 443"/>
              <a:gd name="T1" fmla="*/ 508 h 762"/>
              <a:gd name="T2" fmla="*/ 406 w 443"/>
              <a:gd name="T3" fmla="*/ 481 h 762"/>
              <a:gd name="T4" fmla="*/ 438 w 443"/>
              <a:gd name="T5" fmla="*/ 443 h 762"/>
              <a:gd name="T6" fmla="*/ 422 w 443"/>
              <a:gd name="T7" fmla="*/ 405 h 762"/>
              <a:gd name="T8" fmla="*/ 390 w 443"/>
              <a:gd name="T9" fmla="*/ 405 h 762"/>
              <a:gd name="T10" fmla="*/ 363 w 443"/>
              <a:gd name="T11" fmla="*/ 378 h 762"/>
              <a:gd name="T12" fmla="*/ 342 w 443"/>
              <a:gd name="T13" fmla="*/ 351 h 762"/>
              <a:gd name="T14" fmla="*/ 310 w 443"/>
              <a:gd name="T15" fmla="*/ 335 h 762"/>
              <a:gd name="T16" fmla="*/ 294 w 443"/>
              <a:gd name="T17" fmla="*/ 292 h 762"/>
              <a:gd name="T18" fmla="*/ 299 w 443"/>
              <a:gd name="T19" fmla="*/ 265 h 762"/>
              <a:gd name="T20" fmla="*/ 278 w 443"/>
              <a:gd name="T21" fmla="*/ 243 h 762"/>
              <a:gd name="T22" fmla="*/ 288 w 443"/>
              <a:gd name="T23" fmla="*/ 205 h 762"/>
              <a:gd name="T24" fmla="*/ 272 w 443"/>
              <a:gd name="T25" fmla="*/ 167 h 762"/>
              <a:gd name="T26" fmla="*/ 235 w 443"/>
              <a:gd name="T27" fmla="*/ 178 h 762"/>
              <a:gd name="T28" fmla="*/ 187 w 443"/>
              <a:gd name="T29" fmla="*/ 189 h 762"/>
              <a:gd name="T30" fmla="*/ 176 w 443"/>
              <a:gd name="T31" fmla="*/ 167 h 762"/>
              <a:gd name="T32" fmla="*/ 192 w 443"/>
              <a:gd name="T33" fmla="*/ 151 h 762"/>
              <a:gd name="T34" fmla="*/ 214 w 443"/>
              <a:gd name="T35" fmla="*/ 129 h 762"/>
              <a:gd name="T36" fmla="*/ 224 w 443"/>
              <a:gd name="T37" fmla="*/ 97 h 762"/>
              <a:gd name="T38" fmla="*/ 240 w 443"/>
              <a:gd name="T39" fmla="*/ 70 h 762"/>
              <a:gd name="T40" fmla="*/ 219 w 443"/>
              <a:gd name="T41" fmla="*/ 27 h 762"/>
              <a:gd name="T42" fmla="*/ 187 w 443"/>
              <a:gd name="T43" fmla="*/ 27 h 762"/>
              <a:gd name="T44" fmla="*/ 150 w 443"/>
              <a:gd name="T45" fmla="*/ 27 h 762"/>
              <a:gd name="T46" fmla="*/ 118 w 443"/>
              <a:gd name="T47" fmla="*/ 27 h 762"/>
              <a:gd name="T48" fmla="*/ 91 w 443"/>
              <a:gd name="T49" fmla="*/ 5 h 762"/>
              <a:gd name="T50" fmla="*/ 59 w 443"/>
              <a:gd name="T51" fmla="*/ 27 h 762"/>
              <a:gd name="T52" fmla="*/ 80 w 443"/>
              <a:gd name="T53" fmla="*/ 59 h 762"/>
              <a:gd name="T54" fmla="*/ 59 w 443"/>
              <a:gd name="T55" fmla="*/ 86 h 762"/>
              <a:gd name="T56" fmla="*/ 22 w 443"/>
              <a:gd name="T57" fmla="*/ 97 h 762"/>
              <a:gd name="T58" fmla="*/ 16 w 443"/>
              <a:gd name="T59" fmla="*/ 129 h 762"/>
              <a:gd name="T60" fmla="*/ 6 w 443"/>
              <a:gd name="T61" fmla="*/ 167 h 762"/>
              <a:gd name="T62" fmla="*/ 22 w 443"/>
              <a:gd name="T63" fmla="*/ 140 h 762"/>
              <a:gd name="T64" fmla="*/ 22 w 443"/>
              <a:gd name="T65" fmla="*/ 167 h 762"/>
              <a:gd name="T66" fmla="*/ 54 w 443"/>
              <a:gd name="T67" fmla="*/ 151 h 762"/>
              <a:gd name="T68" fmla="*/ 96 w 443"/>
              <a:gd name="T69" fmla="*/ 167 h 762"/>
              <a:gd name="T70" fmla="*/ 96 w 443"/>
              <a:gd name="T71" fmla="*/ 210 h 762"/>
              <a:gd name="T72" fmla="*/ 64 w 443"/>
              <a:gd name="T73" fmla="*/ 238 h 762"/>
              <a:gd name="T74" fmla="*/ 64 w 443"/>
              <a:gd name="T75" fmla="*/ 270 h 762"/>
              <a:gd name="T76" fmla="*/ 43 w 443"/>
              <a:gd name="T77" fmla="*/ 292 h 762"/>
              <a:gd name="T78" fmla="*/ 48 w 443"/>
              <a:gd name="T79" fmla="*/ 319 h 762"/>
              <a:gd name="T80" fmla="*/ 38 w 443"/>
              <a:gd name="T81" fmla="*/ 357 h 762"/>
              <a:gd name="T82" fmla="*/ 54 w 443"/>
              <a:gd name="T83" fmla="*/ 373 h 762"/>
              <a:gd name="T84" fmla="*/ 32 w 443"/>
              <a:gd name="T85" fmla="*/ 389 h 762"/>
              <a:gd name="T86" fmla="*/ 38 w 443"/>
              <a:gd name="T87" fmla="*/ 421 h 762"/>
              <a:gd name="T88" fmla="*/ 43 w 443"/>
              <a:gd name="T89" fmla="*/ 459 h 762"/>
              <a:gd name="T90" fmla="*/ 59 w 443"/>
              <a:gd name="T91" fmla="*/ 503 h 762"/>
              <a:gd name="T92" fmla="*/ 102 w 443"/>
              <a:gd name="T93" fmla="*/ 519 h 762"/>
              <a:gd name="T94" fmla="*/ 102 w 443"/>
              <a:gd name="T95" fmla="*/ 557 h 762"/>
              <a:gd name="T96" fmla="*/ 112 w 443"/>
              <a:gd name="T97" fmla="*/ 594 h 762"/>
              <a:gd name="T98" fmla="*/ 160 w 443"/>
              <a:gd name="T99" fmla="*/ 611 h 762"/>
              <a:gd name="T100" fmla="*/ 171 w 443"/>
              <a:gd name="T101" fmla="*/ 638 h 762"/>
              <a:gd name="T102" fmla="*/ 160 w 443"/>
              <a:gd name="T103" fmla="*/ 686 h 762"/>
              <a:gd name="T104" fmla="*/ 160 w 443"/>
              <a:gd name="T105" fmla="*/ 730 h 762"/>
              <a:gd name="T106" fmla="*/ 176 w 443"/>
              <a:gd name="T107" fmla="*/ 762 h 762"/>
              <a:gd name="T108" fmla="*/ 219 w 443"/>
              <a:gd name="T109" fmla="*/ 730 h 762"/>
              <a:gd name="T110" fmla="*/ 235 w 443"/>
              <a:gd name="T111" fmla="*/ 686 h 762"/>
              <a:gd name="T112" fmla="*/ 272 w 443"/>
              <a:gd name="T113" fmla="*/ 649 h 762"/>
              <a:gd name="T114" fmla="*/ 320 w 443"/>
              <a:gd name="T115" fmla="*/ 632 h 762"/>
              <a:gd name="T116" fmla="*/ 342 w 443"/>
              <a:gd name="T117" fmla="*/ 584 h 7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3" h="762">
                <a:moveTo>
                  <a:pt x="347" y="546"/>
                </a:moveTo>
                <a:lnTo>
                  <a:pt x="347" y="540"/>
                </a:lnTo>
                <a:lnTo>
                  <a:pt x="352" y="524"/>
                </a:lnTo>
                <a:lnTo>
                  <a:pt x="352" y="513"/>
                </a:lnTo>
                <a:lnTo>
                  <a:pt x="358" y="508"/>
                </a:lnTo>
                <a:lnTo>
                  <a:pt x="363" y="497"/>
                </a:lnTo>
                <a:lnTo>
                  <a:pt x="374" y="492"/>
                </a:lnTo>
                <a:lnTo>
                  <a:pt x="384" y="492"/>
                </a:lnTo>
                <a:lnTo>
                  <a:pt x="400" y="486"/>
                </a:lnTo>
                <a:lnTo>
                  <a:pt x="406" y="481"/>
                </a:lnTo>
                <a:lnTo>
                  <a:pt x="416" y="476"/>
                </a:lnTo>
                <a:lnTo>
                  <a:pt x="422" y="470"/>
                </a:lnTo>
                <a:lnTo>
                  <a:pt x="427" y="459"/>
                </a:lnTo>
                <a:lnTo>
                  <a:pt x="432" y="448"/>
                </a:lnTo>
                <a:lnTo>
                  <a:pt x="438" y="443"/>
                </a:lnTo>
                <a:lnTo>
                  <a:pt x="443" y="432"/>
                </a:lnTo>
                <a:lnTo>
                  <a:pt x="443" y="421"/>
                </a:lnTo>
                <a:lnTo>
                  <a:pt x="443" y="416"/>
                </a:lnTo>
                <a:lnTo>
                  <a:pt x="432" y="411"/>
                </a:lnTo>
                <a:lnTo>
                  <a:pt x="422" y="405"/>
                </a:lnTo>
                <a:lnTo>
                  <a:pt x="411" y="405"/>
                </a:lnTo>
                <a:lnTo>
                  <a:pt x="411" y="400"/>
                </a:lnTo>
                <a:lnTo>
                  <a:pt x="400" y="394"/>
                </a:lnTo>
                <a:lnTo>
                  <a:pt x="395" y="400"/>
                </a:lnTo>
                <a:lnTo>
                  <a:pt x="390" y="405"/>
                </a:lnTo>
                <a:lnTo>
                  <a:pt x="379" y="405"/>
                </a:lnTo>
                <a:lnTo>
                  <a:pt x="384" y="400"/>
                </a:lnTo>
                <a:lnTo>
                  <a:pt x="379" y="394"/>
                </a:lnTo>
                <a:lnTo>
                  <a:pt x="368" y="389"/>
                </a:lnTo>
                <a:lnTo>
                  <a:pt x="363" y="378"/>
                </a:lnTo>
                <a:lnTo>
                  <a:pt x="358" y="373"/>
                </a:lnTo>
                <a:lnTo>
                  <a:pt x="347" y="373"/>
                </a:lnTo>
                <a:lnTo>
                  <a:pt x="342" y="367"/>
                </a:lnTo>
                <a:lnTo>
                  <a:pt x="342" y="362"/>
                </a:lnTo>
                <a:lnTo>
                  <a:pt x="342" y="351"/>
                </a:lnTo>
                <a:lnTo>
                  <a:pt x="336" y="351"/>
                </a:lnTo>
                <a:lnTo>
                  <a:pt x="331" y="346"/>
                </a:lnTo>
                <a:lnTo>
                  <a:pt x="326" y="340"/>
                </a:lnTo>
                <a:lnTo>
                  <a:pt x="320" y="335"/>
                </a:lnTo>
                <a:lnTo>
                  <a:pt x="310" y="335"/>
                </a:lnTo>
                <a:lnTo>
                  <a:pt x="299" y="329"/>
                </a:lnTo>
                <a:lnTo>
                  <a:pt x="299" y="319"/>
                </a:lnTo>
                <a:lnTo>
                  <a:pt x="299" y="308"/>
                </a:lnTo>
                <a:lnTo>
                  <a:pt x="299" y="302"/>
                </a:lnTo>
                <a:lnTo>
                  <a:pt x="294" y="292"/>
                </a:lnTo>
                <a:lnTo>
                  <a:pt x="304" y="286"/>
                </a:lnTo>
                <a:lnTo>
                  <a:pt x="304" y="275"/>
                </a:lnTo>
                <a:lnTo>
                  <a:pt x="310" y="270"/>
                </a:lnTo>
                <a:lnTo>
                  <a:pt x="310" y="259"/>
                </a:lnTo>
                <a:lnTo>
                  <a:pt x="299" y="265"/>
                </a:lnTo>
                <a:lnTo>
                  <a:pt x="294" y="270"/>
                </a:lnTo>
                <a:lnTo>
                  <a:pt x="283" y="275"/>
                </a:lnTo>
                <a:lnTo>
                  <a:pt x="283" y="265"/>
                </a:lnTo>
                <a:lnTo>
                  <a:pt x="283" y="248"/>
                </a:lnTo>
                <a:lnTo>
                  <a:pt x="278" y="243"/>
                </a:lnTo>
                <a:lnTo>
                  <a:pt x="278" y="232"/>
                </a:lnTo>
                <a:lnTo>
                  <a:pt x="283" y="221"/>
                </a:lnTo>
                <a:lnTo>
                  <a:pt x="288" y="216"/>
                </a:lnTo>
                <a:lnTo>
                  <a:pt x="294" y="210"/>
                </a:lnTo>
                <a:lnTo>
                  <a:pt x="288" y="205"/>
                </a:lnTo>
                <a:lnTo>
                  <a:pt x="278" y="200"/>
                </a:lnTo>
                <a:lnTo>
                  <a:pt x="278" y="189"/>
                </a:lnTo>
                <a:lnTo>
                  <a:pt x="278" y="183"/>
                </a:lnTo>
                <a:lnTo>
                  <a:pt x="278" y="167"/>
                </a:lnTo>
                <a:lnTo>
                  <a:pt x="272" y="167"/>
                </a:lnTo>
                <a:lnTo>
                  <a:pt x="262" y="162"/>
                </a:lnTo>
                <a:lnTo>
                  <a:pt x="256" y="167"/>
                </a:lnTo>
                <a:lnTo>
                  <a:pt x="246" y="167"/>
                </a:lnTo>
                <a:lnTo>
                  <a:pt x="240" y="173"/>
                </a:lnTo>
                <a:lnTo>
                  <a:pt x="235" y="178"/>
                </a:lnTo>
                <a:lnTo>
                  <a:pt x="230" y="189"/>
                </a:lnTo>
                <a:lnTo>
                  <a:pt x="219" y="189"/>
                </a:lnTo>
                <a:lnTo>
                  <a:pt x="208" y="189"/>
                </a:lnTo>
                <a:lnTo>
                  <a:pt x="198" y="189"/>
                </a:lnTo>
                <a:lnTo>
                  <a:pt x="187" y="189"/>
                </a:lnTo>
                <a:lnTo>
                  <a:pt x="176" y="194"/>
                </a:lnTo>
                <a:lnTo>
                  <a:pt x="166" y="189"/>
                </a:lnTo>
                <a:lnTo>
                  <a:pt x="171" y="183"/>
                </a:lnTo>
                <a:lnTo>
                  <a:pt x="171" y="178"/>
                </a:lnTo>
                <a:lnTo>
                  <a:pt x="176" y="167"/>
                </a:lnTo>
                <a:lnTo>
                  <a:pt x="176" y="162"/>
                </a:lnTo>
                <a:lnTo>
                  <a:pt x="182" y="156"/>
                </a:lnTo>
                <a:lnTo>
                  <a:pt x="187" y="156"/>
                </a:lnTo>
                <a:lnTo>
                  <a:pt x="192" y="156"/>
                </a:lnTo>
                <a:lnTo>
                  <a:pt x="192" y="151"/>
                </a:lnTo>
                <a:lnTo>
                  <a:pt x="198" y="146"/>
                </a:lnTo>
                <a:lnTo>
                  <a:pt x="203" y="146"/>
                </a:lnTo>
                <a:lnTo>
                  <a:pt x="208" y="135"/>
                </a:lnTo>
                <a:lnTo>
                  <a:pt x="214" y="135"/>
                </a:lnTo>
                <a:lnTo>
                  <a:pt x="214" y="129"/>
                </a:lnTo>
                <a:lnTo>
                  <a:pt x="214" y="119"/>
                </a:lnTo>
                <a:lnTo>
                  <a:pt x="219" y="119"/>
                </a:lnTo>
                <a:lnTo>
                  <a:pt x="219" y="113"/>
                </a:lnTo>
                <a:lnTo>
                  <a:pt x="224" y="102"/>
                </a:lnTo>
                <a:lnTo>
                  <a:pt x="224" y="97"/>
                </a:lnTo>
                <a:lnTo>
                  <a:pt x="230" y="91"/>
                </a:lnTo>
                <a:lnTo>
                  <a:pt x="224" y="86"/>
                </a:lnTo>
                <a:lnTo>
                  <a:pt x="235" y="81"/>
                </a:lnTo>
                <a:lnTo>
                  <a:pt x="230" y="75"/>
                </a:lnTo>
                <a:lnTo>
                  <a:pt x="240" y="70"/>
                </a:lnTo>
                <a:lnTo>
                  <a:pt x="235" y="64"/>
                </a:lnTo>
                <a:lnTo>
                  <a:pt x="230" y="54"/>
                </a:lnTo>
                <a:lnTo>
                  <a:pt x="224" y="43"/>
                </a:lnTo>
                <a:lnTo>
                  <a:pt x="224" y="37"/>
                </a:lnTo>
                <a:lnTo>
                  <a:pt x="219" y="27"/>
                </a:lnTo>
                <a:lnTo>
                  <a:pt x="219" y="21"/>
                </a:lnTo>
                <a:lnTo>
                  <a:pt x="208" y="21"/>
                </a:lnTo>
                <a:lnTo>
                  <a:pt x="203" y="27"/>
                </a:lnTo>
                <a:lnTo>
                  <a:pt x="192" y="21"/>
                </a:lnTo>
                <a:lnTo>
                  <a:pt x="187" y="27"/>
                </a:lnTo>
                <a:lnTo>
                  <a:pt x="182" y="21"/>
                </a:lnTo>
                <a:lnTo>
                  <a:pt x="171" y="21"/>
                </a:lnTo>
                <a:lnTo>
                  <a:pt x="166" y="27"/>
                </a:lnTo>
                <a:lnTo>
                  <a:pt x="155" y="27"/>
                </a:lnTo>
                <a:lnTo>
                  <a:pt x="150" y="27"/>
                </a:lnTo>
                <a:lnTo>
                  <a:pt x="139" y="32"/>
                </a:lnTo>
                <a:lnTo>
                  <a:pt x="139" y="37"/>
                </a:lnTo>
                <a:lnTo>
                  <a:pt x="128" y="37"/>
                </a:lnTo>
                <a:lnTo>
                  <a:pt x="123" y="32"/>
                </a:lnTo>
                <a:lnTo>
                  <a:pt x="118" y="27"/>
                </a:lnTo>
                <a:lnTo>
                  <a:pt x="112" y="21"/>
                </a:lnTo>
                <a:lnTo>
                  <a:pt x="112" y="10"/>
                </a:lnTo>
                <a:lnTo>
                  <a:pt x="107" y="5"/>
                </a:lnTo>
                <a:lnTo>
                  <a:pt x="102" y="0"/>
                </a:lnTo>
                <a:lnTo>
                  <a:pt x="91" y="5"/>
                </a:lnTo>
                <a:lnTo>
                  <a:pt x="86" y="10"/>
                </a:lnTo>
                <a:lnTo>
                  <a:pt x="75" y="10"/>
                </a:lnTo>
                <a:lnTo>
                  <a:pt x="70" y="16"/>
                </a:lnTo>
                <a:lnTo>
                  <a:pt x="59" y="21"/>
                </a:lnTo>
                <a:lnTo>
                  <a:pt x="59" y="27"/>
                </a:lnTo>
                <a:lnTo>
                  <a:pt x="54" y="32"/>
                </a:lnTo>
                <a:lnTo>
                  <a:pt x="54" y="43"/>
                </a:lnTo>
                <a:lnTo>
                  <a:pt x="54" y="48"/>
                </a:lnTo>
                <a:lnTo>
                  <a:pt x="64" y="59"/>
                </a:lnTo>
                <a:lnTo>
                  <a:pt x="80" y="59"/>
                </a:lnTo>
                <a:lnTo>
                  <a:pt x="86" y="64"/>
                </a:lnTo>
                <a:lnTo>
                  <a:pt x="86" y="75"/>
                </a:lnTo>
                <a:lnTo>
                  <a:pt x="80" y="81"/>
                </a:lnTo>
                <a:lnTo>
                  <a:pt x="70" y="81"/>
                </a:lnTo>
                <a:lnTo>
                  <a:pt x="59" y="86"/>
                </a:lnTo>
                <a:lnTo>
                  <a:pt x="54" y="86"/>
                </a:lnTo>
                <a:lnTo>
                  <a:pt x="43" y="86"/>
                </a:lnTo>
                <a:lnTo>
                  <a:pt x="38" y="91"/>
                </a:lnTo>
                <a:lnTo>
                  <a:pt x="27" y="91"/>
                </a:lnTo>
                <a:lnTo>
                  <a:pt x="22" y="97"/>
                </a:lnTo>
                <a:lnTo>
                  <a:pt x="22" y="102"/>
                </a:lnTo>
                <a:lnTo>
                  <a:pt x="22" y="108"/>
                </a:lnTo>
                <a:lnTo>
                  <a:pt x="16" y="119"/>
                </a:lnTo>
                <a:lnTo>
                  <a:pt x="22" y="124"/>
                </a:lnTo>
                <a:lnTo>
                  <a:pt x="16" y="129"/>
                </a:lnTo>
                <a:lnTo>
                  <a:pt x="11" y="140"/>
                </a:lnTo>
                <a:lnTo>
                  <a:pt x="0" y="146"/>
                </a:lnTo>
                <a:lnTo>
                  <a:pt x="6" y="151"/>
                </a:lnTo>
                <a:lnTo>
                  <a:pt x="0" y="162"/>
                </a:lnTo>
                <a:lnTo>
                  <a:pt x="6" y="167"/>
                </a:lnTo>
                <a:lnTo>
                  <a:pt x="11" y="167"/>
                </a:lnTo>
                <a:lnTo>
                  <a:pt x="6" y="162"/>
                </a:lnTo>
                <a:lnTo>
                  <a:pt x="11" y="156"/>
                </a:lnTo>
                <a:lnTo>
                  <a:pt x="16" y="151"/>
                </a:lnTo>
                <a:lnTo>
                  <a:pt x="22" y="140"/>
                </a:lnTo>
                <a:lnTo>
                  <a:pt x="27" y="135"/>
                </a:lnTo>
                <a:lnTo>
                  <a:pt x="32" y="140"/>
                </a:lnTo>
                <a:lnTo>
                  <a:pt x="32" y="151"/>
                </a:lnTo>
                <a:lnTo>
                  <a:pt x="27" y="162"/>
                </a:lnTo>
                <a:lnTo>
                  <a:pt x="22" y="167"/>
                </a:lnTo>
                <a:lnTo>
                  <a:pt x="27" y="167"/>
                </a:lnTo>
                <a:lnTo>
                  <a:pt x="32" y="162"/>
                </a:lnTo>
                <a:lnTo>
                  <a:pt x="38" y="156"/>
                </a:lnTo>
                <a:lnTo>
                  <a:pt x="48" y="156"/>
                </a:lnTo>
                <a:lnTo>
                  <a:pt x="54" y="151"/>
                </a:lnTo>
                <a:lnTo>
                  <a:pt x="64" y="146"/>
                </a:lnTo>
                <a:lnTo>
                  <a:pt x="75" y="146"/>
                </a:lnTo>
                <a:lnTo>
                  <a:pt x="80" y="151"/>
                </a:lnTo>
                <a:lnTo>
                  <a:pt x="91" y="156"/>
                </a:lnTo>
                <a:lnTo>
                  <a:pt x="96" y="167"/>
                </a:lnTo>
                <a:lnTo>
                  <a:pt x="91" y="178"/>
                </a:lnTo>
                <a:lnTo>
                  <a:pt x="96" y="189"/>
                </a:lnTo>
                <a:lnTo>
                  <a:pt x="96" y="194"/>
                </a:lnTo>
                <a:lnTo>
                  <a:pt x="91" y="200"/>
                </a:lnTo>
                <a:lnTo>
                  <a:pt x="96" y="210"/>
                </a:lnTo>
                <a:lnTo>
                  <a:pt x="86" y="216"/>
                </a:lnTo>
                <a:lnTo>
                  <a:pt x="80" y="221"/>
                </a:lnTo>
                <a:lnTo>
                  <a:pt x="70" y="227"/>
                </a:lnTo>
                <a:lnTo>
                  <a:pt x="64" y="232"/>
                </a:lnTo>
                <a:lnTo>
                  <a:pt x="64" y="238"/>
                </a:lnTo>
                <a:lnTo>
                  <a:pt x="70" y="243"/>
                </a:lnTo>
                <a:lnTo>
                  <a:pt x="75" y="248"/>
                </a:lnTo>
                <a:lnTo>
                  <a:pt x="75" y="259"/>
                </a:lnTo>
                <a:lnTo>
                  <a:pt x="70" y="265"/>
                </a:lnTo>
                <a:lnTo>
                  <a:pt x="64" y="270"/>
                </a:lnTo>
                <a:lnTo>
                  <a:pt x="75" y="275"/>
                </a:lnTo>
                <a:lnTo>
                  <a:pt x="64" y="281"/>
                </a:lnTo>
                <a:lnTo>
                  <a:pt x="59" y="286"/>
                </a:lnTo>
                <a:lnTo>
                  <a:pt x="48" y="286"/>
                </a:lnTo>
                <a:lnTo>
                  <a:pt x="43" y="292"/>
                </a:lnTo>
                <a:lnTo>
                  <a:pt x="38" y="297"/>
                </a:lnTo>
                <a:lnTo>
                  <a:pt x="38" y="302"/>
                </a:lnTo>
                <a:lnTo>
                  <a:pt x="48" y="302"/>
                </a:lnTo>
                <a:lnTo>
                  <a:pt x="54" y="313"/>
                </a:lnTo>
                <a:lnTo>
                  <a:pt x="48" y="319"/>
                </a:lnTo>
                <a:lnTo>
                  <a:pt x="48" y="329"/>
                </a:lnTo>
                <a:lnTo>
                  <a:pt x="48" y="340"/>
                </a:lnTo>
                <a:lnTo>
                  <a:pt x="43" y="346"/>
                </a:lnTo>
                <a:lnTo>
                  <a:pt x="38" y="346"/>
                </a:lnTo>
                <a:lnTo>
                  <a:pt x="38" y="357"/>
                </a:lnTo>
                <a:lnTo>
                  <a:pt x="43" y="362"/>
                </a:lnTo>
                <a:lnTo>
                  <a:pt x="54" y="367"/>
                </a:lnTo>
                <a:lnTo>
                  <a:pt x="59" y="373"/>
                </a:lnTo>
                <a:lnTo>
                  <a:pt x="64" y="373"/>
                </a:lnTo>
                <a:lnTo>
                  <a:pt x="54" y="373"/>
                </a:lnTo>
                <a:lnTo>
                  <a:pt x="48" y="378"/>
                </a:lnTo>
                <a:lnTo>
                  <a:pt x="43" y="384"/>
                </a:lnTo>
                <a:lnTo>
                  <a:pt x="43" y="389"/>
                </a:lnTo>
                <a:lnTo>
                  <a:pt x="38" y="384"/>
                </a:lnTo>
                <a:lnTo>
                  <a:pt x="32" y="389"/>
                </a:lnTo>
                <a:lnTo>
                  <a:pt x="38" y="400"/>
                </a:lnTo>
                <a:lnTo>
                  <a:pt x="27" y="405"/>
                </a:lnTo>
                <a:lnTo>
                  <a:pt x="22" y="411"/>
                </a:lnTo>
                <a:lnTo>
                  <a:pt x="27" y="416"/>
                </a:lnTo>
                <a:lnTo>
                  <a:pt x="38" y="421"/>
                </a:lnTo>
                <a:lnTo>
                  <a:pt x="43" y="421"/>
                </a:lnTo>
                <a:lnTo>
                  <a:pt x="48" y="432"/>
                </a:lnTo>
                <a:lnTo>
                  <a:pt x="48" y="443"/>
                </a:lnTo>
                <a:lnTo>
                  <a:pt x="48" y="454"/>
                </a:lnTo>
                <a:lnTo>
                  <a:pt x="43" y="459"/>
                </a:lnTo>
                <a:lnTo>
                  <a:pt x="38" y="470"/>
                </a:lnTo>
                <a:lnTo>
                  <a:pt x="43" y="476"/>
                </a:lnTo>
                <a:lnTo>
                  <a:pt x="48" y="486"/>
                </a:lnTo>
                <a:lnTo>
                  <a:pt x="54" y="497"/>
                </a:lnTo>
                <a:lnTo>
                  <a:pt x="59" y="503"/>
                </a:lnTo>
                <a:lnTo>
                  <a:pt x="70" y="503"/>
                </a:lnTo>
                <a:lnTo>
                  <a:pt x="80" y="503"/>
                </a:lnTo>
                <a:lnTo>
                  <a:pt x="91" y="508"/>
                </a:lnTo>
                <a:lnTo>
                  <a:pt x="102" y="513"/>
                </a:lnTo>
                <a:lnTo>
                  <a:pt x="102" y="519"/>
                </a:lnTo>
                <a:lnTo>
                  <a:pt x="107" y="530"/>
                </a:lnTo>
                <a:lnTo>
                  <a:pt x="112" y="535"/>
                </a:lnTo>
                <a:lnTo>
                  <a:pt x="102" y="535"/>
                </a:lnTo>
                <a:lnTo>
                  <a:pt x="102" y="546"/>
                </a:lnTo>
                <a:lnTo>
                  <a:pt x="102" y="557"/>
                </a:lnTo>
                <a:lnTo>
                  <a:pt x="107" y="567"/>
                </a:lnTo>
                <a:lnTo>
                  <a:pt x="112" y="567"/>
                </a:lnTo>
                <a:lnTo>
                  <a:pt x="118" y="578"/>
                </a:lnTo>
                <a:lnTo>
                  <a:pt x="112" y="584"/>
                </a:lnTo>
                <a:lnTo>
                  <a:pt x="112" y="594"/>
                </a:lnTo>
                <a:lnTo>
                  <a:pt x="118" y="600"/>
                </a:lnTo>
                <a:lnTo>
                  <a:pt x="128" y="605"/>
                </a:lnTo>
                <a:lnTo>
                  <a:pt x="144" y="605"/>
                </a:lnTo>
                <a:lnTo>
                  <a:pt x="150" y="611"/>
                </a:lnTo>
                <a:lnTo>
                  <a:pt x="160" y="611"/>
                </a:lnTo>
                <a:lnTo>
                  <a:pt x="171" y="616"/>
                </a:lnTo>
                <a:lnTo>
                  <a:pt x="187" y="616"/>
                </a:lnTo>
                <a:lnTo>
                  <a:pt x="187" y="627"/>
                </a:lnTo>
                <a:lnTo>
                  <a:pt x="182" y="632"/>
                </a:lnTo>
                <a:lnTo>
                  <a:pt x="171" y="638"/>
                </a:lnTo>
                <a:lnTo>
                  <a:pt x="166" y="638"/>
                </a:lnTo>
                <a:lnTo>
                  <a:pt x="160" y="654"/>
                </a:lnTo>
                <a:lnTo>
                  <a:pt x="160" y="665"/>
                </a:lnTo>
                <a:lnTo>
                  <a:pt x="160" y="676"/>
                </a:lnTo>
                <a:lnTo>
                  <a:pt x="160" y="686"/>
                </a:lnTo>
                <a:lnTo>
                  <a:pt x="155" y="697"/>
                </a:lnTo>
                <a:lnTo>
                  <a:pt x="160" y="703"/>
                </a:lnTo>
                <a:lnTo>
                  <a:pt x="160" y="713"/>
                </a:lnTo>
                <a:lnTo>
                  <a:pt x="160" y="724"/>
                </a:lnTo>
                <a:lnTo>
                  <a:pt x="160" y="730"/>
                </a:lnTo>
                <a:lnTo>
                  <a:pt x="160" y="746"/>
                </a:lnTo>
                <a:lnTo>
                  <a:pt x="160" y="751"/>
                </a:lnTo>
                <a:lnTo>
                  <a:pt x="166" y="751"/>
                </a:lnTo>
                <a:lnTo>
                  <a:pt x="171" y="762"/>
                </a:lnTo>
                <a:lnTo>
                  <a:pt x="176" y="762"/>
                </a:lnTo>
                <a:lnTo>
                  <a:pt x="187" y="762"/>
                </a:lnTo>
                <a:lnTo>
                  <a:pt x="192" y="757"/>
                </a:lnTo>
                <a:lnTo>
                  <a:pt x="208" y="746"/>
                </a:lnTo>
                <a:lnTo>
                  <a:pt x="214" y="741"/>
                </a:lnTo>
                <a:lnTo>
                  <a:pt x="219" y="730"/>
                </a:lnTo>
                <a:lnTo>
                  <a:pt x="224" y="719"/>
                </a:lnTo>
                <a:lnTo>
                  <a:pt x="224" y="708"/>
                </a:lnTo>
                <a:lnTo>
                  <a:pt x="224" y="697"/>
                </a:lnTo>
                <a:lnTo>
                  <a:pt x="230" y="692"/>
                </a:lnTo>
                <a:lnTo>
                  <a:pt x="235" y="686"/>
                </a:lnTo>
                <a:lnTo>
                  <a:pt x="240" y="676"/>
                </a:lnTo>
                <a:lnTo>
                  <a:pt x="246" y="665"/>
                </a:lnTo>
                <a:lnTo>
                  <a:pt x="256" y="659"/>
                </a:lnTo>
                <a:lnTo>
                  <a:pt x="267" y="654"/>
                </a:lnTo>
                <a:lnTo>
                  <a:pt x="272" y="649"/>
                </a:lnTo>
                <a:lnTo>
                  <a:pt x="283" y="643"/>
                </a:lnTo>
                <a:lnTo>
                  <a:pt x="294" y="643"/>
                </a:lnTo>
                <a:lnTo>
                  <a:pt x="304" y="643"/>
                </a:lnTo>
                <a:lnTo>
                  <a:pt x="315" y="638"/>
                </a:lnTo>
                <a:lnTo>
                  <a:pt x="320" y="632"/>
                </a:lnTo>
                <a:lnTo>
                  <a:pt x="326" y="622"/>
                </a:lnTo>
                <a:lnTo>
                  <a:pt x="326" y="611"/>
                </a:lnTo>
                <a:lnTo>
                  <a:pt x="331" y="594"/>
                </a:lnTo>
                <a:lnTo>
                  <a:pt x="336" y="589"/>
                </a:lnTo>
                <a:lnTo>
                  <a:pt x="342" y="584"/>
                </a:lnTo>
                <a:lnTo>
                  <a:pt x="347" y="573"/>
                </a:lnTo>
                <a:lnTo>
                  <a:pt x="347" y="562"/>
                </a:lnTo>
                <a:lnTo>
                  <a:pt x="347" y="551"/>
                </a:lnTo>
                <a:lnTo>
                  <a:pt x="347" y="546"/>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2" name="Freeform 175"/>
          <p:cNvSpPr>
            <a:spLocks/>
          </p:cNvSpPr>
          <p:nvPr/>
        </p:nvSpPr>
        <p:spPr bwMode="auto">
          <a:xfrm>
            <a:off x="5725369" y="2604416"/>
            <a:ext cx="414338" cy="531643"/>
          </a:xfrm>
          <a:custGeom>
            <a:avLst/>
            <a:gdLst>
              <a:gd name="T0" fmla="*/ 0 w 261"/>
              <a:gd name="T1" fmla="*/ 314 h 335"/>
              <a:gd name="T2" fmla="*/ 21 w 261"/>
              <a:gd name="T3" fmla="*/ 308 h 335"/>
              <a:gd name="T4" fmla="*/ 37 w 261"/>
              <a:gd name="T5" fmla="*/ 314 h 335"/>
              <a:gd name="T6" fmla="*/ 48 w 261"/>
              <a:gd name="T7" fmla="*/ 319 h 335"/>
              <a:gd name="T8" fmla="*/ 69 w 261"/>
              <a:gd name="T9" fmla="*/ 330 h 335"/>
              <a:gd name="T10" fmla="*/ 85 w 261"/>
              <a:gd name="T11" fmla="*/ 335 h 335"/>
              <a:gd name="T12" fmla="*/ 101 w 261"/>
              <a:gd name="T13" fmla="*/ 319 h 335"/>
              <a:gd name="T14" fmla="*/ 122 w 261"/>
              <a:gd name="T15" fmla="*/ 314 h 335"/>
              <a:gd name="T16" fmla="*/ 138 w 261"/>
              <a:gd name="T17" fmla="*/ 319 h 335"/>
              <a:gd name="T18" fmla="*/ 159 w 261"/>
              <a:gd name="T19" fmla="*/ 319 h 335"/>
              <a:gd name="T20" fmla="*/ 175 w 261"/>
              <a:gd name="T21" fmla="*/ 308 h 335"/>
              <a:gd name="T22" fmla="*/ 165 w 261"/>
              <a:gd name="T23" fmla="*/ 292 h 335"/>
              <a:gd name="T24" fmla="*/ 181 w 261"/>
              <a:gd name="T25" fmla="*/ 276 h 335"/>
              <a:gd name="T26" fmla="*/ 197 w 261"/>
              <a:gd name="T27" fmla="*/ 270 h 335"/>
              <a:gd name="T28" fmla="*/ 213 w 261"/>
              <a:gd name="T29" fmla="*/ 254 h 335"/>
              <a:gd name="T30" fmla="*/ 223 w 261"/>
              <a:gd name="T31" fmla="*/ 243 h 335"/>
              <a:gd name="T32" fmla="*/ 245 w 261"/>
              <a:gd name="T33" fmla="*/ 238 h 335"/>
              <a:gd name="T34" fmla="*/ 234 w 261"/>
              <a:gd name="T35" fmla="*/ 222 h 335"/>
              <a:gd name="T36" fmla="*/ 223 w 261"/>
              <a:gd name="T37" fmla="*/ 205 h 335"/>
              <a:gd name="T38" fmla="*/ 207 w 261"/>
              <a:gd name="T39" fmla="*/ 189 h 335"/>
              <a:gd name="T40" fmla="*/ 191 w 261"/>
              <a:gd name="T41" fmla="*/ 173 h 335"/>
              <a:gd name="T42" fmla="*/ 202 w 261"/>
              <a:gd name="T43" fmla="*/ 162 h 335"/>
              <a:gd name="T44" fmla="*/ 218 w 261"/>
              <a:gd name="T45" fmla="*/ 162 h 335"/>
              <a:gd name="T46" fmla="*/ 234 w 261"/>
              <a:gd name="T47" fmla="*/ 151 h 335"/>
              <a:gd name="T48" fmla="*/ 250 w 261"/>
              <a:gd name="T49" fmla="*/ 140 h 335"/>
              <a:gd name="T50" fmla="*/ 261 w 261"/>
              <a:gd name="T51" fmla="*/ 124 h 335"/>
              <a:gd name="T52" fmla="*/ 255 w 261"/>
              <a:gd name="T53" fmla="*/ 108 h 335"/>
              <a:gd name="T54" fmla="*/ 261 w 261"/>
              <a:gd name="T55" fmla="*/ 92 h 335"/>
              <a:gd name="T56" fmla="*/ 250 w 261"/>
              <a:gd name="T57" fmla="*/ 81 h 335"/>
              <a:gd name="T58" fmla="*/ 234 w 261"/>
              <a:gd name="T59" fmla="*/ 76 h 335"/>
              <a:gd name="T60" fmla="*/ 213 w 261"/>
              <a:gd name="T61" fmla="*/ 70 h 335"/>
              <a:gd name="T62" fmla="*/ 202 w 261"/>
              <a:gd name="T63" fmla="*/ 65 h 335"/>
              <a:gd name="T64" fmla="*/ 186 w 261"/>
              <a:gd name="T65" fmla="*/ 59 h 335"/>
              <a:gd name="T66" fmla="*/ 170 w 261"/>
              <a:gd name="T67" fmla="*/ 54 h 335"/>
              <a:gd name="T68" fmla="*/ 165 w 261"/>
              <a:gd name="T69" fmla="*/ 38 h 335"/>
              <a:gd name="T70" fmla="*/ 149 w 261"/>
              <a:gd name="T71" fmla="*/ 27 h 335"/>
              <a:gd name="T72" fmla="*/ 144 w 261"/>
              <a:gd name="T73" fmla="*/ 16 h 335"/>
              <a:gd name="T74" fmla="*/ 122 w 261"/>
              <a:gd name="T75" fmla="*/ 16 h 335"/>
              <a:gd name="T76" fmla="*/ 112 w 261"/>
              <a:gd name="T77" fmla="*/ 11 h 335"/>
              <a:gd name="T78" fmla="*/ 96 w 261"/>
              <a:gd name="T79" fmla="*/ 5 h 335"/>
              <a:gd name="T80" fmla="*/ 74 w 261"/>
              <a:gd name="T81" fmla="*/ 0 h 335"/>
              <a:gd name="T82" fmla="*/ 58 w 261"/>
              <a:gd name="T83" fmla="*/ 0 h 335"/>
              <a:gd name="T84" fmla="*/ 53 w 261"/>
              <a:gd name="T85" fmla="*/ 11 h 335"/>
              <a:gd name="T86" fmla="*/ 48 w 261"/>
              <a:gd name="T87" fmla="*/ 27 h 335"/>
              <a:gd name="T88" fmla="*/ 58 w 261"/>
              <a:gd name="T89" fmla="*/ 43 h 335"/>
              <a:gd name="T90" fmla="*/ 69 w 261"/>
              <a:gd name="T91" fmla="*/ 59 h 335"/>
              <a:gd name="T92" fmla="*/ 80 w 261"/>
              <a:gd name="T93" fmla="*/ 76 h 335"/>
              <a:gd name="T94" fmla="*/ 74 w 261"/>
              <a:gd name="T95" fmla="*/ 86 h 335"/>
              <a:gd name="T96" fmla="*/ 69 w 261"/>
              <a:gd name="T97" fmla="*/ 103 h 335"/>
              <a:gd name="T98" fmla="*/ 69 w 261"/>
              <a:gd name="T99" fmla="*/ 119 h 335"/>
              <a:gd name="T100" fmla="*/ 48 w 261"/>
              <a:gd name="T101" fmla="*/ 130 h 335"/>
              <a:gd name="T102" fmla="*/ 37 w 261"/>
              <a:gd name="T103" fmla="*/ 135 h 335"/>
              <a:gd name="T104" fmla="*/ 32 w 261"/>
              <a:gd name="T105" fmla="*/ 151 h 335"/>
              <a:gd name="T106" fmla="*/ 21 w 261"/>
              <a:gd name="T107" fmla="*/ 162 h 335"/>
              <a:gd name="T108" fmla="*/ 21 w 261"/>
              <a:gd name="T109" fmla="*/ 173 h 335"/>
              <a:gd name="T110" fmla="*/ 26 w 261"/>
              <a:gd name="T111" fmla="*/ 195 h 335"/>
              <a:gd name="T112" fmla="*/ 37 w 261"/>
              <a:gd name="T113" fmla="*/ 205 h 335"/>
              <a:gd name="T114" fmla="*/ 42 w 261"/>
              <a:gd name="T115" fmla="*/ 216 h 335"/>
              <a:gd name="T116" fmla="*/ 37 w 261"/>
              <a:gd name="T117" fmla="*/ 232 h 335"/>
              <a:gd name="T118" fmla="*/ 16 w 261"/>
              <a:gd name="T119" fmla="*/ 238 h 335"/>
              <a:gd name="T120" fmla="*/ 5 w 261"/>
              <a:gd name="T121" fmla="*/ 249 h 335"/>
              <a:gd name="T122" fmla="*/ 5 w 261"/>
              <a:gd name="T123" fmla="*/ 270 h 335"/>
              <a:gd name="T124" fmla="*/ 0 w 261"/>
              <a:gd name="T125" fmla="*/ 292 h 3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 h="335">
                <a:moveTo>
                  <a:pt x="0" y="303"/>
                </a:moveTo>
                <a:lnTo>
                  <a:pt x="0" y="314"/>
                </a:lnTo>
                <a:lnTo>
                  <a:pt x="10" y="314"/>
                </a:lnTo>
                <a:lnTo>
                  <a:pt x="21" y="308"/>
                </a:lnTo>
                <a:lnTo>
                  <a:pt x="32" y="308"/>
                </a:lnTo>
                <a:lnTo>
                  <a:pt x="37" y="314"/>
                </a:lnTo>
                <a:lnTo>
                  <a:pt x="48" y="314"/>
                </a:lnTo>
                <a:lnTo>
                  <a:pt x="48" y="319"/>
                </a:lnTo>
                <a:lnTo>
                  <a:pt x="58" y="324"/>
                </a:lnTo>
                <a:lnTo>
                  <a:pt x="69" y="330"/>
                </a:lnTo>
                <a:lnTo>
                  <a:pt x="80" y="335"/>
                </a:lnTo>
                <a:lnTo>
                  <a:pt x="85" y="335"/>
                </a:lnTo>
                <a:lnTo>
                  <a:pt x="96" y="324"/>
                </a:lnTo>
                <a:lnTo>
                  <a:pt x="101" y="319"/>
                </a:lnTo>
                <a:lnTo>
                  <a:pt x="112" y="314"/>
                </a:lnTo>
                <a:lnTo>
                  <a:pt x="122" y="314"/>
                </a:lnTo>
                <a:lnTo>
                  <a:pt x="128" y="319"/>
                </a:lnTo>
                <a:lnTo>
                  <a:pt x="138" y="319"/>
                </a:lnTo>
                <a:lnTo>
                  <a:pt x="149" y="324"/>
                </a:lnTo>
                <a:lnTo>
                  <a:pt x="159" y="319"/>
                </a:lnTo>
                <a:lnTo>
                  <a:pt x="165" y="314"/>
                </a:lnTo>
                <a:lnTo>
                  <a:pt x="175" y="308"/>
                </a:lnTo>
                <a:lnTo>
                  <a:pt x="165" y="303"/>
                </a:lnTo>
                <a:lnTo>
                  <a:pt x="165" y="292"/>
                </a:lnTo>
                <a:lnTo>
                  <a:pt x="170" y="281"/>
                </a:lnTo>
                <a:lnTo>
                  <a:pt x="181" y="276"/>
                </a:lnTo>
                <a:lnTo>
                  <a:pt x="191" y="270"/>
                </a:lnTo>
                <a:lnTo>
                  <a:pt x="197" y="270"/>
                </a:lnTo>
                <a:lnTo>
                  <a:pt x="207" y="265"/>
                </a:lnTo>
                <a:lnTo>
                  <a:pt x="213" y="254"/>
                </a:lnTo>
                <a:lnTo>
                  <a:pt x="218" y="249"/>
                </a:lnTo>
                <a:lnTo>
                  <a:pt x="223" y="243"/>
                </a:lnTo>
                <a:lnTo>
                  <a:pt x="234" y="243"/>
                </a:lnTo>
                <a:lnTo>
                  <a:pt x="245" y="238"/>
                </a:lnTo>
                <a:lnTo>
                  <a:pt x="239" y="227"/>
                </a:lnTo>
                <a:lnTo>
                  <a:pt x="234" y="222"/>
                </a:lnTo>
                <a:lnTo>
                  <a:pt x="229" y="211"/>
                </a:lnTo>
                <a:lnTo>
                  <a:pt x="223" y="205"/>
                </a:lnTo>
                <a:lnTo>
                  <a:pt x="213" y="195"/>
                </a:lnTo>
                <a:lnTo>
                  <a:pt x="207" y="189"/>
                </a:lnTo>
                <a:lnTo>
                  <a:pt x="202" y="178"/>
                </a:lnTo>
                <a:lnTo>
                  <a:pt x="191" y="173"/>
                </a:lnTo>
                <a:lnTo>
                  <a:pt x="197" y="168"/>
                </a:lnTo>
                <a:lnTo>
                  <a:pt x="202" y="162"/>
                </a:lnTo>
                <a:lnTo>
                  <a:pt x="207" y="168"/>
                </a:lnTo>
                <a:lnTo>
                  <a:pt x="218" y="162"/>
                </a:lnTo>
                <a:lnTo>
                  <a:pt x="223" y="157"/>
                </a:lnTo>
                <a:lnTo>
                  <a:pt x="234" y="151"/>
                </a:lnTo>
                <a:lnTo>
                  <a:pt x="245" y="146"/>
                </a:lnTo>
                <a:lnTo>
                  <a:pt x="250" y="140"/>
                </a:lnTo>
                <a:lnTo>
                  <a:pt x="255" y="135"/>
                </a:lnTo>
                <a:lnTo>
                  <a:pt x="261" y="124"/>
                </a:lnTo>
                <a:lnTo>
                  <a:pt x="261" y="113"/>
                </a:lnTo>
                <a:lnTo>
                  <a:pt x="255" y="108"/>
                </a:lnTo>
                <a:lnTo>
                  <a:pt x="261" y="97"/>
                </a:lnTo>
                <a:lnTo>
                  <a:pt x="261" y="92"/>
                </a:lnTo>
                <a:lnTo>
                  <a:pt x="255" y="86"/>
                </a:lnTo>
                <a:lnTo>
                  <a:pt x="250" y="81"/>
                </a:lnTo>
                <a:lnTo>
                  <a:pt x="245" y="81"/>
                </a:lnTo>
                <a:lnTo>
                  <a:pt x="234" y="76"/>
                </a:lnTo>
                <a:lnTo>
                  <a:pt x="223" y="76"/>
                </a:lnTo>
                <a:lnTo>
                  <a:pt x="213" y="70"/>
                </a:lnTo>
                <a:lnTo>
                  <a:pt x="207" y="65"/>
                </a:lnTo>
                <a:lnTo>
                  <a:pt x="202" y="65"/>
                </a:lnTo>
                <a:lnTo>
                  <a:pt x="197" y="59"/>
                </a:lnTo>
                <a:lnTo>
                  <a:pt x="186" y="59"/>
                </a:lnTo>
                <a:lnTo>
                  <a:pt x="175" y="59"/>
                </a:lnTo>
                <a:lnTo>
                  <a:pt x="170" y="54"/>
                </a:lnTo>
                <a:lnTo>
                  <a:pt x="165" y="49"/>
                </a:lnTo>
                <a:lnTo>
                  <a:pt x="165" y="38"/>
                </a:lnTo>
                <a:lnTo>
                  <a:pt x="154" y="32"/>
                </a:lnTo>
                <a:lnTo>
                  <a:pt x="149" y="27"/>
                </a:lnTo>
                <a:lnTo>
                  <a:pt x="138" y="21"/>
                </a:lnTo>
                <a:lnTo>
                  <a:pt x="144" y="16"/>
                </a:lnTo>
                <a:lnTo>
                  <a:pt x="133" y="16"/>
                </a:lnTo>
                <a:lnTo>
                  <a:pt x="122" y="16"/>
                </a:lnTo>
                <a:lnTo>
                  <a:pt x="122" y="11"/>
                </a:lnTo>
                <a:lnTo>
                  <a:pt x="112" y="11"/>
                </a:lnTo>
                <a:lnTo>
                  <a:pt x="101" y="11"/>
                </a:lnTo>
                <a:lnTo>
                  <a:pt x="96" y="5"/>
                </a:lnTo>
                <a:lnTo>
                  <a:pt x="85" y="5"/>
                </a:lnTo>
                <a:lnTo>
                  <a:pt x="74" y="0"/>
                </a:lnTo>
                <a:lnTo>
                  <a:pt x="69" y="0"/>
                </a:lnTo>
                <a:lnTo>
                  <a:pt x="58" y="0"/>
                </a:lnTo>
                <a:lnTo>
                  <a:pt x="53" y="5"/>
                </a:lnTo>
                <a:lnTo>
                  <a:pt x="53" y="11"/>
                </a:lnTo>
                <a:lnTo>
                  <a:pt x="42" y="16"/>
                </a:lnTo>
                <a:lnTo>
                  <a:pt x="48" y="27"/>
                </a:lnTo>
                <a:lnTo>
                  <a:pt x="53" y="32"/>
                </a:lnTo>
                <a:lnTo>
                  <a:pt x="58" y="43"/>
                </a:lnTo>
                <a:lnTo>
                  <a:pt x="64" y="49"/>
                </a:lnTo>
                <a:lnTo>
                  <a:pt x="69" y="59"/>
                </a:lnTo>
                <a:lnTo>
                  <a:pt x="80" y="65"/>
                </a:lnTo>
                <a:lnTo>
                  <a:pt x="80" y="76"/>
                </a:lnTo>
                <a:lnTo>
                  <a:pt x="80" y="81"/>
                </a:lnTo>
                <a:lnTo>
                  <a:pt x="74" y="86"/>
                </a:lnTo>
                <a:lnTo>
                  <a:pt x="64" y="92"/>
                </a:lnTo>
                <a:lnTo>
                  <a:pt x="69" y="103"/>
                </a:lnTo>
                <a:lnTo>
                  <a:pt x="69" y="113"/>
                </a:lnTo>
                <a:lnTo>
                  <a:pt x="69" y="119"/>
                </a:lnTo>
                <a:lnTo>
                  <a:pt x="58" y="124"/>
                </a:lnTo>
                <a:lnTo>
                  <a:pt x="48" y="130"/>
                </a:lnTo>
                <a:lnTo>
                  <a:pt x="42" y="130"/>
                </a:lnTo>
                <a:lnTo>
                  <a:pt x="37" y="135"/>
                </a:lnTo>
                <a:lnTo>
                  <a:pt x="37" y="146"/>
                </a:lnTo>
                <a:lnTo>
                  <a:pt x="32" y="151"/>
                </a:lnTo>
                <a:lnTo>
                  <a:pt x="21" y="157"/>
                </a:lnTo>
                <a:lnTo>
                  <a:pt x="21" y="162"/>
                </a:lnTo>
                <a:lnTo>
                  <a:pt x="26" y="168"/>
                </a:lnTo>
                <a:lnTo>
                  <a:pt x="21" y="173"/>
                </a:lnTo>
                <a:lnTo>
                  <a:pt x="21" y="184"/>
                </a:lnTo>
                <a:lnTo>
                  <a:pt x="26" y="195"/>
                </a:lnTo>
                <a:lnTo>
                  <a:pt x="32" y="200"/>
                </a:lnTo>
                <a:lnTo>
                  <a:pt x="37" y="205"/>
                </a:lnTo>
                <a:lnTo>
                  <a:pt x="48" y="211"/>
                </a:lnTo>
                <a:lnTo>
                  <a:pt x="42" y="216"/>
                </a:lnTo>
                <a:lnTo>
                  <a:pt x="37" y="222"/>
                </a:lnTo>
                <a:lnTo>
                  <a:pt x="37" y="232"/>
                </a:lnTo>
                <a:lnTo>
                  <a:pt x="26" y="232"/>
                </a:lnTo>
                <a:lnTo>
                  <a:pt x="16" y="238"/>
                </a:lnTo>
                <a:lnTo>
                  <a:pt x="10" y="238"/>
                </a:lnTo>
                <a:lnTo>
                  <a:pt x="5" y="249"/>
                </a:lnTo>
                <a:lnTo>
                  <a:pt x="5" y="259"/>
                </a:lnTo>
                <a:lnTo>
                  <a:pt x="5" y="270"/>
                </a:lnTo>
                <a:lnTo>
                  <a:pt x="5" y="281"/>
                </a:lnTo>
                <a:lnTo>
                  <a:pt x="0" y="292"/>
                </a:lnTo>
                <a:lnTo>
                  <a:pt x="0" y="303"/>
                </a:lnTo>
              </a:path>
            </a:pathLst>
          </a:custGeom>
          <a:solidFill>
            <a:schemeClr val="bg1"/>
          </a:solidFill>
          <a:ln w="7938">
            <a:solidFill>
              <a:srgbClr val="808080"/>
            </a:solidFill>
            <a:prstDash val="solid"/>
            <a:round/>
            <a:headEnd/>
            <a:tailEnd/>
          </a:ln>
        </p:spPr>
        <p:txBody>
          <a:bodyPr/>
          <a:lstStyle/>
          <a:p>
            <a:endParaRPr lang="ja-JP" altLang="en-US"/>
          </a:p>
        </p:txBody>
      </p:sp>
      <p:sp>
        <p:nvSpPr>
          <p:cNvPr id="183" name="Freeform 176"/>
          <p:cNvSpPr>
            <a:spLocks/>
          </p:cNvSpPr>
          <p:nvPr/>
        </p:nvSpPr>
        <p:spPr bwMode="auto">
          <a:xfrm>
            <a:off x="6071444" y="2740897"/>
            <a:ext cx="17463" cy="17457"/>
          </a:xfrm>
          <a:custGeom>
            <a:avLst/>
            <a:gdLst>
              <a:gd name="T0" fmla="*/ 11 w 11"/>
              <a:gd name="T1" fmla="*/ 0 h 11"/>
              <a:gd name="T2" fmla="*/ 11 w 11"/>
              <a:gd name="T3" fmla="*/ 11 h 11"/>
              <a:gd name="T4" fmla="*/ 0 w 11"/>
              <a:gd name="T5" fmla="*/ 6 h 11"/>
              <a:gd name="T6" fmla="*/ 11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0"/>
                </a:moveTo>
                <a:lnTo>
                  <a:pt x="11" y="11"/>
                </a:lnTo>
                <a:lnTo>
                  <a:pt x="0" y="6"/>
                </a:lnTo>
                <a:lnTo>
                  <a:pt x="11"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4" name="Freeform 177"/>
          <p:cNvSpPr>
            <a:spLocks/>
          </p:cNvSpPr>
          <p:nvPr/>
        </p:nvSpPr>
        <p:spPr bwMode="auto">
          <a:xfrm>
            <a:off x="5293569" y="2312409"/>
            <a:ext cx="269875" cy="531643"/>
          </a:xfrm>
          <a:custGeom>
            <a:avLst/>
            <a:gdLst>
              <a:gd name="T0" fmla="*/ 144 w 170"/>
              <a:gd name="T1" fmla="*/ 151 h 335"/>
              <a:gd name="T2" fmla="*/ 144 w 170"/>
              <a:gd name="T3" fmla="*/ 135 h 335"/>
              <a:gd name="T4" fmla="*/ 160 w 170"/>
              <a:gd name="T5" fmla="*/ 130 h 335"/>
              <a:gd name="T6" fmla="*/ 165 w 170"/>
              <a:gd name="T7" fmla="*/ 119 h 335"/>
              <a:gd name="T8" fmla="*/ 170 w 170"/>
              <a:gd name="T9" fmla="*/ 103 h 335"/>
              <a:gd name="T10" fmla="*/ 165 w 170"/>
              <a:gd name="T11" fmla="*/ 92 h 335"/>
              <a:gd name="T12" fmla="*/ 165 w 170"/>
              <a:gd name="T13" fmla="*/ 70 h 335"/>
              <a:gd name="T14" fmla="*/ 160 w 170"/>
              <a:gd name="T15" fmla="*/ 54 h 335"/>
              <a:gd name="T16" fmla="*/ 144 w 170"/>
              <a:gd name="T17" fmla="*/ 49 h 335"/>
              <a:gd name="T18" fmla="*/ 128 w 170"/>
              <a:gd name="T19" fmla="*/ 38 h 335"/>
              <a:gd name="T20" fmla="*/ 117 w 170"/>
              <a:gd name="T21" fmla="*/ 22 h 335"/>
              <a:gd name="T22" fmla="*/ 101 w 170"/>
              <a:gd name="T23" fmla="*/ 11 h 335"/>
              <a:gd name="T24" fmla="*/ 90 w 170"/>
              <a:gd name="T25" fmla="*/ 11 h 335"/>
              <a:gd name="T26" fmla="*/ 80 w 170"/>
              <a:gd name="T27" fmla="*/ 0 h 335"/>
              <a:gd name="T28" fmla="*/ 74 w 170"/>
              <a:gd name="T29" fmla="*/ 11 h 335"/>
              <a:gd name="T30" fmla="*/ 69 w 170"/>
              <a:gd name="T31" fmla="*/ 27 h 335"/>
              <a:gd name="T32" fmla="*/ 64 w 170"/>
              <a:gd name="T33" fmla="*/ 43 h 335"/>
              <a:gd name="T34" fmla="*/ 53 w 170"/>
              <a:gd name="T35" fmla="*/ 59 h 335"/>
              <a:gd name="T36" fmla="*/ 58 w 170"/>
              <a:gd name="T37" fmla="*/ 81 h 335"/>
              <a:gd name="T38" fmla="*/ 42 w 170"/>
              <a:gd name="T39" fmla="*/ 92 h 335"/>
              <a:gd name="T40" fmla="*/ 26 w 170"/>
              <a:gd name="T41" fmla="*/ 97 h 335"/>
              <a:gd name="T42" fmla="*/ 5 w 170"/>
              <a:gd name="T43" fmla="*/ 97 h 335"/>
              <a:gd name="T44" fmla="*/ 10 w 170"/>
              <a:gd name="T45" fmla="*/ 108 h 335"/>
              <a:gd name="T46" fmla="*/ 21 w 170"/>
              <a:gd name="T47" fmla="*/ 124 h 335"/>
              <a:gd name="T48" fmla="*/ 32 w 170"/>
              <a:gd name="T49" fmla="*/ 151 h 335"/>
              <a:gd name="T50" fmla="*/ 26 w 170"/>
              <a:gd name="T51" fmla="*/ 178 h 335"/>
              <a:gd name="T52" fmla="*/ 21 w 170"/>
              <a:gd name="T53" fmla="*/ 200 h 335"/>
              <a:gd name="T54" fmla="*/ 5 w 170"/>
              <a:gd name="T55" fmla="*/ 216 h 335"/>
              <a:gd name="T56" fmla="*/ 0 w 170"/>
              <a:gd name="T57" fmla="*/ 233 h 335"/>
              <a:gd name="T58" fmla="*/ 5 w 170"/>
              <a:gd name="T59" fmla="*/ 254 h 335"/>
              <a:gd name="T60" fmla="*/ 16 w 170"/>
              <a:gd name="T61" fmla="*/ 270 h 335"/>
              <a:gd name="T62" fmla="*/ 26 w 170"/>
              <a:gd name="T63" fmla="*/ 292 h 335"/>
              <a:gd name="T64" fmla="*/ 42 w 170"/>
              <a:gd name="T65" fmla="*/ 292 h 335"/>
              <a:gd name="T66" fmla="*/ 53 w 170"/>
              <a:gd name="T67" fmla="*/ 297 h 335"/>
              <a:gd name="T68" fmla="*/ 64 w 170"/>
              <a:gd name="T69" fmla="*/ 308 h 335"/>
              <a:gd name="T70" fmla="*/ 74 w 170"/>
              <a:gd name="T71" fmla="*/ 319 h 335"/>
              <a:gd name="T72" fmla="*/ 96 w 170"/>
              <a:gd name="T73" fmla="*/ 335 h 335"/>
              <a:gd name="T74" fmla="*/ 106 w 170"/>
              <a:gd name="T75" fmla="*/ 319 h 335"/>
              <a:gd name="T76" fmla="*/ 101 w 170"/>
              <a:gd name="T77" fmla="*/ 303 h 335"/>
              <a:gd name="T78" fmla="*/ 117 w 170"/>
              <a:gd name="T79" fmla="*/ 303 h 335"/>
              <a:gd name="T80" fmla="*/ 117 w 170"/>
              <a:gd name="T81" fmla="*/ 292 h 335"/>
              <a:gd name="T82" fmla="*/ 128 w 170"/>
              <a:gd name="T83" fmla="*/ 287 h 335"/>
              <a:gd name="T84" fmla="*/ 138 w 170"/>
              <a:gd name="T85" fmla="*/ 276 h 335"/>
              <a:gd name="T86" fmla="*/ 122 w 170"/>
              <a:gd name="T87" fmla="*/ 276 h 335"/>
              <a:gd name="T88" fmla="*/ 122 w 170"/>
              <a:gd name="T89" fmla="*/ 260 h 335"/>
              <a:gd name="T90" fmla="*/ 122 w 170"/>
              <a:gd name="T91" fmla="*/ 249 h 335"/>
              <a:gd name="T92" fmla="*/ 133 w 170"/>
              <a:gd name="T93" fmla="*/ 233 h 335"/>
              <a:gd name="T94" fmla="*/ 138 w 170"/>
              <a:gd name="T95" fmla="*/ 222 h 335"/>
              <a:gd name="T96" fmla="*/ 133 w 170"/>
              <a:gd name="T97" fmla="*/ 205 h 335"/>
              <a:gd name="T98" fmla="*/ 133 w 170"/>
              <a:gd name="T99" fmla="*/ 184 h 335"/>
              <a:gd name="T100" fmla="*/ 144 w 170"/>
              <a:gd name="T101" fmla="*/ 173 h 335"/>
              <a:gd name="T102" fmla="*/ 144 w 170"/>
              <a:gd name="T103" fmla="*/ 157 h 3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0" h="335">
                <a:moveTo>
                  <a:pt x="144" y="157"/>
                </a:moveTo>
                <a:lnTo>
                  <a:pt x="144" y="151"/>
                </a:lnTo>
                <a:lnTo>
                  <a:pt x="149" y="141"/>
                </a:lnTo>
                <a:lnTo>
                  <a:pt x="144" y="135"/>
                </a:lnTo>
                <a:lnTo>
                  <a:pt x="149" y="130"/>
                </a:lnTo>
                <a:lnTo>
                  <a:pt x="160" y="130"/>
                </a:lnTo>
                <a:lnTo>
                  <a:pt x="170" y="130"/>
                </a:lnTo>
                <a:lnTo>
                  <a:pt x="165" y="119"/>
                </a:lnTo>
                <a:lnTo>
                  <a:pt x="165" y="114"/>
                </a:lnTo>
                <a:lnTo>
                  <a:pt x="170" y="103"/>
                </a:lnTo>
                <a:lnTo>
                  <a:pt x="170" y="97"/>
                </a:lnTo>
                <a:lnTo>
                  <a:pt x="165" y="92"/>
                </a:lnTo>
                <a:lnTo>
                  <a:pt x="165" y="81"/>
                </a:lnTo>
                <a:lnTo>
                  <a:pt x="165" y="70"/>
                </a:lnTo>
                <a:lnTo>
                  <a:pt x="165" y="65"/>
                </a:lnTo>
                <a:lnTo>
                  <a:pt x="160" y="54"/>
                </a:lnTo>
                <a:lnTo>
                  <a:pt x="154" y="49"/>
                </a:lnTo>
                <a:lnTo>
                  <a:pt x="144" y="49"/>
                </a:lnTo>
                <a:lnTo>
                  <a:pt x="133" y="43"/>
                </a:lnTo>
                <a:lnTo>
                  <a:pt x="128" y="38"/>
                </a:lnTo>
                <a:lnTo>
                  <a:pt x="122" y="32"/>
                </a:lnTo>
                <a:lnTo>
                  <a:pt x="117" y="22"/>
                </a:lnTo>
                <a:lnTo>
                  <a:pt x="106" y="16"/>
                </a:lnTo>
                <a:lnTo>
                  <a:pt x="101" y="11"/>
                </a:lnTo>
                <a:lnTo>
                  <a:pt x="96" y="11"/>
                </a:lnTo>
                <a:lnTo>
                  <a:pt x="90" y="11"/>
                </a:lnTo>
                <a:lnTo>
                  <a:pt x="85" y="5"/>
                </a:lnTo>
                <a:lnTo>
                  <a:pt x="80" y="0"/>
                </a:lnTo>
                <a:lnTo>
                  <a:pt x="80" y="5"/>
                </a:lnTo>
                <a:lnTo>
                  <a:pt x="74" y="11"/>
                </a:lnTo>
                <a:lnTo>
                  <a:pt x="69" y="22"/>
                </a:lnTo>
                <a:lnTo>
                  <a:pt x="69" y="27"/>
                </a:lnTo>
                <a:lnTo>
                  <a:pt x="69" y="32"/>
                </a:lnTo>
                <a:lnTo>
                  <a:pt x="64" y="43"/>
                </a:lnTo>
                <a:lnTo>
                  <a:pt x="64" y="54"/>
                </a:lnTo>
                <a:lnTo>
                  <a:pt x="53" y="59"/>
                </a:lnTo>
                <a:lnTo>
                  <a:pt x="58" y="70"/>
                </a:lnTo>
                <a:lnTo>
                  <a:pt x="58" y="81"/>
                </a:lnTo>
                <a:lnTo>
                  <a:pt x="53" y="87"/>
                </a:lnTo>
                <a:lnTo>
                  <a:pt x="42" y="92"/>
                </a:lnTo>
                <a:lnTo>
                  <a:pt x="37" y="97"/>
                </a:lnTo>
                <a:lnTo>
                  <a:pt x="26" y="97"/>
                </a:lnTo>
                <a:lnTo>
                  <a:pt x="16" y="103"/>
                </a:lnTo>
                <a:lnTo>
                  <a:pt x="5" y="97"/>
                </a:lnTo>
                <a:lnTo>
                  <a:pt x="5" y="103"/>
                </a:lnTo>
                <a:lnTo>
                  <a:pt x="10" y="108"/>
                </a:lnTo>
                <a:lnTo>
                  <a:pt x="16" y="119"/>
                </a:lnTo>
                <a:lnTo>
                  <a:pt x="21" y="124"/>
                </a:lnTo>
                <a:lnTo>
                  <a:pt x="21" y="135"/>
                </a:lnTo>
                <a:lnTo>
                  <a:pt x="32" y="151"/>
                </a:lnTo>
                <a:lnTo>
                  <a:pt x="32" y="168"/>
                </a:lnTo>
                <a:lnTo>
                  <a:pt x="26" y="178"/>
                </a:lnTo>
                <a:lnTo>
                  <a:pt x="26" y="189"/>
                </a:lnTo>
                <a:lnTo>
                  <a:pt x="21" y="200"/>
                </a:lnTo>
                <a:lnTo>
                  <a:pt x="16" y="205"/>
                </a:lnTo>
                <a:lnTo>
                  <a:pt x="5" y="216"/>
                </a:lnTo>
                <a:lnTo>
                  <a:pt x="0" y="222"/>
                </a:lnTo>
                <a:lnTo>
                  <a:pt x="0" y="233"/>
                </a:lnTo>
                <a:lnTo>
                  <a:pt x="5" y="243"/>
                </a:lnTo>
                <a:lnTo>
                  <a:pt x="5" y="254"/>
                </a:lnTo>
                <a:lnTo>
                  <a:pt x="10" y="265"/>
                </a:lnTo>
                <a:lnTo>
                  <a:pt x="16" y="270"/>
                </a:lnTo>
                <a:lnTo>
                  <a:pt x="21" y="281"/>
                </a:lnTo>
                <a:lnTo>
                  <a:pt x="26" y="292"/>
                </a:lnTo>
                <a:lnTo>
                  <a:pt x="32" y="292"/>
                </a:lnTo>
                <a:lnTo>
                  <a:pt x="42" y="292"/>
                </a:lnTo>
                <a:lnTo>
                  <a:pt x="48" y="292"/>
                </a:lnTo>
                <a:lnTo>
                  <a:pt x="53" y="297"/>
                </a:lnTo>
                <a:lnTo>
                  <a:pt x="58" y="303"/>
                </a:lnTo>
                <a:lnTo>
                  <a:pt x="64" y="308"/>
                </a:lnTo>
                <a:lnTo>
                  <a:pt x="69" y="308"/>
                </a:lnTo>
                <a:lnTo>
                  <a:pt x="74" y="319"/>
                </a:lnTo>
                <a:lnTo>
                  <a:pt x="85" y="335"/>
                </a:lnTo>
                <a:lnTo>
                  <a:pt x="96" y="335"/>
                </a:lnTo>
                <a:lnTo>
                  <a:pt x="101" y="330"/>
                </a:lnTo>
                <a:lnTo>
                  <a:pt x="106" y="319"/>
                </a:lnTo>
                <a:lnTo>
                  <a:pt x="106" y="308"/>
                </a:lnTo>
                <a:lnTo>
                  <a:pt x="101" y="303"/>
                </a:lnTo>
                <a:lnTo>
                  <a:pt x="112" y="303"/>
                </a:lnTo>
                <a:lnTo>
                  <a:pt x="117" y="303"/>
                </a:lnTo>
                <a:lnTo>
                  <a:pt x="122" y="297"/>
                </a:lnTo>
                <a:lnTo>
                  <a:pt x="117" y="292"/>
                </a:lnTo>
                <a:lnTo>
                  <a:pt x="117" y="287"/>
                </a:lnTo>
                <a:lnTo>
                  <a:pt x="128" y="287"/>
                </a:lnTo>
                <a:lnTo>
                  <a:pt x="133" y="281"/>
                </a:lnTo>
                <a:lnTo>
                  <a:pt x="138" y="276"/>
                </a:lnTo>
                <a:lnTo>
                  <a:pt x="128" y="281"/>
                </a:lnTo>
                <a:lnTo>
                  <a:pt x="122" y="276"/>
                </a:lnTo>
                <a:lnTo>
                  <a:pt x="122" y="265"/>
                </a:lnTo>
                <a:lnTo>
                  <a:pt x="122" y="260"/>
                </a:lnTo>
                <a:lnTo>
                  <a:pt x="128" y="260"/>
                </a:lnTo>
                <a:lnTo>
                  <a:pt x="122" y="249"/>
                </a:lnTo>
                <a:lnTo>
                  <a:pt x="122" y="238"/>
                </a:lnTo>
                <a:lnTo>
                  <a:pt x="133" y="233"/>
                </a:lnTo>
                <a:lnTo>
                  <a:pt x="133" y="227"/>
                </a:lnTo>
                <a:lnTo>
                  <a:pt x="138" y="222"/>
                </a:lnTo>
                <a:lnTo>
                  <a:pt x="133" y="216"/>
                </a:lnTo>
                <a:lnTo>
                  <a:pt x="133" y="205"/>
                </a:lnTo>
                <a:lnTo>
                  <a:pt x="133" y="195"/>
                </a:lnTo>
                <a:lnTo>
                  <a:pt x="133" y="184"/>
                </a:lnTo>
                <a:lnTo>
                  <a:pt x="138" y="184"/>
                </a:lnTo>
                <a:lnTo>
                  <a:pt x="144" y="173"/>
                </a:lnTo>
                <a:lnTo>
                  <a:pt x="144" y="168"/>
                </a:lnTo>
                <a:lnTo>
                  <a:pt x="144" y="157"/>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5" name="Freeform 178"/>
          <p:cNvSpPr>
            <a:spLocks/>
          </p:cNvSpPr>
          <p:nvPr/>
        </p:nvSpPr>
        <p:spPr bwMode="auto">
          <a:xfrm>
            <a:off x="5225306" y="4321543"/>
            <a:ext cx="68263" cy="68241"/>
          </a:xfrm>
          <a:custGeom>
            <a:avLst/>
            <a:gdLst>
              <a:gd name="T0" fmla="*/ 0 w 43"/>
              <a:gd name="T1" fmla="*/ 27 h 43"/>
              <a:gd name="T2" fmla="*/ 16 w 43"/>
              <a:gd name="T3" fmla="*/ 0 h 43"/>
              <a:gd name="T4" fmla="*/ 43 w 43"/>
              <a:gd name="T5" fmla="*/ 16 h 43"/>
              <a:gd name="T6" fmla="*/ 27 w 43"/>
              <a:gd name="T7" fmla="*/ 43 h 43"/>
              <a:gd name="T8" fmla="*/ 16 w 43"/>
              <a:gd name="T9" fmla="*/ 37 h 43"/>
              <a:gd name="T10" fmla="*/ 0 w 43"/>
              <a:gd name="T11" fmla="*/ 27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27"/>
                </a:moveTo>
                <a:lnTo>
                  <a:pt x="16" y="0"/>
                </a:lnTo>
                <a:lnTo>
                  <a:pt x="43" y="16"/>
                </a:lnTo>
                <a:lnTo>
                  <a:pt x="27" y="43"/>
                </a:lnTo>
                <a:lnTo>
                  <a:pt x="16" y="37"/>
                </a:lnTo>
                <a:lnTo>
                  <a:pt x="0" y="27"/>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7" name="Freeform 179"/>
          <p:cNvSpPr>
            <a:spLocks/>
          </p:cNvSpPr>
          <p:nvPr/>
        </p:nvSpPr>
        <p:spPr bwMode="auto">
          <a:xfrm>
            <a:off x="5352306" y="4312021"/>
            <a:ext cx="93663" cy="77763"/>
          </a:xfrm>
          <a:custGeom>
            <a:avLst/>
            <a:gdLst>
              <a:gd name="T0" fmla="*/ 0 w 59"/>
              <a:gd name="T1" fmla="*/ 33 h 49"/>
              <a:gd name="T2" fmla="*/ 16 w 59"/>
              <a:gd name="T3" fmla="*/ 6 h 49"/>
              <a:gd name="T4" fmla="*/ 37 w 59"/>
              <a:gd name="T5" fmla="*/ 11 h 49"/>
              <a:gd name="T6" fmla="*/ 43 w 59"/>
              <a:gd name="T7" fmla="*/ 0 h 49"/>
              <a:gd name="T8" fmla="*/ 59 w 59"/>
              <a:gd name="T9" fmla="*/ 6 h 49"/>
              <a:gd name="T10" fmla="*/ 59 w 59"/>
              <a:gd name="T11" fmla="*/ 27 h 49"/>
              <a:gd name="T12" fmla="*/ 43 w 59"/>
              <a:gd name="T13" fmla="*/ 49 h 49"/>
              <a:gd name="T14" fmla="*/ 0 w 59"/>
              <a:gd name="T15" fmla="*/ 33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49">
                <a:moveTo>
                  <a:pt x="0" y="33"/>
                </a:moveTo>
                <a:lnTo>
                  <a:pt x="16" y="6"/>
                </a:lnTo>
                <a:lnTo>
                  <a:pt x="37" y="11"/>
                </a:lnTo>
                <a:lnTo>
                  <a:pt x="43" y="0"/>
                </a:lnTo>
                <a:lnTo>
                  <a:pt x="59" y="6"/>
                </a:lnTo>
                <a:lnTo>
                  <a:pt x="59" y="27"/>
                </a:lnTo>
                <a:lnTo>
                  <a:pt x="43" y="49"/>
                </a:lnTo>
                <a:lnTo>
                  <a:pt x="0" y="3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8" name="Freeform 180"/>
          <p:cNvSpPr>
            <a:spLocks/>
          </p:cNvSpPr>
          <p:nvPr/>
        </p:nvSpPr>
        <p:spPr bwMode="auto">
          <a:xfrm>
            <a:off x="5207844" y="3986687"/>
            <a:ext cx="1135063" cy="1106135"/>
          </a:xfrm>
          <a:custGeom>
            <a:avLst/>
            <a:gdLst>
              <a:gd name="T0" fmla="*/ 528 w 715"/>
              <a:gd name="T1" fmla="*/ 416 h 697"/>
              <a:gd name="T2" fmla="*/ 512 w 715"/>
              <a:gd name="T3" fmla="*/ 459 h 697"/>
              <a:gd name="T4" fmla="*/ 517 w 715"/>
              <a:gd name="T5" fmla="*/ 513 h 697"/>
              <a:gd name="T6" fmla="*/ 539 w 715"/>
              <a:gd name="T7" fmla="*/ 562 h 697"/>
              <a:gd name="T8" fmla="*/ 528 w 715"/>
              <a:gd name="T9" fmla="*/ 600 h 697"/>
              <a:gd name="T10" fmla="*/ 491 w 715"/>
              <a:gd name="T11" fmla="*/ 638 h 697"/>
              <a:gd name="T12" fmla="*/ 448 w 715"/>
              <a:gd name="T13" fmla="*/ 676 h 697"/>
              <a:gd name="T14" fmla="*/ 416 w 715"/>
              <a:gd name="T15" fmla="*/ 692 h 697"/>
              <a:gd name="T16" fmla="*/ 374 w 715"/>
              <a:gd name="T17" fmla="*/ 670 h 697"/>
              <a:gd name="T18" fmla="*/ 368 w 715"/>
              <a:gd name="T19" fmla="*/ 611 h 697"/>
              <a:gd name="T20" fmla="*/ 326 w 715"/>
              <a:gd name="T21" fmla="*/ 573 h 697"/>
              <a:gd name="T22" fmla="*/ 294 w 715"/>
              <a:gd name="T23" fmla="*/ 535 h 697"/>
              <a:gd name="T24" fmla="*/ 272 w 715"/>
              <a:gd name="T25" fmla="*/ 503 h 697"/>
              <a:gd name="T26" fmla="*/ 246 w 715"/>
              <a:gd name="T27" fmla="*/ 438 h 697"/>
              <a:gd name="T28" fmla="*/ 240 w 715"/>
              <a:gd name="T29" fmla="*/ 421 h 697"/>
              <a:gd name="T30" fmla="*/ 235 w 715"/>
              <a:gd name="T31" fmla="*/ 411 h 697"/>
              <a:gd name="T32" fmla="*/ 219 w 715"/>
              <a:gd name="T33" fmla="*/ 378 h 697"/>
              <a:gd name="T34" fmla="*/ 214 w 715"/>
              <a:gd name="T35" fmla="*/ 351 h 697"/>
              <a:gd name="T36" fmla="*/ 198 w 715"/>
              <a:gd name="T37" fmla="*/ 324 h 697"/>
              <a:gd name="T38" fmla="*/ 187 w 715"/>
              <a:gd name="T39" fmla="*/ 303 h 697"/>
              <a:gd name="T40" fmla="*/ 166 w 715"/>
              <a:gd name="T41" fmla="*/ 286 h 697"/>
              <a:gd name="T42" fmla="*/ 155 w 715"/>
              <a:gd name="T43" fmla="*/ 232 h 697"/>
              <a:gd name="T44" fmla="*/ 118 w 715"/>
              <a:gd name="T45" fmla="*/ 189 h 697"/>
              <a:gd name="T46" fmla="*/ 59 w 715"/>
              <a:gd name="T47" fmla="*/ 86 h 697"/>
              <a:gd name="T48" fmla="*/ 91 w 715"/>
              <a:gd name="T49" fmla="*/ 86 h 697"/>
              <a:gd name="T50" fmla="*/ 150 w 715"/>
              <a:gd name="T51" fmla="*/ 97 h 697"/>
              <a:gd name="T52" fmla="*/ 198 w 715"/>
              <a:gd name="T53" fmla="*/ 162 h 697"/>
              <a:gd name="T54" fmla="*/ 214 w 715"/>
              <a:gd name="T55" fmla="*/ 124 h 697"/>
              <a:gd name="T56" fmla="*/ 208 w 715"/>
              <a:gd name="T57" fmla="*/ 97 h 697"/>
              <a:gd name="T58" fmla="*/ 235 w 715"/>
              <a:gd name="T59" fmla="*/ 97 h 697"/>
              <a:gd name="T60" fmla="*/ 224 w 715"/>
              <a:gd name="T61" fmla="*/ 75 h 697"/>
              <a:gd name="T62" fmla="*/ 192 w 715"/>
              <a:gd name="T63" fmla="*/ 65 h 697"/>
              <a:gd name="T64" fmla="*/ 80 w 715"/>
              <a:gd name="T65" fmla="*/ 10 h 697"/>
              <a:gd name="T66" fmla="*/ 171 w 715"/>
              <a:gd name="T67" fmla="*/ 32 h 697"/>
              <a:gd name="T68" fmla="*/ 187 w 715"/>
              <a:gd name="T69" fmla="*/ 0 h 697"/>
              <a:gd name="T70" fmla="*/ 283 w 715"/>
              <a:gd name="T71" fmla="*/ 32 h 697"/>
              <a:gd name="T72" fmla="*/ 347 w 715"/>
              <a:gd name="T73" fmla="*/ 48 h 697"/>
              <a:gd name="T74" fmla="*/ 400 w 715"/>
              <a:gd name="T75" fmla="*/ 86 h 697"/>
              <a:gd name="T76" fmla="*/ 459 w 715"/>
              <a:gd name="T77" fmla="*/ 54 h 697"/>
              <a:gd name="T78" fmla="*/ 464 w 715"/>
              <a:gd name="T79" fmla="*/ 119 h 697"/>
              <a:gd name="T80" fmla="*/ 517 w 715"/>
              <a:gd name="T81" fmla="*/ 140 h 697"/>
              <a:gd name="T82" fmla="*/ 560 w 715"/>
              <a:gd name="T83" fmla="*/ 162 h 697"/>
              <a:gd name="T84" fmla="*/ 576 w 715"/>
              <a:gd name="T85" fmla="*/ 200 h 697"/>
              <a:gd name="T86" fmla="*/ 613 w 715"/>
              <a:gd name="T87" fmla="*/ 211 h 697"/>
              <a:gd name="T88" fmla="*/ 640 w 715"/>
              <a:gd name="T89" fmla="*/ 211 h 697"/>
              <a:gd name="T90" fmla="*/ 661 w 715"/>
              <a:gd name="T91" fmla="*/ 238 h 697"/>
              <a:gd name="T92" fmla="*/ 693 w 715"/>
              <a:gd name="T93" fmla="*/ 275 h 697"/>
              <a:gd name="T94" fmla="*/ 715 w 715"/>
              <a:gd name="T95" fmla="*/ 297 h 697"/>
              <a:gd name="T96" fmla="*/ 709 w 715"/>
              <a:gd name="T97" fmla="*/ 340 h 697"/>
              <a:gd name="T98" fmla="*/ 693 w 715"/>
              <a:gd name="T99" fmla="*/ 378 h 697"/>
              <a:gd name="T100" fmla="*/ 645 w 715"/>
              <a:gd name="T101" fmla="*/ 373 h 697"/>
              <a:gd name="T102" fmla="*/ 624 w 715"/>
              <a:gd name="T103" fmla="*/ 340 h 697"/>
              <a:gd name="T104" fmla="*/ 608 w 715"/>
              <a:gd name="T105" fmla="*/ 308 h 697"/>
              <a:gd name="T106" fmla="*/ 581 w 715"/>
              <a:gd name="T107" fmla="*/ 340 h 697"/>
              <a:gd name="T108" fmla="*/ 549 w 715"/>
              <a:gd name="T109" fmla="*/ 378 h 697"/>
              <a:gd name="T110" fmla="*/ 507 w 715"/>
              <a:gd name="T111" fmla="*/ 362 h 6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5" h="697">
                <a:moveTo>
                  <a:pt x="501" y="367"/>
                </a:moveTo>
                <a:lnTo>
                  <a:pt x="507" y="378"/>
                </a:lnTo>
                <a:lnTo>
                  <a:pt x="512" y="389"/>
                </a:lnTo>
                <a:lnTo>
                  <a:pt x="512" y="400"/>
                </a:lnTo>
                <a:lnTo>
                  <a:pt x="523" y="411"/>
                </a:lnTo>
                <a:lnTo>
                  <a:pt x="528" y="416"/>
                </a:lnTo>
                <a:lnTo>
                  <a:pt x="533" y="421"/>
                </a:lnTo>
                <a:lnTo>
                  <a:pt x="533" y="432"/>
                </a:lnTo>
                <a:lnTo>
                  <a:pt x="528" y="443"/>
                </a:lnTo>
                <a:lnTo>
                  <a:pt x="523" y="449"/>
                </a:lnTo>
                <a:lnTo>
                  <a:pt x="512" y="454"/>
                </a:lnTo>
                <a:lnTo>
                  <a:pt x="512" y="459"/>
                </a:lnTo>
                <a:lnTo>
                  <a:pt x="507" y="470"/>
                </a:lnTo>
                <a:lnTo>
                  <a:pt x="517" y="476"/>
                </a:lnTo>
                <a:lnTo>
                  <a:pt x="517" y="486"/>
                </a:lnTo>
                <a:lnTo>
                  <a:pt x="517" y="497"/>
                </a:lnTo>
                <a:lnTo>
                  <a:pt x="517" y="508"/>
                </a:lnTo>
                <a:lnTo>
                  <a:pt x="517" y="513"/>
                </a:lnTo>
                <a:lnTo>
                  <a:pt x="517" y="524"/>
                </a:lnTo>
                <a:lnTo>
                  <a:pt x="523" y="530"/>
                </a:lnTo>
                <a:lnTo>
                  <a:pt x="528" y="540"/>
                </a:lnTo>
                <a:lnTo>
                  <a:pt x="528" y="546"/>
                </a:lnTo>
                <a:lnTo>
                  <a:pt x="539" y="551"/>
                </a:lnTo>
                <a:lnTo>
                  <a:pt x="539" y="562"/>
                </a:lnTo>
                <a:lnTo>
                  <a:pt x="549" y="562"/>
                </a:lnTo>
                <a:lnTo>
                  <a:pt x="555" y="573"/>
                </a:lnTo>
                <a:lnTo>
                  <a:pt x="544" y="578"/>
                </a:lnTo>
                <a:lnTo>
                  <a:pt x="539" y="584"/>
                </a:lnTo>
                <a:lnTo>
                  <a:pt x="533" y="589"/>
                </a:lnTo>
                <a:lnTo>
                  <a:pt x="528" y="600"/>
                </a:lnTo>
                <a:lnTo>
                  <a:pt x="523" y="605"/>
                </a:lnTo>
                <a:lnTo>
                  <a:pt x="517" y="611"/>
                </a:lnTo>
                <a:lnTo>
                  <a:pt x="512" y="616"/>
                </a:lnTo>
                <a:lnTo>
                  <a:pt x="507" y="627"/>
                </a:lnTo>
                <a:lnTo>
                  <a:pt x="496" y="632"/>
                </a:lnTo>
                <a:lnTo>
                  <a:pt x="491" y="638"/>
                </a:lnTo>
                <a:lnTo>
                  <a:pt x="485" y="643"/>
                </a:lnTo>
                <a:lnTo>
                  <a:pt x="480" y="649"/>
                </a:lnTo>
                <a:lnTo>
                  <a:pt x="470" y="654"/>
                </a:lnTo>
                <a:lnTo>
                  <a:pt x="464" y="659"/>
                </a:lnTo>
                <a:lnTo>
                  <a:pt x="454" y="670"/>
                </a:lnTo>
                <a:lnTo>
                  <a:pt x="448" y="676"/>
                </a:lnTo>
                <a:lnTo>
                  <a:pt x="448" y="687"/>
                </a:lnTo>
                <a:lnTo>
                  <a:pt x="454" y="692"/>
                </a:lnTo>
                <a:lnTo>
                  <a:pt x="443" y="697"/>
                </a:lnTo>
                <a:lnTo>
                  <a:pt x="438" y="692"/>
                </a:lnTo>
                <a:lnTo>
                  <a:pt x="427" y="692"/>
                </a:lnTo>
                <a:lnTo>
                  <a:pt x="416" y="692"/>
                </a:lnTo>
                <a:lnTo>
                  <a:pt x="411" y="687"/>
                </a:lnTo>
                <a:lnTo>
                  <a:pt x="400" y="681"/>
                </a:lnTo>
                <a:lnTo>
                  <a:pt x="395" y="687"/>
                </a:lnTo>
                <a:lnTo>
                  <a:pt x="384" y="681"/>
                </a:lnTo>
                <a:lnTo>
                  <a:pt x="379" y="681"/>
                </a:lnTo>
                <a:lnTo>
                  <a:pt x="374" y="670"/>
                </a:lnTo>
                <a:lnTo>
                  <a:pt x="374" y="659"/>
                </a:lnTo>
                <a:lnTo>
                  <a:pt x="374" y="654"/>
                </a:lnTo>
                <a:lnTo>
                  <a:pt x="368" y="638"/>
                </a:lnTo>
                <a:lnTo>
                  <a:pt x="368" y="632"/>
                </a:lnTo>
                <a:lnTo>
                  <a:pt x="368" y="622"/>
                </a:lnTo>
                <a:lnTo>
                  <a:pt x="368" y="611"/>
                </a:lnTo>
                <a:lnTo>
                  <a:pt x="363" y="605"/>
                </a:lnTo>
                <a:lnTo>
                  <a:pt x="358" y="595"/>
                </a:lnTo>
                <a:lnTo>
                  <a:pt x="347" y="589"/>
                </a:lnTo>
                <a:lnTo>
                  <a:pt x="342" y="584"/>
                </a:lnTo>
                <a:lnTo>
                  <a:pt x="336" y="578"/>
                </a:lnTo>
                <a:lnTo>
                  <a:pt x="326" y="573"/>
                </a:lnTo>
                <a:lnTo>
                  <a:pt x="310" y="568"/>
                </a:lnTo>
                <a:lnTo>
                  <a:pt x="304" y="562"/>
                </a:lnTo>
                <a:lnTo>
                  <a:pt x="294" y="562"/>
                </a:lnTo>
                <a:lnTo>
                  <a:pt x="288" y="557"/>
                </a:lnTo>
                <a:lnTo>
                  <a:pt x="283" y="540"/>
                </a:lnTo>
                <a:lnTo>
                  <a:pt x="294" y="535"/>
                </a:lnTo>
                <a:lnTo>
                  <a:pt x="288" y="530"/>
                </a:lnTo>
                <a:lnTo>
                  <a:pt x="278" y="530"/>
                </a:lnTo>
                <a:lnTo>
                  <a:pt x="272" y="524"/>
                </a:lnTo>
                <a:lnTo>
                  <a:pt x="267" y="519"/>
                </a:lnTo>
                <a:lnTo>
                  <a:pt x="267" y="508"/>
                </a:lnTo>
                <a:lnTo>
                  <a:pt x="272" y="503"/>
                </a:lnTo>
                <a:lnTo>
                  <a:pt x="262" y="497"/>
                </a:lnTo>
                <a:lnTo>
                  <a:pt x="256" y="486"/>
                </a:lnTo>
                <a:lnTo>
                  <a:pt x="246" y="476"/>
                </a:lnTo>
                <a:lnTo>
                  <a:pt x="246" y="465"/>
                </a:lnTo>
                <a:lnTo>
                  <a:pt x="246" y="454"/>
                </a:lnTo>
                <a:lnTo>
                  <a:pt x="246" y="438"/>
                </a:lnTo>
                <a:lnTo>
                  <a:pt x="246" y="427"/>
                </a:lnTo>
                <a:lnTo>
                  <a:pt x="240" y="421"/>
                </a:lnTo>
                <a:lnTo>
                  <a:pt x="246" y="411"/>
                </a:lnTo>
                <a:lnTo>
                  <a:pt x="240" y="405"/>
                </a:lnTo>
                <a:lnTo>
                  <a:pt x="235" y="411"/>
                </a:lnTo>
                <a:lnTo>
                  <a:pt x="240" y="421"/>
                </a:lnTo>
                <a:lnTo>
                  <a:pt x="235" y="421"/>
                </a:lnTo>
                <a:lnTo>
                  <a:pt x="230" y="427"/>
                </a:lnTo>
                <a:lnTo>
                  <a:pt x="224" y="432"/>
                </a:lnTo>
                <a:lnTo>
                  <a:pt x="230" y="421"/>
                </a:lnTo>
                <a:lnTo>
                  <a:pt x="230" y="416"/>
                </a:lnTo>
                <a:lnTo>
                  <a:pt x="235" y="411"/>
                </a:lnTo>
                <a:lnTo>
                  <a:pt x="235" y="400"/>
                </a:lnTo>
                <a:lnTo>
                  <a:pt x="235" y="394"/>
                </a:lnTo>
                <a:lnTo>
                  <a:pt x="230" y="394"/>
                </a:lnTo>
                <a:lnTo>
                  <a:pt x="230" y="389"/>
                </a:lnTo>
                <a:lnTo>
                  <a:pt x="224" y="378"/>
                </a:lnTo>
                <a:lnTo>
                  <a:pt x="219" y="378"/>
                </a:lnTo>
                <a:lnTo>
                  <a:pt x="214" y="378"/>
                </a:lnTo>
                <a:lnTo>
                  <a:pt x="214" y="367"/>
                </a:lnTo>
                <a:lnTo>
                  <a:pt x="208" y="362"/>
                </a:lnTo>
                <a:lnTo>
                  <a:pt x="203" y="362"/>
                </a:lnTo>
                <a:lnTo>
                  <a:pt x="208" y="362"/>
                </a:lnTo>
                <a:lnTo>
                  <a:pt x="214" y="351"/>
                </a:lnTo>
                <a:lnTo>
                  <a:pt x="224" y="351"/>
                </a:lnTo>
                <a:lnTo>
                  <a:pt x="219" y="346"/>
                </a:lnTo>
                <a:lnTo>
                  <a:pt x="214" y="340"/>
                </a:lnTo>
                <a:lnTo>
                  <a:pt x="208" y="335"/>
                </a:lnTo>
                <a:lnTo>
                  <a:pt x="208" y="324"/>
                </a:lnTo>
                <a:lnTo>
                  <a:pt x="198" y="324"/>
                </a:lnTo>
                <a:lnTo>
                  <a:pt x="192" y="324"/>
                </a:lnTo>
                <a:lnTo>
                  <a:pt x="182" y="324"/>
                </a:lnTo>
                <a:lnTo>
                  <a:pt x="171" y="319"/>
                </a:lnTo>
                <a:lnTo>
                  <a:pt x="176" y="313"/>
                </a:lnTo>
                <a:lnTo>
                  <a:pt x="182" y="308"/>
                </a:lnTo>
                <a:lnTo>
                  <a:pt x="187" y="303"/>
                </a:lnTo>
                <a:lnTo>
                  <a:pt x="176" y="303"/>
                </a:lnTo>
                <a:lnTo>
                  <a:pt x="171" y="303"/>
                </a:lnTo>
                <a:lnTo>
                  <a:pt x="176" y="297"/>
                </a:lnTo>
                <a:lnTo>
                  <a:pt x="171" y="292"/>
                </a:lnTo>
                <a:lnTo>
                  <a:pt x="171" y="286"/>
                </a:lnTo>
                <a:lnTo>
                  <a:pt x="166" y="286"/>
                </a:lnTo>
                <a:lnTo>
                  <a:pt x="171" y="281"/>
                </a:lnTo>
                <a:lnTo>
                  <a:pt x="166" y="275"/>
                </a:lnTo>
                <a:lnTo>
                  <a:pt x="155" y="270"/>
                </a:lnTo>
                <a:lnTo>
                  <a:pt x="139" y="270"/>
                </a:lnTo>
                <a:lnTo>
                  <a:pt x="139" y="265"/>
                </a:lnTo>
                <a:lnTo>
                  <a:pt x="155" y="232"/>
                </a:lnTo>
                <a:lnTo>
                  <a:pt x="160" y="221"/>
                </a:lnTo>
                <a:lnTo>
                  <a:pt x="160" y="211"/>
                </a:lnTo>
                <a:lnTo>
                  <a:pt x="166" y="200"/>
                </a:lnTo>
                <a:lnTo>
                  <a:pt x="144" y="194"/>
                </a:lnTo>
                <a:lnTo>
                  <a:pt x="139" y="189"/>
                </a:lnTo>
                <a:lnTo>
                  <a:pt x="118" y="189"/>
                </a:lnTo>
                <a:lnTo>
                  <a:pt x="80" y="184"/>
                </a:lnTo>
                <a:lnTo>
                  <a:pt x="32" y="184"/>
                </a:lnTo>
                <a:lnTo>
                  <a:pt x="11" y="86"/>
                </a:lnTo>
                <a:lnTo>
                  <a:pt x="0" y="32"/>
                </a:lnTo>
                <a:lnTo>
                  <a:pt x="54" y="54"/>
                </a:lnTo>
                <a:lnTo>
                  <a:pt x="59" y="86"/>
                </a:lnTo>
                <a:lnTo>
                  <a:pt x="70" y="140"/>
                </a:lnTo>
                <a:lnTo>
                  <a:pt x="70" y="146"/>
                </a:lnTo>
                <a:lnTo>
                  <a:pt x="107" y="146"/>
                </a:lnTo>
                <a:lnTo>
                  <a:pt x="96" y="102"/>
                </a:lnTo>
                <a:lnTo>
                  <a:pt x="96" y="92"/>
                </a:lnTo>
                <a:lnTo>
                  <a:pt x="91" y="86"/>
                </a:lnTo>
                <a:lnTo>
                  <a:pt x="91" y="75"/>
                </a:lnTo>
                <a:lnTo>
                  <a:pt x="96" y="75"/>
                </a:lnTo>
                <a:lnTo>
                  <a:pt x="112" y="75"/>
                </a:lnTo>
                <a:lnTo>
                  <a:pt x="118" y="81"/>
                </a:lnTo>
                <a:lnTo>
                  <a:pt x="123" y="92"/>
                </a:lnTo>
                <a:lnTo>
                  <a:pt x="150" y="97"/>
                </a:lnTo>
                <a:lnTo>
                  <a:pt x="160" y="124"/>
                </a:lnTo>
                <a:lnTo>
                  <a:pt x="166" y="151"/>
                </a:lnTo>
                <a:lnTo>
                  <a:pt x="171" y="162"/>
                </a:lnTo>
                <a:lnTo>
                  <a:pt x="182" y="162"/>
                </a:lnTo>
                <a:lnTo>
                  <a:pt x="192" y="167"/>
                </a:lnTo>
                <a:lnTo>
                  <a:pt x="198" y="162"/>
                </a:lnTo>
                <a:lnTo>
                  <a:pt x="182" y="156"/>
                </a:lnTo>
                <a:lnTo>
                  <a:pt x="187" y="140"/>
                </a:lnTo>
                <a:lnTo>
                  <a:pt x="192" y="129"/>
                </a:lnTo>
                <a:lnTo>
                  <a:pt x="203" y="124"/>
                </a:lnTo>
                <a:lnTo>
                  <a:pt x="208" y="140"/>
                </a:lnTo>
                <a:lnTo>
                  <a:pt x="214" y="124"/>
                </a:lnTo>
                <a:lnTo>
                  <a:pt x="198" y="124"/>
                </a:lnTo>
                <a:lnTo>
                  <a:pt x="187" y="102"/>
                </a:lnTo>
                <a:lnTo>
                  <a:pt x="187" y="97"/>
                </a:lnTo>
                <a:lnTo>
                  <a:pt x="192" y="97"/>
                </a:lnTo>
                <a:lnTo>
                  <a:pt x="198" y="97"/>
                </a:lnTo>
                <a:lnTo>
                  <a:pt x="208" y="97"/>
                </a:lnTo>
                <a:lnTo>
                  <a:pt x="219" y="97"/>
                </a:lnTo>
                <a:lnTo>
                  <a:pt x="235" y="97"/>
                </a:lnTo>
                <a:lnTo>
                  <a:pt x="240" y="102"/>
                </a:lnTo>
                <a:lnTo>
                  <a:pt x="246" y="97"/>
                </a:lnTo>
                <a:lnTo>
                  <a:pt x="240" y="92"/>
                </a:lnTo>
                <a:lnTo>
                  <a:pt x="235" y="97"/>
                </a:lnTo>
                <a:lnTo>
                  <a:pt x="187" y="86"/>
                </a:lnTo>
                <a:lnTo>
                  <a:pt x="182" y="81"/>
                </a:lnTo>
                <a:lnTo>
                  <a:pt x="192" y="75"/>
                </a:lnTo>
                <a:lnTo>
                  <a:pt x="198" y="70"/>
                </a:lnTo>
                <a:lnTo>
                  <a:pt x="219" y="75"/>
                </a:lnTo>
                <a:lnTo>
                  <a:pt x="224" y="75"/>
                </a:lnTo>
                <a:lnTo>
                  <a:pt x="235" y="75"/>
                </a:lnTo>
                <a:lnTo>
                  <a:pt x="235" y="70"/>
                </a:lnTo>
                <a:lnTo>
                  <a:pt x="224" y="65"/>
                </a:lnTo>
                <a:lnTo>
                  <a:pt x="224" y="54"/>
                </a:lnTo>
                <a:lnTo>
                  <a:pt x="224" y="65"/>
                </a:lnTo>
                <a:lnTo>
                  <a:pt x="192" y="65"/>
                </a:lnTo>
                <a:lnTo>
                  <a:pt x="182" y="65"/>
                </a:lnTo>
                <a:lnTo>
                  <a:pt x="171" y="70"/>
                </a:lnTo>
                <a:lnTo>
                  <a:pt x="166" y="70"/>
                </a:lnTo>
                <a:lnTo>
                  <a:pt x="139" y="75"/>
                </a:lnTo>
                <a:lnTo>
                  <a:pt x="91" y="59"/>
                </a:lnTo>
                <a:lnTo>
                  <a:pt x="80" y="10"/>
                </a:lnTo>
                <a:lnTo>
                  <a:pt x="112" y="21"/>
                </a:lnTo>
                <a:lnTo>
                  <a:pt x="118" y="21"/>
                </a:lnTo>
                <a:lnTo>
                  <a:pt x="123" y="27"/>
                </a:lnTo>
                <a:lnTo>
                  <a:pt x="144" y="32"/>
                </a:lnTo>
                <a:lnTo>
                  <a:pt x="166" y="37"/>
                </a:lnTo>
                <a:lnTo>
                  <a:pt x="171" y="32"/>
                </a:lnTo>
                <a:lnTo>
                  <a:pt x="134" y="10"/>
                </a:lnTo>
                <a:lnTo>
                  <a:pt x="134" y="0"/>
                </a:lnTo>
                <a:lnTo>
                  <a:pt x="150" y="0"/>
                </a:lnTo>
                <a:lnTo>
                  <a:pt x="166" y="0"/>
                </a:lnTo>
                <a:lnTo>
                  <a:pt x="176" y="0"/>
                </a:lnTo>
                <a:lnTo>
                  <a:pt x="187" y="0"/>
                </a:lnTo>
                <a:lnTo>
                  <a:pt x="214" y="10"/>
                </a:lnTo>
                <a:lnTo>
                  <a:pt x="240" y="16"/>
                </a:lnTo>
                <a:lnTo>
                  <a:pt x="251" y="21"/>
                </a:lnTo>
                <a:lnTo>
                  <a:pt x="256" y="21"/>
                </a:lnTo>
                <a:lnTo>
                  <a:pt x="267" y="27"/>
                </a:lnTo>
                <a:lnTo>
                  <a:pt x="283" y="32"/>
                </a:lnTo>
                <a:lnTo>
                  <a:pt x="294" y="37"/>
                </a:lnTo>
                <a:lnTo>
                  <a:pt x="310" y="43"/>
                </a:lnTo>
                <a:lnTo>
                  <a:pt x="315" y="43"/>
                </a:lnTo>
                <a:lnTo>
                  <a:pt x="326" y="48"/>
                </a:lnTo>
                <a:lnTo>
                  <a:pt x="342" y="48"/>
                </a:lnTo>
                <a:lnTo>
                  <a:pt x="347" y="48"/>
                </a:lnTo>
                <a:lnTo>
                  <a:pt x="358" y="54"/>
                </a:lnTo>
                <a:lnTo>
                  <a:pt x="368" y="59"/>
                </a:lnTo>
                <a:lnTo>
                  <a:pt x="374" y="70"/>
                </a:lnTo>
                <a:lnTo>
                  <a:pt x="379" y="81"/>
                </a:lnTo>
                <a:lnTo>
                  <a:pt x="384" y="86"/>
                </a:lnTo>
                <a:lnTo>
                  <a:pt x="400" y="86"/>
                </a:lnTo>
                <a:lnTo>
                  <a:pt x="406" y="81"/>
                </a:lnTo>
                <a:lnTo>
                  <a:pt x="427" y="70"/>
                </a:lnTo>
                <a:lnTo>
                  <a:pt x="438" y="70"/>
                </a:lnTo>
                <a:lnTo>
                  <a:pt x="443" y="65"/>
                </a:lnTo>
                <a:lnTo>
                  <a:pt x="454" y="59"/>
                </a:lnTo>
                <a:lnTo>
                  <a:pt x="459" y="54"/>
                </a:lnTo>
                <a:lnTo>
                  <a:pt x="464" y="70"/>
                </a:lnTo>
                <a:lnTo>
                  <a:pt x="459" y="75"/>
                </a:lnTo>
                <a:lnTo>
                  <a:pt x="464" y="81"/>
                </a:lnTo>
                <a:lnTo>
                  <a:pt x="464" y="92"/>
                </a:lnTo>
                <a:lnTo>
                  <a:pt x="464" y="108"/>
                </a:lnTo>
                <a:lnTo>
                  <a:pt x="464" y="119"/>
                </a:lnTo>
                <a:lnTo>
                  <a:pt x="480" y="124"/>
                </a:lnTo>
                <a:lnTo>
                  <a:pt x="491" y="124"/>
                </a:lnTo>
                <a:lnTo>
                  <a:pt x="501" y="124"/>
                </a:lnTo>
                <a:lnTo>
                  <a:pt x="501" y="129"/>
                </a:lnTo>
                <a:lnTo>
                  <a:pt x="507" y="140"/>
                </a:lnTo>
                <a:lnTo>
                  <a:pt x="517" y="140"/>
                </a:lnTo>
                <a:lnTo>
                  <a:pt x="512" y="151"/>
                </a:lnTo>
                <a:lnTo>
                  <a:pt x="517" y="156"/>
                </a:lnTo>
                <a:lnTo>
                  <a:pt x="523" y="167"/>
                </a:lnTo>
                <a:lnTo>
                  <a:pt x="539" y="167"/>
                </a:lnTo>
                <a:lnTo>
                  <a:pt x="549" y="167"/>
                </a:lnTo>
                <a:lnTo>
                  <a:pt x="560" y="162"/>
                </a:lnTo>
                <a:lnTo>
                  <a:pt x="565" y="173"/>
                </a:lnTo>
                <a:lnTo>
                  <a:pt x="560" y="178"/>
                </a:lnTo>
                <a:lnTo>
                  <a:pt x="565" y="184"/>
                </a:lnTo>
                <a:lnTo>
                  <a:pt x="560" y="194"/>
                </a:lnTo>
                <a:lnTo>
                  <a:pt x="565" y="200"/>
                </a:lnTo>
                <a:lnTo>
                  <a:pt x="576" y="200"/>
                </a:lnTo>
                <a:lnTo>
                  <a:pt x="581" y="211"/>
                </a:lnTo>
                <a:lnTo>
                  <a:pt x="587" y="211"/>
                </a:lnTo>
                <a:lnTo>
                  <a:pt x="592" y="211"/>
                </a:lnTo>
                <a:lnTo>
                  <a:pt x="597" y="211"/>
                </a:lnTo>
                <a:lnTo>
                  <a:pt x="603" y="205"/>
                </a:lnTo>
                <a:lnTo>
                  <a:pt x="613" y="211"/>
                </a:lnTo>
                <a:lnTo>
                  <a:pt x="613" y="200"/>
                </a:lnTo>
                <a:lnTo>
                  <a:pt x="613" y="189"/>
                </a:lnTo>
                <a:lnTo>
                  <a:pt x="624" y="189"/>
                </a:lnTo>
                <a:lnTo>
                  <a:pt x="635" y="189"/>
                </a:lnTo>
                <a:lnTo>
                  <a:pt x="645" y="200"/>
                </a:lnTo>
                <a:lnTo>
                  <a:pt x="640" y="211"/>
                </a:lnTo>
                <a:lnTo>
                  <a:pt x="640" y="221"/>
                </a:lnTo>
                <a:lnTo>
                  <a:pt x="640" y="232"/>
                </a:lnTo>
                <a:lnTo>
                  <a:pt x="645" y="232"/>
                </a:lnTo>
                <a:lnTo>
                  <a:pt x="656" y="232"/>
                </a:lnTo>
                <a:lnTo>
                  <a:pt x="656" y="243"/>
                </a:lnTo>
                <a:lnTo>
                  <a:pt x="661" y="238"/>
                </a:lnTo>
                <a:lnTo>
                  <a:pt x="672" y="243"/>
                </a:lnTo>
                <a:lnTo>
                  <a:pt x="667" y="248"/>
                </a:lnTo>
                <a:lnTo>
                  <a:pt x="672" y="254"/>
                </a:lnTo>
                <a:lnTo>
                  <a:pt x="677" y="259"/>
                </a:lnTo>
                <a:lnTo>
                  <a:pt x="683" y="265"/>
                </a:lnTo>
                <a:lnTo>
                  <a:pt x="693" y="275"/>
                </a:lnTo>
                <a:lnTo>
                  <a:pt x="688" y="275"/>
                </a:lnTo>
                <a:lnTo>
                  <a:pt x="693" y="281"/>
                </a:lnTo>
                <a:lnTo>
                  <a:pt x="693" y="286"/>
                </a:lnTo>
                <a:lnTo>
                  <a:pt x="693" y="292"/>
                </a:lnTo>
                <a:lnTo>
                  <a:pt x="704" y="292"/>
                </a:lnTo>
                <a:lnTo>
                  <a:pt x="715" y="297"/>
                </a:lnTo>
                <a:lnTo>
                  <a:pt x="709" y="303"/>
                </a:lnTo>
                <a:lnTo>
                  <a:pt x="709" y="313"/>
                </a:lnTo>
                <a:lnTo>
                  <a:pt x="709" y="319"/>
                </a:lnTo>
                <a:lnTo>
                  <a:pt x="704" y="324"/>
                </a:lnTo>
                <a:lnTo>
                  <a:pt x="704" y="335"/>
                </a:lnTo>
                <a:lnTo>
                  <a:pt x="709" y="340"/>
                </a:lnTo>
                <a:lnTo>
                  <a:pt x="704" y="346"/>
                </a:lnTo>
                <a:lnTo>
                  <a:pt x="699" y="346"/>
                </a:lnTo>
                <a:lnTo>
                  <a:pt x="688" y="357"/>
                </a:lnTo>
                <a:lnTo>
                  <a:pt x="693" y="362"/>
                </a:lnTo>
                <a:lnTo>
                  <a:pt x="699" y="373"/>
                </a:lnTo>
                <a:lnTo>
                  <a:pt x="693" y="378"/>
                </a:lnTo>
                <a:lnTo>
                  <a:pt x="688" y="378"/>
                </a:lnTo>
                <a:lnTo>
                  <a:pt x="677" y="384"/>
                </a:lnTo>
                <a:lnTo>
                  <a:pt x="667" y="378"/>
                </a:lnTo>
                <a:lnTo>
                  <a:pt x="661" y="378"/>
                </a:lnTo>
                <a:lnTo>
                  <a:pt x="656" y="378"/>
                </a:lnTo>
                <a:lnTo>
                  <a:pt x="645" y="373"/>
                </a:lnTo>
                <a:lnTo>
                  <a:pt x="635" y="367"/>
                </a:lnTo>
                <a:lnTo>
                  <a:pt x="635" y="362"/>
                </a:lnTo>
                <a:lnTo>
                  <a:pt x="624" y="357"/>
                </a:lnTo>
                <a:lnTo>
                  <a:pt x="619" y="346"/>
                </a:lnTo>
                <a:lnTo>
                  <a:pt x="624" y="346"/>
                </a:lnTo>
                <a:lnTo>
                  <a:pt x="624" y="340"/>
                </a:lnTo>
                <a:lnTo>
                  <a:pt x="624" y="330"/>
                </a:lnTo>
                <a:lnTo>
                  <a:pt x="619" y="324"/>
                </a:lnTo>
                <a:lnTo>
                  <a:pt x="613" y="324"/>
                </a:lnTo>
                <a:lnTo>
                  <a:pt x="619" y="319"/>
                </a:lnTo>
                <a:lnTo>
                  <a:pt x="603" y="319"/>
                </a:lnTo>
                <a:lnTo>
                  <a:pt x="608" y="308"/>
                </a:lnTo>
                <a:lnTo>
                  <a:pt x="603" y="308"/>
                </a:lnTo>
                <a:lnTo>
                  <a:pt x="592" y="313"/>
                </a:lnTo>
                <a:lnTo>
                  <a:pt x="592" y="319"/>
                </a:lnTo>
                <a:lnTo>
                  <a:pt x="587" y="324"/>
                </a:lnTo>
                <a:lnTo>
                  <a:pt x="587" y="335"/>
                </a:lnTo>
                <a:lnTo>
                  <a:pt x="581" y="340"/>
                </a:lnTo>
                <a:lnTo>
                  <a:pt x="587" y="351"/>
                </a:lnTo>
                <a:lnTo>
                  <a:pt x="565" y="351"/>
                </a:lnTo>
                <a:lnTo>
                  <a:pt x="555" y="351"/>
                </a:lnTo>
                <a:lnTo>
                  <a:pt x="549" y="357"/>
                </a:lnTo>
                <a:lnTo>
                  <a:pt x="549" y="362"/>
                </a:lnTo>
                <a:lnTo>
                  <a:pt x="549" y="378"/>
                </a:lnTo>
                <a:lnTo>
                  <a:pt x="544" y="384"/>
                </a:lnTo>
                <a:lnTo>
                  <a:pt x="539" y="378"/>
                </a:lnTo>
                <a:lnTo>
                  <a:pt x="533" y="378"/>
                </a:lnTo>
                <a:lnTo>
                  <a:pt x="523" y="373"/>
                </a:lnTo>
                <a:lnTo>
                  <a:pt x="517" y="367"/>
                </a:lnTo>
                <a:lnTo>
                  <a:pt x="507" y="362"/>
                </a:lnTo>
                <a:lnTo>
                  <a:pt x="512" y="373"/>
                </a:lnTo>
                <a:lnTo>
                  <a:pt x="507" y="367"/>
                </a:lnTo>
                <a:lnTo>
                  <a:pt x="501" y="367"/>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9" name="Freeform 181"/>
          <p:cNvSpPr>
            <a:spLocks/>
          </p:cNvSpPr>
          <p:nvPr/>
        </p:nvSpPr>
        <p:spPr bwMode="auto">
          <a:xfrm>
            <a:off x="6282581" y="4423111"/>
            <a:ext cx="17463" cy="17457"/>
          </a:xfrm>
          <a:custGeom>
            <a:avLst/>
            <a:gdLst>
              <a:gd name="T0" fmla="*/ 11 w 11"/>
              <a:gd name="T1" fmla="*/ 11 h 11"/>
              <a:gd name="T2" fmla="*/ 11 w 11"/>
              <a:gd name="T3" fmla="*/ 0 h 11"/>
              <a:gd name="T4" fmla="*/ 6 w 11"/>
              <a:gd name="T5" fmla="*/ 0 h 11"/>
              <a:gd name="T6" fmla="*/ 6 w 11"/>
              <a:gd name="T7" fmla="*/ 11 h 11"/>
              <a:gd name="T8" fmla="*/ 0 w 11"/>
              <a:gd name="T9" fmla="*/ 11 h 11"/>
              <a:gd name="T10" fmla="*/ 11 w 11"/>
              <a:gd name="T11" fmla="*/ 1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11" y="11"/>
                </a:moveTo>
                <a:lnTo>
                  <a:pt x="11" y="0"/>
                </a:lnTo>
                <a:lnTo>
                  <a:pt x="6" y="0"/>
                </a:lnTo>
                <a:lnTo>
                  <a:pt x="6" y="11"/>
                </a:lnTo>
                <a:lnTo>
                  <a:pt x="0" y="11"/>
                </a:lnTo>
                <a:lnTo>
                  <a:pt x="11"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3" name="Freeform 182"/>
          <p:cNvSpPr>
            <a:spLocks/>
          </p:cNvSpPr>
          <p:nvPr/>
        </p:nvSpPr>
        <p:spPr bwMode="auto">
          <a:xfrm>
            <a:off x="4912569" y="4654812"/>
            <a:ext cx="668338" cy="953783"/>
          </a:xfrm>
          <a:custGeom>
            <a:avLst/>
            <a:gdLst>
              <a:gd name="T0" fmla="*/ 368 w 421"/>
              <a:gd name="T1" fmla="*/ 287 h 601"/>
              <a:gd name="T2" fmla="*/ 352 w 421"/>
              <a:gd name="T3" fmla="*/ 260 h 601"/>
              <a:gd name="T4" fmla="*/ 341 w 421"/>
              <a:gd name="T5" fmla="*/ 228 h 601"/>
              <a:gd name="T6" fmla="*/ 336 w 421"/>
              <a:gd name="T7" fmla="*/ 195 h 601"/>
              <a:gd name="T8" fmla="*/ 341 w 421"/>
              <a:gd name="T9" fmla="*/ 163 h 601"/>
              <a:gd name="T10" fmla="*/ 314 w 421"/>
              <a:gd name="T11" fmla="*/ 136 h 601"/>
              <a:gd name="T12" fmla="*/ 282 w 421"/>
              <a:gd name="T13" fmla="*/ 130 h 601"/>
              <a:gd name="T14" fmla="*/ 240 w 421"/>
              <a:gd name="T15" fmla="*/ 109 h 601"/>
              <a:gd name="T16" fmla="*/ 213 w 421"/>
              <a:gd name="T17" fmla="*/ 87 h 601"/>
              <a:gd name="T18" fmla="*/ 176 w 421"/>
              <a:gd name="T19" fmla="*/ 60 h 601"/>
              <a:gd name="T20" fmla="*/ 128 w 421"/>
              <a:gd name="T21" fmla="*/ 28 h 601"/>
              <a:gd name="T22" fmla="*/ 80 w 421"/>
              <a:gd name="T23" fmla="*/ 6 h 601"/>
              <a:gd name="T24" fmla="*/ 69 w 421"/>
              <a:gd name="T25" fmla="*/ 22 h 601"/>
              <a:gd name="T26" fmla="*/ 85 w 421"/>
              <a:gd name="T27" fmla="*/ 65 h 601"/>
              <a:gd name="T28" fmla="*/ 90 w 421"/>
              <a:gd name="T29" fmla="*/ 98 h 601"/>
              <a:gd name="T30" fmla="*/ 64 w 421"/>
              <a:gd name="T31" fmla="*/ 87 h 601"/>
              <a:gd name="T32" fmla="*/ 48 w 421"/>
              <a:gd name="T33" fmla="*/ 114 h 601"/>
              <a:gd name="T34" fmla="*/ 69 w 421"/>
              <a:gd name="T35" fmla="*/ 125 h 601"/>
              <a:gd name="T36" fmla="*/ 64 w 421"/>
              <a:gd name="T37" fmla="*/ 141 h 601"/>
              <a:gd name="T38" fmla="*/ 37 w 421"/>
              <a:gd name="T39" fmla="*/ 130 h 601"/>
              <a:gd name="T40" fmla="*/ 0 w 421"/>
              <a:gd name="T41" fmla="*/ 147 h 601"/>
              <a:gd name="T42" fmla="*/ 21 w 421"/>
              <a:gd name="T43" fmla="*/ 163 h 601"/>
              <a:gd name="T44" fmla="*/ 42 w 421"/>
              <a:gd name="T45" fmla="*/ 179 h 601"/>
              <a:gd name="T46" fmla="*/ 69 w 421"/>
              <a:gd name="T47" fmla="*/ 195 h 601"/>
              <a:gd name="T48" fmla="*/ 106 w 421"/>
              <a:gd name="T49" fmla="*/ 228 h 601"/>
              <a:gd name="T50" fmla="*/ 101 w 421"/>
              <a:gd name="T51" fmla="*/ 255 h 601"/>
              <a:gd name="T52" fmla="*/ 112 w 421"/>
              <a:gd name="T53" fmla="*/ 298 h 601"/>
              <a:gd name="T54" fmla="*/ 133 w 421"/>
              <a:gd name="T55" fmla="*/ 325 h 601"/>
              <a:gd name="T56" fmla="*/ 160 w 421"/>
              <a:gd name="T57" fmla="*/ 330 h 601"/>
              <a:gd name="T58" fmla="*/ 170 w 421"/>
              <a:gd name="T59" fmla="*/ 341 h 601"/>
              <a:gd name="T60" fmla="*/ 197 w 421"/>
              <a:gd name="T61" fmla="*/ 347 h 601"/>
              <a:gd name="T62" fmla="*/ 218 w 421"/>
              <a:gd name="T63" fmla="*/ 357 h 601"/>
              <a:gd name="T64" fmla="*/ 197 w 421"/>
              <a:gd name="T65" fmla="*/ 379 h 601"/>
              <a:gd name="T66" fmla="*/ 213 w 421"/>
              <a:gd name="T67" fmla="*/ 406 h 601"/>
              <a:gd name="T68" fmla="*/ 218 w 421"/>
              <a:gd name="T69" fmla="*/ 439 h 601"/>
              <a:gd name="T70" fmla="*/ 240 w 421"/>
              <a:gd name="T71" fmla="*/ 471 h 601"/>
              <a:gd name="T72" fmla="*/ 272 w 421"/>
              <a:gd name="T73" fmla="*/ 487 h 601"/>
              <a:gd name="T74" fmla="*/ 288 w 421"/>
              <a:gd name="T75" fmla="*/ 514 h 601"/>
              <a:gd name="T76" fmla="*/ 293 w 421"/>
              <a:gd name="T77" fmla="*/ 558 h 601"/>
              <a:gd name="T78" fmla="*/ 304 w 421"/>
              <a:gd name="T79" fmla="*/ 590 h 601"/>
              <a:gd name="T80" fmla="*/ 336 w 421"/>
              <a:gd name="T81" fmla="*/ 601 h 601"/>
              <a:gd name="T82" fmla="*/ 378 w 421"/>
              <a:gd name="T83" fmla="*/ 595 h 601"/>
              <a:gd name="T84" fmla="*/ 389 w 421"/>
              <a:gd name="T85" fmla="*/ 563 h 601"/>
              <a:gd name="T86" fmla="*/ 394 w 421"/>
              <a:gd name="T87" fmla="*/ 520 h 601"/>
              <a:gd name="T88" fmla="*/ 416 w 421"/>
              <a:gd name="T89" fmla="*/ 493 h 601"/>
              <a:gd name="T90" fmla="*/ 416 w 421"/>
              <a:gd name="T91" fmla="*/ 460 h 601"/>
              <a:gd name="T92" fmla="*/ 389 w 421"/>
              <a:gd name="T93" fmla="*/ 433 h 601"/>
              <a:gd name="T94" fmla="*/ 378 w 421"/>
              <a:gd name="T95" fmla="*/ 417 h 601"/>
              <a:gd name="T96" fmla="*/ 384 w 421"/>
              <a:gd name="T97" fmla="*/ 385 h 601"/>
              <a:gd name="T98" fmla="*/ 384 w 421"/>
              <a:gd name="T99" fmla="*/ 352 h 601"/>
              <a:gd name="T100" fmla="*/ 378 w 421"/>
              <a:gd name="T101" fmla="*/ 325 h 6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1" h="601">
                <a:moveTo>
                  <a:pt x="378" y="314"/>
                </a:moveTo>
                <a:lnTo>
                  <a:pt x="373" y="309"/>
                </a:lnTo>
                <a:lnTo>
                  <a:pt x="373" y="298"/>
                </a:lnTo>
                <a:lnTo>
                  <a:pt x="368" y="287"/>
                </a:lnTo>
                <a:lnTo>
                  <a:pt x="362" y="282"/>
                </a:lnTo>
                <a:lnTo>
                  <a:pt x="362" y="276"/>
                </a:lnTo>
                <a:lnTo>
                  <a:pt x="362" y="266"/>
                </a:lnTo>
                <a:lnTo>
                  <a:pt x="352" y="260"/>
                </a:lnTo>
                <a:lnTo>
                  <a:pt x="346" y="255"/>
                </a:lnTo>
                <a:lnTo>
                  <a:pt x="346" y="244"/>
                </a:lnTo>
                <a:lnTo>
                  <a:pt x="341" y="233"/>
                </a:lnTo>
                <a:lnTo>
                  <a:pt x="341" y="228"/>
                </a:lnTo>
                <a:lnTo>
                  <a:pt x="341" y="217"/>
                </a:lnTo>
                <a:lnTo>
                  <a:pt x="341" y="211"/>
                </a:lnTo>
                <a:lnTo>
                  <a:pt x="341" y="201"/>
                </a:lnTo>
                <a:lnTo>
                  <a:pt x="336" y="195"/>
                </a:lnTo>
                <a:lnTo>
                  <a:pt x="336" y="184"/>
                </a:lnTo>
                <a:lnTo>
                  <a:pt x="341" y="179"/>
                </a:lnTo>
                <a:lnTo>
                  <a:pt x="336" y="174"/>
                </a:lnTo>
                <a:lnTo>
                  <a:pt x="341" y="163"/>
                </a:lnTo>
                <a:lnTo>
                  <a:pt x="336" y="152"/>
                </a:lnTo>
                <a:lnTo>
                  <a:pt x="330" y="147"/>
                </a:lnTo>
                <a:lnTo>
                  <a:pt x="325" y="141"/>
                </a:lnTo>
                <a:lnTo>
                  <a:pt x="314" y="136"/>
                </a:lnTo>
                <a:lnTo>
                  <a:pt x="309" y="130"/>
                </a:lnTo>
                <a:lnTo>
                  <a:pt x="298" y="125"/>
                </a:lnTo>
                <a:lnTo>
                  <a:pt x="293" y="119"/>
                </a:lnTo>
                <a:lnTo>
                  <a:pt x="282" y="130"/>
                </a:lnTo>
                <a:lnTo>
                  <a:pt x="272" y="136"/>
                </a:lnTo>
                <a:lnTo>
                  <a:pt x="266" y="130"/>
                </a:lnTo>
                <a:lnTo>
                  <a:pt x="256" y="119"/>
                </a:lnTo>
                <a:lnTo>
                  <a:pt x="240" y="109"/>
                </a:lnTo>
                <a:lnTo>
                  <a:pt x="234" y="103"/>
                </a:lnTo>
                <a:lnTo>
                  <a:pt x="224" y="98"/>
                </a:lnTo>
                <a:lnTo>
                  <a:pt x="218" y="92"/>
                </a:lnTo>
                <a:lnTo>
                  <a:pt x="213" y="87"/>
                </a:lnTo>
                <a:lnTo>
                  <a:pt x="197" y="76"/>
                </a:lnTo>
                <a:lnTo>
                  <a:pt x="186" y="71"/>
                </a:lnTo>
                <a:lnTo>
                  <a:pt x="181" y="65"/>
                </a:lnTo>
                <a:lnTo>
                  <a:pt x="176" y="60"/>
                </a:lnTo>
                <a:lnTo>
                  <a:pt x="165" y="49"/>
                </a:lnTo>
                <a:lnTo>
                  <a:pt x="154" y="44"/>
                </a:lnTo>
                <a:lnTo>
                  <a:pt x="138" y="33"/>
                </a:lnTo>
                <a:lnTo>
                  <a:pt x="128" y="28"/>
                </a:lnTo>
                <a:lnTo>
                  <a:pt x="117" y="28"/>
                </a:lnTo>
                <a:lnTo>
                  <a:pt x="106" y="22"/>
                </a:lnTo>
                <a:lnTo>
                  <a:pt x="96" y="17"/>
                </a:lnTo>
                <a:lnTo>
                  <a:pt x="80" y="6"/>
                </a:lnTo>
                <a:lnTo>
                  <a:pt x="74" y="6"/>
                </a:lnTo>
                <a:lnTo>
                  <a:pt x="64" y="0"/>
                </a:lnTo>
                <a:lnTo>
                  <a:pt x="64" y="17"/>
                </a:lnTo>
                <a:lnTo>
                  <a:pt x="69" y="22"/>
                </a:lnTo>
                <a:lnTo>
                  <a:pt x="64" y="38"/>
                </a:lnTo>
                <a:lnTo>
                  <a:pt x="69" y="44"/>
                </a:lnTo>
                <a:lnTo>
                  <a:pt x="90" y="55"/>
                </a:lnTo>
                <a:lnTo>
                  <a:pt x="85" y="65"/>
                </a:lnTo>
                <a:lnTo>
                  <a:pt x="85" y="76"/>
                </a:lnTo>
                <a:lnTo>
                  <a:pt x="90" y="87"/>
                </a:lnTo>
                <a:lnTo>
                  <a:pt x="85" y="92"/>
                </a:lnTo>
                <a:lnTo>
                  <a:pt x="90" y="98"/>
                </a:lnTo>
                <a:lnTo>
                  <a:pt x="80" y="103"/>
                </a:lnTo>
                <a:lnTo>
                  <a:pt x="74" y="103"/>
                </a:lnTo>
                <a:lnTo>
                  <a:pt x="74" y="92"/>
                </a:lnTo>
                <a:lnTo>
                  <a:pt x="64" y="87"/>
                </a:lnTo>
                <a:lnTo>
                  <a:pt x="48" y="76"/>
                </a:lnTo>
                <a:lnTo>
                  <a:pt x="37" y="87"/>
                </a:lnTo>
                <a:lnTo>
                  <a:pt x="53" y="109"/>
                </a:lnTo>
                <a:lnTo>
                  <a:pt x="48" y="114"/>
                </a:lnTo>
                <a:lnTo>
                  <a:pt x="53" y="114"/>
                </a:lnTo>
                <a:lnTo>
                  <a:pt x="64" y="114"/>
                </a:lnTo>
                <a:lnTo>
                  <a:pt x="69" y="119"/>
                </a:lnTo>
                <a:lnTo>
                  <a:pt x="69" y="125"/>
                </a:lnTo>
                <a:lnTo>
                  <a:pt x="69" y="130"/>
                </a:lnTo>
                <a:lnTo>
                  <a:pt x="64" y="125"/>
                </a:lnTo>
                <a:lnTo>
                  <a:pt x="64" y="130"/>
                </a:lnTo>
                <a:lnTo>
                  <a:pt x="64" y="141"/>
                </a:lnTo>
                <a:lnTo>
                  <a:pt x="58" y="130"/>
                </a:lnTo>
                <a:lnTo>
                  <a:pt x="53" y="130"/>
                </a:lnTo>
                <a:lnTo>
                  <a:pt x="37" y="136"/>
                </a:lnTo>
                <a:lnTo>
                  <a:pt x="37" y="130"/>
                </a:lnTo>
                <a:lnTo>
                  <a:pt x="37" y="119"/>
                </a:lnTo>
                <a:lnTo>
                  <a:pt x="32" y="109"/>
                </a:lnTo>
                <a:lnTo>
                  <a:pt x="10" y="141"/>
                </a:lnTo>
                <a:lnTo>
                  <a:pt x="0" y="147"/>
                </a:lnTo>
                <a:lnTo>
                  <a:pt x="16" y="157"/>
                </a:lnTo>
                <a:lnTo>
                  <a:pt x="21" y="147"/>
                </a:lnTo>
                <a:lnTo>
                  <a:pt x="26" y="152"/>
                </a:lnTo>
                <a:lnTo>
                  <a:pt x="21" y="163"/>
                </a:lnTo>
                <a:lnTo>
                  <a:pt x="32" y="163"/>
                </a:lnTo>
                <a:lnTo>
                  <a:pt x="26" y="168"/>
                </a:lnTo>
                <a:lnTo>
                  <a:pt x="37" y="174"/>
                </a:lnTo>
                <a:lnTo>
                  <a:pt x="42" y="179"/>
                </a:lnTo>
                <a:lnTo>
                  <a:pt x="48" y="184"/>
                </a:lnTo>
                <a:lnTo>
                  <a:pt x="53" y="190"/>
                </a:lnTo>
                <a:lnTo>
                  <a:pt x="64" y="190"/>
                </a:lnTo>
                <a:lnTo>
                  <a:pt x="69" y="195"/>
                </a:lnTo>
                <a:lnTo>
                  <a:pt x="80" y="195"/>
                </a:lnTo>
                <a:lnTo>
                  <a:pt x="90" y="206"/>
                </a:lnTo>
                <a:lnTo>
                  <a:pt x="106" y="217"/>
                </a:lnTo>
                <a:lnTo>
                  <a:pt x="106" y="228"/>
                </a:lnTo>
                <a:lnTo>
                  <a:pt x="101" y="233"/>
                </a:lnTo>
                <a:lnTo>
                  <a:pt x="96" y="238"/>
                </a:lnTo>
                <a:lnTo>
                  <a:pt x="96" y="249"/>
                </a:lnTo>
                <a:lnTo>
                  <a:pt x="101" y="255"/>
                </a:lnTo>
                <a:lnTo>
                  <a:pt x="96" y="266"/>
                </a:lnTo>
                <a:lnTo>
                  <a:pt x="101" y="276"/>
                </a:lnTo>
                <a:lnTo>
                  <a:pt x="106" y="287"/>
                </a:lnTo>
                <a:lnTo>
                  <a:pt x="112" y="298"/>
                </a:lnTo>
                <a:lnTo>
                  <a:pt x="117" y="303"/>
                </a:lnTo>
                <a:lnTo>
                  <a:pt x="122" y="314"/>
                </a:lnTo>
                <a:lnTo>
                  <a:pt x="128" y="320"/>
                </a:lnTo>
                <a:lnTo>
                  <a:pt x="133" y="325"/>
                </a:lnTo>
                <a:lnTo>
                  <a:pt x="144" y="320"/>
                </a:lnTo>
                <a:lnTo>
                  <a:pt x="149" y="320"/>
                </a:lnTo>
                <a:lnTo>
                  <a:pt x="154" y="325"/>
                </a:lnTo>
                <a:lnTo>
                  <a:pt x="160" y="330"/>
                </a:lnTo>
                <a:lnTo>
                  <a:pt x="165" y="320"/>
                </a:lnTo>
                <a:lnTo>
                  <a:pt x="170" y="325"/>
                </a:lnTo>
                <a:lnTo>
                  <a:pt x="170" y="330"/>
                </a:lnTo>
                <a:lnTo>
                  <a:pt x="170" y="341"/>
                </a:lnTo>
                <a:lnTo>
                  <a:pt x="176" y="347"/>
                </a:lnTo>
                <a:lnTo>
                  <a:pt x="181" y="347"/>
                </a:lnTo>
                <a:lnTo>
                  <a:pt x="192" y="341"/>
                </a:lnTo>
                <a:lnTo>
                  <a:pt x="197" y="347"/>
                </a:lnTo>
                <a:lnTo>
                  <a:pt x="202" y="341"/>
                </a:lnTo>
                <a:lnTo>
                  <a:pt x="213" y="341"/>
                </a:lnTo>
                <a:lnTo>
                  <a:pt x="218" y="347"/>
                </a:lnTo>
                <a:lnTo>
                  <a:pt x="218" y="357"/>
                </a:lnTo>
                <a:lnTo>
                  <a:pt x="213" y="363"/>
                </a:lnTo>
                <a:lnTo>
                  <a:pt x="208" y="368"/>
                </a:lnTo>
                <a:lnTo>
                  <a:pt x="202" y="374"/>
                </a:lnTo>
                <a:lnTo>
                  <a:pt x="197" y="379"/>
                </a:lnTo>
                <a:lnTo>
                  <a:pt x="197" y="390"/>
                </a:lnTo>
                <a:lnTo>
                  <a:pt x="208" y="395"/>
                </a:lnTo>
                <a:lnTo>
                  <a:pt x="213" y="401"/>
                </a:lnTo>
                <a:lnTo>
                  <a:pt x="213" y="406"/>
                </a:lnTo>
                <a:lnTo>
                  <a:pt x="213" y="412"/>
                </a:lnTo>
                <a:lnTo>
                  <a:pt x="213" y="422"/>
                </a:lnTo>
                <a:lnTo>
                  <a:pt x="218" y="428"/>
                </a:lnTo>
                <a:lnTo>
                  <a:pt x="218" y="439"/>
                </a:lnTo>
                <a:lnTo>
                  <a:pt x="224" y="449"/>
                </a:lnTo>
                <a:lnTo>
                  <a:pt x="229" y="455"/>
                </a:lnTo>
                <a:lnTo>
                  <a:pt x="240" y="460"/>
                </a:lnTo>
                <a:lnTo>
                  <a:pt x="240" y="471"/>
                </a:lnTo>
                <a:lnTo>
                  <a:pt x="245" y="476"/>
                </a:lnTo>
                <a:lnTo>
                  <a:pt x="256" y="482"/>
                </a:lnTo>
                <a:lnTo>
                  <a:pt x="261" y="487"/>
                </a:lnTo>
                <a:lnTo>
                  <a:pt x="272" y="487"/>
                </a:lnTo>
                <a:lnTo>
                  <a:pt x="277" y="487"/>
                </a:lnTo>
                <a:lnTo>
                  <a:pt x="282" y="498"/>
                </a:lnTo>
                <a:lnTo>
                  <a:pt x="282" y="503"/>
                </a:lnTo>
                <a:lnTo>
                  <a:pt x="288" y="514"/>
                </a:lnTo>
                <a:lnTo>
                  <a:pt x="293" y="525"/>
                </a:lnTo>
                <a:lnTo>
                  <a:pt x="293" y="536"/>
                </a:lnTo>
                <a:lnTo>
                  <a:pt x="298" y="547"/>
                </a:lnTo>
                <a:lnTo>
                  <a:pt x="293" y="558"/>
                </a:lnTo>
                <a:lnTo>
                  <a:pt x="298" y="563"/>
                </a:lnTo>
                <a:lnTo>
                  <a:pt x="298" y="574"/>
                </a:lnTo>
                <a:lnTo>
                  <a:pt x="304" y="579"/>
                </a:lnTo>
                <a:lnTo>
                  <a:pt x="304" y="590"/>
                </a:lnTo>
                <a:lnTo>
                  <a:pt x="309" y="595"/>
                </a:lnTo>
                <a:lnTo>
                  <a:pt x="320" y="595"/>
                </a:lnTo>
                <a:lnTo>
                  <a:pt x="330" y="601"/>
                </a:lnTo>
                <a:lnTo>
                  <a:pt x="336" y="601"/>
                </a:lnTo>
                <a:lnTo>
                  <a:pt x="346" y="601"/>
                </a:lnTo>
                <a:lnTo>
                  <a:pt x="357" y="595"/>
                </a:lnTo>
                <a:lnTo>
                  <a:pt x="368" y="595"/>
                </a:lnTo>
                <a:lnTo>
                  <a:pt x="378" y="595"/>
                </a:lnTo>
                <a:lnTo>
                  <a:pt x="384" y="585"/>
                </a:lnTo>
                <a:lnTo>
                  <a:pt x="394" y="585"/>
                </a:lnTo>
                <a:lnTo>
                  <a:pt x="394" y="574"/>
                </a:lnTo>
                <a:lnTo>
                  <a:pt x="389" y="563"/>
                </a:lnTo>
                <a:lnTo>
                  <a:pt x="394" y="547"/>
                </a:lnTo>
                <a:lnTo>
                  <a:pt x="394" y="541"/>
                </a:lnTo>
                <a:lnTo>
                  <a:pt x="394" y="531"/>
                </a:lnTo>
                <a:lnTo>
                  <a:pt x="394" y="520"/>
                </a:lnTo>
                <a:lnTo>
                  <a:pt x="405" y="520"/>
                </a:lnTo>
                <a:lnTo>
                  <a:pt x="405" y="509"/>
                </a:lnTo>
                <a:lnTo>
                  <a:pt x="405" y="498"/>
                </a:lnTo>
                <a:lnTo>
                  <a:pt x="416" y="493"/>
                </a:lnTo>
                <a:lnTo>
                  <a:pt x="421" y="487"/>
                </a:lnTo>
                <a:lnTo>
                  <a:pt x="421" y="476"/>
                </a:lnTo>
                <a:lnTo>
                  <a:pt x="421" y="466"/>
                </a:lnTo>
                <a:lnTo>
                  <a:pt x="416" y="460"/>
                </a:lnTo>
                <a:lnTo>
                  <a:pt x="405" y="455"/>
                </a:lnTo>
                <a:lnTo>
                  <a:pt x="400" y="449"/>
                </a:lnTo>
                <a:lnTo>
                  <a:pt x="389" y="444"/>
                </a:lnTo>
                <a:lnTo>
                  <a:pt x="389" y="433"/>
                </a:lnTo>
                <a:lnTo>
                  <a:pt x="378" y="433"/>
                </a:lnTo>
                <a:lnTo>
                  <a:pt x="373" y="428"/>
                </a:lnTo>
                <a:lnTo>
                  <a:pt x="373" y="422"/>
                </a:lnTo>
                <a:lnTo>
                  <a:pt x="378" y="417"/>
                </a:lnTo>
                <a:lnTo>
                  <a:pt x="378" y="406"/>
                </a:lnTo>
                <a:lnTo>
                  <a:pt x="384" y="395"/>
                </a:lnTo>
                <a:lnTo>
                  <a:pt x="389" y="390"/>
                </a:lnTo>
                <a:lnTo>
                  <a:pt x="384" y="385"/>
                </a:lnTo>
                <a:lnTo>
                  <a:pt x="389" y="374"/>
                </a:lnTo>
                <a:lnTo>
                  <a:pt x="389" y="368"/>
                </a:lnTo>
                <a:lnTo>
                  <a:pt x="384" y="363"/>
                </a:lnTo>
                <a:lnTo>
                  <a:pt x="384" y="352"/>
                </a:lnTo>
                <a:lnTo>
                  <a:pt x="378" y="341"/>
                </a:lnTo>
                <a:lnTo>
                  <a:pt x="378" y="336"/>
                </a:lnTo>
                <a:lnTo>
                  <a:pt x="368" y="336"/>
                </a:lnTo>
                <a:lnTo>
                  <a:pt x="378" y="325"/>
                </a:lnTo>
                <a:lnTo>
                  <a:pt x="378" y="314"/>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 name="Freeform 183"/>
          <p:cNvSpPr>
            <a:spLocks/>
          </p:cNvSpPr>
          <p:nvPr/>
        </p:nvSpPr>
        <p:spPr bwMode="auto">
          <a:xfrm>
            <a:off x="5115769" y="3582004"/>
            <a:ext cx="142875" cy="87285"/>
          </a:xfrm>
          <a:custGeom>
            <a:avLst/>
            <a:gdLst>
              <a:gd name="T0" fmla="*/ 26 w 90"/>
              <a:gd name="T1" fmla="*/ 11 h 55"/>
              <a:gd name="T2" fmla="*/ 37 w 90"/>
              <a:gd name="T3" fmla="*/ 6 h 55"/>
              <a:gd name="T4" fmla="*/ 53 w 90"/>
              <a:gd name="T5" fmla="*/ 0 h 55"/>
              <a:gd name="T6" fmla="*/ 58 w 90"/>
              <a:gd name="T7" fmla="*/ 0 h 55"/>
              <a:gd name="T8" fmla="*/ 80 w 90"/>
              <a:gd name="T9" fmla="*/ 11 h 55"/>
              <a:gd name="T10" fmla="*/ 85 w 90"/>
              <a:gd name="T11" fmla="*/ 17 h 55"/>
              <a:gd name="T12" fmla="*/ 85 w 90"/>
              <a:gd name="T13" fmla="*/ 27 h 55"/>
              <a:gd name="T14" fmla="*/ 90 w 90"/>
              <a:gd name="T15" fmla="*/ 49 h 55"/>
              <a:gd name="T16" fmla="*/ 85 w 90"/>
              <a:gd name="T17" fmla="*/ 55 h 55"/>
              <a:gd name="T18" fmla="*/ 85 w 90"/>
              <a:gd name="T19" fmla="*/ 38 h 55"/>
              <a:gd name="T20" fmla="*/ 80 w 90"/>
              <a:gd name="T21" fmla="*/ 55 h 55"/>
              <a:gd name="T22" fmla="*/ 58 w 90"/>
              <a:gd name="T23" fmla="*/ 49 h 55"/>
              <a:gd name="T24" fmla="*/ 26 w 90"/>
              <a:gd name="T25" fmla="*/ 44 h 55"/>
              <a:gd name="T26" fmla="*/ 21 w 90"/>
              <a:gd name="T27" fmla="*/ 44 h 55"/>
              <a:gd name="T28" fmla="*/ 0 w 90"/>
              <a:gd name="T29" fmla="*/ 38 h 55"/>
              <a:gd name="T30" fmla="*/ 5 w 90"/>
              <a:gd name="T31" fmla="*/ 22 h 55"/>
              <a:gd name="T32" fmla="*/ 26 w 90"/>
              <a:gd name="T33" fmla="*/ 1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55">
                <a:moveTo>
                  <a:pt x="26" y="11"/>
                </a:moveTo>
                <a:lnTo>
                  <a:pt x="37" y="6"/>
                </a:lnTo>
                <a:lnTo>
                  <a:pt x="53" y="0"/>
                </a:lnTo>
                <a:lnTo>
                  <a:pt x="58" y="0"/>
                </a:lnTo>
                <a:lnTo>
                  <a:pt x="80" y="11"/>
                </a:lnTo>
                <a:lnTo>
                  <a:pt x="85" y="17"/>
                </a:lnTo>
                <a:lnTo>
                  <a:pt x="85" y="27"/>
                </a:lnTo>
                <a:lnTo>
                  <a:pt x="90" y="49"/>
                </a:lnTo>
                <a:lnTo>
                  <a:pt x="85" y="55"/>
                </a:lnTo>
                <a:lnTo>
                  <a:pt x="85" y="38"/>
                </a:lnTo>
                <a:lnTo>
                  <a:pt x="80" y="55"/>
                </a:lnTo>
                <a:lnTo>
                  <a:pt x="58" y="49"/>
                </a:lnTo>
                <a:lnTo>
                  <a:pt x="26" y="44"/>
                </a:lnTo>
                <a:lnTo>
                  <a:pt x="21" y="44"/>
                </a:lnTo>
                <a:lnTo>
                  <a:pt x="0" y="38"/>
                </a:lnTo>
                <a:lnTo>
                  <a:pt x="5" y="22"/>
                </a:lnTo>
                <a:lnTo>
                  <a:pt x="26"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 name="Freeform 184"/>
          <p:cNvSpPr>
            <a:spLocks/>
          </p:cNvSpPr>
          <p:nvPr/>
        </p:nvSpPr>
        <p:spPr bwMode="auto">
          <a:xfrm>
            <a:off x="5080844" y="3720072"/>
            <a:ext cx="34925" cy="7935"/>
          </a:xfrm>
          <a:custGeom>
            <a:avLst/>
            <a:gdLst>
              <a:gd name="T0" fmla="*/ 0 w 22"/>
              <a:gd name="T1" fmla="*/ 0 h 5"/>
              <a:gd name="T2" fmla="*/ 22 w 22"/>
              <a:gd name="T3" fmla="*/ 0 h 5"/>
              <a:gd name="T4" fmla="*/ 22 w 22"/>
              <a:gd name="T5" fmla="*/ 5 h 5"/>
              <a:gd name="T6" fmla="*/ 0 w 22"/>
              <a:gd name="T7" fmla="*/ 0 h 5"/>
              <a:gd name="T8" fmla="*/ 0 w 2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5">
                <a:moveTo>
                  <a:pt x="0" y="0"/>
                </a:moveTo>
                <a:lnTo>
                  <a:pt x="22" y="0"/>
                </a:lnTo>
                <a:lnTo>
                  <a:pt x="22" y="5"/>
                </a:lnTo>
                <a:lnTo>
                  <a:pt x="0"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 name="Freeform 185"/>
          <p:cNvSpPr>
            <a:spLocks/>
          </p:cNvSpPr>
          <p:nvPr/>
        </p:nvSpPr>
        <p:spPr bwMode="auto">
          <a:xfrm>
            <a:off x="5131644" y="3720072"/>
            <a:ext cx="17463" cy="50784"/>
          </a:xfrm>
          <a:custGeom>
            <a:avLst/>
            <a:gdLst>
              <a:gd name="T0" fmla="*/ 0 w 11"/>
              <a:gd name="T1" fmla="*/ 0 h 32"/>
              <a:gd name="T2" fmla="*/ 6 w 11"/>
              <a:gd name="T3" fmla="*/ 16 h 32"/>
              <a:gd name="T4" fmla="*/ 11 w 11"/>
              <a:gd name="T5" fmla="*/ 32 h 32"/>
              <a:gd name="T6" fmla="*/ 6 w 11"/>
              <a:gd name="T7" fmla="*/ 11 h 32"/>
              <a:gd name="T8" fmla="*/ 0 w 11"/>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32">
                <a:moveTo>
                  <a:pt x="0" y="0"/>
                </a:moveTo>
                <a:lnTo>
                  <a:pt x="6" y="16"/>
                </a:lnTo>
                <a:lnTo>
                  <a:pt x="11" y="32"/>
                </a:lnTo>
                <a:lnTo>
                  <a:pt x="6" y="11"/>
                </a:lnTo>
                <a:lnTo>
                  <a:pt x="0"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8" name="Freeform 186"/>
          <p:cNvSpPr>
            <a:spLocks/>
          </p:cNvSpPr>
          <p:nvPr/>
        </p:nvSpPr>
        <p:spPr bwMode="auto">
          <a:xfrm>
            <a:off x="5030044" y="3659767"/>
            <a:ext cx="111125" cy="111090"/>
          </a:xfrm>
          <a:custGeom>
            <a:avLst/>
            <a:gdLst>
              <a:gd name="T0" fmla="*/ 22 w 70"/>
              <a:gd name="T1" fmla="*/ 0 h 70"/>
              <a:gd name="T2" fmla="*/ 54 w 70"/>
              <a:gd name="T3" fmla="*/ 6 h 70"/>
              <a:gd name="T4" fmla="*/ 22 w 70"/>
              <a:gd name="T5" fmla="*/ 38 h 70"/>
              <a:gd name="T6" fmla="*/ 11 w 70"/>
              <a:gd name="T7" fmla="*/ 54 h 70"/>
              <a:gd name="T8" fmla="*/ 22 w 70"/>
              <a:gd name="T9" fmla="*/ 65 h 70"/>
              <a:gd name="T10" fmla="*/ 54 w 70"/>
              <a:gd name="T11" fmla="*/ 70 h 70"/>
              <a:gd name="T12" fmla="*/ 70 w 70"/>
              <a:gd name="T13" fmla="*/ 70 h 70"/>
              <a:gd name="T14" fmla="*/ 22 w 70"/>
              <a:gd name="T15" fmla="*/ 70 h 70"/>
              <a:gd name="T16" fmla="*/ 0 w 70"/>
              <a:gd name="T17" fmla="*/ 33 h 70"/>
              <a:gd name="T18" fmla="*/ 22 w 70"/>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70">
                <a:moveTo>
                  <a:pt x="22" y="0"/>
                </a:moveTo>
                <a:lnTo>
                  <a:pt x="54" y="6"/>
                </a:lnTo>
                <a:lnTo>
                  <a:pt x="22" y="38"/>
                </a:lnTo>
                <a:lnTo>
                  <a:pt x="11" y="54"/>
                </a:lnTo>
                <a:lnTo>
                  <a:pt x="22" y="65"/>
                </a:lnTo>
                <a:lnTo>
                  <a:pt x="54" y="70"/>
                </a:lnTo>
                <a:lnTo>
                  <a:pt x="70" y="70"/>
                </a:lnTo>
                <a:lnTo>
                  <a:pt x="22" y="70"/>
                </a:lnTo>
                <a:lnTo>
                  <a:pt x="0" y="33"/>
                </a:lnTo>
                <a:lnTo>
                  <a:pt x="22"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9" name="Freeform 187"/>
          <p:cNvSpPr>
            <a:spLocks/>
          </p:cNvSpPr>
          <p:nvPr/>
        </p:nvSpPr>
        <p:spPr bwMode="auto">
          <a:xfrm>
            <a:off x="5174506" y="3762921"/>
            <a:ext cx="279400" cy="138068"/>
          </a:xfrm>
          <a:custGeom>
            <a:avLst/>
            <a:gdLst>
              <a:gd name="T0" fmla="*/ 5 w 176"/>
              <a:gd name="T1" fmla="*/ 22 h 87"/>
              <a:gd name="T2" fmla="*/ 21 w 176"/>
              <a:gd name="T3" fmla="*/ 22 h 87"/>
              <a:gd name="T4" fmla="*/ 112 w 176"/>
              <a:gd name="T5" fmla="*/ 5 h 87"/>
              <a:gd name="T6" fmla="*/ 139 w 176"/>
              <a:gd name="T7" fmla="*/ 0 h 87"/>
              <a:gd name="T8" fmla="*/ 144 w 176"/>
              <a:gd name="T9" fmla="*/ 0 h 87"/>
              <a:gd name="T10" fmla="*/ 155 w 176"/>
              <a:gd name="T11" fmla="*/ 5 h 87"/>
              <a:gd name="T12" fmla="*/ 165 w 176"/>
              <a:gd name="T13" fmla="*/ 11 h 87"/>
              <a:gd name="T14" fmla="*/ 176 w 176"/>
              <a:gd name="T15" fmla="*/ 60 h 87"/>
              <a:gd name="T16" fmla="*/ 171 w 176"/>
              <a:gd name="T17" fmla="*/ 60 h 87"/>
              <a:gd name="T18" fmla="*/ 165 w 176"/>
              <a:gd name="T19" fmla="*/ 65 h 87"/>
              <a:gd name="T20" fmla="*/ 149 w 176"/>
              <a:gd name="T21" fmla="*/ 70 h 87"/>
              <a:gd name="T22" fmla="*/ 144 w 176"/>
              <a:gd name="T23" fmla="*/ 76 h 87"/>
              <a:gd name="T24" fmla="*/ 133 w 176"/>
              <a:gd name="T25" fmla="*/ 76 h 87"/>
              <a:gd name="T26" fmla="*/ 96 w 176"/>
              <a:gd name="T27" fmla="*/ 87 h 87"/>
              <a:gd name="T28" fmla="*/ 91 w 176"/>
              <a:gd name="T29" fmla="*/ 70 h 87"/>
              <a:gd name="T30" fmla="*/ 75 w 176"/>
              <a:gd name="T31" fmla="*/ 70 h 87"/>
              <a:gd name="T32" fmla="*/ 53 w 176"/>
              <a:gd name="T33" fmla="*/ 70 h 87"/>
              <a:gd name="T34" fmla="*/ 43 w 176"/>
              <a:gd name="T35" fmla="*/ 54 h 87"/>
              <a:gd name="T36" fmla="*/ 69 w 176"/>
              <a:gd name="T37" fmla="*/ 38 h 87"/>
              <a:gd name="T38" fmla="*/ 59 w 176"/>
              <a:gd name="T39" fmla="*/ 27 h 87"/>
              <a:gd name="T40" fmla="*/ 32 w 176"/>
              <a:gd name="T41" fmla="*/ 49 h 87"/>
              <a:gd name="T42" fmla="*/ 5 w 176"/>
              <a:gd name="T43" fmla="*/ 49 h 87"/>
              <a:gd name="T44" fmla="*/ 0 w 176"/>
              <a:gd name="T45" fmla="*/ 60 h 87"/>
              <a:gd name="T46" fmla="*/ 5 w 176"/>
              <a:gd name="T47" fmla="*/ 49 h 87"/>
              <a:gd name="T48" fmla="*/ 5 w 176"/>
              <a:gd name="T49" fmla="*/ 22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6" h="87">
                <a:moveTo>
                  <a:pt x="5" y="22"/>
                </a:moveTo>
                <a:lnTo>
                  <a:pt x="21" y="22"/>
                </a:lnTo>
                <a:lnTo>
                  <a:pt x="112" y="5"/>
                </a:lnTo>
                <a:lnTo>
                  <a:pt x="139" y="0"/>
                </a:lnTo>
                <a:lnTo>
                  <a:pt x="144" y="0"/>
                </a:lnTo>
                <a:lnTo>
                  <a:pt x="155" y="5"/>
                </a:lnTo>
                <a:lnTo>
                  <a:pt x="165" y="11"/>
                </a:lnTo>
                <a:lnTo>
                  <a:pt x="176" y="60"/>
                </a:lnTo>
                <a:lnTo>
                  <a:pt x="171" y="60"/>
                </a:lnTo>
                <a:lnTo>
                  <a:pt x="165" y="65"/>
                </a:lnTo>
                <a:lnTo>
                  <a:pt x="149" y="70"/>
                </a:lnTo>
                <a:lnTo>
                  <a:pt x="144" y="76"/>
                </a:lnTo>
                <a:lnTo>
                  <a:pt x="133" y="76"/>
                </a:lnTo>
                <a:lnTo>
                  <a:pt x="96" y="87"/>
                </a:lnTo>
                <a:lnTo>
                  <a:pt x="91" y="70"/>
                </a:lnTo>
                <a:lnTo>
                  <a:pt x="75" y="70"/>
                </a:lnTo>
                <a:lnTo>
                  <a:pt x="53" y="70"/>
                </a:lnTo>
                <a:lnTo>
                  <a:pt x="43" y="54"/>
                </a:lnTo>
                <a:lnTo>
                  <a:pt x="69" y="38"/>
                </a:lnTo>
                <a:lnTo>
                  <a:pt x="59" y="27"/>
                </a:lnTo>
                <a:lnTo>
                  <a:pt x="32" y="49"/>
                </a:lnTo>
                <a:lnTo>
                  <a:pt x="5" y="49"/>
                </a:lnTo>
                <a:lnTo>
                  <a:pt x="0" y="60"/>
                </a:lnTo>
                <a:lnTo>
                  <a:pt x="5" y="49"/>
                </a:lnTo>
                <a:lnTo>
                  <a:pt x="5" y="2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0" name="Freeform 188"/>
          <p:cNvSpPr>
            <a:spLocks/>
          </p:cNvSpPr>
          <p:nvPr/>
        </p:nvSpPr>
        <p:spPr bwMode="auto">
          <a:xfrm>
            <a:off x="5191969" y="3908925"/>
            <a:ext cx="127000" cy="60306"/>
          </a:xfrm>
          <a:custGeom>
            <a:avLst/>
            <a:gdLst>
              <a:gd name="T0" fmla="*/ 0 w 80"/>
              <a:gd name="T1" fmla="*/ 0 h 38"/>
              <a:gd name="T2" fmla="*/ 10 w 80"/>
              <a:gd name="T3" fmla="*/ 0 h 38"/>
              <a:gd name="T4" fmla="*/ 48 w 80"/>
              <a:gd name="T5" fmla="*/ 0 h 38"/>
              <a:gd name="T6" fmla="*/ 58 w 80"/>
              <a:gd name="T7" fmla="*/ 5 h 38"/>
              <a:gd name="T8" fmla="*/ 69 w 80"/>
              <a:gd name="T9" fmla="*/ 0 h 38"/>
              <a:gd name="T10" fmla="*/ 80 w 80"/>
              <a:gd name="T11" fmla="*/ 27 h 38"/>
              <a:gd name="T12" fmla="*/ 74 w 80"/>
              <a:gd name="T13" fmla="*/ 38 h 38"/>
              <a:gd name="T14" fmla="*/ 69 w 80"/>
              <a:gd name="T15" fmla="*/ 32 h 38"/>
              <a:gd name="T16" fmla="*/ 10 w 80"/>
              <a:gd name="T17" fmla="*/ 32 h 38"/>
              <a:gd name="T18" fmla="*/ 5 w 80"/>
              <a:gd name="T19" fmla="*/ 16 h 38"/>
              <a:gd name="T20" fmla="*/ 0 w 80"/>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38">
                <a:moveTo>
                  <a:pt x="0" y="0"/>
                </a:moveTo>
                <a:lnTo>
                  <a:pt x="10" y="0"/>
                </a:lnTo>
                <a:lnTo>
                  <a:pt x="48" y="0"/>
                </a:lnTo>
                <a:lnTo>
                  <a:pt x="58" y="5"/>
                </a:lnTo>
                <a:lnTo>
                  <a:pt x="69" y="0"/>
                </a:lnTo>
                <a:lnTo>
                  <a:pt x="80" y="27"/>
                </a:lnTo>
                <a:lnTo>
                  <a:pt x="74" y="38"/>
                </a:lnTo>
                <a:lnTo>
                  <a:pt x="69" y="32"/>
                </a:lnTo>
                <a:lnTo>
                  <a:pt x="10" y="32"/>
                </a:lnTo>
                <a:lnTo>
                  <a:pt x="5" y="16"/>
                </a:lnTo>
                <a:lnTo>
                  <a:pt x="0" y="0"/>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1" name="Freeform 189"/>
          <p:cNvSpPr>
            <a:spLocks/>
          </p:cNvSpPr>
          <p:nvPr/>
        </p:nvSpPr>
        <p:spPr bwMode="auto">
          <a:xfrm>
            <a:off x="5242769" y="2990055"/>
            <a:ext cx="1166813" cy="1133114"/>
          </a:xfrm>
          <a:custGeom>
            <a:avLst/>
            <a:gdLst>
              <a:gd name="T0" fmla="*/ 575 w 735"/>
              <a:gd name="T1" fmla="*/ 400 h 714"/>
              <a:gd name="T2" fmla="*/ 591 w 735"/>
              <a:gd name="T3" fmla="*/ 438 h 714"/>
              <a:gd name="T4" fmla="*/ 591 w 735"/>
              <a:gd name="T5" fmla="*/ 487 h 714"/>
              <a:gd name="T6" fmla="*/ 629 w 735"/>
              <a:gd name="T7" fmla="*/ 525 h 714"/>
              <a:gd name="T8" fmla="*/ 645 w 735"/>
              <a:gd name="T9" fmla="*/ 579 h 714"/>
              <a:gd name="T10" fmla="*/ 597 w 735"/>
              <a:gd name="T11" fmla="*/ 574 h 714"/>
              <a:gd name="T12" fmla="*/ 639 w 735"/>
              <a:gd name="T13" fmla="*/ 595 h 714"/>
              <a:gd name="T14" fmla="*/ 687 w 735"/>
              <a:gd name="T15" fmla="*/ 622 h 714"/>
              <a:gd name="T16" fmla="*/ 666 w 735"/>
              <a:gd name="T17" fmla="*/ 665 h 714"/>
              <a:gd name="T18" fmla="*/ 629 w 735"/>
              <a:gd name="T19" fmla="*/ 698 h 714"/>
              <a:gd name="T20" fmla="*/ 602 w 735"/>
              <a:gd name="T21" fmla="*/ 682 h 714"/>
              <a:gd name="T22" fmla="*/ 522 w 735"/>
              <a:gd name="T23" fmla="*/ 676 h 714"/>
              <a:gd name="T24" fmla="*/ 474 w 735"/>
              <a:gd name="T25" fmla="*/ 682 h 714"/>
              <a:gd name="T26" fmla="*/ 432 w 735"/>
              <a:gd name="T27" fmla="*/ 687 h 714"/>
              <a:gd name="T28" fmla="*/ 368 w 735"/>
              <a:gd name="T29" fmla="*/ 714 h 714"/>
              <a:gd name="T30" fmla="*/ 320 w 735"/>
              <a:gd name="T31" fmla="*/ 676 h 714"/>
              <a:gd name="T32" fmla="*/ 250 w 735"/>
              <a:gd name="T33" fmla="*/ 660 h 714"/>
              <a:gd name="T34" fmla="*/ 154 w 735"/>
              <a:gd name="T35" fmla="*/ 628 h 714"/>
              <a:gd name="T36" fmla="*/ 69 w 735"/>
              <a:gd name="T37" fmla="*/ 590 h 714"/>
              <a:gd name="T38" fmla="*/ 85 w 735"/>
              <a:gd name="T39" fmla="*/ 579 h 714"/>
              <a:gd name="T40" fmla="*/ 138 w 735"/>
              <a:gd name="T41" fmla="*/ 590 h 714"/>
              <a:gd name="T42" fmla="*/ 160 w 735"/>
              <a:gd name="T43" fmla="*/ 547 h 714"/>
              <a:gd name="T44" fmla="*/ 170 w 735"/>
              <a:gd name="T45" fmla="*/ 514 h 714"/>
              <a:gd name="T46" fmla="*/ 144 w 735"/>
              <a:gd name="T47" fmla="*/ 476 h 714"/>
              <a:gd name="T48" fmla="*/ 112 w 735"/>
              <a:gd name="T49" fmla="*/ 465 h 714"/>
              <a:gd name="T50" fmla="*/ 80 w 735"/>
              <a:gd name="T51" fmla="*/ 460 h 714"/>
              <a:gd name="T52" fmla="*/ 64 w 735"/>
              <a:gd name="T53" fmla="*/ 433 h 714"/>
              <a:gd name="T54" fmla="*/ 37 w 735"/>
              <a:gd name="T55" fmla="*/ 428 h 714"/>
              <a:gd name="T56" fmla="*/ 37 w 735"/>
              <a:gd name="T57" fmla="*/ 417 h 714"/>
              <a:gd name="T58" fmla="*/ 37 w 735"/>
              <a:gd name="T59" fmla="*/ 400 h 714"/>
              <a:gd name="T60" fmla="*/ 21 w 735"/>
              <a:gd name="T61" fmla="*/ 373 h 714"/>
              <a:gd name="T62" fmla="*/ 48 w 735"/>
              <a:gd name="T63" fmla="*/ 346 h 714"/>
              <a:gd name="T64" fmla="*/ 0 w 735"/>
              <a:gd name="T65" fmla="*/ 281 h 714"/>
              <a:gd name="T66" fmla="*/ 64 w 735"/>
              <a:gd name="T67" fmla="*/ 244 h 714"/>
              <a:gd name="T68" fmla="*/ 112 w 735"/>
              <a:gd name="T69" fmla="*/ 206 h 714"/>
              <a:gd name="T70" fmla="*/ 149 w 735"/>
              <a:gd name="T71" fmla="*/ 168 h 714"/>
              <a:gd name="T72" fmla="*/ 197 w 735"/>
              <a:gd name="T73" fmla="*/ 135 h 714"/>
              <a:gd name="T74" fmla="*/ 250 w 735"/>
              <a:gd name="T75" fmla="*/ 135 h 714"/>
              <a:gd name="T76" fmla="*/ 293 w 735"/>
              <a:gd name="T77" fmla="*/ 103 h 714"/>
              <a:gd name="T78" fmla="*/ 325 w 735"/>
              <a:gd name="T79" fmla="*/ 65 h 714"/>
              <a:gd name="T80" fmla="*/ 378 w 735"/>
              <a:gd name="T81" fmla="*/ 92 h 714"/>
              <a:gd name="T82" fmla="*/ 437 w 735"/>
              <a:gd name="T83" fmla="*/ 76 h 714"/>
              <a:gd name="T84" fmla="*/ 474 w 735"/>
              <a:gd name="T85" fmla="*/ 60 h 714"/>
              <a:gd name="T86" fmla="*/ 511 w 735"/>
              <a:gd name="T87" fmla="*/ 22 h 714"/>
              <a:gd name="T88" fmla="*/ 549 w 735"/>
              <a:gd name="T89" fmla="*/ 6 h 714"/>
              <a:gd name="T90" fmla="*/ 581 w 735"/>
              <a:gd name="T91" fmla="*/ 44 h 714"/>
              <a:gd name="T92" fmla="*/ 586 w 735"/>
              <a:gd name="T93" fmla="*/ 103 h 714"/>
              <a:gd name="T94" fmla="*/ 565 w 735"/>
              <a:gd name="T95" fmla="*/ 146 h 714"/>
              <a:gd name="T96" fmla="*/ 607 w 735"/>
              <a:gd name="T97" fmla="*/ 173 h 714"/>
              <a:gd name="T98" fmla="*/ 623 w 735"/>
              <a:gd name="T99" fmla="*/ 227 h 714"/>
              <a:gd name="T100" fmla="*/ 655 w 735"/>
              <a:gd name="T101" fmla="*/ 200 h 714"/>
              <a:gd name="T102" fmla="*/ 671 w 735"/>
              <a:gd name="T103" fmla="*/ 179 h 714"/>
              <a:gd name="T104" fmla="*/ 687 w 735"/>
              <a:gd name="T105" fmla="*/ 217 h 714"/>
              <a:gd name="T106" fmla="*/ 730 w 735"/>
              <a:gd name="T107" fmla="*/ 211 h 714"/>
              <a:gd name="T108" fmla="*/ 714 w 735"/>
              <a:gd name="T109" fmla="*/ 244 h 714"/>
              <a:gd name="T110" fmla="*/ 693 w 735"/>
              <a:gd name="T111" fmla="*/ 271 h 714"/>
              <a:gd name="T112" fmla="*/ 661 w 735"/>
              <a:gd name="T113" fmla="*/ 309 h 714"/>
              <a:gd name="T114" fmla="*/ 613 w 735"/>
              <a:gd name="T115" fmla="*/ 314 h 7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35" h="714">
                <a:moveTo>
                  <a:pt x="602" y="352"/>
                </a:moveTo>
                <a:lnTo>
                  <a:pt x="597" y="368"/>
                </a:lnTo>
                <a:lnTo>
                  <a:pt x="597" y="384"/>
                </a:lnTo>
                <a:lnTo>
                  <a:pt x="597" y="390"/>
                </a:lnTo>
                <a:lnTo>
                  <a:pt x="581" y="390"/>
                </a:lnTo>
                <a:lnTo>
                  <a:pt x="575" y="400"/>
                </a:lnTo>
                <a:lnTo>
                  <a:pt x="581" y="411"/>
                </a:lnTo>
                <a:lnTo>
                  <a:pt x="591" y="411"/>
                </a:lnTo>
                <a:lnTo>
                  <a:pt x="591" y="428"/>
                </a:lnTo>
                <a:lnTo>
                  <a:pt x="602" y="433"/>
                </a:lnTo>
                <a:lnTo>
                  <a:pt x="597" y="438"/>
                </a:lnTo>
                <a:lnTo>
                  <a:pt x="591" y="438"/>
                </a:lnTo>
                <a:lnTo>
                  <a:pt x="581" y="444"/>
                </a:lnTo>
                <a:lnTo>
                  <a:pt x="586" y="449"/>
                </a:lnTo>
                <a:lnTo>
                  <a:pt x="597" y="455"/>
                </a:lnTo>
                <a:lnTo>
                  <a:pt x="591" y="460"/>
                </a:lnTo>
                <a:lnTo>
                  <a:pt x="591" y="476"/>
                </a:lnTo>
                <a:lnTo>
                  <a:pt x="591" y="487"/>
                </a:lnTo>
                <a:lnTo>
                  <a:pt x="591" y="498"/>
                </a:lnTo>
                <a:lnTo>
                  <a:pt x="607" y="498"/>
                </a:lnTo>
                <a:lnTo>
                  <a:pt x="607" y="509"/>
                </a:lnTo>
                <a:lnTo>
                  <a:pt x="618" y="509"/>
                </a:lnTo>
                <a:lnTo>
                  <a:pt x="618" y="519"/>
                </a:lnTo>
                <a:lnTo>
                  <a:pt x="629" y="525"/>
                </a:lnTo>
                <a:lnTo>
                  <a:pt x="639" y="525"/>
                </a:lnTo>
                <a:lnTo>
                  <a:pt x="645" y="536"/>
                </a:lnTo>
                <a:lnTo>
                  <a:pt x="650" y="547"/>
                </a:lnTo>
                <a:lnTo>
                  <a:pt x="650" y="563"/>
                </a:lnTo>
                <a:lnTo>
                  <a:pt x="645" y="568"/>
                </a:lnTo>
                <a:lnTo>
                  <a:pt x="645" y="579"/>
                </a:lnTo>
                <a:lnTo>
                  <a:pt x="639" y="584"/>
                </a:lnTo>
                <a:lnTo>
                  <a:pt x="629" y="584"/>
                </a:lnTo>
                <a:lnTo>
                  <a:pt x="618" y="579"/>
                </a:lnTo>
                <a:lnTo>
                  <a:pt x="607" y="574"/>
                </a:lnTo>
                <a:lnTo>
                  <a:pt x="602" y="574"/>
                </a:lnTo>
                <a:lnTo>
                  <a:pt x="597" y="574"/>
                </a:lnTo>
                <a:lnTo>
                  <a:pt x="597" y="590"/>
                </a:lnTo>
                <a:lnTo>
                  <a:pt x="602" y="595"/>
                </a:lnTo>
                <a:lnTo>
                  <a:pt x="613" y="595"/>
                </a:lnTo>
                <a:lnTo>
                  <a:pt x="618" y="601"/>
                </a:lnTo>
                <a:lnTo>
                  <a:pt x="639" y="606"/>
                </a:lnTo>
                <a:lnTo>
                  <a:pt x="639" y="595"/>
                </a:lnTo>
                <a:lnTo>
                  <a:pt x="645" y="601"/>
                </a:lnTo>
                <a:lnTo>
                  <a:pt x="650" y="606"/>
                </a:lnTo>
                <a:lnTo>
                  <a:pt x="655" y="611"/>
                </a:lnTo>
                <a:lnTo>
                  <a:pt x="671" y="611"/>
                </a:lnTo>
                <a:lnTo>
                  <a:pt x="677" y="617"/>
                </a:lnTo>
                <a:lnTo>
                  <a:pt x="687" y="622"/>
                </a:lnTo>
                <a:lnTo>
                  <a:pt x="693" y="628"/>
                </a:lnTo>
                <a:lnTo>
                  <a:pt x="693" y="638"/>
                </a:lnTo>
                <a:lnTo>
                  <a:pt x="687" y="644"/>
                </a:lnTo>
                <a:lnTo>
                  <a:pt x="677" y="649"/>
                </a:lnTo>
                <a:lnTo>
                  <a:pt x="671" y="655"/>
                </a:lnTo>
                <a:lnTo>
                  <a:pt x="666" y="665"/>
                </a:lnTo>
                <a:lnTo>
                  <a:pt x="666" y="682"/>
                </a:lnTo>
                <a:lnTo>
                  <a:pt x="655" y="682"/>
                </a:lnTo>
                <a:lnTo>
                  <a:pt x="639" y="682"/>
                </a:lnTo>
                <a:lnTo>
                  <a:pt x="634" y="682"/>
                </a:lnTo>
                <a:lnTo>
                  <a:pt x="634" y="687"/>
                </a:lnTo>
                <a:lnTo>
                  <a:pt x="629" y="698"/>
                </a:lnTo>
                <a:lnTo>
                  <a:pt x="629" y="709"/>
                </a:lnTo>
                <a:lnTo>
                  <a:pt x="623" y="703"/>
                </a:lnTo>
                <a:lnTo>
                  <a:pt x="623" y="693"/>
                </a:lnTo>
                <a:lnTo>
                  <a:pt x="618" y="682"/>
                </a:lnTo>
                <a:lnTo>
                  <a:pt x="613" y="676"/>
                </a:lnTo>
                <a:lnTo>
                  <a:pt x="602" y="682"/>
                </a:lnTo>
                <a:lnTo>
                  <a:pt x="581" y="676"/>
                </a:lnTo>
                <a:lnTo>
                  <a:pt x="570" y="676"/>
                </a:lnTo>
                <a:lnTo>
                  <a:pt x="554" y="676"/>
                </a:lnTo>
                <a:lnTo>
                  <a:pt x="549" y="676"/>
                </a:lnTo>
                <a:lnTo>
                  <a:pt x="538" y="676"/>
                </a:lnTo>
                <a:lnTo>
                  <a:pt x="522" y="676"/>
                </a:lnTo>
                <a:lnTo>
                  <a:pt x="522" y="665"/>
                </a:lnTo>
                <a:lnTo>
                  <a:pt x="506" y="660"/>
                </a:lnTo>
                <a:lnTo>
                  <a:pt x="490" y="660"/>
                </a:lnTo>
                <a:lnTo>
                  <a:pt x="479" y="665"/>
                </a:lnTo>
                <a:lnTo>
                  <a:pt x="479" y="671"/>
                </a:lnTo>
                <a:lnTo>
                  <a:pt x="474" y="682"/>
                </a:lnTo>
                <a:lnTo>
                  <a:pt x="474" y="693"/>
                </a:lnTo>
                <a:lnTo>
                  <a:pt x="469" y="682"/>
                </a:lnTo>
                <a:lnTo>
                  <a:pt x="458" y="682"/>
                </a:lnTo>
                <a:lnTo>
                  <a:pt x="448" y="676"/>
                </a:lnTo>
                <a:lnTo>
                  <a:pt x="442" y="682"/>
                </a:lnTo>
                <a:lnTo>
                  <a:pt x="432" y="687"/>
                </a:lnTo>
                <a:lnTo>
                  <a:pt x="421" y="693"/>
                </a:lnTo>
                <a:lnTo>
                  <a:pt x="416" y="698"/>
                </a:lnTo>
                <a:lnTo>
                  <a:pt x="405" y="698"/>
                </a:lnTo>
                <a:lnTo>
                  <a:pt x="389" y="709"/>
                </a:lnTo>
                <a:lnTo>
                  <a:pt x="378" y="709"/>
                </a:lnTo>
                <a:lnTo>
                  <a:pt x="368" y="714"/>
                </a:lnTo>
                <a:lnTo>
                  <a:pt x="357" y="709"/>
                </a:lnTo>
                <a:lnTo>
                  <a:pt x="352" y="698"/>
                </a:lnTo>
                <a:lnTo>
                  <a:pt x="346" y="687"/>
                </a:lnTo>
                <a:lnTo>
                  <a:pt x="341" y="682"/>
                </a:lnTo>
                <a:lnTo>
                  <a:pt x="330" y="682"/>
                </a:lnTo>
                <a:lnTo>
                  <a:pt x="320" y="676"/>
                </a:lnTo>
                <a:lnTo>
                  <a:pt x="309" y="676"/>
                </a:lnTo>
                <a:lnTo>
                  <a:pt x="293" y="671"/>
                </a:lnTo>
                <a:lnTo>
                  <a:pt x="288" y="671"/>
                </a:lnTo>
                <a:lnTo>
                  <a:pt x="272" y="665"/>
                </a:lnTo>
                <a:lnTo>
                  <a:pt x="261" y="660"/>
                </a:lnTo>
                <a:lnTo>
                  <a:pt x="250" y="660"/>
                </a:lnTo>
                <a:lnTo>
                  <a:pt x="245" y="655"/>
                </a:lnTo>
                <a:lnTo>
                  <a:pt x="229" y="649"/>
                </a:lnTo>
                <a:lnTo>
                  <a:pt x="218" y="644"/>
                </a:lnTo>
                <a:lnTo>
                  <a:pt x="197" y="638"/>
                </a:lnTo>
                <a:lnTo>
                  <a:pt x="170" y="633"/>
                </a:lnTo>
                <a:lnTo>
                  <a:pt x="154" y="628"/>
                </a:lnTo>
                <a:lnTo>
                  <a:pt x="144" y="628"/>
                </a:lnTo>
                <a:lnTo>
                  <a:pt x="128" y="628"/>
                </a:lnTo>
                <a:lnTo>
                  <a:pt x="112" y="628"/>
                </a:lnTo>
                <a:lnTo>
                  <a:pt x="58" y="617"/>
                </a:lnTo>
                <a:lnTo>
                  <a:pt x="58" y="584"/>
                </a:lnTo>
                <a:lnTo>
                  <a:pt x="69" y="590"/>
                </a:lnTo>
                <a:lnTo>
                  <a:pt x="74" y="606"/>
                </a:lnTo>
                <a:lnTo>
                  <a:pt x="96" y="606"/>
                </a:lnTo>
                <a:lnTo>
                  <a:pt x="85" y="595"/>
                </a:lnTo>
                <a:lnTo>
                  <a:pt x="90" y="590"/>
                </a:lnTo>
                <a:lnTo>
                  <a:pt x="90" y="584"/>
                </a:lnTo>
                <a:lnTo>
                  <a:pt x="85" y="579"/>
                </a:lnTo>
                <a:lnTo>
                  <a:pt x="90" y="574"/>
                </a:lnTo>
                <a:lnTo>
                  <a:pt x="96" y="568"/>
                </a:lnTo>
                <a:lnTo>
                  <a:pt x="106" y="568"/>
                </a:lnTo>
                <a:lnTo>
                  <a:pt x="128" y="557"/>
                </a:lnTo>
                <a:lnTo>
                  <a:pt x="128" y="563"/>
                </a:lnTo>
                <a:lnTo>
                  <a:pt x="138" y="590"/>
                </a:lnTo>
                <a:lnTo>
                  <a:pt x="149" y="601"/>
                </a:lnTo>
                <a:lnTo>
                  <a:pt x="154" y="595"/>
                </a:lnTo>
                <a:lnTo>
                  <a:pt x="154" y="584"/>
                </a:lnTo>
                <a:lnTo>
                  <a:pt x="154" y="574"/>
                </a:lnTo>
                <a:lnTo>
                  <a:pt x="154" y="563"/>
                </a:lnTo>
                <a:lnTo>
                  <a:pt x="160" y="547"/>
                </a:lnTo>
                <a:lnTo>
                  <a:pt x="154" y="541"/>
                </a:lnTo>
                <a:lnTo>
                  <a:pt x="165" y="541"/>
                </a:lnTo>
                <a:lnTo>
                  <a:pt x="176" y="547"/>
                </a:lnTo>
                <a:lnTo>
                  <a:pt x="176" y="536"/>
                </a:lnTo>
                <a:lnTo>
                  <a:pt x="170" y="519"/>
                </a:lnTo>
                <a:lnTo>
                  <a:pt x="170" y="514"/>
                </a:lnTo>
                <a:lnTo>
                  <a:pt x="165" y="487"/>
                </a:lnTo>
                <a:lnTo>
                  <a:pt x="165" y="476"/>
                </a:lnTo>
                <a:lnTo>
                  <a:pt x="154" y="476"/>
                </a:lnTo>
                <a:lnTo>
                  <a:pt x="144" y="482"/>
                </a:lnTo>
                <a:lnTo>
                  <a:pt x="133" y="482"/>
                </a:lnTo>
                <a:lnTo>
                  <a:pt x="144" y="476"/>
                </a:lnTo>
                <a:lnTo>
                  <a:pt x="149" y="476"/>
                </a:lnTo>
                <a:lnTo>
                  <a:pt x="144" y="471"/>
                </a:lnTo>
                <a:lnTo>
                  <a:pt x="128" y="476"/>
                </a:lnTo>
                <a:lnTo>
                  <a:pt x="117" y="476"/>
                </a:lnTo>
                <a:lnTo>
                  <a:pt x="106" y="471"/>
                </a:lnTo>
                <a:lnTo>
                  <a:pt x="112" y="465"/>
                </a:lnTo>
                <a:lnTo>
                  <a:pt x="122" y="465"/>
                </a:lnTo>
                <a:lnTo>
                  <a:pt x="117" y="460"/>
                </a:lnTo>
                <a:lnTo>
                  <a:pt x="112" y="460"/>
                </a:lnTo>
                <a:lnTo>
                  <a:pt x="96" y="465"/>
                </a:lnTo>
                <a:lnTo>
                  <a:pt x="85" y="460"/>
                </a:lnTo>
                <a:lnTo>
                  <a:pt x="80" y="460"/>
                </a:lnTo>
                <a:lnTo>
                  <a:pt x="69" y="460"/>
                </a:lnTo>
                <a:lnTo>
                  <a:pt x="74" y="455"/>
                </a:lnTo>
                <a:lnTo>
                  <a:pt x="80" y="455"/>
                </a:lnTo>
                <a:lnTo>
                  <a:pt x="80" y="444"/>
                </a:lnTo>
                <a:lnTo>
                  <a:pt x="69" y="438"/>
                </a:lnTo>
                <a:lnTo>
                  <a:pt x="64" y="433"/>
                </a:lnTo>
                <a:lnTo>
                  <a:pt x="58" y="438"/>
                </a:lnTo>
                <a:lnTo>
                  <a:pt x="53" y="444"/>
                </a:lnTo>
                <a:lnTo>
                  <a:pt x="48" y="449"/>
                </a:lnTo>
                <a:lnTo>
                  <a:pt x="48" y="444"/>
                </a:lnTo>
                <a:lnTo>
                  <a:pt x="48" y="428"/>
                </a:lnTo>
                <a:lnTo>
                  <a:pt x="37" y="428"/>
                </a:lnTo>
                <a:lnTo>
                  <a:pt x="37" y="444"/>
                </a:lnTo>
                <a:lnTo>
                  <a:pt x="32" y="455"/>
                </a:lnTo>
                <a:lnTo>
                  <a:pt x="26" y="455"/>
                </a:lnTo>
                <a:lnTo>
                  <a:pt x="26" y="449"/>
                </a:lnTo>
                <a:lnTo>
                  <a:pt x="32" y="422"/>
                </a:lnTo>
                <a:lnTo>
                  <a:pt x="37" y="417"/>
                </a:lnTo>
                <a:lnTo>
                  <a:pt x="53" y="411"/>
                </a:lnTo>
                <a:lnTo>
                  <a:pt x="69" y="395"/>
                </a:lnTo>
                <a:lnTo>
                  <a:pt x="64" y="400"/>
                </a:lnTo>
                <a:lnTo>
                  <a:pt x="42" y="406"/>
                </a:lnTo>
                <a:lnTo>
                  <a:pt x="37" y="411"/>
                </a:lnTo>
                <a:lnTo>
                  <a:pt x="37" y="400"/>
                </a:lnTo>
                <a:lnTo>
                  <a:pt x="37" y="390"/>
                </a:lnTo>
                <a:lnTo>
                  <a:pt x="42" y="384"/>
                </a:lnTo>
                <a:lnTo>
                  <a:pt x="64" y="373"/>
                </a:lnTo>
                <a:lnTo>
                  <a:pt x="64" y="363"/>
                </a:lnTo>
                <a:lnTo>
                  <a:pt x="37" y="368"/>
                </a:lnTo>
                <a:lnTo>
                  <a:pt x="21" y="373"/>
                </a:lnTo>
                <a:lnTo>
                  <a:pt x="16" y="379"/>
                </a:lnTo>
                <a:lnTo>
                  <a:pt x="5" y="384"/>
                </a:lnTo>
                <a:lnTo>
                  <a:pt x="0" y="379"/>
                </a:lnTo>
                <a:lnTo>
                  <a:pt x="5" y="368"/>
                </a:lnTo>
                <a:lnTo>
                  <a:pt x="16" y="357"/>
                </a:lnTo>
                <a:lnTo>
                  <a:pt x="48" y="346"/>
                </a:lnTo>
                <a:lnTo>
                  <a:pt x="42" y="336"/>
                </a:lnTo>
                <a:lnTo>
                  <a:pt x="37" y="319"/>
                </a:lnTo>
                <a:lnTo>
                  <a:pt x="26" y="309"/>
                </a:lnTo>
                <a:lnTo>
                  <a:pt x="16" y="303"/>
                </a:lnTo>
                <a:lnTo>
                  <a:pt x="5" y="298"/>
                </a:lnTo>
                <a:lnTo>
                  <a:pt x="0" y="281"/>
                </a:lnTo>
                <a:lnTo>
                  <a:pt x="0" y="276"/>
                </a:lnTo>
                <a:lnTo>
                  <a:pt x="10" y="265"/>
                </a:lnTo>
                <a:lnTo>
                  <a:pt x="16" y="260"/>
                </a:lnTo>
                <a:lnTo>
                  <a:pt x="37" y="254"/>
                </a:lnTo>
                <a:lnTo>
                  <a:pt x="53" y="249"/>
                </a:lnTo>
                <a:lnTo>
                  <a:pt x="64" y="244"/>
                </a:lnTo>
                <a:lnTo>
                  <a:pt x="69" y="238"/>
                </a:lnTo>
                <a:lnTo>
                  <a:pt x="80" y="227"/>
                </a:lnTo>
                <a:lnTo>
                  <a:pt x="85" y="222"/>
                </a:lnTo>
                <a:lnTo>
                  <a:pt x="96" y="217"/>
                </a:lnTo>
                <a:lnTo>
                  <a:pt x="101" y="211"/>
                </a:lnTo>
                <a:lnTo>
                  <a:pt x="112" y="206"/>
                </a:lnTo>
                <a:lnTo>
                  <a:pt x="128" y="200"/>
                </a:lnTo>
                <a:lnTo>
                  <a:pt x="138" y="200"/>
                </a:lnTo>
                <a:lnTo>
                  <a:pt x="149" y="195"/>
                </a:lnTo>
                <a:lnTo>
                  <a:pt x="154" y="190"/>
                </a:lnTo>
                <a:lnTo>
                  <a:pt x="154" y="179"/>
                </a:lnTo>
                <a:lnTo>
                  <a:pt x="149" y="168"/>
                </a:lnTo>
                <a:lnTo>
                  <a:pt x="144" y="157"/>
                </a:lnTo>
                <a:lnTo>
                  <a:pt x="149" y="141"/>
                </a:lnTo>
                <a:lnTo>
                  <a:pt x="154" y="135"/>
                </a:lnTo>
                <a:lnTo>
                  <a:pt x="165" y="135"/>
                </a:lnTo>
                <a:lnTo>
                  <a:pt x="186" y="130"/>
                </a:lnTo>
                <a:lnTo>
                  <a:pt x="197" y="135"/>
                </a:lnTo>
                <a:lnTo>
                  <a:pt x="202" y="135"/>
                </a:lnTo>
                <a:lnTo>
                  <a:pt x="213" y="141"/>
                </a:lnTo>
                <a:lnTo>
                  <a:pt x="229" y="146"/>
                </a:lnTo>
                <a:lnTo>
                  <a:pt x="240" y="146"/>
                </a:lnTo>
                <a:lnTo>
                  <a:pt x="245" y="141"/>
                </a:lnTo>
                <a:lnTo>
                  <a:pt x="250" y="135"/>
                </a:lnTo>
                <a:lnTo>
                  <a:pt x="256" y="130"/>
                </a:lnTo>
                <a:lnTo>
                  <a:pt x="266" y="125"/>
                </a:lnTo>
                <a:lnTo>
                  <a:pt x="277" y="119"/>
                </a:lnTo>
                <a:lnTo>
                  <a:pt x="282" y="114"/>
                </a:lnTo>
                <a:lnTo>
                  <a:pt x="288" y="108"/>
                </a:lnTo>
                <a:lnTo>
                  <a:pt x="293" y="103"/>
                </a:lnTo>
                <a:lnTo>
                  <a:pt x="293" y="92"/>
                </a:lnTo>
                <a:lnTo>
                  <a:pt x="298" y="81"/>
                </a:lnTo>
                <a:lnTo>
                  <a:pt x="304" y="76"/>
                </a:lnTo>
                <a:lnTo>
                  <a:pt x="309" y="71"/>
                </a:lnTo>
                <a:lnTo>
                  <a:pt x="314" y="65"/>
                </a:lnTo>
                <a:lnTo>
                  <a:pt x="325" y="65"/>
                </a:lnTo>
                <a:lnTo>
                  <a:pt x="336" y="65"/>
                </a:lnTo>
                <a:lnTo>
                  <a:pt x="346" y="71"/>
                </a:lnTo>
                <a:lnTo>
                  <a:pt x="352" y="71"/>
                </a:lnTo>
                <a:lnTo>
                  <a:pt x="352" y="76"/>
                </a:lnTo>
                <a:lnTo>
                  <a:pt x="362" y="81"/>
                </a:lnTo>
                <a:lnTo>
                  <a:pt x="378" y="92"/>
                </a:lnTo>
                <a:lnTo>
                  <a:pt x="389" y="92"/>
                </a:lnTo>
                <a:lnTo>
                  <a:pt x="400" y="87"/>
                </a:lnTo>
                <a:lnTo>
                  <a:pt x="410" y="76"/>
                </a:lnTo>
                <a:lnTo>
                  <a:pt x="416" y="71"/>
                </a:lnTo>
                <a:lnTo>
                  <a:pt x="426" y="71"/>
                </a:lnTo>
                <a:lnTo>
                  <a:pt x="437" y="76"/>
                </a:lnTo>
                <a:lnTo>
                  <a:pt x="448" y="76"/>
                </a:lnTo>
                <a:lnTo>
                  <a:pt x="453" y="81"/>
                </a:lnTo>
                <a:lnTo>
                  <a:pt x="463" y="76"/>
                </a:lnTo>
                <a:lnTo>
                  <a:pt x="469" y="71"/>
                </a:lnTo>
                <a:lnTo>
                  <a:pt x="474" y="65"/>
                </a:lnTo>
                <a:lnTo>
                  <a:pt x="474" y="60"/>
                </a:lnTo>
                <a:lnTo>
                  <a:pt x="469" y="54"/>
                </a:lnTo>
                <a:lnTo>
                  <a:pt x="479" y="38"/>
                </a:lnTo>
                <a:lnTo>
                  <a:pt x="485" y="33"/>
                </a:lnTo>
                <a:lnTo>
                  <a:pt x="495" y="27"/>
                </a:lnTo>
                <a:lnTo>
                  <a:pt x="506" y="27"/>
                </a:lnTo>
                <a:lnTo>
                  <a:pt x="511" y="22"/>
                </a:lnTo>
                <a:lnTo>
                  <a:pt x="517" y="11"/>
                </a:lnTo>
                <a:lnTo>
                  <a:pt x="517" y="6"/>
                </a:lnTo>
                <a:lnTo>
                  <a:pt x="527" y="0"/>
                </a:lnTo>
                <a:lnTo>
                  <a:pt x="533" y="0"/>
                </a:lnTo>
                <a:lnTo>
                  <a:pt x="543" y="0"/>
                </a:lnTo>
                <a:lnTo>
                  <a:pt x="549" y="6"/>
                </a:lnTo>
                <a:lnTo>
                  <a:pt x="554" y="16"/>
                </a:lnTo>
                <a:lnTo>
                  <a:pt x="549" y="16"/>
                </a:lnTo>
                <a:lnTo>
                  <a:pt x="549" y="22"/>
                </a:lnTo>
                <a:lnTo>
                  <a:pt x="549" y="33"/>
                </a:lnTo>
                <a:lnTo>
                  <a:pt x="565" y="44"/>
                </a:lnTo>
                <a:lnTo>
                  <a:pt x="581" y="44"/>
                </a:lnTo>
                <a:lnTo>
                  <a:pt x="586" y="49"/>
                </a:lnTo>
                <a:lnTo>
                  <a:pt x="586" y="60"/>
                </a:lnTo>
                <a:lnTo>
                  <a:pt x="575" y="65"/>
                </a:lnTo>
                <a:lnTo>
                  <a:pt x="575" y="76"/>
                </a:lnTo>
                <a:lnTo>
                  <a:pt x="581" y="92"/>
                </a:lnTo>
                <a:lnTo>
                  <a:pt x="586" y="103"/>
                </a:lnTo>
                <a:lnTo>
                  <a:pt x="591" y="108"/>
                </a:lnTo>
                <a:lnTo>
                  <a:pt x="591" y="119"/>
                </a:lnTo>
                <a:lnTo>
                  <a:pt x="581" y="125"/>
                </a:lnTo>
                <a:lnTo>
                  <a:pt x="570" y="130"/>
                </a:lnTo>
                <a:lnTo>
                  <a:pt x="565" y="135"/>
                </a:lnTo>
                <a:lnTo>
                  <a:pt x="565" y="146"/>
                </a:lnTo>
                <a:lnTo>
                  <a:pt x="565" y="157"/>
                </a:lnTo>
                <a:lnTo>
                  <a:pt x="570" y="168"/>
                </a:lnTo>
                <a:lnTo>
                  <a:pt x="581" y="168"/>
                </a:lnTo>
                <a:lnTo>
                  <a:pt x="591" y="168"/>
                </a:lnTo>
                <a:lnTo>
                  <a:pt x="597" y="168"/>
                </a:lnTo>
                <a:lnTo>
                  <a:pt x="607" y="173"/>
                </a:lnTo>
                <a:lnTo>
                  <a:pt x="607" y="184"/>
                </a:lnTo>
                <a:lnTo>
                  <a:pt x="613" y="190"/>
                </a:lnTo>
                <a:lnTo>
                  <a:pt x="618" y="200"/>
                </a:lnTo>
                <a:lnTo>
                  <a:pt x="618" y="206"/>
                </a:lnTo>
                <a:lnTo>
                  <a:pt x="623" y="217"/>
                </a:lnTo>
                <a:lnTo>
                  <a:pt x="623" y="227"/>
                </a:lnTo>
                <a:lnTo>
                  <a:pt x="634" y="233"/>
                </a:lnTo>
                <a:lnTo>
                  <a:pt x="645" y="217"/>
                </a:lnTo>
                <a:lnTo>
                  <a:pt x="650" y="217"/>
                </a:lnTo>
                <a:lnTo>
                  <a:pt x="650" y="211"/>
                </a:lnTo>
                <a:lnTo>
                  <a:pt x="645" y="200"/>
                </a:lnTo>
                <a:lnTo>
                  <a:pt x="655" y="200"/>
                </a:lnTo>
                <a:lnTo>
                  <a:pt x="666" y="200"/>
                </a:lnTo>
                <a:lnTo>
                  <a:pt x="677" y="200"/>
                </a:lnTo>
                <a:lnTo>
                  <a:pt x="677" y="195"/>
                </a:lnTo>
                <a:lnTo>
                  <a:pt x="677" y="190"/>
                </a:lnTo>
                <a:lnTo>
                  <a:pt x="677" y="184"/>
                </a:lnTo>
                <a:lnTo>
                  <a:pt x="671" y="179"/>
                </a:lnTo>
                <a:lnTo>
                  <a:pt x="677" y="179"/>
                </a:lnTo>
                <a:lnTo>
                  <a:pt x="682" y="179"/>
                </a:lnTo>
                <a:lnTo>
                  <a:pt x="687" y="190"/>
                </a:lnTo>
                <a:lnTo>
                  <a:pt x="693" y="200"/>
                </a:lnTo>
                <a:lnTo>
                  <a:pt x="693" y="211"/>
                </a:lnTo>
                <a:lnTo>
                  <a:pt x="687" y="217"/>
                </a:lnTo>
                <a:lnTo>
                  <a:pt x="687" y="222"/>
                </a:lnTo>
                <a:lnTo>
                  <a:pt x="693" y="222"/>
                </a:lnTo>
                <a:lnTo>
                  <a:pt x="703" y="217"/>
                </a:lnTo>
                <a:lnTo>
                  <a:pt x="709" y="211"/>
                </a:lnTo>
                <a:lnTo>
                  <a:pt x="719" y="211"/>
                </a:lnTo>
                <a:lnTo>
                  <a:pt x="730" y="211"/>
                </a:lnTo>
                <a:lnTo>
                  <a:pt x="735" y="217"/>
                </a:lnTo>
                <a:lnTo>
                  <a:pt x="735" y="222"/>
                </a:lnTo>
                <a:lnTo>
                  <a:pt x="730" y="238"/>
                </a:lnTo>
                <a:lnTo>
                  <a:pt x="719" y="238"/>
                </a:lnTo>
                <a:lnTo>
                  <a:pt x="709" y="238"/>
                </a:lnTo>
                <a:lnTo>
                  <a:pt x="714" y="244"/>
                </a:lnTo>
                <a:lnTo>
                  <a:pt x="719" y="249"/>
                </a:lnTo>
                <a:lnTo>
                  <a:pt x="719" y="254"/>
                </a:lnTo>
                <a:lnTo>
                  <a:pt x="709" y="260"/>
                </a:lnTo>
                <a:lnTo>
                  <a:pt x="703" y="260"/>
                </a:lnTo>
                <a:lnTo>
                  <a:pt x="698" y="265"/>
                </a:lnTo>
                <a:lnTo>
                  <a:pt x="693" y="271"/>
                </a:lnTo>
                <a:lnTo>
                  <a:pt x="682" y="276"/>
                </a:lnTo>
                <a:lnTo>
                  <a:pt x="677" y="276"/>
                </a:lnTo>
                <a:lnTo>
                  <a:pt x="677" y="281"/>
                </a:lnTo>
                <a:lnTo>
                  <a:pt x="671" y="292"/>
                </a:lnTo>
                <a:lnTo>
                  <a:pt x="666" y="298"/>
                </a:lnTo>
                <a:lnTo>
                  <a:pt x="661" y="309"/>
                </a:lnTo>
                <a:lnTo>
                  <a:pt x="655" y="314"/>
                </a:lnTo>
                <a:lnTo>
                  <a:pt x="645" y="314"/>
                </a:lnTo>
                <a:lnTo>
                  <a:pt x="634" y="314"/>
                </a:lnTo>
                <a:lnTo>
                  <a:pt x="629" y="314"/>
                </a:lnTo>
                <a:lnTo>
                  <a:pt x="623" y="314"/>
                </a:lnTo>
                <a:lnTo>
                  <a:pt x="613" y="314"/>
                </a:lnTo>
                <a:lnTo>
                  <a:pt x="602" y="319"/>
                </a:lnTo>
                <a:lnTo>
                  <a:pt x="602" y="330"/>
                </a:lnTo>
                <a:lnTo>
                  <a:pt x="602" y="336"/>
                </a:lnTo>
                <a:lnTo>
                  <a:pt x="602" y="35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2" name="Freeform 190"/>
          <p:cNvSpPr>
            <a:spLocks/>
          </p:cNvSpPr>
          <p:nvPr/>
        </p:nvSpPr>
        <p:spPr bwMode="auto">
          <a:xfrm>
            <a:off x="6038106" y="2801203"/>
            <a:ext cx="396875" cy="274550"/>
          </a:xfrm>
          <a:custGeom>
            <a:avLst/>
            <a:gdLst>
              <a:gd name="T0" fmla="*/ 240 w 250"/>
              <a:gd name="T1" fmla="*/ 60 h 173"/>
              <a:gd name="T2" fmla="*/ 234 w 250"/>
              <a:gd name="T3" fmla="*/ 49 h 173"/>
              <a:gd name="T4" fmla="*/ 234 w 250"/>
              <a:gd name="T5" fmla="*/ 33 h 173"/>
              <a:gd name="T6" fmla="*/ 234 w 250"/>
              <a:gd name="T7" fmla="*/ 11 h 173"/>
              <a:gd name="T8" fmla="*/ 224 w 250"/>
              <a:gd name="T9" fmla="*/ 0 h 173"/>
              <a:gd name="T10" fmla="*/ 213 w 250"/>
              <a:gd name="T11" fmla="*/ 11 h 173"/>
              <a:gd name="T12" fmla="*/ 192 w 250"/>
              <a:gd name="T13" fmla="*/ 22 h 173"/>
              <a:gd name="T14" fmla="*/ 181 w 250"/>
              <a:gd name="T15" fmla="*/ 38 h 173"/>
              <a:gd name="T16" fmla="*/ 160 w 250"/>
              <a:gd name="T17" fmla="*/ 54 h 173"/>
              <a:gd name="T18" fmla="*/ 149 w 250"/>
              <a:gd name="T19" fmla="*/ 65 h 173"/>
              <a:gd name="T20" fmla="*/ 128 w 250"/>
              <a:gd name="T21" fmla="*/ 81 h 173"/>
              <a:gd name="T22" fmla="*/ 112 w 250"/>
              <a:gd name="T23" fmla="*/ 92 h 173"/>
              <a:gd name="T24" fmla="*/ 117 w 250"/>
              <a:gd name="T25" fmla="*/ 76 h 173"/>
              <a:gd name="T26" fmla="*/ 117 w 250"/>
              <a:gd name="T27" fmla="*/ 60 h 173"/>
              <a:gd name="T28" fmla="*/ 101 w 250"/>
              <a:gd name="T29" fmla="*/ 60 h 173"/>
              <a:gd name="T30" fmla="*/ 101 w 250"/>
              <a:gd name="T31" fmla="*/ 49 h 173"/>
              <a:gd name="T32" fmla="*/ 96 w 250"/>
              <a:gd name="T33" fmla="*/ 33 h 173"/>
              <a:gd name="T34" fmla="*/ 85 w 250"/>
              <a:gd name="T35" fmla="*/ 22 h 173"/>
              <a:gd name="T36" fmla="*/ 69 w 250"/>
              <a:gd name="T37" fmla="*/ 27 h 173"/>
              <a:gd name="T38" fmla="*/ 58 w 250"/>
              <a:gd name="T39" fmla="*/ 22 h 173"/>
              <a:gd name="T40" fmla="*/ 37 w 250"/>
              <a:gd name="T41" fmla="*/ 27 h 173"/>
              <a:gd name="T42" fmla="*/ 21 w 250"/>
              <a:gd name="T43" fmla="*/ 38 h 173"/>
              <a:gd name="T44" fmla="*/ 10 w 250"/>
              <a:gd name="T45" fmla="*/ 38 h 173"/>
              <a:gd name="T46" fmla="*/ 0 w 250"/>
              <a:gd name="T47" fmla="*/ 49 h 173"/>
              <a:gd name="T48" fmla="*/ 5 w 250"/>
              <a:gd name="T49" fmla="*/ 60 h 173"/>
              <a:gd name="T50" fmla="*/ 16 w 250"/>
              <a:gd name="T51" fmla="*/ 76 h 173"/>
              <a:gd name="T52" fmla="*/ 32 w 250"/>
              <a:gd name="T53" fmla="*/ 87 h 173"/>
              <a:gd name="T54" fmla="*/ 42 w 250"/>
              <a:gd name="T55" fmla="*/ 103 h 173"/>
              <a:gd name="T56" fmla="*/ 53 w 250"/>
              <a:gd name="T57" fmla="*/ 114 h 173"/>
              <a:gd name="T58" fmla="*/ 48 w 250"/>
              <a:gd name="T59" fmla="*/ 125 h 173"/>
              <a:gd name="T60" fmla="*/ 48 w 250"/>
              <a:gd name="T61" fmla="*/ 135 h 173"/>
              <a:gd name="T62" fmla="*/ 48 w 250"/>
              <a:gd name="T63" fmla="*/ 152 h 173"/>
              <a:gd name="T64" fmla="*/ 80 w 250"/>
              <a:gd name="T65" fmla="*/ 163 h 173"/>
              <a:gd name="T66" fmla="*/ 90 w 250"/>
              <a:gd name="T67" fmla="*/ 173 h 173"/>
              <a:gd name="T68" fmla="*/ 106 w 250"/>
              <a:gd name="T69" fmla="*/ 168 h 173"/>
              <a:gd name="T70" fmla="*/ 133 w 250"/>
              <a:gd name="T71" fmla="*/ 163 h 173"/>
              <a:gd name="T72" fmla="*/ 154 w 250"/>
              <a:gd name="T73" fmla="*/ 152 h 173"/>
              <a:gd name="T74" fmla="*/ 170 w 250"/>
              <a:gd name="T75" fmla="*/ 141 h 173"/>
              <a:gd name="T76" fmla="*/ 186 w 250"/>
              <a:gd name="T77" fmla="*/ 125 h 173"/>
              <a:gd name="T78" fmla="*/ 202 w 250"/>
              <a:gd name="T79" fmla="*/ 108 h 173"/>
              <a:gd name="T80" fmla="*/ 218 w 250"/>
              <a:gd name="T81" fmla="*/ 98 h 173"/>
              <a:gd name="T82" fmla="*/ 234 w 250"/>
              <a:gd name="T83" fmla="*/ 87 h 173"/>
              <a:gd name="T84" fmla="*/ 250 w 250"/>
              <a:gd name="T85" fmla="*/ 71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0" h="173">
                <a:moveTo>
                  <a:pt x="250" y="71"/>
                </a:moveTo>
                <a:lnTo>
                  <a:pt x="240" y="60"/>
                </a:lnTo>
                <a:lnTo>
                  <a:pt x="240" y="54"/>
                </a:lnTo>
                <a:lnTo>
                  <a:pt x="234" y="49"/>
                </a:lnTo>
                <a:lnTo>
                  <a:pt x="234" y="44"/>
                </a:lnTo>
                <a:lnTo>
                  <a:pt x="234" y="33"/>
                </a:lnTo>
                <a:lnTo>
                  <a:pt x="234" y="22"/>
                </a:lnTo>
                <a:lnTo>
                  <a:pt x="234" y="11"/>
                </a:lnTo>
                <a:lnTo>
                  <a:pt x="229" y="0"/>
                </a:lnTo>
                <a:lnTo>
                  <a:pt x="224" y="0"/>
                </a:lnTo>
                <a:lnTo>
                  <a:pt x="218" y="6"/>
                </a:lnTo>
                <a:lnTo>
                  <a:pt x="213" y="11"/>
                </a:lnTo>
                <a:lnTo>
                  <a:pt x="202" y="16"/>
                </a:lnTo>
                <a:lnTo>
                  <a:pt x="192" y="22"/>
                </a:lnTo>
                <a:lnTo>
                  <a:pt x="192" y="27"/>
                </a:lnTo>
                <a:lnTo>
                  <a:pt x="181" y="38"/>
                </a:lnTo>
                <a:lnTo>
                  <a:pt x="176" y="44"/>
                </a:lnTo>
                <a:lnTo>
                  <a:pt x="160" y="54"/>
                </a:lnTo>
                <a:lnTo>
                  <a:pt x="154" y="54"/>
                </a:lnTo>
                <a:lnTo>
                  <a:pt x="149" y="65"/>
                </a:lnTo>
                <a:lnTo>
                  <a:pt x="138" y="71"/>
                </a:lnTo>
                <a:lnTo>
                  <a:pt x="128" y="81"/>
                </a:lnTo>
                <a:lnTo>
                  <a:pt x="122" y="87"/>
                </a:lnTo>
                <a:lnTo>
                  <a:pt x="112" y="92"/>
                </a:lnTo>
                <a:lnTo>
                  <a:pt x="112" y="87"/>
                </a:lnTo>
                <a:lnTo>
                  <a:pt x="117" y="76"/>
                </a:lnTo>
                <a:lnTo>
                  <a:pt x="117" y="65"/>
                </a:lnTo>
                <a:lnTo>
                  <a:pt x="117" y="60"/>
                </a:lnTo>
                <a:lnTo>
                  <a:pt x="112" y="54"/>
                </a:lnTo>
                <a:lnTo>
                  <a:pt x="101" y="60"/>
                </a:lnTo>
                <a:lnTo>
                  <a:pt x="96" y="60"/>
                </a:lnTo>
                <a:lnTo>
                  <a:pt x="101" y="49"/>
                </a:lnTo>
                <a:lnTo>
                  <a:pt x="96" y="44"/>
                </a:lnTo>
                <a:lnTo>
                  <a:pt x="96" y="33"/>
                </a:lnTo>
                <a:lnTo>
                  <a:pt x="96" y="22"/>
                </a:lnTo>
                <a:lnTo>
                  <a:pt x="85" y="22"/>
                </a:lnTo>
                <a:lnTo>
                  <a:pt x="80" y="27"/>
                </a:lnTo>
                <a:lnTo>
                  <a:pt x="69" y="27"/>
                </a:lnTo>
                <a:lnTo>
                  <a:pt x="64" y="22"/>
                </a:lnTo>
                <a:lnTo>
                  <a:pt x="58" y="22"/>
                </a:lnTo>
                <a:lnTo>
                  <a:pt x="48" y="22"/>
                </a:lnTo>
                <a:lnTo>
                  <a:pt x="37" y="27"/>
                </a:lnTo>
                <a:lnTo>
                  <a:pt x="26" y="33"/>
                </a:lnTo>
                <a:lnTo>
                  <a:pt x="21" y="38"/>
                </a:lnTo>
                <a:lnTo>
                  <a:pt x="16" y="44"/>
                </a:lnTo>
                <a:lnTo>
                  <a:pt x="10" y="38"/>
                </a:lnTo>
                <a:lnTo>
                  <a:pt x="5" y="38"/>
                </a:lnTo>
                <a:lnTo>
                  <a:pt x="0" y="49"/>
                </a:lnTo>
                <a:lnTo>
                  <a:pt x="0" y="54"/>
                </a:lnTo>
                <a:lnTo>
                  <a:pt x="5" y="60"/>
                </a:lnTo>
                <a:lnTo>
                  <a:pt x="10" y="65"/>
                </a:lnTo>
                <a:lnTo>
                  <a:pt x="16" y="76"/>
                </a:lnTo>
                <a:lnTo>
                  <a:pt x="26" y="81"/>
                </a:lnTo>
                <a:lnTo>
                  <a:pt x="32" y="87"/>
                </a:lnTo>
                <a:lnTo>
                  <a:pt x="37" y="92"/>
                </a:lnTo>
                <a:lnTo>
                  <a:pt x="42" y="103"/>
                </a:lnTo>
                <a:lnTo>
                  <a:pt x="48" y="108"/>
                </a:lnTo>
                <a:lnTo>
                  <a:pt x="53" y="114"/>
                </a:lnTo>
                <a:lnTo>
                  <a:pt x="42" y="119"/>
                </a:lnTo>
                <a:lnTo>
                  <a:pt x="48" y="125"/>
                </a:lnTo>
                <a:lnTo>
                  <a:pt x="53" y="135"/>
                </a:lnTo>
                <a:lnTo>
                  <a:pt x="48" y="135"/>
                </a:lnTo>
                <a:lnTo>
                  <a:pt x="48" y="141"/>
                </a:lnTo>
                <a:lnTo>
                  <a:pt x="48" y="152"/>
                </a:lnTo>
                <a:lnTo>
                  <a:pt x="64" y="163"/>
                </a:lnTo>
                <a:lnTo>
                  <a:pt x="80" y="163"/>
                </a:lnTo>
                <a:lnTo>
                  <a:pt x="85" y="168"/>
                </a:lnTo>
                <a:lnTo>
                  <a:pt x="90" y="173"/>
                </a:lnTo>
                <a:lnTo>
                  <a:pt x="96" y="168"/>
                </a:lnTo>
                <a:lnTo>
                  <a:pt x="106" y="168"/>
                </a:lnTo>
                <a:lnTo>
                  <a:pt x="122" y="163"/>
                </a:lnTo>
                <a:lnTo>
                  <a:pt x="133" y="163"/>
                </a:lnTo>
                <a:lnTo>
                  <a:pt x="144" y="157"/>
                </a:lnTo>
                <a:lnTo>
                  <a:pt x="154" y="152"/>
                </a:lnTo>
                <a:lnTo>
                  <a:pt x="160" y="146"/>
                </a:lnTo>
                <a:lnTo>
                  <a:pt x="170" y="141"/>
                </a:lnTo>
                <a:lnTo>
                  <a:pt x="181" y="130"/>
                </a:lnTo>
                <a:lnTo>
                  <a:pt x="186" y="125"/>
                </a:lnTo>
                <a:lnTo>
                  <a:pt x="197" y="114"/>
                </a:lnTo>
                <a:lnTo>
                  <a:pt x="202" y="108"/>
                </a:lnTo>
                <a:lnTo>
                  <a:pt x="213" y="103"/>
                </a:lnTo>
                <a:lnTo>
                  <a:pt x="218" y="98"/>
                </a:lnTo>
                <a:lnTo>
                  <a:pt x="224" y="92"/>
                </a:lnTo>
                <a:lnTo>
                  <a:pt x="234" y="87"/>
                </a:lnTo>
                <a:lnTo>
                  <a:pt x="245" y="76"/>
                </a:lnTo>
                <a:lnTo>
                  <a:pt x="250" y="7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3" name="Freeform 191"/>
          <p:cNvSpPr>
            <a:spLocks/>
          </p:cNvSpPr>
          <p:nvPr/>
        </p:nvSpPr>
        <p:spPr bwMode="auto">
          <a:xfrm>
            <a:off x="5936506" y="4037471"/>
            <a:ext cx="396875" cy="284072"/>
          </a:xfrm>
          <a:custGeom>
            <a:avLst/>
            <a:gdLst>
              <a:gd name="T0" fmla="*/ 240 w 250"/>
              <a:gd name="T1" fmla="*/ 49 h 179"/>
              <a:gd name="T2" fmla="*/ 234 w 250"/>
              <a:gd name="T3" fmla="*/ 33 h 179"/>
              <a:gd name="T4" fmla="*/ 213 w 250"/>
              <a:gd name="T5" fmla="*/ 27 h 179"/>
              <a:gd name="T6" fmla="*/ 197 w 250"/>
              <a:gd name="T7" fmla="*/ 22 h 179"/>
              <a:gd name="T8" fmla="*/ 192 w 250"/>
              <a:gd name="T9" fmla="*/ 38 h 179"/>
              <a:gd name="T10" fmla="*/ 186 w 250"/>
              <a:gd name="T11" fmla="*/ 43 h 179"/>
              <a:gd name="T12" fmla="*/ 181 w 250"/>
              <a:gd name="T13" fmla="*/ 22 h 179"/>
              <a:gd name="T14" fmla="*/ 165 w 250"/>
              <a:gd name="T15" fmla="*/ 22 h 179"/>
              <a:gd name="T16" fmla="*/ 133 w 250"/>
              <a:gd name="T17" fmla="*/ 16 h 179"/>
              <a:gd name="T18" fmla="*/ 112 w 250"/>
              <a:gd name="T19" fmla="*/ 16 h 179"/>
              <a:gd name="T20" fmla="*/ 85 w 250"/>
              <a:gd name="T21" fmla="*/ 16 h 179"/>
              <a:gd name="T22" fmla="*/ 69 w 250"/>
              <a:gd name="T23" fmla="*/ 0 h 179"/>
              <a:gd name="T24" fmla="*/ 42 w 250"/>
              <a:gd name="T25" fmla="*/ 5 h 179"/>
              <a:gd name="T26" fmla="*/ 37 w 250"/>
              <a:gd name="T27" fmla="*/ 22 h 179"/>
              <a:gd name="T28" fmla="*/ 32 w 250"/>
              <a:gd name="T29" fmla="*/ 22 h 179"/>
              <a:gd name="T30" fmla="*/ 11 w 250"/>
              <a:gd name="T31" fmla="*/ 16 h 179"/>
              <a:gd name="T32" fmla="*/ 5 w 250"/>
              <a:gd name="T33" fmla="*/ 27 h 179"/>
              <a:gd name="T34" fmla="*/ 5 w 250"/>
              <a:gd name="T35" fmla="*/ 49 h 179"/>
              <a:gd name="T36" fmla="*/ 5 w 250"/>
              <a:gd name="T37" fmla="*/ 76 h 179"/>
              <a:gd name="T38" fmla="*/ 21 w 250"/>
              <a:gd name="T39" fmla="*/ 92 h 179"/>
              <a:gd name="T40" fmla="*/ 42 w 250"/>
              <a:gd name="T41" fmla="*/ 92 h 179"/>
              <a:gd name="T42" fmla="*/ 48 w 250"/>
              <a:gd name="T43" fmla="*/ 108 h 179"/>
              <a:gd name="T44" fmla="*/ 53 w 250"/>
              <a:gd name="T45" fmla="*/ 119 h 179"/>
              <a:gd name="T46" fmla="*/ 64 w 250"/>
              <a:gd name="T47" fmla="*/ 135 h 179"/>
              <a:gd name="T48" fmla="*/ 90 w 250"/>
              <a:gd name="T49" fmla="*/ 135 h 179"/>
              <a:gd name="T50" fmla="*/ 106 w 250"/>
              <a:gd name="T51" fmla="*/ 141 h 179"/>
              <a:gd name="T52" fmla="*/ 106 w 250"/>
              <a:gd name="T53" fmla="*/ 152 h 179"/>
              <a:gd name="T54" fmla="*/ 106 w 250"/>
              <a:gd name="T55" fmla="*/ 168 h 179"/>
              <a:gd name="T56" fmla="*/ 122 w 250"/>
              <a:gd name="T57" fmla="*/ 179 h 179"/>
              <a:gd name="T58" fmla="*/ 133 w 250"/>
              <a:gd name="T59" fmla="*/ 179 h 179"/>
              <a:gd name="T60" fmla="*/ 144 w 250"/>
              <a:gd name="T61" fmla="*/ 173 h 179"/>
              <a:gd name="T62" fmla="*/ 154 w 250"/>
              <a:gd name="T63" fmla="*/ 168 h 179"/>
              <a:gd name="T64" fmla="*/ 165 w 250"/>
              <a:gd name="T65" fmla="*/ 157 h 179"/>
              <a:gd name="T66" fmla="*/ 176 w 250"/>
              <a:gd name="T67" fmla="*/ 146 h 179"/>
              <a:gd name="T68" fmla="*/ 186 w 250"/>
              <a:gd name="T69" fmla="*/ 135 h 179"/>
              <a:gd name="T70" fmla="*/ 181 w 250"/>
              <a:gd name="T71" fmla="*/ 108 h 179"/>
              <a:gd name="T72" fmla="*/ 176 w 250"/>
              <a:gd name="T73" fmla="*/ 92 h 179"/>
              <a:gd name="T74" fmla="*/ 208 w 250"/>
              <a:gd name="T75" fmla="*/ 87 h 179"/>
              <a:gd name="T76" fmla="*/ 218 w 250"/>
              <a:gd name="T77" fmla="*/ 76 h 179"/>
              <a:gd name="T78" fmla="*/ 234 w 250"/>
              <a:gd name="T79" fmla="*/ 65 h 179"/>
              <a:gd name="T80" fmla="*/ 234 w 250"/>
              <a:gd name="T81" fmla="*/ 54 h 1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0" h="179">
                <a:moveTo>
                  <a:pt x="234" y="49"/>
                </a:moveTo>
                <a:lnTo>
                  <a:pt x="240" y="49"/>
                </a:lnTo>
                <a:lnTo>
                  <a:pt x="250" y="38"/>
                </a:lnTo>
                <a:lnTo>
                  <a:pt x="234" y="33"/>
                </a:lnTo>
                <a:lnTo>
                  <a:pt x="224" y="27"/>
                </a:lnTo>
                <a:lnTo>
                  <a:pt x="213" y="27"/>
                </a:lnTo>
                <a:lnTo>
                  <a:pt x="202" y="22"/>
                </a:lnTo>
                <a:lnTo>
                  <a:pt x="197" y="22"/>
                </a:lnTo>
                <a:lnTo>
                  <a:pt x="197" y="27"/>
                </a:lnTo>
                <a:lnTo>
                  <a:pt x="192" y="38"/>
                </a:lnTo>
                <a:lnTo>
                  <a:pt x="192" y="49"/>
                </a:lnTo>
                <a:lnTo>
                  <a:pt x="186" y="43"/>
                </a:lnTo>
                <a:lnTo>
                  <a:pt x="186" y="33"/>
                </a:lnTo>
                <a:lnTo>
                  <a:pt x="181" y="22"/>
                </a:lnTo>
                <a:lnTo>
                  <a:pt x="176" y="16"/>
                </a:lnTo>
                <a:lnTo>
                  <a:pt x="165" y="22"/>
                </a:lnTo>
                <a:lnTo>
                  <a:pt x="144" y="16"/>
                </a:lnTo>
                <a:lnTo>
                  <a:pt x="133" y="16"/>
                </a:lnTo>
                <a:lnTo>
                  <a:pt x="117" y="16"/>
                </a:lnTo>
                <a:lnTo>
                  <a:pt x="112" y="16"/>
                </a:lnTo>
                <a:lnTo>
                  <a:pt x="101" y="16"/>
                </a:lnTo>
                <a:lnTo>
                  <a:pt x="85" y="16"/>
                </a:lnTo>
                <a:lnTo>
                  <a:pt x="85" y="5"/>
                </a:lnTo>
                <a:lnTo>
                  <a:pt x="69" y="0"/>
                </a:lnTo>
                <a:lnTo>
                  <a:pt x="53" y="0"/>
                </a:lnTo>
                <a:lnTo>
                  <a:pt x="42" y="5"/>
                </a:lnTo>
                <a:lnTo>
                  <a:pt x="42" y="11"/>
                </a:lnTo>
                <a:lnTo>
                  <a:pt x="37" y="22"/>
                </a:lnTo>
                <a:lnTo>
                  <a:pt x="37" y="33"/>
                </a:lnTo>
                <a:lnTo>
                  <a:pt x="32" y="22"/>
                </a:lnTo>
                <a:lnTo>
                  <a:pt x="21" y="22"/>
                </a:lnTo>
                <a:lnTo>
                  <a:pt x="11" y="16"/>
                </a:lnTo>
                <a:lnTo>
                  <a:pt x="5" y="22"/>
                </a:lnTo>
                <a:lnTo>
                  <a:pt x="5" y="27"/>
                </a:lnTo>
                <a:lnTo>
                  <a:pt x="0" y="38"/>
                </a:lnTo>
                <a:lnTo>
                  <a:pt x="5" y="49"/>
                </a:lnTo>
                <a:lnTo>
                  <a:pt x="5" y="60"/>
                </a:lnTo>
                <a:lnTo>
                  <a:pt x="5" y="76"/>
                </a:lnTo>
                <a:lnTo>
                  <a:pt x="5" y="87"/>
                </a:lnTo>
                <a:lnTo>
                  <a:pt x="21" y="92"/>
                </a:lnTo>
                <a:lnTo>
                  <a:pt x="32" y="92"/>
                </a:lnTo>
                <a:lnTo>
                  <a:pt x="42" y="92"/>
                </a:lnTo>
                <a:lnTo>
                  <a:pt x="42" y="97"/>
                </a:lnTo>
                <a:lnTo>
                  <a:pt x="48" y="108"/>
                </a:lnTo>
                <a:lnTo>
                  <a:pt x="58" y="108"/>
                </a:lnTo>
                <a:lnTo>
                  <a:pt x="53" y="119"/>
                </a:lnTo>
                <a:lnTo>
                  <a:pt x="58" y="124"/>
                </a:lnTo>
                <a:lnTo>
                  <a:pt x="64" y="135"/>
                </a:lnTo>
                <a:lnTo>
                  <a:pt x="80" y="135"/>
                </a:lnTo>
                <a:lnTo>
                  <a:pt x="90" y="135"/>
                </a:lnTo>
                <a:lnTo>
                  <a:pt x="101" y="130"/>
                </a:lnTo>
                <a:lnTo>
                  <a:pt x="106" y="141"/>
                </a:lnTo>
                <a:lnTo>
                  <a:pt x="101" y="146"/>
                </a:lnTo>
                <a:lnTo>
                  <a:pt x="106" y="152"/>
                </a:lnTo>
                <a:lnTo>
                  <a:pt x="101" y="162"/>
                </a:lnTo>
                <a:lnTo>
                  <a:pt x="106" y="168"/>
                </a:lnTo>
                <a:lnTo>
                  <a:pt x="117" y="168"/>
                </a:lnTo>
                <a:lnTo>
                  <a:pt x="122" y="179"/>
                </a:lnTo>
                <a:lnTo>
                  <a:pt x="128" y="179"/>
                </a:lnTo>
                <a:lnTo>
                  <a:pt x="133" y="179"/>
                </a:lnTo>
                <a:lnTo>
                  <a:pt x="138" y="179"/>
                </a:lnTo>
                <a:lnTo>
                  <a:pt x="144" y="173"/>
                </a:lnTo>
                <a:lnTo>
                  <a:pt x="154" y="179"/>
                </a:lnTo>
                <a:lnTo>
                  <a:pt x="154" y="168"/>
                </a:lnTo>
                <a:lnTo>
                  <a:pt x="154" y="157"/>
                </a:lnTo>
                <a:lnTo>
                  <a:pt x="165" y="157"/>
                </a:lnTo>
                <a:lnTo>
                  <a:pt x="176" y="157"/>
                </a:lnTo>
                <a:lnTo>
                  <a:pt x="176" y="146"/>
                </a:lnTo>
                <a:lnTo>
                  <a:pt x="181" y="141"/>
                </a:lnTo>
                <a:lnTo>
                  <a:pt x="186" y="135"/>
                </a:lnTo>
                <a:lnTo>
                  <a:pt x="181" y="119"/>
                </a:lnTo>
                <a:lnTo>
                  <a:pt x="181" y="108"/>
                </a:lnTo>
                <a:lnTo>
                  <a:pt x="181" y="97"/>
                </a:lnTo>
                <a:lnTo>
                  <a:pt x="176" y="92"/>
                </a:lnTo>
                <a:lnTo>
                  <a:pt x="192" y="92"/>
                </a:lnTo>
                <a:lnTo>
                  <a:pt x="208" y="87"/>
                </a:lnTo>
                <a:lnTo>
                  <a:pt x="213" y="87"/>
                </a:lnTo>
                <a:lnTo>
                  <a:pt x="218" y="76"/>
                </a:lnTo>
                <a:lnTo>
                  <a:pt x="224" y="70"/>
                </a:lnTo>
                <a:lnTo>
                  <a:pt x="234" y="65"/>
                </a:lnTo>
                <a:lnTo>
                  <a:pt x="240" y="60"/>
                </a:lnTo>
                <a:lnTo>
                  <a:pt x="234" y="54"/>
                </a:lnTo>
                <a:lnTo>
                  <a:pt x="234" y="49"/>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8" name="Freeform 196"/>
          <p:cNvSpPr>
            <a:spLocks/>
          </p:cNvSpPr>
          <p:nvPr/>
        </p:nvSpPr>
        <p:spPr bwMode="auto">
          <a:xfrm>
            <a:off x="5377706" y="4586571"/>
            <a:ext cx="7938" cy="9522"/>
          </a:xfrm>
          <a:custGeom>
            <a:avLst/>
            <a:gdLst>
              <a:gd name="T0" fmla="*/ 5 w 5"/>
              <a:gd name="T1" fmla="*/ 0 h 6"/>
              <a:gd name="T2" fmla="*/ 0 w 5"/>
              <a:gd name="T3" fmla="*/ 6 h 6"/>
              <a:gd name="T4" fmla="*/ 5 w 5"/>
              <a:gd name="T5" fmla="*/ 0 h 6"/>
              <a:gd name="T6" fmla="*/ 0 60000 65536"/>
              <a:gd name="T7" fmla="*/ 0 60000 65536"/>
              <a:gd name="T8" fmla="*/ 0 60000 65536"/>
            </a:gdLst>
            <a:ahLst/>
            <a:cxnLst>
              <a:cxn ang="T6">
                <a:pos x="T0" y="T1"/>
              </a:cxn>
              <a:cxn ang="T7">
                <a:pos x="T2" y="T3"/>
              </a:cxn>
              <a:cxn ang="T8">
                <a:pos x="T4" y="T5"/>
              </a:cxn>
            </a:cxnLst>
            <a:rect l="0" t="0" r="r" b="b"/>
            <a:pathLst>
              <a:path w="5" h="6">
                <a:moveTo>
                  <a:pt x="5" y="0"/>
                </a:moveTo>
                <a:lnTo>
                  <a:pt x="0" y="6"/>
                </a:lnTo>
                <a:lnTo>
                  <a:pt x="5" y="0"/>
                </a:lnTo>
                <a:close/>
              </a:path>
            </a:pathLst>
          </a:custGeom>
          <a:solidFill>
            <a:srgbClr val="F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9" name="Freeform 197"/>
          <p:cNvSpPr>
            <a:spLocks/>
          </p:cNvSpPr>
          <p:nvPr/>
        </p:nvSpPr>
        <p:spPr bwMode="auto">
          <a:xfrm>
            <a:off x="5377706" y="4586571"/>
            <a:ext cx="7938" cy="9522"/>
          </a:xfrm>
          <a:custGeom>
            <a:avLst/>
            <a:gdLst>
              <a:gd name="T0" fmla="*/ 5 w 5"/>
              <a:gd name="T1" fmla="*/ 0 h 6"/>
              <a:gd name="T2" fmla="*/ 0 w 5"/>
              <a:gd name="T3" fmla="*/ 6 h 6"/>
              <a:gd name="T4" fmla="*/ 5 w 5"/>
              <a:gd name="T5" fmla="*/ 0 h 6"/>
              <a:gd name="T6" fmla="*/ 0 60000 65536"/>
              <a:gd name="T7" fmla="*/ 0 60000 65536"/>
              <a:gd name="T8" fmla="*/ 0 60000 65536"/>
            </a:gdLst>
            <a:ahLst/>
            <a:cxnLst>
              <a:cxn ang="T6">
                <a:pos x="T0" y="T1"/>
              </a:cxn>
              <a:cxn ang="T7">
                <a:pos x="T2" y="T3"/>
              </a:cxn>
              <a:cxn ang="T8">
                <a:pos x="T4" y="T5"/>
              </a:cxn>
            </a:cxnLst>
            <a:rect l="0" t="0" r="r" b="b"/>
            <a:pathLst>
              <a:path w="5" h="6">
                <a:moveTo>
                  <a:pt x="5" y="0"/>
                </a:moveTo>
                <a:lnTo>
                  <a:pt x="0" y="6"/>
                </a:lnTo>
                <a:lnTo>
                  <a:pt x="5" y="0"/>
                </a:lnTo>
              </a:path>
            </a:pathLst>
          </a:custGeom>
          <a:noFill/>
          <a:ln w="2540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1" name="Freeform 200"/>
          <p:cNvSpPr>
            <a:spLocks/>
          </p:cNvSpPr>
          <p:nvPr/>
        </p:nvSpPr>
        <p:spPr bwMode="auto">
          <a:xfrm>
            <a:off x="6282581" y="4423111"/>
            <a:ext cx="17463" cy="17457"/>
          </a:xfrm>
          <a:custGeom>
            <a:avLst/>
            <a:gdLst>
              <a:gd name="T0" fmla="*/ 11 w 11"/>
              <a:gd name="T1" fmla="*/ 11 h 11"/>
              <a:gd name="T2" fmla="*/ 11 w 11"/>
              <a:gd name="T3" fmla="*/ 0 h 11"/>
              <a:gd name="T4" fmla="*/ 6 w 11"/>
              <a:gd name="T5" fmla="*/ 0 h 11"/>
              <a:gd name="T6" fmla="*/ 6 w 11"/>
              <a:gd name="T7" fmla="*/ 11 h 11"/>
              <a:gd name="T8" fmla="*/ 0 w 11"/>
              <a:gd name="T9" fmla="*/ 11 h 11"/>
              <a:gd name="T10" fmla="*/ 11 w 11"/>
              <a:gd name="T11" fmla="*/ 1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11" y="11"/>
                </a:moveTo>
                <a:lnTo>
                  <a:pt x="11" y="0"/>
                </a:lnTo>
                <a:lnTo>
                  <a:pt x="6" y="0"/>
                </a:lnTo>
                <a:lnTo>
                  <a:pt x="6" y="11"/>
                </a:lnTo>
                <a:lnTo>
                  <a:pt x="0" y="11"/>
                </a:lnTo>
                <a:lnTo>
                  <a:pt x="11" y="11"/>
                </a:lnTo>
                <a:close/>
              </a:path>
            </a:pathLst>
          </a:custGeom>
          <a:solidFill>
            <a:srgbClr val="F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2" name="Freeform 202"/>
          <p:cNvSpPr>
            <a:spLocks/>
          </p:cNvSpPr>
          <p:nvPr/>
        </p:nvSpPr>
        <p:spPr bwMode="auto">
          <a:xfrm>
            <a:off x="5309444" y="4407241"/>
            <a:ext cx="246063" cy="179330"/>
          </a:xfrm>
          <a:custGeom>
            <a:avLst/>
            <a:gdLst>
              <a:gd name="T0" fmla="*/ 6 w 155"/>
              <a:gd name="T1" fmla="*/ 86 h 113"/>
              <a:gd name="T2" fmla="*/ 22 w 155"/>
              <a:gd name="T3" fmla="*/ 97 h 113"/>
              <a:gd name="T4" fmla="*/ 32 w 155"/>
              <a:gd name="T5" fmla="*/ 108 h 113"/>
              <a:gd name="T6" fmla="*/ 43 w 155"/>
              <a:gd name="T7" fmla="*/ 97 h 113"/>
              <a:gd name="T8" fmla="*/ 54 w 155"/>
              <a:gd name="T9" fmla="*/ 102 h 113"/>
              <a:gd name="T10" fmla="*/ 64 w 155"/>
              <a:gd name="T11" fmla="*/ 102 h 113"/>
              <a:gd name="T12" fmla="*/ 80 w 155"/>
              <a:gd name="T13" fmla="*/ 108 h 113"/>
              <a:gd name="T14" fmla="*/ 96 w 155"/>
              <a:gd name="T15" fmla="*/ 113 h 113"/>
              <a:gd name="T16" fmla="*/ 107 w 155"/>
              <a:gd name="T17" fmla="*/ 108 h 113"/>
              <a:gd name="T18" fmla="*/ 118 w 155"/>
              <a:gd name="T19" fmla="*/ 108 h 113"/>
              <a:gd name="T20" fmla="*/ 134 w 155"/>
              <a:gd name="T21" fmla="*/ 108 h 113"/>
              <a:gd name="T22" fmla="*/ 139 w 155"/>
              <a:gd name="T23" fmla="*/ 97 h 113"/>
              <a:gd name="T24" fmla="*/ 150 w 155"/>
              <a:gd name="T25" fmla="*/ 92 h 113"/>
              <a:gd name="T26" fmla="*/ 155 w 155"/>
              <a:gd name="T27" fmla="*/ 81 h 113"/>
              <a:gd name="T28" fmla="*/ 150 w 155"/>
              <a:gd name="T29" fmla="*/ 70 h 113"/>
              <a:gd name="T30" fmla="*/ 139 w 155"/>
              <a:gd name="T31" fmla="*/ 65 h 113"/>
              <a:gd name="T32" fmla="*/ 123 w 155"/>
              <a:gd name="T33" fmla="*/ 59 h 113"/>
              <a:gd name="T34" fmla="*/ 107 w 155"/>
              <a:gd name="T35" fmla="*/ 54 h 113"/>
              <a:gd name="T36" fmla="*/ 112 w 155"/>
              <a:gd name="T37" fmla="*/ 43 h 113"/>
              <a:gd name="T38" fmla="*/ 123 w 155"/>
              <a:gd name="T39" fmla="*/ 38 h 113"/>
              <a:gd name="T40" fmla="*/ 107 w 155"/>
              <a:gd name="T41" fmla="*/ 38 h 113"/>
              <a:gd name="T42" fmla="*/ 107 w 155"/>
              <a:gd name="T43" fmla="*/ 27 h 113"/>
              <a:gd name="T44" fmla="*/ 102 w 155"/>
              <a:gd name="T45" fmla="*/ 21 h 113"/>
              <a:gd name="T46" fmla="*/ 96 w 155"/>
              <a:gd name="T47" fmla="*/ 5 h 113"/>
              <a:gd name="T48" fmla="*/ 75 w 155"/>
              <a:gd name="T49" fmla="*/ 5 h 113"/>
              <a:gd name="T50" fmla="*/ 70 w 155"/>
              <a:gd name="T51" fmla="*/ 5 h 113"/>
              <a:gd name="T52" fmla="*/ 59 w 155"/>
              <a:gd name="T53" fmla="*/ 21 h 113"/>
              <a:gd name="T54" fmla="*/ 48 w 155"/>
              <a:gd name="T55" fmla="*/ 32 h 113"/>
              <a:gd name="T56" fmla="*/ 38 w 155"/>
              <a:gd name="T57" fmla="*/ 43 h 113"/>
              <a:gd name="T58" fmla="*/ 27 w 155"/>
              <a:gd name="T59" fmla="*/ 54 h 113"/>
              <a:gd name="T60" fmla="*/ 11 w 155"/>
              <a:gd name="T61" fmla="*/ 70 h 113"/>
              <a:gd name="T62" fmla="*/ 0 w 155"/>
              <a:gd name="T63" fmla="*/ 81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113">
                <a:moveTo>
                  <a:pt x="0" y="81"/>
                </a:moveTo>
                <a:lnTo>
                  <a:pt x="6" y="86"/>
                </a:lnTo>
                <a:lnTo>
                  <a:pt x="16" y="92"/>
                </a:lnTo>
                <a:lnTo>
                  <a:pt x="22" y="97"/>
                </a:lnTo>
                <a:lnTo>
                  <a:pt x="22" y="102"/>
                </a:lnTo>
                <a:lnTo>
                  <a:pt x="32" y="108"/>
                </a:lnTo>
                <a:lnTo>
                  <a:pt x="38" y="102"/>
                </a:lnTo>
                <a:lnTo>
                  <a:pt x="43" y="97"/>
                </a:lnTo>
                <a:lnTo>
                  <a:pt x="54" y="92"/>
                </a:lnTo>
                <a:lnTo>
                  <a:pt x="54" y="102"/>
                </a:lnTo>
                <a:lnTo>
                  <a:pt x="59" y="102"/>
                </a:lnTo>
                <a:lnTo>
                  <a:pt x="64" y="102"/>
                </a:lnTo>
                <a:lnTo>
                  <a:pt x="70" y="102"/>
                </a:lnTo>
                <a:lnTo>
                  <a:pt x="80" y="108"/>
                </a:lnTo>
                <a:lnTo>
                  <a:pt x="86" y="108"/>
                </a:lnTo>
                <a:lnTo>
                  <a:pt x="96" y="113"/>
                </a:lnTo>
                <a:lnTo>
                  <a:pt x="102" y="113"/>
                </a:lnTo>
                <a:lnTo>
                  <a:pt x="107" y="108"/>
                </a:lnTo>
                <a:lnTo>
                  <a:pt x="112" y="113"/>
                </a:lnTo>
                <a:lnTo>
                  <a:pt x="118" y="108"/>
                </a:lnTo>
                <a:lnTo>
                  <a:pt x="128" y="108"/>
                </a:lnTo>
                <a:lnTo>
                  <a:pt x="134" y="108"/>
                </a:lnTo>
                <a:lnTo>
                  <a:pt x="139" y="102"/>
                </a:lnTo>
                <a:lnTo>
                  <a:pt x="139" y="97"/>
                </a:lnTo>
                <a:lnTo>
                  <a:pt x="144" y="97"/>
                </a:lnTo>
                <a:lnTo>
                  <a:pt x="150" y="92"/>
                </a:lnTo>
                <a:lnTo>
                  <a:pt x="155" y="86"/>
                </a:lnTo>
                <a:lnTo>
                  <a:pt x="155" y="81"/>
                </a:lnTo>
                <a:lnTo>
                  <a:pt x="150" y="75"/>
                </a:lnTo>
                <a:lnTo>
                  <a:pt x="150" y="70"/>
                </a:lnTo>
                <a:lnTo>
                  <a:pt x="144" y="65"/>
                </a:lnTo>
                <a:lnTo>
                  <a:pt x="139" y="65"/>
                </a:lnTo>
                <a:lnTo>
                  <a:pt x="134" y="59"/>
                </a:lnTo>
                <a:lnTo>
                  <a:pt x="123" y="59"/>
                </a:lnTo>
                <a:lnTo>
                  <a:pt x="112" y="59"/>
                </a:lnTo>
                <a:lnTo>
                  <a:pt x="107" y="54"/>
                </a:lnTo>
                <a:lnTo>
                  <a:pt x="107" y="48"/>
                </a:lnTo>
                <a:lnTo>
                  <a:pt x="112" y="43"/>
                </a:lnTo>
                <a:lnTo>
                  <a:pt x="118" y="43"/>
                </a:lnTo>
                <a:lnTo>
                  <a:pt x="123" y="38"/>
                </a:lnTo>
                <a:lnTo>
                  <a:pt x="118" y="38"/>
                </a:lnTo>
                <a:lnTo>
                  <a:pt x="107" y="38"/>
                </a:lnTo>
                <a:lnTo>
                  <a:pt x="112" y="32"/>
                </a:lnTo>
                <a:lnTo>
                  <a:pt x="107" y="27"/>
                </a:lnTo>
                <a:lnTo>
                  <a:pt x="107" y="16"/>
                </a:lnTo>
                <a:lnTo>
                  <a:pt x="102" y="21"/>
                </a:lnTo>
                <a:lnTo>
                  <a:pt x="102" y="10"/>
                </a:lnTo>
                <a:lnTo>
                  <a:pt x="96" y="5"/>
                </a:lnTo>
                <a:lnTo>
                  <a:pt x="86" y="5"/>
                </a:lnTo>
                <a:lnTo>
                  <a:pt x="75" y="5"/>
                </a:lnTo>
                <a:lnTo>
                  <a:pt x="75" y="0"/>
                </a:lnTo>
                <a:lnTo>
                  <a:pt x="70" y="5"/>
                </a:lnTo>
                <a:lnTo>
                  <a:pt x="64" y="10"/>
                </a:lnTo>
                <a:lnTo>
                  <a:pt x="59" y="21"/>
                </a:lnTo>
                <a:lnTo>
                  <a:pt x="54" y="27"/>
                </a:lnTo>
                <a:lnTo>
                  <a:pt x="48" y="32"/>
                </a:lnTo>
                <a:lnTo>
                  <a:pt x="43" y="43"/>
                </a:lnTo>
                <a:lnTo>
                  <a:pt x="38" y="43"/>
                </a:lnTo>
                <a:lnTo>
                  <a:pt x="32" y="48"/>
                </a:lnTo>
                <a:lnTo>
                  <a:pt x="27" y="54"/>
                </a:lnTo>
                <a:lnTo>
                  <a:pt x="22" y="59"/>
                </a:lnTo>
                <a:lnTo>
                  <a:pt x="11" y="70"/>
                </a:lnTo>
                <a:lnTo>
                  <a:pt x="6" y="75"/>
                </a:lnTo>
                <a:lnTo>
                  <a:pt x="0" y="81"/>
                </a:lnTo>
                <a:close/>
              </a:path>
            </a:pathLst>
          </a:custGeom>
          <a:solidFill>
            <a:srgbClr val="F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3" name="Freeform 203"/>
          <p:cNvSpPr>
            <a:spLocks/>
          </p:cNvSpPr>
          <p:nvPr/>
        </p:nvSpPr>
        <p:spPr bwMode="auto">
          <a:xfrm>
            <a:off x="5309444" y="4407241"/>
            <a:ext cx="246063" cy="179330"/>
          </a:xfrm>
          <a:custGeom>
            <a:avLst/>
            <a:gdLst>
              <a:gd name="T0" fmla="*/ 6 w 155"/>
              <a:gd name="T1" fmla="*/ 86 h 113"/>
              <a:gd name="T2" fmla="*/ 22 w 155"/>
              <a:gd name="T3" fmla="*/ 97 h 113"/>
              <a:gd name="T4" fmla="*/ 32 w 155"/>
              <a:gd name="T5" fmla="*/ 108 h 113"/>
              <a:gd name="T6" fmla="*/ 43 w 155"/>
              <a:gd name="T7" fmla="*/ 97 h 113"/>
              <a:gd name="T8" fmla="*/ 54 w 155"/>
              <a:gd name="T9" fmla="*/ 102 h 113"/>
              <a:gd name="T10" fmla="*/ 64 w 155"/>
              <a:gd name="T11" fmla="*/ 102 h 113"/>
              <a:gd name="T12" fmla="*/ 80 w 155"/>
              <a:gd name="T13" fmla="*/ 108 h 113"/>
              <a:gd name="T14" fmla="*/ 96 w 155"/>
              <a:gd name="T15" fmla="*/ 113 h 113"/>
              <a:gd name="T16" fmla="*/ 107 w 155"/>
              <a:gd name="T17" fmla="*/ 108 h 113"/>
              <a:gd name="T18" fmla="*/ 118 w 155"/>
              <a:gd name="T19" fmla="*/ 108 h 113"/>
              <a:gd name="T20" fmla="*/ 134 w 155"/>
              <a:gd name="T21" fmla="*/ 108 h 113"/>
              <a:gd name="T22" fmla="*/ 139 w 155"/>
              <a:gd name="T23" fmla="*/ 97 h 113"/>
              <a:gd name="T24" fmla="*/ 150 w 155"/>
              <a:gd name="T25" fmla="*/ 92 h 113"/>
              <a:gd name="T26" fmla="*/ 155 w 155"/>
              <a:gd name="T27" fmla="*/ 81 h 113"/>
              <a:gd name="T28" fmla="*/ 150 w 155"/>
              <a:gd name="T29" fmla="*/ 70 h 113"/>
              <a:gd name="T30" fmla="*/ 139 w 155"/>
              <a:gd name="T31" fmla="*/ 65 h 113"/>
              <a:gd name="T32" fmla="*/ 123 w 155"/>
              <a:gd name="T33" fmla="*/ 59 h 113"/>
              <a:gd name="T34" fmla="*/ 107 w 155"/>
              <a:gd name="T35" fmla="*/ 54 h 113"/>
              <a:gd name="T36" fmla="*/ 112 w 155"/>
              <a:gd name="T37" fmla="*/ 43 h 113"/>
              <a:gd name="T38" fmla="*/ 123 w 155"/>
              <a:gd name="T39" fmla="*/ 38 h 113"/>
              <a:gd name="T40" fmla="*/ 107 w 155"/>
              <a:gd name="T41" fmla="*/ 38 h 113"/>
              <a:gd name="T42" fmla="*/ 107 w 155"/>
              <a:gd name="T43" fmla="*/ 27 h 113"/>
              <a:gd name="T44" fmla="*/ 102 w 155"/>
              <a:gd name="T45" fmla="*/ 21 h 113"/>
              <a:gd name="T46" fmla="*/ 96 w 155"/>
              <a:gd name="T47" fmla="*/ 5 h 113"/>
              <a:gd name="T48" fmla="*/ 75 w 155"/>
              <a:gd name="T49" fmla="*/ 5 h 113"/>
              <a:gd name="T50" fmla="*/ 70 w 155"/>
              <a:gd name="T51" fmla="*/ 5 h 113"/>
              <a:gd name="T52" fmla="*/ 59 w 155"/>
              <a:gd name="T53" fmla="*/ 21 h 113"/>
              <a:gd name="T54" fmla="*/ 48 w 155"/>
              <a:gd name="T55" fmla="*/ 32 h 113"/>
              <a:gd name="T56" fmla="*/ 38 w 155"/>
              <a:gd name="T57" fmla="*/ 43 h 113"/>
              <a:gd name="T58" fmla="*/ 27 w 155"/>
              <a:gd name="T59" fmla="*/ 54 h 113"/>
              <a:gd name="T60" fmla="*/ 11 w 155"/>
              <a:gd name="T61" fmla="*/ 70 h 113"/>
              <a:gd name="T62" fmla="*/ 0 w 155"/>
              <a:gd name="T63" fmla="*/ 81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113">
                <a:moveTo>
                  <a:pt x="0" y="81"/>
                </a:moveTo>
                <a:lnTo>
                  <a:pt x="6" y="86"/>
                </a:lnTo>
                <a:lnTo>
                  <a:pt x="16" y="92"/>
                </a:lnTo>
                <a:lnTo>
                  <a:pt x="22" y="97"/>
                </a:lnTo>
                <a:lnTo>
                  <a:pt x="22" y="102"/>
                </a:lnTo>
                <a:lnTo>
                  <a:pt x="32" y="108"/>
                </a:lnTo>
                <a:lnTo>
                  <a:pt x="38" y="102"/>
                </a:lnTo>
                <a:lnTo>
                  <a:pt x="43" y="97"/>
                </a:lnTo>
                <a:lnTo>
                  <a:pt x="54" y="92"/>
                </a:lnTo>
                <a:lnTo>
                  <a:pt x="54" y="102"/>
                </a:lnTo>
                <a:lnTo>
                  <a:pt x="59" y="102"/>
                </a:lnTo>
                <a:lnTo>
                  <a:pt x="64" y="102"/>
                </a:lnTo>
                <a:lnTo>
                  <a:pt x="70" y="102"/>
                </a:lnTo>
                <a:lnTo>
                  <a:pt x="80" y="108"/>
                </a:lnTo>
                <a:lnTo>
                  <a:pt x="86" y="108"/>
                </a:lnTo>
                <a:lnTo>
                  <a:pt x="96" y="113"/>
                </a:lnTo>
                <a:lnTo>
                  <a:pt x="102" y="113"/>
                </a:lnTo>
                <a:lnTo>
                  <a:pt x="107" y="108"/>
                </a:lnTo>
                <a:lnTo>
                  <a:pt x="112" y="113"/>
                </a:lnTo>
                <a:lnTo>
                  <a:pt x="118" y="108"/>
                </a:lnTo>
                <a:lnTo>
                  <a:pt x="128" y="108"/>
                </a:lnTo>
                <a:lnTo>
                  <a:pt x="134" y="108"/>
                </a:lnTo>
                <a:lnTo>
                  <a:pt x="139" y="102"/>
                </a:lnTo>
                <a:lnTo>
                  <a:pt x="139" y="97"/>
                </a:lnTo>
                <a:lnTo>
                  <a:pt x="144" y="97"/>
                </a:lnTo>
                <a:lnTo>
                  <a:pt x="150" y="92"/>
                </a:lnTo>
                <a:lnTo>
                  <a:pt x="155" y="86"/>
                </a:lnTo>
                <a:lnTo>
                  <a:pt x="155" y="81"/>
                </a:lnTo>
                <a:lnTo>
                  <a:pt x="150" y="75"/>
                </a:lnTo>
                <a:lnTo>
                  <a:pt x="150" y="70"/>
                </a:lnTo>
                <a:lnTo>
                  <a:pt x="144" y="65"/>
                </a:lnTo>
                <a:lnTo>
                  <a:pt x="139" y="65"/>
                </a:lnTo>
                <a:lnTo>
                  <a:pt x="134" y="59"/>
                </a:lnTo>
                <a:lnTo>
                  <a:pt x="123" y="59"/>
                </a:lnTo>
                <a:lnTo>
                  <a:pt x="112" y="59"/>
                </a:lnTo>
                <a:lnTo>
                  <a:pt x="107" y="54"/>
                </a:lnTo>
                <a:lnTo>
                  <a:pt x="107" y="48"/>
                </a:lnTo>
                <a:lnTo>
                  <a:pt x="112" y="43"/>
                </a:lnTo>
                <a:lnTo>
                  <a:pt x="118" y="43"/>
                </a:lnTo>
                <a:lnTo>
                  <a:pt x="123" y="38"/>
                </a:lnTo>
                <a:lnTo>
                  <a:pt x="118" y="38"/>
                </a:lnTo>
                <a:lnTo>
                  <a:pt x="107" y="38"/>
                </a:lnTo>
                <a:lnTo>
                  <a:pt x="112" y="32"/>
                </a:lnTo>
                <a:lnTo>
                  <a:pt x="107" y="27"/>
                </a:lnTo>
                <a:lnTo>
                  <a:pt x="107" y="16"/>
                </a:lnTo>
                <a:lnTo>
                  <a:pt x="102" y="21"/>
                </a:lnTo>
                <a:lnTo>
                  <a:pt x="102" y="10"/>
                </a:lnTo>
                <a:lnTo>
                  <a:pt x="96" y="5"/>
                </a:lnTo>
                <a:lnTo>
                  <a:pt x="86" y="5"/>
                </a:lnTo>
                <a:lnTo>
                  <a:pt x="75" y="5"/>
                </a:lnTo>
                <a:lnTo>
                  <a:pt x="75" y="0"/>
                </a:lnTo>
                <a:lnTo>
                  <a:pt x="70" y="5"/>
                </a:lnTo>
                <a:lnTo>
                  <a:pt x="64" y="10"/>
                </a:lnTo>
                <a:lnTo>
                  <a:pt x="59" y="21"/>
                </a:lnTo>
                <a:lnTo>
                  <a:pt x="54" y="27"/>
                </a:lnTo>
                <a:lnTo>
                  <a:pt x="48" y="32"/>
                </a:lnTo>
                <a:lnTo>
                  <a:pt x="43" y="43"/>
                </a:lnTo>
                <a:lnTo>
                  <a:pt x="38" y="43"/>
                </a:lnTo>
                <a:lnTo>
                  <a:pt x="32" y="48"/>
                </a:lnTo>
                <a:lnTo>
                  <a:pt x="27" y="54"/>
                </a:lnTo>
                <a:lnTo>
                  <a:pt x="22" y="59"/>
                </a:lnTo>
                <a:lnTo>
                  <a:pt x="11" y="70"/>
                </a:lnTo>
                <a:lnTo>
                  <a:pt x="6" y="75"/>
                </a:lnTo>
                <a:lnTo>
                  <a:pt x="0" y="81"/>
                </a:lnTo>
                <a:close/>
              </a:path>
            </a:pathLst>
          </a:custGeom>
          <a:noFill/>
          <a:ln w="2540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4" name="Freeform 204"/>
          <p:cNvSpPr>
            <a:spLocks/>
          </p:cNvSpPr>
          <p:nvPr/>
        </p:nvSpPr>
        <p:spPr bwMode="auto">
          <a:xfrm>
            <a:off x="5191969" y="4364392"/>
            <a:ext cx="228600" cy="146003"/>
          </a:xfrm>
          <a:custGeom>
            <a:avLst/>
            <a:gdLst>
              <a:gd name="T0" fmla="*/ 144 w 144"/>
              <a:gd name="T1" fmla="*/ 16 h 92"/>
              <a:gd name="T2" fmla="*/ 101 w 144"/>
              <a:gd name="T3" fmla="*/ 0 h 92"/>
              <a:gd name="T4" fmla="*/ 96 w 144"/>
              <a:gd name="T5" fmla="*/ 10 h 92"/>
              <a:gd name="T6" fmla="*/ 85 w 144"/>
              <a:gd name="T7" fmla="*/ 21 h 92"/>
              <a:gd name="T8" fmla="*/ 80 w 144"/>
              <a:gd name="T9" fmla="*/ 37 h 92"/>
              <a:gd name="T10" fmla="*/ 74 w 144"/>
              <a:gd name="T11" fmla="*/ 32 h 92"/>
              <a:gd name="T12" fmla="*/ 48 w 144"/>
              <a:gd name="T13" fmla="*/ 21 h 92"/>
              <a:gd name="T14" fmla="*/ 37 w 144"/>
              <a:gd name="T15" fmla="*/ 10 h 92"/>
              <a:gd name="T16" fmla="*/ 21 w 144"/>
              <a:gd name="T17" fmla="*/ 0 h 92"/>
              <a:gd name="T18" fmla="*/ 0 w 144"/>
              <a:gd name="T19" fmla="*/ 43 h 92"/>
              <a:gd name="T20" fmla="*/ 5 w 144"/>
              <a:gd name="T21" fmla="*/ 54 h 92"/>
              <a:gd name="T22" fmla="*/ 16 w 144"/>
              <a:gd name="T23" fmla="*/ 43 h 92"/>
              <a:gd name="T24" fmla="*/ 32 w 144"/>
              <a:gd name="T25" fmla="*/ 48 h 92"/>
              <a:gd name="T26" fmla="*/ 21 w 144"/>
              <a:gd name="T27" fmla="*/ 65 h 92"/>
              <a:gd name="T28" fmla="*/ 69 w 144"/>
              <a:gd name="T29" fmla="*/ 92 h 92"/>
              <a:gd name="T30" fmla="*/ 80 w 144"/>
              <a:gd name="T31" fmla="*/ 92 h 92"/>
              <a:gd name="T32" fmla="*/ 117 w 144"/>
              <a:gd name="T33" fmla="*/ 54 h 92"/>
              <a:gd name="T34" fmla="*/ 144 w 144"/>
              <a:gd name="T35" fmla="*/ 16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4" h="92">
                <a:moveTo>
                  <a:pt x="144" y="16"/>
                </a:moveTo>
                <a:lnTo>
                  <a:pt x="101" y="0"/>
                </a:lnTo>
                <a:lnTo>
                  <a:pt x="96" y="10"/>
                </a:lnTo>
                <a:lnTo>
                  <a:pt x="85" y="21"/>
                </a:lnTo>
                <a:lnTo>
                  <a:pt x="80" y="37"/>
                </a:lnTo>
                <a:lnTo>
                  <a:pt x="74" y="32"/>
                </a:lnTo>
                <a:lnTo>
                  <a:pt x="48" y="21"/>
                </a:lnTo>
                <a:lnTo>
                  <a:pt x="37" y="10"/>
                </a:lnTo>
                <a:lnTo>
                  <a:pt x="21" y="0"/>
                </a:lnTo>
                <a:lnTo>
                  <a:pt x="0" y="43"/>
                </a:lnTo>
                <a:lnTo>
                  <a:pt x="5" y="54"/>
                </a:lnTo>
                <a:lnTo>
                  <a:pt x="16" y="43"/>
                </a:lnTo>
                <a:lnTo>
                  <a:pt x="32" y="48"/>
                </a:lnTo>
                <a:lnTo>
                  <a:pt x="21" y="65"/>
                </a:lnTo>
                <a:lnTo>
                  <a:pt x="69" y="92"/>
                </a:lnTo>
                <a:lnTo>
                  <a:pt x="80" y="92"/>
                </a:lnTo>
                <a:lnTo>
                  <a:pt x="117" y="54"/>
                </a:lnTo>
                <a:lnTo>
                  <a:pt x="144" y="16"/>
                </a:lnTo>
                <a:close/>
              </a:path>
            </a:pathLst>
          </a:custGeom>
          <a:solidFill>
            <a:srgbClr val="F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 name="Freeform 205"/>
          <p:cNvSpPr>
            <a:spLocks/>
          </p:cNvSpPr>
          <p:nvPr/>
        </p:nvSpPr>
        <p:spPr bwMode="auto">
          <a:xfrm>
            <a:off x="5191969" y="4364392"/>
            <a:ext cx="228600" cy="146003"/>
          </a:xfrm>
          <a:custGeom>
            <a:avLst/>
            <a:gdLst>
              <a:gd name="T0" fmla="*/ 144 w 144"/>
              <a:gd name="T1" fmla="*/ 16 h 92"/>
              <a:gd name="T2" fmla="*/ 101 w 144"/>
              <a:gd name="T3" fmla="*/ 0 h 92"/>
              <a:gd name="T4" fmla="*/ 96 w 144"/>
              <a:gd name="T5" fmla="*/ 10 h 92"/>
              <a:gd name="T6" fmla="*/ 85 w 144"/>
              <a:gd name="T7" fmla="*/ 21 h 92"/>
              <a:gd name="T8" fmla="*/ 80 w 144"/>
              <a:gd name="T9" fmla="*/ 37 h 92"/>
              <a:gd name="T10" fmla="*/ 74 w 144"/>
              <a:gd name="T11" fmla="*/ 32 h 92"/>
              <a:gd name="T12" fmla="*/ 48 w 144"/>
              <a:gd name="T13" fmla="*/ 21 h 92"/>
              <a:gd name="T14" fmla="*/ 37 w 144"/>
              <a:gd name="T15" fmla="*/ 10 h 92"/>
              <a:gd name="T16" fmla="*/ 21 w 144"/>
              <a:gd name="T17" fmla="*/ 0 h 92"/>
              <a:gd name="T18" fmla="*/ 0 w 144"/>
              <a:gd name="T19" fmla="*/ 43 h 92"/>
              <a:gd name="T20" fmla="*/ 5 w 144"/>
              <a:gd name="T21" fmla="*/ 54 h 92"/>
              <a:gd name="T22" fmla="*/ 16 w 144"/>
              <a:gd name="T23" fmla="*/ 43 h 92"/>
              <a:gd name="T24" fmla="*/ 32 w 144"/>
              <a:gd name="T25" fmla="*/ 48 h 92"/>
              <a:gd name="T26" fmla="*/ 21 w 144"/>
              <a:gd name="T27" fmla="*/ 65 h 92"/>
              <a:gd name="T28" fmla="*/ 69 w 144"/>
              <a:gd name="T29" fmla="*/ 92 h 92"/>
              <a:gd name="T30" fmla="*/ 80 w 144"/>
              <a:gd name="T31" fmla="*/ 92 h 92"/>
              <a:gd name="T32" fmla="*/ 117 w 144"/>
              <a:gd name="T33" fmla="*/ 54 h 92"/>
              <a:gd name="T34" fmla="*/ 144 w 144"/>
              <a:gd name="T35" fmla="*/ 16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4" h="92">
                <a:moveTo>
                  <a:pt x="144" y="16"/>
                </a:moveTo>
                <a:lnTo>
                  <a:pt x="101" y="0"/>
                </a:lnTo>
                <a:lnTo>
                  <a:pt x="96" y="10"/>
                </a:lnTo>
                <a:lnTo>
                  <a:pt x="85" y="21"/>
                </a:lnTo>
                <a:lnTo>
                  <a:pt x="80" y="37"/>
                </a:lnTo>
                <a:lnTo>
                  <a:pt x="74" y="32"/>
                </a:lnTo>
                <a:lnTo>
                  <a:pt x="48" y="21"/>
                </a:lnTo>
                <a:lnTo>
                  <a:pt x="37" y="10"/>
                </a:lnTo>
                <a:lnTo>
                  <a:pt x="21" y="0"/>
                </a:lnTo>
                <a:lnTo>
                  <a:pt x="0" y="43"/>
                </a:lnTo>
                <a:lnTo>
                  <a:pt x="5" y="54"/>
                </a:lnTo>
                <a:lnTo>
                  <a:pt x="16" y="43"/>
                </a:lnTo>
                <a:lnTo>
                  <a:pt x="32" y="48"/>
                </a:lnTo>
                <a:lnTo>
                  <a:pt x="21" y="65"/>
                </a:lnTo>
                <a:lnTo>
                  <a:pt x="69" y="92"/>
                </a:lnTo>
                <a:lnTo>
                  <a:pt x="80" y="92"/>
                </a:lnTo>
                <a:lnTo>
                  <a:pt x="117" y="54"/>
                </a:lnTo>
                <a:lnTo>
                  <a:pt x="144" y="16"/>
                </a:lnTo>
                <a:close/>
              </a:path>
            </a:pathLst>
          </a:custGeom>
          <a:noFill/>
          <a:ln w="2540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 name="Freeform 206"/>
          <p:cNvSpPr>
            <a:spLocks/>
          </p:cNvSpPr>
          <p:nvPr/>
        </p:nvSpPr>
        <p:spPr bwMode="auto">
          <a:xfrm>
            <a:off x="5157044" y="4450090"/>
            <a:ext cx="42863" cy="42849"/>
          </a:xfrm>
          <a:custGeom>
            <a:avLst/>
            <a:gdLst>
              <a:gd name="T0" fmla="*/ 0 w 27"/>
              <a:gd name="T1" fmla="*/ 11 h 27"/>
              <a:gd name="T2" fmla="*/ 16 w 27"/>
              <a:gd name="T3" fmla="*/ 27 h 27"/>
              <a:gd name="T4" fmla="*/ 27 w 27"/>
              <a:gd name="T5" fmla="*/ 21 h 27"/>
              <a:gd name="T6" fmla="*/ 11 w 27"/>
              <a:gd name="T7" fmla="*/ 0 h 27"/>
              <a:gd name="T8" fmla="*/ 0 w 27"/>
              <a:gd name="T9" fmla="*/ 1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0" y="11"/>
                </a:moveTo>
                <a:lnTo>
                  <a:pt x="16" y="27"/>
                </a:lnTo>
                <a:lnTo>
                  <a:pt x="27" y="21"/>
                </a:lnTo>
                <a:lnTo>
                  <a:pt x="11" y="0"/>
                </a:lnTo>
                <a:lnTo>
                  <a:pt x="0" y="11"/>
                </a:lnTo>
                <a:close/>
              </a:path>
            </a:pathLst>
          </a:custGeom>
          <a:solidFill>
            <a:srgbClr val="F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7" name="Freeform 207"/>
          <p:cNvSpPr>
            <a:spLocks/>
          </p:cNvSpPr>
          <p:nvPr/>
        </p:nvSpPr>
        <p:spPr bwMode="auto">
          <a:xfrm>
            <a:off x="5157044" y="4450090"/>
            <a:ext cx="42863" cy="42849"/>
          </a:xfrm>
          <a:custGeom>
            <a:avLst/>
            <a:gdLst>
              <a:gd name="T0" fmla="*/ 0 w 27"/>
              <a:gd name="T1" fmla="*/ 11 h 27"/>
              <a:gd name="T2" fmla="*/ 16 w 27"/>
              <a:gd name="T3" fmla="*/ 27 h 27"/>
              <a:gd name="T4" fmla="*/ 27 w 27"/>
              <a:gd name="T5" fmla="*/ 21 h 27"/>
              <a:gd name="T6" fmla="*/ 11 w 27"/>
              <a:gd name="T7" fmla="*/ 0 h 27"/>
              <a:gd name="T8" fmla="*/ 0 w 27"/>
              <a:gd name="T9" fmla="*/ 1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0" y="11"/>
                </a:moveTo>
                <a:lnTo>
                  <a:pt x="16" y="27"/>
                </a:lnTo>
                <a:lnTo>
                  <a:pt x="27" y="21"/>
                </a:lnTo>
                <a:lnTo>
                  <a:pt x="11" y="0"/>
                </a:lnTo>
                <a:lnTo>
                  <a:pt x="0" y="11"/>
                </a:lnTo>
                <a:close/>
              </a:path>
            </a:pathLst>
          </a:custGeom>
          <a:noFill/>
          <a:ln w="2540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0" name="Freeform 210"/>
          <p:cNvSpPr>
            <a:spLocks/>
          </p:cNvSpPr>
          <p:nvPr/>
        </p:nvSpPr>
        <p:spPr bwMode="auto">
          <a:xfrm>
            <a:off x="6469906" y="3994622"/>
            <a:ext cx="447675" cy="369770"/>
          </a:xfrm>
          <a:custGeom>
            <a:avLst/>
            <a:gdLst>
              <a:gd name="T0" fmla="*/ 272 w 282"/>
              <a:gd name="T1" fmla="*/ 76 h 233"/>
              <a:gd name="T2" fmla="*/ 272 w 282"/>
              <a:gd name="T3" fmla="*/ 60 h 233"/>
              <a:gd name="T4" fmla="*/ 266 w 282"/>
              <a:gd name="T5" fmla="*/ 43 h 233"/>
              <a:gd name="T6" fmla="*/ 261 w 282"/>
              <a:gd name="T7" fmla="*/ 22 h 233"/>
              <a:gd name="T8" fmla="*/ 250 w 282"/>
              <a:gd name="T9" fmla="*/ 11 h 233"/>
              <a:gd name="T10" fmla="*/ 229 w 282"/>
              <a:gd name="T11" fmla="*/ 16 h 233"/>
              <a:gd name="T12" fmla="*/ 202 w 282"/>
              <a:gd name="T13" fmla="*/ 16 h 233"/>
              <a:gd name="T14" fmla="*/ 181 w 282"/>
              <a:gd name="T15" fmla="*/ 11 h 233"/>
              <a:gd name="T16" fmla="*/ 170 w 282"/>
              <a:gd name="T17" fmla="*/ 0 h 233"/>
              <a:gd name="T18" fmla="*/ 160 w 282"/>
              <a:gd name="T19" fmla="*/ 16 h 233"/>
              <a:gd name="T20" fmla="*/ 154 w 282"/>
              <a:gd name="T21" fmla="*/ 27 h 233"/>
              <a:gd name="T22" fmla="*/ 138 w 282"/>
              <a:gd name="T23" fmla="*/ 27 h 233"/>
              <a:gd name="T24" fmla="*/ 117 w 282"/>
              <a:gd name="T25" fmla="*/ 27 h 233"/>
              <a:gd name="T26" fmla="*/ 96 w 282"/>
              <a:gd name="T27" fmla="*/ 22 h 233"/>
              <a:gd name="T28" fmla="*/ 69 w 282"/>
              <a:gd name="T29" fmla="*/ 27 h 233"/>
              <a:gd name="T30" fmla="*/ 58 w 282"/>
              <a:gd name="T31" fmla="*/ 32 h 233"/>
              <a:gd name="T32" fmla="*/ 53 w 282"/>
              <a:gd name="T33" fmla="*/ 43 h 233"/>
              <a:gd name="T34" fmla="*/ 37 w 282"/>
              <a:gd name="T35" fmla="*/ 54 h 233"/>
              <a:gd name="T36" fmla="*/ 10 w 282"/>
              <a:gd name="T37" fmla="*/ 60 h 233"/>
              <a:gd name="T38" fmla="*/ 0 w 282"/>
              <a:gd name="T39" fmla="*/ 70 h 233"/>
              <a:gd name="T40" fmla="*/ 21 w 282"/>
              <a:gd name="T41" fmla="*/ 70 h 233"/>
              <a:gd name="T42" fmla="*/ 32 w 282"/>
              <a:gd name="T43" fmla="*/ 87 h 233"/>
              <a:gd name="T44" fmla="*/ 48 w 282"/>
              <a:gd name="T45" fmla="*/ 97 h 233"/>
              <a:gd name="T46" fmla="*/ 64 w 282"/>
              <a:gd name="T47" fmla="*/ 103 h 233"/>
              <a:gd name="T48" fmla="*/ 74 w 282"/>
              <a:gd name="T49" fmla="*/ 119 h 233"/>
              <a:gd name="T50" fmla="*/ 58 w 282"/>
              <a:gd name="T51" fmla="*/ 135 h 233"/>
              <a:gd name="T52" fmla="*/ 53 w 282"/>
              <a:gd name="T53" fmla="*/ 151 h 233"/>
              <a:gd name="T54" fmla="*/ 53 w 282"/>
              <a:gd name="T55" fmla="*/ 179 h 233"/>
              <a:gd name="T56" fmla="*/ 53 w 282"/>
              <a:gd name="T57" fmla="*/ 206 h 233"/>
              <a:gd name="T58" fmla="*/ 64 w 282"/>
              <a:gd name="T59" fmla="*/ 211 h 233"/>
              <a:gd name="T60" fmla="*/ 80 w 282"/>
              <a:gd name="T61" fmla="*/ 211 h 233"/>
              <a:gd name="T62" fmla="*/ 90 w 282"/>
              <a:gd name="T63" fmla="*/ 206 h 233"/>
              <a:gd name="T64" fmla="*/ 101 w 282"/>
              <a:gd name="T65" fmla="*/ 195 h 233"/>
              <a:gd name="T66" fmla="*/ 112 w 282"/>
              <a:gd name="T67" fmla="*/ 200 h 233"/>
              <a:gd name="T68" fmla="*/ 106 w 282"/>
              <a:gd name="T69" fmla="*/ 216 h 233"/>
              <a:gd name="T70" fmla="*/ 122 w 282"/>
              <a:gd name="T71" fmla="*/ 227 h 233"/>
              <a:gd name="T72" fmla="*/ 138 w 282"/>
              <a:gd name="T73" fmla="*/ 227 h 233"/>
              <a:gd name="T74" fmla="*/ 165 w 282"/>
              <a:gd name="T75" fmla="*/ 227 h 233"/>
              <a:gd name="T76" fmla="*/ 181 w 282"/>
              <a:gd name="T77" fmla="*/ 227 h 233"/>
              <a:gd name="T78" fmla="*/ 186 w 282"/>
              <a:gd name="T79" fmla="*/ 211 h 233"/>
              <a:gd name="T80" fmla="*/ 181 w 282"/>
              <a:gd name="T81" fmla="*/ 200 h 233"/>
              <a:gd name="T82" fmla="*/ 192 w 282"/>
              <a:gd name="T83" fmla="*/ 189 h 233"/>
              <a:gd name="T84" fmla="*/ 202 w 282"/>
              <a:gd name="T85" fmla="*/ 162 h 233"/>
              <a:gd name="T86" fmla="*/ 218 w 282"/>
              <a:gd name="T87" fmla="*/ 151 h 233"/>
              <a:gd name="T88" fmla="*/ 245 w 282"/>
              <a:gd name="T89" fmla="*/ 146 h 233"/>
              <a:gd name="T90" fmla="*/ 245 w 282"/>
              <a:gd name="T91" fmla="*/ 130 h 233"/>
              <a:gd name="T92" fmla="*/ 245 w 282"/>
              <a:gd name="T93" fmla="*/ 114 h 233"/>
              <a:gd name="T94" fmla="*/ 256 w 282"/>
              <a:gd name="T95" fmla="*/ 108 h 233"/>
              <a:gd name="T96" fmla="*/ 272 w 282"/>
              <a:gd name="T97" fmla="*/ 97 h 233"/>
              <a:gd name="T98" fmla="*/ 282 w 282"/>
              <a:gd name="T99" fmla="*/ 87 h 2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2" h="233">
                <a:moveTo>
                  <a:pt x="277" y="76"/>
                </a:moveTo>
                <a:lnTo>
                  <a:pt x="272" y="76"/>
                </a:lnTo>
                <a:lnTo>
                  <a:pt x="266" y="70"/>
                </a:lnTo>
                <a:lnTo>
                  <a:pt x="272" y="60"/>
                </a:lnTo>
                <a:lnTo>
                  <a:pt x="266" y="49"/>
                </a:lnTo>
                <a:lnTo>
                  <a:pt x="266" y="43"/>
                </a:lnTo>
                <a:lnTo>
                  <a:pt x="261" y="32"/>
                </a:lnTo>
                <a:lnTo>
                  <a:pt x="261" y="22"/>
                </a:lnTo>
                <a:lnTo>
                  <a:pt x="256" y="16"/>
                </a:lnTo>
                <a:lnTo>
                  <a:pt x="250" y="11"/>
                </a:lnTo>
                <a:lnTo>
                  <a:pt x="240" y="11"/>
                </a:lnTo>
                <a:lnTo>
                  <a:pt x="229" y="16"/>
                </a:lnTo>
                <a:lnTo>
                  <a:pt x="218" y="16"/>
                </a:lnTo>
                <a:lnTo>
                  <a:pt x="202" y="16"/>
                </a:lnTo>
                <a:lnTo>
                  <a:pt x="192" y="16"/>
                </a:lnTo>
                <a:lnTo>
                  <a:pt x="181" y="11"/>
                </a:lnTo>
                <a:lnTo>
                  <a:pt x="170" y="11"/>
                </a:lnTo>
                <a:lnTo>
                  <a:pt x="170" y="0"/>
                </a:lnTo>
                <a:lnTo>
                  <a:pt x="165" y="5"/>
                </a:lnTo>
                <a:lnTo>
                  <a:pt x="160" y="16"/>
                </a:lnTo>
                <a:lnTo>
                  <a:pt x="160" y="22"/>
                </a:lnTo>
                <a:lnTo>
                  <a:pt x="154" y="27"/>
                </a:lnTo>
                <a:lnTo>
                  <a:pt x="149" y="27"/>
                </a:lnTo>
                <a:lnTo>
                  <a:pt x="138" y="27"/>
                </a:lnTo>
                <a:lnTo>
                  <a:pt x="128" y="27"/>
                </a:lnTo>
                <a:lnTo>
                  <a:pt x="117" y="27"/>
                </a:lnTo>
                <a:lnTo>
                  <a:pt x="112" y="22"/>
                </a:lnTo>
                <a:lnTo>
                  <a:pt x="96" y="22"/>
                </a:lnTo>
                <a:lnTo>
                  <a:pt x="90" y="27"/>
                </a:lnTo>
                <a:lnTo>
                  <a:pt x="69" y="27"/>
                </a:lnTo>
                <a:lnTo>
                  <a:pt x="64" y="27"/>
                </a:lnTo>
                <a:lnTo>
                  <a:pt x="58" y="32"/>
                </a:lnTo>
                <a:lnTo>
                  <a:pt x="48" y="32"/>
                </a:lnTo>
                <a:lnTo>
                  <a:pt x="53" y="43"/>
                </a:lnTo>
                <a:lnTo>
                  <a:pt x="42" y="49"/>
                </a:lnTo>
                <a:lnTo>
                  <a:pt x="37" y="54"/>
                </a:lnTo>
                <a:lnTo>
                  <a:pt x="21" y="54"/>
                </a:lnTo>
                <a:lnTo>
                  <a:pt x="10" y="60"/>
                </a:lnTo>
                <a:lnTo>
                  <a:pt x="0" y="60"/>
                </a:lnTo>
                <a:lnTo>
                  <a:pt x="0" y="70"/>
                </a:lnTo>
                <a:lnTo>
                  <a:pt x="10" y="70"/>
                </a:lnTo>
                <a:lnTo>
                  <a:pt x="21" y="70"/>
                </a:lnTo>
                <a:lnTo>
                  <a:pt x="26" y="87"/>
                </a:lnTo>
                <a:lnTo>
                  <a:pt x="32" y="87"/>
                </a:lnTo>
                <a:lnTo>
                  <a:pt x="42" y="92"/>
                </a:lnTo>
                <a:lnTo>
                  <a:pt x="48" y="97"/>
                </a:lnTo>
                <a:lnTo>
                  <a:pt x="53" y="103"/>
                </a:lnTo>
                <a:lnTo>
                  <a:pt x="64" y="103"/>
                </a:lnTo>
                <a:lnTo>
                  <a:pt x="74" y="108"/>
                </a:lnTo>
                <a:lnTo>
                  <a:pt x="74" y="119"/>
                </a:lnTo>
                <a:lnTo>
                  <a:pt x="64" y="130"/>
                </a:lnTo>
                <a:lnTo>
                  <a:pt x="58" y="135"/>
                </a:lnTo>
                <a:lnTo>
                  <a:pt x="53" y="141"/>
                </a:lnTo>
                <a:lnTo>
                  <a:pt x="53" y="151"/>
                </a:lnTo>
                <a:lnTo>
                  <a:pt x="53" y="168"/>
                </a:lnTo>
                <a:lnTo>
                  <a:pt x="53" y="179"/>
                </a:lnTo>
                <a:lnTo>
                  <a:pt x="53" y="189"/>
                </a:lnTo>
                <a:lnTo>
                  <a:pt x="53" y="206"/>
                </a:lnTo>
                <a:lnTo>
                  <a:pt x="53" y="216"/>
                </a:lnTo>
                <a:lnTo>
                  <a:pt x="64" y="211"/>
                </a:lnTo>
                <a:lnTo>
                  <a:pt x="74" y="211"/>
                </a:lnTo>
                <a:lnTo>
                  <a:pt x="80" y="211"/>
                </a:lnTo>
                <a:lnTo>
                  <a:pt x="85" y="211"/>
                </a:lnTo>
                <a:lnTo>
                  <a:pt x="90" y="206"/>
                </a:lnTo>
                <a:lnTo>
                  <a:pt x="96" y="200"/>
                </a:lnTo>
                <a:lnTo>
                  <a:pt x="101" y="195"/>
                </a:lnTo>
                <a:lnTo>
                  <a:pt x="112" y="195"/>
                </a:lnTo>
                <a:lnTo>
                  <a:pt x="112" y="200"/>
                </a:lnTo>
                <a:lnTo>
                  <a:pt x="106" y="211"/>
                </a:lnTo>
                <a:lnTo>
                  <a:pt x="106" y="216"/>
                </a:lnTo>
                <a:lnTo>
                  <a:pt x="117" y="216"/>
                </a:lnTo>
                <a:lnTo>
                  <a:pt x="122" y="227"/>
                </a:lnTo>
                <a:lnTo>
                  <a:pt x="133" y="227"/>
                </a:lnTo>
                <a:lnTo>
                  <a:pt x="138" y="227"/>
                </a:lnTo>
                <a:lnTo>
                  <a:pt x="149" y="233"/>
                </a:lnTo>
                <a:lnTo>
                  <a:pt x="165" y="227"/>
                </a:lnTo>
                <a:lnTo>
                  <a:pt x="170" y="233"/>
                </a:lnTo>
                <a:lnTo>
                  <a:pt x="181" y="227"/>
                </a:lnTo>
                <a:lnTo>
                  <a:pt x="186" y="216"/>
                </a:lnTo>
                <a:lnTo>
                  <a:pt x="186" y="211"/>
                </a:lnTo>
                <a:lnTo>
                  <a:pt x="176" y="206"/>
                </a:lnTo>
                <a:lnTo>
                  <a:pt x="181" y="200"/>
                </a:lnTo>
                <a:lnTo>
                  <a:pt x="192" y="195"/>
                </a:lnTo>
                <a:lnTo>
                  <a:pt x="192" y="189"/>
                </a:lnTo>
                <a:lnTo>
                  <a:pt x="192" y="173"/>
                </a:lnTo>
                <a:lnTo>
                  <a:pt x="202" y="162"/>
                </a:lnTo>
                <a:lnTo>
                  <a:pt x="208" y="162"/>
                </a:lnTo>
                <a:lnTo>
                  <a:pt x="218" y="151"/>
                </a:lnTo>
                <a:lnTo>
                  <a:pt x="234" y="146"/>
                </a:lnTo>
                <a:lnTo>
                  <a:pt x="245" y="146"/>
                </a:lnTo>
                <a:lnTo>
                  <a:pt x="250" y="141"/>
                </a:lnTo>
                <a:lnTo>
                  <a:pt x="245" y="130"/>
                </a:lnTo>
                <a:lnTo>
                  <a:pt x="245" y="119"/>
                </a:lnTo>
                <a:lnTo>
                  <a:pt x="245" y="114"/>
                </a:lnTo>
                <a:lnTo>
                  <a:pt x="245" y="103"/>
                </a:lnTo>
                <a:lnTo>
                  <a:pt x="256" y="108"/>
                </a:lnTo>
                <a:lnTo>
                  <a:pt x="266" y="103"/>
                </a:lnTo>
                <a:lnTo>
                  <a:pt x="272" y="97"/>
                </a:lnTo>
                <a:lnTo>
                  <a:pt x="282" y="92"/>
                </a:lnTo>
                <a:lnTo>
                  <a:pt x="282" y="87"/>
                </a:lnTo>
                <a:lnTo>
                  <a:pt x="277" y="76"/>
                </a:lnTo>
                <a:close/>
              </a:path>
            </a:pathLst>
          </a:custGeom>
          <a:solidFill>
            <a:srgbClr val="F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1" name="Freeform 211"/>
          <p:cNvSpPr>
            <a:spLocks/>
          </p:cNvSpPr>
          <p:nvPr/>
        </p:nvSpPr>
        <p:spPr bwMode="auto">
          <a:xfrm>
            <a:off x="6469906" y="3994622"/>
            <a:ext cx="447675" cy="369770"/>
          </a:xfrm>
          <a:custGeom>
            <a:avLst/>
            <a:gdLst>
              <a:gd name="T0" fmla="*/ 272 w 282"/>
              <a:gd name="T1" fmla="*/ 76 h 233"/>
              <a:gd name="T2" fmla="*/ 272 w 282"/>
              <a:gd name="T3" fmla="*/ 60 h 233"/>
              <a:gd name="T4" fmla="*/ 266 w 282"/>
              <a:gd name="T5" fmla="*/ 43 h 233"/>
              <a:gd name="T6" fmla="*/ 261 w 282"/>
              <a:gd name="T7" fmla="*/ 22 h 233"/>
              <a:gd name="T8" fmla="*/ 250 w 282"/>
              <a:gd name="T9" fmla="*/ 11 h 233"/>
              <a:gd name="T10" fmla="*/ 229 w 282"/>
              <a:gd name="T11" fmla="*/ 16 h 233"/>
              <a:gd name="T12" fmla="*/ 202 w 282"/>
              <a:gd name="T13" fmla="*/ 16 h 233"/>
              <a:gd name="T14" fmla="*/ 181 w 282"/>
              <a:gd name="T15" fmla="*/ 11 h 233"/>
              <a:gd name="T16" fmla="*/ 170 w 282"/>
              <a:gd name="T17" fmla="*/ 0 h 233"/>
              <a:gd name="T18" fmla="*/ 160 w 282"/>
              <a:gd name="T19" fmla="*/ 16 h 233"/>
              <a:gd name="T20" fmla="*/ 154 w 282"/>
              <a:gd name="T21" fmla="*/ 27 h 233"/>
              <a:gd name="T22" fmla="*/ 138 w 282"/>
              <a:gd name="T23" fmla="*/ 27 h 233"/>
              <a:gd name="T24" fmla="*/ 117 w 282"/>
              <a:gd name="T25" fmla="*/ 27 h 233"/>
              <a:gd name="T26" fmla="*/ 96 w 282"/>
              <a:gd name="T27" fmla="*/ 22 h 233"/>
              <a:gd name="T28" fmla="*/ 69 w 282"/>
              <a:gd name="T29" fmla="*/ 27 h 233"/>
              <a:gd name="T30" fmla="*/ 58 w 282"/>
              <a:gd name="T31" fmla="*/ 32 h 233"/>
              <a:gd name="T32" fmla="*/ 53 w 282"/>
              <a:gd name="T33" fmla="*/ 43 h 233"/>
              <a:gd name="T34" fmla="*/ 37 w 282"/>
              <a:gd name="T35" fmla="*/ 54 h 233"/>
              <a:gd name="T36" fmla="*/ 10 w 282"/>
              <a:gd name="T37" fmla="*/ 60 h 233"/>
              <a:gd name="T38" fmla="*/ 0 w 282"/>
              <a:gd name="T39" fmla="*/ 70 h 233"/>
              <a:gd name="T40" fmla="*/ 21 w 282"/>
              <a:gd name="T41" fmla="*/ 70 h 233"/>
              <a:gd name="T42" fmla="*/ 32 w 282"/>
              <a:gd name="T43" fmla="*/ 87 h 233"/>
              <a:gd name="T44" fmla="*/ 48 w 282"/>
              <a:gd name="T45" fmla="*/ 97 h 233"/>
              <a:gd name="T46" fmla="*/ 64 w 282"/>
              <a:gd name="T47" fmla="*/ 103 h 233"/>
              <a:gd name="T48" fmla="*/ 74 w 282"/>
              <a:gd name="T49" fmla="*/ 119 h 233"/>
              <a:gd name="T50" fmla="*/ 58 w 282"/>
              <a:gd name="T51" fmla="*/ 135 h 233"/>
              <a:gd name="T52" fmla="*/ 53 w 282"/>
              <a:gd name="T53" fmla="*/ 151 h 233"/>
              <a:gd name="T54" fmla="*/ 53 w 282"/>
              <a:gd name="T55" fmla="*/ 179 h 233"/>
              <a:gd name="T56" fmla="*/ 53 w 282"/>
              <a:gd name="T57" fmla="*/ 206 h 233"/>
              <a:gd name="T58" fmla="*/ 64 w 282"/>
              <a:gd name="T59" fmla="*/ 211 h 233"/>
              <a:gd name="T60" fmla="*/ 80 w 282"/>
              <a:gd name="T61" fmla="*/ 211 h 233"/>
              <a:gd name="T62" fmla="*/ 90 w 282"/>
              <a:gd name="T63" fmla="*/ 206 h 233"/>
              <a:gd name="T64" fmla="*/ 101 w 282"/>
              <a:gd name="T65" fmla="*/ 195 h 233"/>
              <a:gd name="T66" fmla="*/ 112 w 282"/>
              <a:gd name="T67" fmla="*/ 200 h 233"/>
              <a:gd name="T68" fmla="*/ 106 w 282"/>
              <a:gd name="T69" fmla="*/ 216 h 233"/>
              <a:gd name="T70" fmla="*/ 122 w 282"/>
              <a:gd name="T71" fmla="*/ 227 h 233"/>
              <a:gd name="T72" fmla="*/ 138 w 282"/>
              <a:gd name="T73" fmla="*/ 227 h 233"/>
              <a:gd name="T74" fmla="*/ 165 w 282"/>
              <a:gd name="T75" fmla="*/ 227 h 233"/>
              <a:gd name="T76" fmla="*/ 181 w 282"/>
              <a:gd name="T77" fmla="*/ 227 h 233"/>
              <a:gd name="T78" fmla="*/ 186 w 282"/>
              <a:gd name="T79" fmla="*/ 211 h 233"/>
              <a:gd name="T80" fmla="*/ 181 w 282"/>
              <a:gd name="T81" fmla="*/ 200 h 233"/>
              <a:gd name="T82" fmla="*/ 192 w 282"/>
              <a:gd name="T83" fmla="*/ 189 h 233"/>
              <a:gd name="T84" fmla="*/ 202 w 282"/>
              <a:gd name="T85" fmla="*/ 162 h 233"/>
              <a:gd name="T86" fmla="*/ 218 w 282"/>
              <a:gd name="T87" fmla="*/ 151 h 233"/>
              <a:gd name="T88" fmla="*/ 245 w 282"/>
              <a:gd name="T89" fmla="*/ 146 h 233"/>
              <a:gd name="T90" fmla="*/ 245 w 282"/>
              <a:gd name="T91" fmla="*/ 130 h 233"/>
              <a:gd name="T92" fmla="*/ 245 w 282"/>
              <a:gd name="T93" fmla="*/ 114 h 233"/>
              <a:gd name="T94" fmla="*/ 256 w 282"/>
              <a:gd name="T95" fmla="*/ 108 h 233"/>
              <a:gd name="T96" fmla="*/ 272 w 282"/>
              <a:gd name="T97" fmla="*/ 97 h 233"/>
              <a:gd name="T98" fmla="*/ 282 w 282"/>
              <a:gd name="T99" fmla="*/ 87 h 2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2" h="233">
                <a:moveTo>
                  <a:pt x="277" y="76"/>
                </a:moveTo>
                <a:lnTo>
                  <a:pt x="272" y="76"/>
                </a:lnTo>
                <a:lnTo>
                  <a:pt x="266" y="70"/>
                </a:lnTo>
                <a:lnTo>
                  <a:pt x="272" y="60"/>
                </a:lnTo>
                <a:lnTo>
                  <a:pt x="266" y="49"/>
                </a:lnTo>
                <a:lnTo>
                  <a:pt x="266" y="43"/>
                </a:lnTo>
                <a:lnTo>
                  <a:pt x="261" y="32"/>
                </a:lnTo>
                <a:lnTo>
                  <a:pt x="261" y="22"/>
                </a:lnTo>
                <a:lnTo>
                  <a:pt x="256" y="16"/>
                </a:lnTo>
                <a:lnTo>
                  <a:pt x="250" y="11"/>
                </a:lnTo>
                <a:lnTo>
                  <a:pt x="240" y="11"/>
                </a:lnTo>
                <a:lnTo>
                  <a:pt x="229" y="16"/>
                </a:lnTo>
                <a:lnTo>
                  <a:pt x="218" y="16"/>
                </a:lnTo>
                <a:lnTo>
                  <a:pt x="202" y="16"/>
                </a:lnTo>
                <a:lnTo>
                  <a:pt x="192" y="16"/>
                </a:lnTo>
                <a:lnTo>
                  <a:pt x="181" y="11"/>
                </a:lnTo>
                <a:lnTo>
                  <a:pt x="170" y="11"/>
                </a:lnTo>
                <a:lnTo>
                  <a:pt x="170" y="0"/>
                </a:lnTo>
                <a:lnTo>
                  <a:pt x="165" y="5"/>
                </a:lnTo>
                <a:lnTo>
                  <a:pt x="160" y="16"/>
                </a:lnTo>
                <a:lnTo>
                  <a:pt x="160" y="22"/>
                </a:lnTo>
                <a:lnTo>
                  <a:pt x="154" y="27"/>
                </a:lnTo>
                <a:lnTo>
                  <a:pt x="149" y="27"/>
                </a:lnTo>
                <a:lnTo>
                  <a:pt x="138" y="27"/>
                </a:lnTo>
                <a:lnTo>
                  <a:pt x="128" y="27"/>
                </a:lnTo>
                <a:lnTo>
                  <a:pt x="117" y="27"/>
                </a:lnTo>
                <a:lnTo>
                  <a:pt x="112" y="22"/>
                </a:lnTo>
                <a:lnTo>
                  <a:pt x="96" y="22"/>
                </a:lnTo>
                <a:lnTo>
                  <a:pt x="90" y="27"/>
                </a:lnTo>
                <a:lnTo>
                  <a:pt x="69" y="27"/>
                </a:lnTo>
                <a:lnTo>
                  <a:pt x="64" y="27"/>
                </a:lnTo>
                <a:lnTo>
                  <a:pt x="58" y="32"/>
                </a:lnTo>
                <a:lnTo>
                  <a:pt x="48" y="32"/>
                </a:lnTo>
                <a:lnTo>
                  <a:pt x="53" y="43"/>
                </a:lnTo>
                <a:lnTo>
                  <a:pt x="42" y="49"/>
                </a:lnTo>
                <a:lnTo>
                  <a:pt x="37" y="54"/>
                </a:lnTo>
                <a:lnTo>
                  <a:pt x="21" y="54"/>
                </a:lnTo>
                <a:lnTo>
                  <a:pt x="10" y="60"/>
                </a:lnTo>
                <a:lnTo>
                  <a:pt x="0" y="60"/>
                </a:lnTo>
                <a:lnTo>
                  <a:pt x="0" y="70"/>
                </a:lnTo>
                <a:lnTo>
                  <a:pt x="10" y="70"/>
                </a:lnTo>
                <a:lnTo>
                  <a:pt x="21" y="70"/>
                </a:lnTo>
                <a:lnTo>
                  <a:pt x="26" y="87"/>
                </a:lnTo>
                <a:lnTo>
                  <a:pt x="32" y="87"/>
                </a:lnTo>
                <a:lnTo>
                  <a:pt x="42" y="92"/>
                </a:lnTo>
                <a:lnTo>
                  <a:pt x="48" y="97"/>
                </a:lnTo>
                <a:lnTo>
                  <a:pt x="53" y="103"/>
                </a:lnTo>
                <a:lnTo>
                  <a:pt x="64" y="103"/>
                </a:lnTo>
                <a:lnTo>
                  <a:pt x="74" y="108"/>
                </a:lnTo>
                <a:lnTo>
                  <a:pt x="74" y="119"/>
                </a:lnTo>
                <a:lnTo>
                  <a:pt x="64" y="130"/>
                </a:lnTo>
                <a:lnTo>
                  <a:pt x="58" y="135"/>
                </a:lnTo>
                <a:lnTo>
                  <a:pt x="53" y="141"/>
                </a:lnTo>
                <a:lnTo>
                  <a:pt x="53" y="151"/>
                </a:lnTo>
                <a:lnTo>
                  <a:pt x="53" y="168"/>
                </a:lnTo>
                <a:lnTo>
                  <a:pt x="53" y="179"/>
                </a:lnTo>
                <a:lnTo>
                  <a:pt x="53" y="189"/>
                </a:lnTo>
                <a:lnTo>
                  <a:pt x="53" y="206"/>
                </a:lnTo>
                <a:lnTo>
                  <a:pt x="53" y="216"/>
                </a:lnTo>
                <a:lnTo>
                  <a:pt x="64" y="211"/>
                </a:lnTo>
                <a:lnTo>
                  <a:pt x="74" y="211"/>
                </a:lnTo>
                <a:lnTo>
                  <a:pt x="80" y="211"/>
                </a:lnTo>
                <a:lnTo>
                  <a:pt x="85" y="211"/>
                </a:lnTo>
                <a:lnTo>
                  <a:pt x="90" y="206"/>
                </a:lnTo>
                <a:lnTo>
                  <a:pt x="96" y="200"/>
                </a:lnTo>
                <a:lnTo>
                  <a:pt x="101" y="195"/>
                </a:lnTo>
                <a:lnTo>
                  <a:pt x="112" y="195"/>
                </a:lnTo>
                <a:lnTo>
                  <a:pt x="112" y="200"/>
                </a:lnTo>
                <a:lnTo>
                  <a:pt x="106" y="211"/>
                </a:lnTo>
                <a:lnTo>
                  <a:pt x="106" y="216"/>
                </a:lnTo>
                <a:lnTo>
                  <a:pt x="117" y="216"/>
                </a:lnTo>
                <a:lnTo>
                  <a:pt x="122" y="227"/>
                </a:lnTo>
                <a:lnTo>
                  <a:pt x="133" y="227"/>
                </a:lnTo>
                <a:lnTo>
                  <a:pt x="138" y="227"/>
                </a:lnTo>
                <a:lnTo>
                  <a:pt x="149" y="233"/>
                </a:lnTo>
                <a:lnTo>
                  <a:pt x="165" y="227"/>
                </a:lnTo>
                <a:lnTo>
                  <a:pt x="170" y="233"/>
                </a:lnTo>
                <a:lnTo>
                  <a:pt x="181" y="227"/>
                </a:lnTo>
                <a:lnTo>
                  <a:pt x="186" y="216"/>
                </a:lnTo>
                <a:lnTo>
                  <a:pt x="186" y="211"/>
                </a:lnTo>
                <a:lnTo>
                  <a:pt x="176" y="206"/>
                </a:lnTo>
                <a:lnTo>
                  <a:pt x="181" y="200"/>
                </a:lnTo>
                <a:lnTo>
                  <a:pt x="192" y="195"/>
                </a:lnTo>
                <a:lnTo>
                  <a:pt x="192" y="189"/>
                </a:lnTo>
                <a:lnTo>
                  <a:pt x="192" y="173"/>
                </a:lnTo>
                <a:lnTo>
                  <a:pt x="202" y="162"/>
                </a:lnTo>
                <a:lnTo>
                  <a:pt x="208" y="162"/>
                </a:lnTo>
                <a:lnTo>
                  <a:pt x="218" y="151"/>
                </a:lnTo>
                <a:lnTo>
                  <a:pt x="234" y="146"/>
                </a:lnTo>
                <a:lnTo>
                  <a:pt x="245" y="146"/>
                </a:lnTo>
                <a:lnTo>
                  <a:pt x="250" y="141"/>
                </a:lnTo>
                <a:lnTo>
                  <a:pt x="245" y="130"/>
                </a:lnTo>
                <a:lnTo>
                  <a:pt x="245" y="119"/>
                </a:lnTo>
                <a:lnTo>
                  <a:pt x="245" y="114"/>
                </a:lnTo>
                <a:lnTo>
                  <a:pt x="245" y="103"/>
                </a:lnTo>
                <a:lnTo>
                  <a:pt x="256" y="108"/>
                </a:lnTo>
                <a:lnTo>
                  <a:pt x="266" y="103"/>
                </a:lnTo>
                <a:lnTo>
                  <a:pt x="272" y="97"/>
                </a:lnTo>
                <a:lnTo>
                  <a:pt x="282" y="92"/>
                </a:lnTo>
                <a:lnTo>
                  <a:pt x="282" y="87"/>
                </a:lnTo>
                <a:lnTo>
                  <a:pt x="277" y="76"/>
                </a:lnTo>
                <a:close/>
              </a:path>
            </a:pathLst>
          </a:custGeom>
          <a:noFill/>
          <a:ln w="2540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2" name="Freeform 212"/>
          <p:cNvSpPr>
            <a:spLocks/>
          </p:cNvSpPr>
          <p:nvPr/>
        </p:nvSpPr>
        <p:spPr bwMode="auto">
          <a:xfrm>
            <a:off x="5715844" y="4784945"/>
            <a:ext cx="1092200" cy="891891"/>
          </a:xfrm>
          <a:custGeom>
            <a:avLst/>
            <a:gdLst>
              <a:gd name="T0" fmla="*/ 112 w 688"/>
              <a:gd name="T1" fmla="*/ 546 h 562"/>
              <a:gd name="T2" fmla="*/ 144 w 688"/>
              <a:gd name="T3" fmla="*/ 519 h 562"/>
              <a:gd name="T4" fmla="*/ 176 w 688"/>
              <a:gd name="T5" fmla="*/ 503 h 562"/>
              <a:gd name="T6" fmla="*/ 208 w 688"/>
              <a:gd name="T7" fmla="*/ 481 h 562"/>
              <a:gd name="T8" fmla="*/ 245 w 688"/>
              <a:gd name="T9" fmla="*/ 481 h 562"/>
              <a:gd name="T10" fmla="*/ 277 w 688"/>
              <a:gd name="T11" fmla="*/ 465 h 562"/>
              <a:gd name="T12" fmla="*/ 309 w 688"/>
              <a:gd name="T13" fmla="*/ 427 h 562"/>
              <a:gd name="T14" fmla="*/ 341 w 688"/>
              <a:gd name="T15" fmla="*/ 416 h 562"/>
              <a:gd name="T16" fmla="*/ 379 w 688"/>
              <a:gd name="T17" fmla="*/ 400 h 562"/>
              <a:gd name="T18" fmla="*/ 411 w 688"/>
              <a:gd name="T19" fmla="*/ 411 h 562"/>
              <a:gd name="T20" fmla="*/ 443 w 688"/>
              <a:gd name="T21" fmla="*/ 389 h 562"/>
              <a:gd name="T22" fmla="*/ 480 w 688"/>
              <a:gd name="T23" fmla="*/ 400 h 562"/>
              <a:gd name="T24" fmla="*/ 512 w 688"/>
              <a:gd name="T25" fmla="*/ 384 h 562"/>
              <a:gd name="T26" fmla="*/ 544 w 688"/>
              <a:gd name="T27" fmla="*/ 373 h 562"/>
              <a:gd name="T28" fmla="*/ 587 w 688"/>
              <a:gd name="T29" fmla="*/ 384 h 562"/>
              <a:gd name="T30" fmla="*/ 619 w 688"/>
              <a:gd name="T31" fmla="*/ 378 h 562"/>
              <a:gd name="T32" fmla="*/ 656 w 688"/>
              <a:gd name="T33" fmla="*/ 373 h 562"/>
              <a:gd name="T34" fmla="*/ 677 w 688"/>
              <a:gd name="T35" fmla="*/ 346 h 562"/>
              <a:gd name="T36" fmla="*/ 672 w 688"/>
              <a:gd name="T37" fmla="*/ 330 h 562"/>
              <a:gd name="T38" fmla="*/ 651 w 688"/>
              <a:gd name="T39" fmla="*/ 308 h 562"/>
              <a:gd name="T40" fmla="*/ 624 w 688"/>
              <a:gd name="T41" fmla="*/ 281 h 562"/>
              <a:gd name="T42" fmla="*/ 603 w 688"/>
              <a:gd name="T43" fmla="*/ 248 h 562"/>
              <a:gd name="T44" fmla="*/ 571 w 688"/>
              <a:gd name="T45" fmla="*/ 238 h 562"/>
              <a:gd name="T46" fmla="*/ 539 w 688"/>
              <a:gd name="T47" fmla="*/ 221 h 562"/>
              <a:gd name="T48" fmla="*/ 517 w 688"/>
              <a:gd name="T49" fmla="*/ 200 h 562"/>
              <a:gd name="T50" fmla="*/ 485 w 688"/>
              <a:gd name="T51" fmla="*/ 194 h 562"/>
              <a:gd name="T52" fmla="*/ 459 w 688"/>
              <a:gd name="T53" fmla="*/ 167 h 562"/>
              <a:gd name="T54" fmla="*/ 427 w 688"/>
              <a:gd name="T55" fmla="*/ 151 h 562"/>
              <a:gd name="T56" fmla="*/ 405 w 688"/>
              <a:gd name="T57" fmla="*/ 129 h 562"/>
              <a:gd name="T58" fmla="*/ 373 w 688"/>
              <a:gd name="T59" fmla="*/ 113 h 562"/>
              <a:gd name="T60" fmla="*/ 363 w 688"/>
              <a:gd name="T61" fmla="*/ 86 h 562"/>
              <a:gd name="T62" fmla="*/ 373 w 688"/>
              <a:gd name="T63" fmla="*/ 54 h 562"/>
              <a:gd name="T64" fmla="*/ 357 w 688"/>
              <a:gd name="T65" fmla="*/ 27 h 562"/>
              <a:gd name="T66" fmla="*/ 336 w 688"/>
              <a:gd name="T67" fmla="*/ 16 h 562"/>
              <a:gd name="T68" fmla="*/ 299 w 688"/>
              <a:gd name="T69" fmla="*/ 16 h 562"/>
              <a:gd name="T70" fmla="*/ 277 w 688"/>
              <a:gd name="T71" fmla="*/ 10 h 562"/>
              <a:gd name="T72" fmla="*/ 251 w 688"/>
              <a:gd name="T73" fmla="*/ 32 h 562"/>
              <a:gd name="T74" fmla="*/ 219 w 688"/>
              <a:gd name="T75" fmla="*/ 54 h 562"/>
              <a:gd name="T76" fmla="*/ 219 w 688"/>
              <a:gd name="T77" fmla="*/ 81 h 562"/>
              <a:gd name="T78" fmla="*/ 197 w 688"/>
              <a:gd name="T79" fmla="*/ 102 h 562"/>
              <a:gd name="T80" fmla="*/ 176 w 688"/>
              <a:gd name="T81" fmla="*/ 129 h 562"/>
              <a:gd name="T82" fmla="*/ 150 w 688"/>
              <a:gd name="T83" fmla="*/ 151 h 562"/>
              <a:gd name="T84" fmla="*/ 128 w 688"/>
              <a:gd name="T85" fmla="*/ 184 h 562"/>
              <a:gd name="T86" fmla="*/ 155 w 688"/>
              <a:gd name="T87" fmla="*/ 205 h 562"/>
              <a:gd name="T88" fmla="*/ 160 w 688"/>
              <a:gd name="T89" fmla="*/ 232 h 562"/>
              <a:gd name="T90" fmla="*/ 155 w 688"/>
              <a:gd name="T91" fmla="*/ 270 h 562"/>
              <a:gd name="T92" fmla="*/ 150 w 688"/>
              <a:gd name="T93" fmla="*/ 303 h 562"/>
              <a:gd name="T94" fmla="*/ 134 w 688"/>
              <a:gd name="T95" fmla="*/ 330 h 562"/>
              <a:gd name="T96" fmla="*/ 123 w 688"/>
              <a:gd name="T97" fmla="*/ 367 h 562"/>
              <a:gd name="T98" fmla="*/ 91 w 688"/>
              <a:gd name="T99" fmla="*/ 384 h 562"/>
              <a:gd name="T100" fmla="*/ 64 w 688"/>
              <a:gd name="T101" fmla="*/ 400 h 562"/>
              <a:gd name="T102" fmla="*/ 32 w 688"/>
              <a:gd name="T103" fmla="*/ 416 h 562"/>
              <a:gd name="T104" fmla="*/ 16 w 688"/>
              <a:gd name="T105" fmla="*/ 449 h 562"/>
              <a:gd name="T106" fmla="*/ 11 w 688"/>
              <a:gd name="T107" fmla="*/ 476 h 562"/>
              <a:gd name="T108" fmla="*/ 43 w 688"/>
              <a:gd name="T109" fmla="*/ 497 h 562"/>
              <a:gd name="T110" fmla="*/ 70 w 688"/>
              <a:gd name="T111" fmla="*/ 519 h 562"/>
              <a:gd name="T112" fmla="*/ 75 w 688"/>
              <a:gd name="T113" fmla="*/ 551 h 562"/>
              <a:gd name="T114" fmla="*/ 91 w 688"/>
              <a:gd name="T115" fmla="*/ 562 h 5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88" h="562">
                <a:moveTo>
                  <a:pt x="91" y="562"/>
                </a:moveTo>
                <a:lnTo>
                  <a:pt x="96" y="557"/>
                </a:lnTo>
                <a:lnTo>
                  <a:pt x="107" y="551"/>
                </a:lnTo>
                <a:lnTo>
                  <a:pt x="112" y="546"/>
                </a:lnTo>
                <a:lnTo>
                  <a:pt x="123" y="540"/>
                </a:lnTo>
                <a:lnTo>
                  <a:pt x="134" y="530"/>
                </a:lnTo>
                <a:lnTo>
                  <a:pt x="139" y="524"/>
                </a:lnTo>
                <a:lnTo>
                  <a:pt x="144" y="519"/>
                </a:lnTo>
                <a:lnTo>
                  <a:pt x="150" y="513"/>
                </a:lnTo>
                <a:lnTo>
                  <a:pt x="155" y="508"/>
                </a:lnTo>
                <a:lnTo>
                  <a:pt x="160" y="503"/>
                </a:lnTo>
                <a:lnTo>
                  <a:pt x="176" y="503"/>
                </a:lnTo>
                <a:lnTo>
                  <a:pt x="187" y="503"/>
                </a:lnTo>
                <a:lnTo>
                  <a:pt x="192" y="497"/>
                </a:lnTo>
                <a:lnTo>
                  <a:pt x="197" y="492"/>
                </a:lnTo>
                <a:lnTo>
                  <a:pt x="208" y="481"/>
                </a:lnTo>
                <a:lnTo>
                  <a:pt x="213" y="476"/>
                </a:lnTo>
                <a:lnTo>
                  <a:pt x="224" y="481"/>
                </a:lnTo>
                <a:lnTo>
                  <a:pt x="235" y="481"/>
                </a:lnTo>
                <a:lnTo>
                  <a:pt x="245" y="481"/>
                </a:lnTo>
                <a:lnTo>
                  <a:pt x="251" y="476"/>
                </a:lnTo>
                <a:lnTo>
                  <a:pt x="256" y="470"/>
                </a:lnTo>
                <a:lnTo>
                  <a:pt x="267" y="470"/>
                </a:lnTo>
                <a:lnTo>
                  <a:pt x="277" y="465"/>
                </a:lnTo>
                <a:lnTo>
                  <a:pt x="288" y="449"/>
                </a:lnTo>
                <a:lnTo>
                  <a:pt x="293" y="443"/>
                </a:lnTo>
                <a:lnTo>
                  <a:pt x="304" y="432"/>
                </a:lnTo>
                <a:lnTo>
                  <a:pt x="309" y="427"/>
                </a:lnTo>
                <a:lnTo>
                  <a:pt x="315" y="421"/>
                </a:lnTo>
                <a:lnTo>
                  <a:pt x="325" y="427"/>
                </a:lnTo>
                <a:lnTo>
                  <a:pt x="336" y="421"/>
                </a:lnTo>
                <a:lnTo>
                  <a:pt x="341" y="416"/>
                </a:lnTo>
                <a:lnTo>
                  <a:pt x="352" y="411"/>
                </a:lnTo>
                <a:lnTo>
                  <a:pt x="357" y="405"/>
                </a:lnTo>
                <a:lnTo>
                  <a:pt x="368" y="405"/>
                </a:lnTo>
                <a:lnTo>
                  <a:pt x="379" y="400"/>
                </a:lnTo>
                <a:lnTo>
                  <a:pt x="384" y="405"/>
                </a:lnTo>
                <a:lnTo>
                  <a:pt x="400" y="405"/>
                </a:lnTo>
                <a:lnTo>
                  <a:pt x="405" y="405"/>
                </a:lnTo>
                <a:lnTo>
                  <a:pt x="411" y="411"/>
                </a:lnTo>
                <a:lnTo>
                  <a:pt x="421" y="411"/>
                </a:lnTo>
                <a:lnTo>
                  <a:pt x="427" y="400"/>
                </a:lnTo>
                <a:lnTo>
                  <a:pt x="432" y="389"/>
                </a:lnTo>
                <a:lnTo>
                  <a:pt x="443" y="389"/>
                </a:lnTo>
                <a:lnTo>
                  <a:pt x="448" y="394"/>
                </a:lnTo>
                <a:lnTo>
                  <a:pt x="459" y="400"/>
                </a:lnTo>
                <a:lnTo>
                  <a:pt x="469" y="400"/>
                </a:lnTo>
                <a:lnTo>
                  <a:pt x="480" y="400"/>
                </a:lnTo>
                <a:lnTo>
                  <a:pt x="496" y="405"/>
                </a:lnTo>
                <a:lnTo>
                  <a:pt x="501" y="400"/>
                </a:lnTo>
                <a:lnTo>
                  <a:pt x="507" y="389"/>
                </a:lnTo>
                <a:lnTo>
                  <a:pt x="512" y="384"/>
                </a:lnTo>
                <a:lnTo>
                  <a:pt x="517" y="373"/>
                </a:lnTo>
                <a:lnTo>
                  <a:pt x="528" y="373"/>
                </a:lnTo>
                <a:lnTo>
                  <a:pt x="539" y="378"/>
                </a:lnTo>
                <a:lnTo>
                  <a:pt x="544" y="373"/>
                </a:lnTo>
                <a:lnTo>
                  <a:pt x="555" y="378"/>
                </a:lnTo>
                <a:lnTo>
                  <a:pt x="565" y="378"/>
                </a:lnTo>
                <a:lnTo>
                  <a:pt x="576" y="384"/>
                </a:lnTo>
                <a:lnTo>
                  <a:pt x="587" y="384"/>
                </a:lnTo>
                <a:lnTo>
                  <a:pt x="592" y="384"/>
                </a:lnTo>
                <a:lnTo>
                  <a:pt x="592" y="378"/>
                </a:lnTo>
                <a:lnTo>
                  <a:pt x="603" y="378"/>
                </a:lnTo>
                <a:lnTo>
                  <a:pt x="619" y="378"/>
                </a:lnTo>
                <a:lnTo>
                  <a:pt x="629" y="378"/>
                </a:lnTo>
                <a:lnTo>
                  <a:pt x="640" y="378"/>
                </a:lnTo>
                <a:lnTo>
                  <a:pt x="651" y="378"/>
                </a:lnTo>
                <a:lnTo>
                  <a:pt x="656" y="373"/>
                </a:lnTo>
                <a:lnTo>
                  <a:pt x="661" y="362"/>
                </a:lnTo>
                <a:lnTo>
                  <a:pt x="667" y="357"/>
                </a:lnTo>
                <a:lnTo>
                  <a:pt x="672" y="351"/>
                </a:lnTo>
                <a:lnTo>
                  <a:pt x="677" y="346"/>
                </a:lnTo>
                <a:lnTo>
                  <a:pt x="688" y="340"/>
                </a:lnTo>
                <a:lnTo>
                  <a:pt x="688" y="330"/>
                </a:lnTo>
                <a:lnTo>
                  <a:pt x="683" y="330"/>
                </a:lnTo>
                <a:lnTo>
                  <a:pt x="672" y="330"/>
                </a:lnTo>
                <a:lnTo>
                  <a:pt x="661" y="330"/>
                </a:lnTo>
                <a:lnTo>
                  <a:pt x="661" y="324"/>
                </a:lnTo>
                <a:lnTo>
                  <a:pt x="656" y="313"/>
                </a:lnTo>
                <a:lnTo>
                  <a:pt x="651" y="308"/>
                </a:lnTo>
                <a:lnTo>
                  <a:pt x="640" y="303"/>
                </a:lnTo>
                <a:lnTo>
                  <a:pt x="635" y="297"/>
                </a:lnTo>
                <a:lnTo>
                  <a:pt x="629" y="292"/>
                </a:lnTo>
                <a:lnTo>
                  <a:pt x="624" y="281"/>
                </a:lnTo>
                <a:lnTo>
                  <a:pt x="619" y="275"/>
                </a:lnTo>
                <a:lnTo>
                  <a:pt x="613" y="265"/>
                </a:lnTo>
                <a:lnTo>
                  <a:pt x="608" y="259"/>
                </a:lnTo>
                <a:lnTo>
                  <a:pt x="603" y="248"/>
                </a:lnTo>
                <a:lnTo>
                  <a:pt x="597" y="243"/>
                </a:lnTo>
                <a:lnTo>
                  <a:pt x="592" y="238"/>
                </a:lnTo>
                <a:lnTo>
                  <a:pt x="581" y="232"/>
                </a:lnTo>
                <a:lnTo>
                  <a:pt x="571" y="238"/>
                </a:lnTo>
                <a:lnTo>
                  <a:pt x="560" y="238"/>
                </a:lnTo>
                <a:lnTo>
                  <a:pt x="549" y="232"/>
                </a:lnTo>
                <a:lnTo>
                  <a:pt x="544" y="227"/>
                </a:lnTo>
                <a:lnTo>
                  <a:pt x="539" y="221"/>
                </a:lnTo>
                <a:lnTo>
                  <a:pt x="533" y="216"/>
                </a:lnTo>
                <a:lnTo>
                  <a:pt x="528" y="211"/>
                </a:lnTo>
                <a:lnTo>
                  <a:pt x="523" y="205"/>
                </a:lnTo>
                <a:lnTo>
                  <a:pt x="517" y="200"/>
                </a:lnTo>
                <a:lnTo>
                  <a:pt x="507" y="200"/>
                </a:lnTo>
                <a:lnTo>
                  <a:pt x="501" y="189"/>
                </a:lnTo>
                <a:lnTo>
                  <a:pt x="496" y="194"/>
                </a:lnTo>
                <a:lnTo>
                  <a:pt x="485" y="194"/>
                </a:lnTo>
                <a:lnTo>
                  <a:pt x="475" y="189"/>
                </a:lnTo>
                <a:lnTo>
                  <a:pt x="469" y="178"/>
                </a:lnTo>
                <a:lnTo>
                  <a:pt x="464" y="173"/>
                </a:lnTo>
                <a:lnTo>
                  <a:pt x="459" y="167"/>
                </a:lnTo>
                <a:lnTo>
                  <a:pt x="453" y="162"/>
                </a:lnTo>
                <a:lnTo>
                  <a:pt x="448" y="156"/>
                </a:lnTo>
                <a:lnTo>
                  <a:pt x="437" y="151"/>
                </a:lnTo>
                <a:lnTo>
                  <a:pt x="427" y="151"/>
                </a:lnTo>
                <a:lnTo>
                  <a:pt x="421" y="146"/>
                </a:lnTo>
                <a:lnTo>
                  <a:pt x="416" y="146"/>
                </a:lnTo>
                <a:lnTo>
                  <a:pt x="405" y="140"/>
                </a:lnTo>
                <a:lnTo>
                  <a:pt x="405" y="129"/>
                </a:lnTo>
                <a:lnTo>
                  <a:pt x="395" y="124"/>
                </a:lnTo>
                <a:lnTo>
                  <a:pt x="389" y="124"/>
                </a:lnTo>
                <a:lnTo>
                  <a:pt x="379" y="119"/>
                </a:lnTo>
                <a:lnTo>
                  <a:pt x="373" y="113"/>
                </a:lnTo>
                <a:lnTo>
                  <a:pt x="379" y="102"/>
                </a:lnTo>
                <a:lnTo>
                  <a:pt x="368" y="102"/>
                </a:lnTo>
                <a:lnTo>
                  <a:pt x="357" y="97"/>
                </a:lnTo>
                <a:lnTo>
                  <a:pt x="363" y="86"/>
                </a:lnTo>
                <a:lnTo>
                  <a:pt x="357" y="75"/>
                </a:lnTo>
                <a:lnTo>
                  <a:pt x="363" y="65"/>
                </a:lnTo>
                <a:lnTo>
                  <a:pt x="363" y="59"/>
                </a:lnTo>
                <a:lnTo>
                  <a:pt x="373" y="54"/>
                </a:lnTo>
                <a:lnTo>
                  <a:pt x="379" y="48"/>
                </a:lnTo>
                <a:lnTo>
                  <a:pt x="368" y="37"/>
                </a:lnTo>
                <a:lnTo>
                  <a:pt x="368" y="32"/>
                </a:lnTo>
                <a:lnTo>
                  <a:pt x="357" y="27"/>
                </a:lnTo>
                <a:lnTo>
                  <a:pt x="352" y="21"/>
                </a:lnTo>
                <a:lnTo>
                  <a:pt x="352" y="16"/>
                </a:lnTo>
                <a:lnTo>
                  <a:pt x="341" y="16"/>
                </a:lnTo>
                <a:lnTo>
                  <a:pt x="336" y="16"/>
                </a:lnTo>
                <a:lnTo>
                  <a:pt x="325" y="10"/>
                </a:lnTo>
                <a:lnTo>
                  <a:pt x="315" y="5"/>
                </a:lnTo>
                <a:lnTo>
                  <a:pt x="309" y="10"/>
                </a:lnTo>
                <a:lnTo>
                  <a:pt x="299" y="16"/>
                </a:lnTo>
                <a:lnTo>
                  <a:pt x="293" y="10"/>
                </a:lnTo>
                <a:lnTo>
                  <a:pt x="288" y="0"/>
                </a:lnTo>
                <a:lnTo>
                  <a:pt x="283" y="0"/>
                </a:lnTo>
                <a:lnTo>
                  <a:pt x="277" y="10"/>
                </a:lnTo>
                <a:lnTo>
                  <a:pt x="267" y="10"/>
                </a:lnTo>
                <a:lnTo>
                  <a:pt x="267" y="21"/>
                </a:lnTo>
                <a:lnTo>
                  <a:pt x="261" y="27"/>
                </a:lnTo>
                <a:lnTo>
                  <a:pt x="251" y="32"/>
                </a:lnTo>
                <a:lnTo>
                  <a:pt x="240" y="37"/>
                </a:lnTo>
                <a:lnTo>
                  <a:pt x="235" y="43"/>
                </a:lnTo>
                <a:lnTo>
                  <a:pt x="224" y="48"/>
                </a:lnTo>
                <a:lnTo>
                  <a:pt x="219" y="54"/>
                </a:lnTo>
                <a:lnTo>
                  <a:pt x="224" y="59"/>
                </a:lnTo>
                <a:lnTo>
                  <a:pt x="229" y="65"/>
                </a:lnTo>
                <a:lnTo>
                  <a:pt x="229" y="75"/>
                </a:lnTo>
                <a:lnTo>
                  <a:pt x="219" y="81"/>
                </a:lnTo>
                <a:lnTo>
                  <a:pt x="213" y="86"/>
                </a:lnTo>
                <a:lnTo>
                  <a:pt x="213" y="92"/>
                </a:lnTo>
                <a:lnTo>
                  <a:pt x="203" y="97"/>
                </a:lnTo>
                <a:lnTo>
                  <a:pt x="197" y="102"/>
                </a:lnTo>
                <a:lnTo>
                  <a:pt x="192" y="113"/>
                </a:lnTo>
                <a:lnTo>
                  <a:pt x="187" y="119"/>
                </a:lnTo>
                <a:lnTo>
                  <a:pt x="181" y="129"/>
                </a:lnTo>
                <a:lnTo>
                  <a:pt x="176" y="129"/>
                </a:lnTo>
                <a:lnTo>
                  <a:pt x="165" y="135"/>
                </a:lnTo>
                <a:lnTo>
                  <a:pt x="160" y="140"/>
                </a:lnTo>
                <a:lnTo>
                  <a:pt x="155" y="151"/>
                </a:lnTo>
                <a:lnTo>
                  <a:pt x="150" y="151"/>
                </a:lnTo>
                <a:lnTo>
                  <a:pt x="144" y="156"/>
                </a:lnTo>
                <a:lnTo>
                  <a:pt x="134" y="167"/>
                </a:lnTo>
                <a:lnTo>
                  <a:pt x="128" y="173"/>
                </a:lnTo>
                <a:lnTo>
                  <a:pt x="128" y="184"/>
                </a:lnTo>
                <a:lnTo>
                  <a:pt x="134" y="189"/>
                </a:lnTo>
                <a:lnTo>
                  <a:pt x="144" y="194"/>
                </a:lnTo>
                <a:lnTo>
                  <a:pt x="150" y="194"/>
                </a:lnTo>
                <a:lnTo>
                  <a:pt x="155" y="205"/>
                </a:lnTo>
                <a:lnTo>
                  <a:pt x="160" y="211"/>
                </a:lnTo>
                <a:lnTo>
                  <a:pt x="160" y="221"/>
                </a:lnTo>
                <a:lnTo>
                  <a:pt x="155" y="227"/>
                </a:lnTo>
                <a:lnTo>
                  <a:pt x="160" y="232"/>
                </a:lnTo>
                <a:lnTo>
                  <a:pt x="155" y="243"/>
                </a:lnTo>
                <a:lnTo>
                  <a:pt x="160" y="254"/>
                </a:lnTo>
                <a:lnTo>
                  <a:pt x="160" y="259"/>
                </a:lnTo>
                <a:lnTo>
                  <a:pt x="155" y="270"/>
                </a:lnTo>
                <a:lnTo>
                  <a:pt x="155" y="281"/>
                </a:lnTo>
                <a:lnTo>
                  <a:pt x="150" y="286"/>
                </a:lnTo>
                <a:lnTo>
                  <a:pt x="150" y="297"/>
                </a:lnTo>
                <a:lnTo>
                  <a:pt x="150" y="303"/>
                </a:lnTo>
                <a:lnTo>
                  <a:pt x="144" y="313"/>
                </a:lnTo>
                <a:lnTo>
                  <a:pt x="134" y="313"/>
                </a:lnTo>
                <a:lnTo>
                  <a:pt x="134" y="324"/>
                </a:lnTo>
                <a:lnTo>
                  <a:pt x="134" y="330"/>
                </a:lnTo>
                <a:lnTo>
                  <a:pt x="134" y="340"/>
                </a:lnTo>
                <a:lnTo>
                  <a:pt x="134" y="351"/>
                </a:lnTo>
                <a:lnTo>
                  <a:pt x="134" y="362"/>
                </a:lnTo>
                <a:lnTo>
                  <a:pt x="123" y="367"/>
                </a:lnTo>
                <a:lnTo>
                  <a:pt x="118" y="373"/>
                </a:lnTo>
                <a:lnTo>
                  <a:pt x="112" y="378"/>
                </a:lnTo>
                <a:lnTo>
                  <a:pt x="102" y="384"/>
                </a:lnTo>
                <a:lnTo>
                  <a:pt x="91" y="384"/>
                </a:lnTo>
                <a:lnTo>
                  <a:pt x="80" y="384"/>
                </a:lnTo>
                <a:lnTo>
                  <a:pt x="75" y="384"/>
                </a:lnTo>
                <a:lnTo>
                  <a:pt x="70" y="389"/>
                </a:lnTo>
                <a:lnTo>
                  <a:pt x="64" y="400"/>
                </a:lnTo>
                <a:lnTo>
                  <a:pt x="59" y="405"/>
                </a:lnTo>
                <a:lnTo>
                  <a:pt x="54" y="411"/>
                </a:lnTo>
                <a:lnTo>
                  <a:pt x="43" y="411"/>
                </a:lnTo>
                <a:lnTo>
                  <a:pt x="32" y="416"/>
                </a:lnTo>
                <a:lnTo>
                  <a:pt x="22" y="416"/>
                </a:lnTo>
                <a:lnTo>
                  <a:pt x="22" y="427"/>
                </a:lnTo>
                <a:lnTo>
                  <a:pt x="16" y="432"/>
                </a:lnTo>
                <a:lnTo>
                  <a:pt x="16" y="449"/>
                </a:lnTo>
                <a:lnTo>
                  <a:pt x="11" y="454"/>
                </a:lnTo>
                <a:lnTo>
                  <a:pt x="0" y="459"/>
                </a:lnTo>
                <a:lnTo>
                  <a:pt x="6" y="465"/>
                </a:lnTo>
                <a:lnTo>
                  <a:pt x="11" y="476"/>
                </a:lnTo>
                <a:lnTo>
                  <a:pt x="16" y="481"/>
                </a:lnTo>
                <a:lnTo>
                  <a:pt x="22" y="486"/>
                </a:lnTo>
                <a:lnTo>
                  <a:pt x="32" y="492"/>
                </a:lnTo>
                <a:lnTo>
                  <a:pt x="43" y="497"/>
                </a:lnTo>
                <a:lnTo>
                  <a:pt x="48" y="503"/>
                </a:lnTo>
                <a:lnTo>
                  <a:pt x="59" y="508"/>
                </a:lnTo>
                <a:lnTo>
                  <a:pt x="64" y="513"/>
                </a:lnTo>
                <a:lnTo>
                  <a:pt x="70" y="519"/>
                </a:lnTo>
                <a:lnTo>
                  <a:pt x="70" y="524"/>
                </a:lnTo>
                <a:lnTo>
                  <a:pt x="70" y="530"/>
                </a:lnTo>
                <a:lnTo>
                  <a:pt x="75" y="540"/>
                </a:lnTo>
                <a:lnTo>
                  <a:pt x="75" y="551"/>
                </a:lnTo>
                <a:lnTo>
                  <a:pt x="64" y="551"/>
                </a:lnTo>
                <a:lnTo>
                  <a:pt x="70" y="562"/>
                </a:lnTo>
                <a:lnTo>
                  <a:pt x="80" y="562"/>
                </a:lnTo>
                <a:lnTo>
                  <a:pt x="91" y="56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3" name="Freeform 213"/>
          <p:cNvSpPr>
            <a:spLocks/>
          </p:cNvSpPr>
          <p:nvPr/>
        </p:nvSpPr>
        <p:spPr bwMode="auto">
          <a:xfrm>
            <a:off x="5715844" y="4784945"/>
            <a:ext cx="1092200" cy="891891"/>
          </a:xfrm>
          <a:custGeom>
            <a:avLst/>
            <a:gdLst>
              <a:gd name="T0" fmla="*/ 112 w 688"/>
              <a:gd name="T1" fmla="*/ 546 h 562"/>
              <a:gd name="T2" fmla="*/ 144 w 688"/>
              <a:gd name="T3" fmla="*/ 519 h 562"/>
              <a:gd name="T4" fmla="*/ 176 w 688"/>
              <a:gd name="T5" fmla="*/ 503 h 562"/>
              <a:gd name="T6" fmla="*/ 208 w 688"/>
              <a:gd name="T7" fmla="*/ 481 h 562"/>
              <a:gd name="T8" fmla="*/ 245 w 688"/>
              <a:gd name="T9" fmla="*/ 481 h 562"/>
              <a:gd name="T10" fmla="*/ 277 w 688"/>
              <a:gd name="T11" fmla="*/ 465 h 562"/>
              <a:gd name="T12" fmla="*/ 309 w 688"/>
              <a:gd name="T13" fmla="*/ 427 h 562"/>
              <a:gd name="T14" fmla="*/ 341 w 688"/>
              <a:gd name="T15" fmla="*/ 416 h 562"/>
              <a:gd name="T16" fmla="*/ 379 w 688"/>
              <a:gd name="T17" fmla="*/ 400 h 562"/>
              <a:gd name="T18" fmla="*/ 411 w 688"/>
              <a:gd name="T19" fmla="*/ 411 h 562"/>
              <a:gd name="T20" fmla="*/ 443 w 688"/>
              <a:gd name="T21" fmla="*/ 389 h 562"/>
              <a:gd name="T22" fmla="*/ 480 w 688"/>
              <a:gd name="T23" fmla="*/ 400 h 562"/>
              <a:gd name="T24" fmla="*/ 512 w 688"/>
              <a:gd name="T25" fmla="*/ 384 h 562"/>
              <a:gd name="T26" fmla="*/ 544 w 688"/>
              <a:gd name="T27" fmla="*/ 373 h 562"/>
              <a:gd name="T28" fmla="*/ 587 w 688"/>
              <a:gd name="T29" fmla="*/ 384 h 562"/>
              <a:gd name="T30" fmla="*/ 619 w 688"/>
              <a:gd name="T31" fmla="*/ 378 h 562"/>
              <a:gd name="T32" fmla="*/ 656 w 688"/>
              <a:gd name="T33" fmla="*/ 373 h 562"/>
              <a:gd name="T34" fmla="*/ 677 w 688"/>
              <a:gd name="T35" fmla="*/ 346 h 562"/>
              <a:gd name="T36" fmla="*/ 672 w 688"/>
              <a:gd name="T37" fmla="*/ 330 h 562"/>
              <a:gd name="T38" fmla="*/ 651 w 688"/>
              <a:gd name="T39" fmla="*/ 308 h 562"/>
              <a:gd name="T40" fmla="*/ 624 w 688"/>
              <a:gd name="T41" fmla="*/ 281 h 562"/>
              <a:gd name="T42" fmla="*/ 603 w 688"/>
              <a:gd name="T43" fmla="*/ 248 h 562"/>
              <a:gd name="T44" fmla="*/ 571 w 688"/>
              <a:gd name="T45" fmla="*/ 238 h 562"/>
              <a:gd name="T46" fmla="*/ 539 w 688"/>
              <a:gd name="T47" fmla="*/ 221 h 562"/>
              <a:gd name="T48" fmla="*/ 517 w 688"/>
              <a:gd name="T49" fmla="*/ 200 h 562"/>
              <a:gd name="T50" fmla="*/ 485 w 688"/>
              <a:gd name="T51" fmla="*/ 194 h 562"/>
              <a:gd name="T52" fmla="*/ 459 w 688"/>
              <a:gd name="T53" fmla="*/ 167 h 562"/>
              <a:gd name="T54" fmla="*/ 427 w 688"/>
              <a:gd name="T55" fmla="*/ 151 h 562"/>
              <a:gd name="T56" fmla="*/ 405 w 688"/>
              <a:gd name="T57" fmla="*/ 129 h 562"/>
              <a:gd name="T58" fmla="*/ 373 w 688"/>
              <a:gd name="T59" fmla="*/ 113 h 562"/>
              <a:gd name="T60" fmla="*/ 363 w 688"/>
              <a:gd name="T61" fmla="*/ 86 h 562"/>
              <a:gd name="T62" fmla="*/ 373 w 688"/>
              <a:gd name="T63" fmla="*/ 54 h 562"/>
              <a:gd name="T64" fmla="*/ 357 w 688"/>
              <a:gd name="T65" fmla="*/ 27 h 562"/>
              <a:gd name="T66" fmla="*/ 336 w 688"/>
              <a:gd name="T67" fmla="*/ 16 h 562"/>
              <a:gd name="T68" fmla="*/ 299 w 688"/>
              <a:gd name="T69" fmla="*/ 16 h 562"/>
              <a:gd name="T70" fmla="*/ 277 w 688"/>
              <a:gd name="T71" fmla="*/ 10 h 562"/>
              <a:gd name="T72" fmla="*/ 251 w 688"/>
              <a:gd name="T73" fmla="*/ 32 h 562"/>
              <a:gd name="T74" fmla="*/ 219 w 688"/>
              <a:gd name="T75" fmla="*/ 54 h 562"/>
              <a:gd name="T76" fmla="*/ 219 w 688"/>
              <a:gd name="T77" fmla="*/ 81 h 562"/>
              <a:gd name="T78" fmla="*/ 197 w 688"/>
              <a:gd name="T79" fmla="*/ 102 h 562"/>
              <a:gd name="T80" fmla="*/ 176 w 688"/>
              <a:gd name="T81" fmla="*/ 129 h 562"/>
              <a:gd name="T82" fmla="*/ 150 w 688"/>
              <a:gd name="T83" fmla="*/ 151 h 562"/>
              <a:gd name="T84" fmla="*/ 128 w 688"/>
              <a:gd name="T85" fmla="*/ 184 h 562"/>
              <a:gd name="T86" fmla="*/ 155 w 688"/>
              <a:gd name="T87" fmla="*/ 205 h 562"/>
              <a:gd name="T88" fmla="*/ 160 w 688"/>
              <a:gd name="T89" fmla="*/ 232 h 562"/>
              <a:gd name="T90" fmla="*/ 155 w 688"/>
              <a:gd name="T91" fmla="*/ 270 h 562"/>
              <a:gd name="T92" fmla="*/ 150 w 688"/>
              <a:gd name="T93" fmla="*/ 303 h 562"/>
              <a:gd name="T94" fmla="*/ 134 w 688"/>
              <a:gd name="T95" fmla="*/ 330 h 562"/>
              <a:gd name="T96" fmla="*/ 123 w 688"/>
              <a:gd name="T97" fmla="*/ 367 h 562"/>
              <a:gd name="T98" fmla="*/ 91 w 688"/>
              <a:gd name="T99" fmla="*/ 384 h 562"/>
              <a:gd name="T100" fmla="*/ 64 w 688"/>
              <a:gd name="T101" fmla="*/ 400 h 562"/>
              <a:gd name="T102" fmla="*/ 32 w 688"/>
              <a:gd name="T103" fmla="*/ 416 h 562"/>
              <a:gd name="T104" fmla="*/ 16 w 688"/>
              <a:gd name="T105" fmla="*/ 449 h 562"/>
              <a:gd name="T106" fmla="*/ 11 w 688"/>
              <a:gd name="T107" fmla="*/ 476 h 562"/>
              <a:gd name="T108" fmla="*/ 43 w 688"/>
              <a:gd name="T109" fmla="*/ 497 h 562"/>
              <a:gd name="T110" fmla="*/ 70 w 688"/>
              <a:gd name="T111" fmla="*/ 519 h 562"/>
              <a:gd name="T112" fmla="*/ 75 w 688"/>
              <a:gd name="T113" fmla="*/ 551 h 562"/>
              <a:gd name="T114" fmla="*/ 91 w 688"/>
              <a:gd name="T115" fmla="*/ 562 h 5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88" h="562">
                <a:moveTo>
                  <a:pt x="91" y="562"/>
                </a:moveTo>
                <a:lnTo>
                  <a:pt x="96" y="557"/>
                </a:lnTo>
                <a:lnTo>
                  <a:pt x="107" y="551"/>
                </a:lnTo>
                <a:lnTo>
                  <a:pt x="112" y="546"/>
                </a:lnTo>
                <a:lnTo>
                  <a:pt x="123" y="540"/>
                </a:lnTo>
                <a:lnTo>
                  <a:pt x="134" y="530"/>
                </a:lnTo>
                <a:lnTo>
                  <a:pt x="139" y="524"/>
                </a:lnTo>
                <a:lnTo>
                  <a:pt x="144" y="519"/>
                </a:lnTo>
                <a:lnTo>
                  <a:pt x="150" y="513"/>
                </a:lnTo>
                <a:lnTo>
                  <a:pt x="155" y="508"/>
                </a:lnTo>
                <a:lnTo>
                  <a:pt x="160" y="503"/>
                </a:lnTo>
                <a:lnTo>
                  <a:pt x="176" y="503"/>
                </a:lnTo>
                <a:lnTo>
                  <a:pt x="187" y="503"/>
                </a:lnTo>
                <a:lnTo>
                  <a:pt x="192" y="497"/>
                </a:lnTo>
                <a:lnTo>
                  <a:pt x="197" y="492"/>
                </a:lnTo>
                <a:lnTo>
                  <a:pt x="208" y="481"/>
                </a:lnTo>
                <a:lnTo>
                  <a:pt x="213" y="476"/>
                </a:lnTo>
                <a:lnTo>
                  <a:pt x="224" y="481"/>
                </a:lnTo>
                <a:lnTo>
                  <a:pt x="235" y="481"/>
                </a:lnTo>
                <a:lnTo>
                  <a:pt x="245" y="481"/>
                </a:lnTo>
                <a:lnTo>
                  <a:pt x="251" y="476"/>
                </a:lnTo>
                <a:lnTo>
                  <a:pt x="256" y="470"/>
                </a:lnTo>
                <a:lnTo>
                  <a:pt x="267" y="470"/>
                </a:lnTo>
                <a:lnTo>
                  <a:pt x="277" y="465"/>
                </a:lnTo>
                <a:lnTo>
                  <a:pt x="288" y="449"/>
                </a:lnTo>
                <a:lnTo>
                  <a:pt x="293" y="443"/>
                </a:lnTo>
                <a:lnTo>
                  <a:pt x="304" y="432"/>
                </a:lnTo>
                <a:lnTo>
                  <a:pt x="309" y="427"/>
                </a:lnTo>
                <a:lnTo>
                  <a:pt x="315" y="421"/>
                </a:lnTo>
                <a:lnTo>
                  <a:pt x="325" y="427"/>
                </a:lnTo>
                <a:lnTo>
                  <a:pt x="336" y="421"/>
                </a:lnTo>
                <a:lnTo>
                  <a:pt x="341" y="416"/>
                </a:lnTo>
                <a:lnTo>
                  <a:pt x="352" y="411"/>
                </a:lnTo>
                <a:lnTo>
                  <a:pt x="357" y="405"/>
                </a:lnTo>
                <a:lnTo>
                  <a:pt x="368" y="405"/>
                </a:lnTo>
                <a:lnTo>
                  <a:pt x="379" y="400"/>
                </a:lnTo>
                <a:lnTo>
                  <a:pt x="384" y="405"/>
                </a:lnTo>
                <a:lnTo>
                  <a:pt x="400" y="405"/>
                </a:lnTo>
                <a:lnTo>
                  <a:pt x="405" y="405"/>
                </a:lnTo>
                <a:lnTo>
                  <a:pt x="411" y="411"/>
                </a:lnTo>
                <a:lnTo>
                  <a:pt x="421" y="411"/>
                </a:lnTo>
                <a:lnTo>
                  <a:pt x="427" y="400"/>
                </a:lnTo>
                <a:lnTo>
                  <a:pt x="432" y="389"/>
                </a:lnTo>
                <a:lnTo>
                  <a:pt x="443" y="389"/>
                </a:lnTo>
                <a:lnTo>
                  <a:pt x="448" y="394"/>
                </a:lnTo>
                <a:lnTo>
                  <a:pt x="459" y="400"/>
                </a:lnTo>
                <a:lnTo>
                  <a:pt x="469" y="400"/>
                </a:lnTo>
                <a:lnTo>
                  <a:pt x="480" y="400"/>
                </a:lnTo>
                <a:lnTo>
                  <a:pt x="496" y="405"/>
                </a:lnTo>
                <a:lnTo>
                  <a:pt x="501" y="400"/>
                </a:lnTo>
                <a:lnTo>
                  <a:pt x="507" y="389"/>
                </a:lnTo>
                <a:lnTo>
                  <a:pt x="512" y="384"/>
                </a:lnTo>
                <a:lnTo>
                  <a:pt x="517" y="373"/>
                </a:lnTo>
                <a:lnTo>
                  <a:pt x="528" y="373"/>
                </a:lnTo>
                <a:lnTo>
                  <a:pt x="539" y="378"/>
                </a:lnTo>
                <a:lnTo>
                  <a:pt x="544" y="373"/>
                </a:lnTo>
                <a:lnTo>
                  <a:pt x="555" y="378"/>
                </a:lnTo>
                <a:lnTo>
                  <a:pt x="565" y="378"/>
                </a:lnTo>
                <a:lnTo>
                  <a:pt x="576" y="384"/>
                </a:lnTo>
                <a:lnTo>
                  <a:pt x="587" y="384"/>
                </a:lnTo>
                <a:lnTo>
                  <a:pt x="592" y="384"/>
                </a:lnTo>
                <a:lnTo>
                  <a:pt x="592" y="378"/>
                </a:lnTo>
                <a:lnTo>
                  <a:pt x="603" y="378"/>
                </a:lnTo>
                <a:lnTo>
                  <a:pt x="619" y="378"/>
                </a:lnTo>
                <a:lnTo>
                  <a:pt x="629" y="378"/>
                </a:lnTo>
                <a:lnTo>
                  <a:pt x="640" y="378"/>
                </a:lnTo>
                <a:lnTo>
                  <a:pt x="651" y="378"/>
                </a:lnTo>
                <a:lnTo>
                  <a:pt x="656" y="373"/>
                </a:lnTo>
                <a:lnTo>
                  <a:pt x="661" y="362"/>
                </a:lnTo>
                <a:lnTo>
                  <a:pt x="667" y="357"/>
                </a:lnTo>
                <a:lnTo>
                  <a:pt x="672" y="351"/>
                </a:lnTo>
                <a:lnTo>
                  <a:pt x="677" y="346"/>
                </a:lnTo>
                <a:lnTo>
                  <a:pt x="688" y="340"/>
                </a:lnTo>
                <a:lnTo>
                  <a:pt x="688" y="330"/>
                </a:lnTo>
                <a:lnTo>
                  <a:pt x="683" y="330"/>
                </a:lnTo>
                <a:lnTo>
                  <a:pt x="672" y="330"/>
                </a:lnTo>
                <a:lnTo>
                  <a:pt x="661" y="330"/>
                </a:lnTo>
                <a:lnTo>
                  <a:pt x="661" y="324"/>
                </a:lnTo>
                <a:lnTo>
                  <a:pt x="656" y="313"/>
                </a:lnTo>
                <a:lnTo>
                  <a:pt x="651" y="308"/>
                </a:lnTo>
                <a:lnTo>
                  <a:pt x="640" y="303"/>
                </a:lnTo>
                <a:lnTo>
                  <a:pt x="635" y="297"/>
                </a:lnTo>
                <a:lnTo>
                  <a:pt x="629" y="292"/>
                </a:lnTo>
                <a:lnTo>
                  <a:pt x="624" y="281"/>
                </a:lnTo>
                <a:lnTo>
                  <a:pt x="619" y="275"/>
                </a:lnTo>
                <a:lnTo>
                  <a:pt x="613" y="265"/>
                </a:lnTo>
                <a:lnTo>
                  <a:pt x="608" y="259"/>
                </a:lnTo>
                <a:lnTo>
                  <a:pt x="603" y="248"/>
                </a:lnTo>
                <a:lnTo>
                  <a:pt x="597" y="243"/>
                </a:lnTo>
                <a:lnTo>
                  <a:pt x="592" y="238"/>
                </a:lnTo>
                <a:lnTo>
                  <a:pt x="581" y="232"/>
                </a:lnTo>
                <a:lnTo>
                  <a:pt x="571" y="238"/>
                </a:lnTo>
                <a:lnTo>
                  <a:pt x="560" y="238"/>
                </a:lnTo>
                <a:lnTo>
                  <a:pt x="549" y="232"/>
                </a:lnTo>
                <a:lnTo>
                  <a:pt x="544" y="227"/>
                </a:lnTo>
                <a:lnTo>
                  <a:pt x="539" y="221"/>
                </a:lnTo>
                <a:lnTo>
                  <a:pt x="533" y="216"/>
                </a:lnTo>
                <a:lnTo>
                  <a:pt x="528" y="211"/>
                </a:lnTo>
                <a:lnTo>
                  <a:pt x="523" y="205"/>
                </a:lnTo>
                <a:lnTo>
                  <a:pt x="517" y="200"/>
                </a:lnTo>
                <a:lnTo>
                  <a:pt x="507" y="200"/>
                </a:lnTo>
                <a:lnTo>
                  <a:pt x="501" y="189"/>
                </a:lnTo>
                <a:lnTo>
                  <a:pt x="496" y="194"/>
                </a:lnTo>
                <a:lnTo>
                  <a:pt x="485" y="194"/>
                </a:lnTo>
                <a:lnTo>
                  <a:pt x="475" y="189"/>
                </a:lnTo>
                <a:lnTo>
                  <a:pt x="469" y="178"/>
                </a:lnTo>
                <a:lnTo>
                  <a:pt x="464" y="173"/>
                </a:lnTo>
                <a:lnTo>
                  <a:pt x="459" y="167"/>
                </a:lnTo>
                <a:lnTo>
                  <a:pt x="453" y="162"/>
                </a:lnTo>
                <a:lnTo>
                  <a:pt x="448" y="156"/>
                </a:lnTo>
                <a:lnTo>
                  <a:pt x="437" y="151"/>
                </a:lnTo>
                <a:lnTo>
                  <a:pt x="427" y="151"/>
                </a:lnTo>
                <a:lnTo>
                  <a:pt x="421" y="146"/>
                </a:lnTo>
                <a:lnTo>
                  <a:pt x="416" y="146"/>
                </a:lnTo>
                <a:lnTo>
                  <a:pt x="405" y="140"/>
                </a:lnTo>
                <a:lnTo>
                  <a:pt x="405" y="129"/>
                </a:lnTo>
                <a:lnTo>
                  <a:pt x="395" y="124"/>
                </a:lnTo>
                <a:lnTo>
                  <a:pt x="389" y="124"/>
                </a:lnTo>
                <a:lnTo>
                  <a:pt x="379" y="119"/>
                </a:lnTo>
                <a:lnTo>
                  <a:pt x="373" y="113"/>
                </a:lnTo>
                <a:lnTo>
                  <a:pt x="379" y="102"/>
                </a:lnTo>
                <a:lnTo>
                  <a:pt x="368" y="102"/>
                </a:lnTo>
                <a:lnTo>
                  <a:pt x="357" y="97"/>
                </a:lnTo>
                <a:lnTo>
                  <a:pt x="363" y="86"/>
                </a:lnTo>
                <a:lnTo>
                  <a:pt x="357" y="75"/>
                </a:lnTo>
                <a:lnTo>
                  <a:pt x="363" y="65"/>
                </a:lnTo>
                <a:lnTo>
                  <a:pt x="363" y="59"/>
                </a:lnTo>
                <a:lnTo>
                  <a:pt x="373" y="54"/>
                </a:lnTo>
                <a:lnTo>
                  <a:pt x="379" y="48"/>
                </a:lnTo>
                <a:lnTo>
                  <a:pt x="368" y="37"/>
                </a:lnTo>
                <a:lnTo>
                  <a:pt x="368" y="32"/>
                </a:lnTo>
                <a:lnTo>
                  <a:pt x="357" y="27"/>
                </a:lnTo>
                <a:lnTo>
                  <a:pt x="352" y="21"/>
                </a:lnTo>
                <a:lnTo>
                  <a:pt x="352" y="16"/>
                </a:lnTo>
                <a:lnTo>
                  <a:pt x="341" y="16"/>
                </a:lnTo>
                <a:lnTo>
                  <a:pt x="336" y="16"/>
                </a:lnTo>
                <a:lnTo>
                  <a:pt x="325" y="10"/>
                </a:lnTo>
                <a:lnTo>
                  <a:pt x="315" y="5"/>
                </a:lnTo>
                <a:lnTo>
                  <a:pt x="309" y="10"/>
                </a:lnTo>
                <a:lnTo>
                  <a:pt x="299" y="16"/>
                </a:lnTo>
                <a:lnTo>
                  <a:pt x="293" y="10"/>
                </a:lnTo>
                <a:lnTo>
                  <a:pt x="288" y="0"/>
                </a:lnTo>
                <a:lnTo>
                  <a:pt x="283" y="0"/>
                </a:lnTo>
                <a:lnTo>
                  <a:pt x="277" y="10"/>
                </a:lnTo>
                <a:lnTo>
                  <a:pt x="267" y="10"/>
                </a:lnTo>
                <a:lnTo>
                  <a:pt x="267" y="21"/>
                </a:lnTo>
                <a:lnTo>
                  <a:pt x="261" y="27"/>
                </a:lnTo>
                <a:lnTo>
                  <a:pt x="251" y="32"/>
                </a:lnTo>
                <a:lnTo>
                  <a:pt x="240" y="37"/>
                </a:lnTo>
                <a:lnTo>
                  <a:pt x="235" y="43"/>
                </a:lnTo>
                <a:lnTo>
                  <a:pt x="224" y="48"/>
                </a:lnTo>
                <a:lnTo>
                  <a:pt x="219" y="54"/>
                </a:lnTo>
                <a:lnTo>
                  <a:pt x="224" y="59"/>
                </a:lnTo>
                <a:lnTo>
                  <a:pt x="229" y="65"/>
                </a:lnTo>
                <a:lnTo>
                  <a:pt x="229" y="75"/>
                </a:lnTo>
                <a:lnTo>
                  <a:pt x="219" y="81"/>
                </a:lnTo>
                <a:lnTo>
                  <a:pt x="213" y="86"/>
                </a:lnTo>
                <a:lnTo>
                  <a:pt x="213" y="92"/>
                </a:lnTo>
                <a:lnTo>
                  <a:pt x="203" y="97"/>
                </a:lnTo>
                <a:lnTo>
                  <a:pt x="197" y="102"/>
                </a:lnTo>
                <a:lnTo>
                  <a:pt x="192" y="113"/>
                </a:lnTo>
                <a:lnTo>
                  <a:pt x="187" y="119"/>
                </a:lnTo>
                <a:lnTo>
                  <a:pt x="181" y="129"/>
                </a:lnTo>
                <a:lnTo>
                  <a:pt x="176" y="129"/>
                </a:lnTo>
                <a:lnTo>
                  <a:pt x="165" y="135"/>
                </a:lnTo>
                <a:lnTo>
                  <a:pt x="160" y="140"/>
                </a:lnTo>
                <a:lnTo>
                  <a:pt x="155" y="151"/>
                </a:lnTo>
                <a:lnTo>
                  <a:pt x="150" y="151"/>
                </a:lnTo>
                <a:lnTo>
                  <a:pt x="144" y="156"/>
                </a:lnTo>
                <a:lnTo>
                  <a:pt x="134" y="167"/>
                </a:lnTo>
                <a:lnTo>
                  <a:pt x="128" y="173"/>
                </a:lnTo>
                <a:lnTo>
                  <a:pt x="128" y="184"/>
                </a:lnTo>
                <a:lnTo>
                  <a:pt x="134" y="189"/>
                </a:lnTo>
                <a:lnTo>
                  <a:pt x="144" y="194"/>
                </a:lnTo>
                <a:lnTo>
                  <a:pt x="150" y="194"/>
                </a:lnTo>
                <a:lnTo>
                  <a:pt x="155" y="205"/>
                </a:lnTo>
                <a:lnTo>
                  <a:pt x="160" y="211"/>
                </a:lnTo>
                <a:lnTo>
                  <a:pt x="160" y="221"/>
                </a:lnTo>
                <a:lnTo>
                  <a:pt x="155" y="227"/>
                </a:lnTo>
                <a:lnTo>
                  <a:pt x="160" y="232"/>
                </a:lnTo>
                <a:lnTo>
                  <a:pt x="155" y="243"/>
                </a:lnTo>
                <a:lnTo>
                  <a:pt x="160" y="254"/>
                </a:lnTo>
                <a:lnTo>
                  <a:pt x="160" y="259"/>
                </a:lnTo>
                <a:lnTo>
                  <a:pt x="155" y="270"/>
                </a:lnTo>
                <a:lnTo>
                  <a:pt x="155" y="281"/>
                </a:lnTo>
                <a:lnTo>
                  <a:pt x="150" y="286"/>
                </a:lnTo>
                <a:lnTo>
                  <a:pt x="150" y="297"/>
                </a:lnTo>
                <a:lnTo>
                  <a:pt x="150" y="303"/>
                </a:lnTo>
                <a:lnTo>
                  <a:pt x="144" y="313"/>
                </a:lnTo>
                <a:lnTo>
                  <a:pt x="134" y="313"/>
                </a:lnTo>
                <a:lnTo>
                  <a:pt x="134" y="324"/>
                </a:lnTo>
                <a:lnTo>
                  <a:pt x="134" y="330"/>
                </a:lnTo>
                <a:lnTo>
                  <a:pt x="134" y="340"/>
                </a:lnTo>
                <a:lnTo>
                  <a:pt x="134" y="351"/>
                </a:lnTo>
                <a:lnTo>
                  <a:pt x="134" y="362"/>
                </a:lnTo>
                <a:lnTo>
                  <a:pt x="123" y="367"/>
                </a:lnTo>
                <a:lnTo>
                  <a:pt x="118" y="373"/>
                </a:lnTo>
                <a:lnTo>
                  <a:pt x="112" y="378"/>
                </a:lnTo>
                <a:lnTo>
                  <a:pt x="102" y="384"/>
                </a:lnTo>
                <a:lnTo>
                  <a:pt x="91" y="384"/>
                </a:lnTo>
                <a:lnTo>
                  <a:pt x="80" y="384"/>
                </a:lnTo>
                <a:lnTo>
                  <a:pt x="75" y="384"/>
                </a:lnTo>
                <a:lnTo>
                  <a:pt x="70" y="389"/>
                </a:lnTo>
                <a:lnTo>
                  <a:pt x="64" y="400"/>
                </a:lnTo>
                <a:lnTo>
                  <a:pt x="59" y="405"/>
                </a:lnTo>
                <a:lnTo>
                  <a:pt x="54" y="411"/>
                </a:lnTo>
                <a:lnTo>
                  <a:pt x="43" y="411"/>
                </a:lnTo>
                <a:lnTo>
                  <a:pt x="32" y="416"/>
                </a:lnTo>
                <a:lnTo>
                  <a:pt x="22" y="416"/>
                </a:lnTo>
                <a:lnTo>
                  <a:pt x="22" y="427"/>
                </a:lnTo>
                <a:lnTo>
                  <a:pt x="16" y="432"/>
                </a:lnTo>
                <a:lnTo>
                  <a:pt x="16" y="449"/>
                </a:lnTo>
                <a:lnTo>
                  <a:pt x="11" y="454"/>
                </a:lnTo>
                <a:lnTo>
                  <a:pt x="0" y="459"/>
                </a:lnTo>
                <a:lnTo>
                  <a:pt x="6" y="465"/>
                </a:lnTo>
                <a:lnTo>
                  <a:pt x="11" y="476"/>
                </a:lnTo>
                <a:lnTo>
                  <a:pt x="16" y="481"/>
                </a:lnTo>
                <a:lnTo>
                  <a:pt x="22" y="486"/>
                </a:lnTo>
                <a:lnTo>
                  <a:pt x="32" y="492"/>
                </a:lnTo>
                <a:lnTo>
                  <a:pt x="43" y="497"/>
                </a:lnTo>
                <a:lnTo>
                  <a:pt x="48" y="503"/>
                </a:lnTo>
                <a:lnTo>
                  <a:pt x="59" y="508"/>
                </a:lnTo>
                <a:lnTo>
                  <a:pt x="64" y="513"/>
                </a:lnTo>
                <a:lnTo>
                  <a:pt x="70" y="519"/>
                </a:lnTo>
                <a:lnTo>
                  <a:pt x="70" y="524"/>
                </a:lnTo>
                <a:lnTo>
                  <a:pt x="70" y="530"/>
                </a:lnTo>
                <a:lnTo>
                  <a:pt x="75" y="540"/>
                </a:lnTo>
                <a:lnTo>
                  <a:pt x="75" y="551"/>
                </a:lnTo>
                <a:lnTo>
                  <a:pt x="64" y="551"/>
                </a:lnTo>
                <a:lnTo>
                  <a:pt x="70" y="562"/>
                </a:lnTo>
                <a:lnTo>
                  <a:pt x="80" y="562"/>
                </a:lnTo>
                <a:lnTo>
                  <a:pt x="91" y="562"/>
                </a:lnTo>
                <a:close/>
              </a:path>
            </a:pathLst>
          </a:custGeom>
          <a:noFill/>
          <a:ln w="8001"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4" name="Freeform 214"/>
          <p:cNvSpPr>
            <a:spLocks/>
          </p:cNvSpPr>
          <p:nvPr/>
        </p:nvSpPr>
        <p:spPr bwMode="auto">
          <a:xfrm>
            <a:off x="6165106" y="4458025"/>
            <a:ext cx="431800" cy="574492"/>
          </a:xfrm>
          <a:custGeom>
            <a:avLst/>
            <a:gdLst>
              <a:gd name="T0" fmla="*/ 240 w 272"/>
              <a:gd name="T1" fmla="*/ 108 h 362"/>
              <a:gd name="T2" fmla="*/ 229 w 272"/>
              <a:gd name="T3" fmla="*/ 87 h 362"/>
              <a:gd name="T4" fmla="*/ 245 w 272"/>
              <a:gd name="T5" fmla="*/ 60 h 362"/>
              <a:gd name="T6" fmla="*/ 245 w 272"/>
              <a:gd name="T7" fmla="*/ 38 h 362"/>
              <a:gd name="T8" fmla="*/ 266 w 272"/>
              <a:gd name="T9" fmla="*/ 38 h 362"/>
              <a:gd name="T10" fmla="*/ 245 w 272"/>
              <a:gd name="T11" fmla="*/ 22 h 362"/>
              <a:gd name="T12" fmla="*/ 208 w 272"/>
              <a:gd name="T13" fmla="*/ 22 h 362"/>
              <a:gd name="T14" fmla="*/ 186 w 272"/>
              <a:gd name="T15" fmla="*/ 11 h 362"/>
              <a:gd name="T16" fmla="*/ 160 w 272"/>
              <a:gd name="T17" fmla="*/ 11 h 362"/>
              <a:gd name="T18" fmla="*/ 128 w 272"/>
              <a:gd name="T19" fmla="*/ 6 h 362"/>
              <a:gd name="T20" fmla="*/ 106 w 272"/>
              <a:gd name="T21" fmla="*/ 6 h 362"/>
              <a:gd name="T22" fmla="*/ 101 w 272"/>
              <a:gd name="T23" fmla="*/ 27 h 362"/>
              <a:gd name="T24" fmla="*/ 101 w 272"/>
              <a:gd name="T25" fmla="*/ 49 h 362"/>
              <a:gd name="T26" fmla="*/ 90 w 272"/>
              <a:gd name="T27" fmla="*/ 65 h 362"/>
              <a:gd name="T28" fmla="*/ 85 w 272"/>
              <a:gd name="T29" fmla="*/ 81 h 362"/>
              <a:gd name="T30" fmla="*/ 58 w 272"/>
              <a:gd name="T31" fmla="*/ 81 h 362"/>
              <a:gd name="T32" fmla="*/ 32 w 272"/>
              <a:gd name="T33" fmla="*/ 70 h 362"/>
              <a:gd name="T34" fmla="*/ 5 w 272"/>
              <a:gd name="T35" fmla="*/ 87 h 362"/>
              <a:gd name="T36" fmla="*/ 5 w 272"/>
              <a:gd name="T37" fmla="*/ 114 h 362"/>
              <a:gd name="T38" fmla="*/ 5 w 272"/>
              <a:gd name="T39" fmla="*/ 135 h 362"/>
              <a:gd name="T40" fmla="*/ 16 w 272"/>
              <a:gd name="T41" fmla="*/ 152 h 362"/>
              <a:gd name="T42" fmla="*/ 5 w 272"/>
              <a:gd name="T43" fmla="*/ 162 h 362"/>
              <a:gd name="T44" fmla="*/ 0 w 272"/>
              <a:gd name="T45" fmla="*/ 184 h 362"/>
              <a:gd name="T46" fmla="*/ 10 w 272"/>
              <a:gd name="T47" fmla="*/ 200 h 362"/>
              <a:gd name="T48" fmla="*/ 16 w 272"/>
              <a:gd name="T49" fmla="*/ 222 h 362"/>
              <a:gd name="T50" fmla="*/ 42 w 272"/>
              <a:gd name="T51" fmla="*/ 216 h 362"/>
              <a:gd name="T52" fmla="*/ 69 w 272"/>
              <a:gd name="T53" fmla="*/ 222 h 362"/>
              <a:gd name="T54" fmla="*/ 85 w 272"/>
              <a:gd name="T55" fmla="*/ 238 h 362"/>
              <a:gd name="T56" fmla="*/ 90 w 272"/>
              <a:gd name="T57" fmla="*/ 260 h 362"/>
              <a:gd name="T58" fmla="*/ 74 w 272"/>
              <a:gd name="T59" fmla="*/ 281 h 362"/>
              <a:gd name="T60" fmla="*/ 80 w 272"/>
              <a:gd name="T61" fmla="*/ 308 h 362"/>
              <a:gd name="T62" fmla="*/ 96 w 272"/>
              <a:gd name="T63" fmla="*/ 325 h 362"/>
              <a:gd name="T64" fmla="*/ 117 w 272"/>
              <a:gd name="T65" fmla="*/ 335 h 362"/>
              <a:gd name="T66" fmla="*/ 138 w 272"/>
              <a:gd name="T67" fmla="*/ 352 h 362"/>
              <a:gd name="T68" fmla="*/ 165 w 272"/>
              <a:gd name="T69" fmla="*/ 357 h 362"/>
              <a:gd name="T70" fmla="*/ 181 w 272"/>
              <a:gd name="T71" fmla="*/ 352 h 362"/>
              <a:gd name="T72" fmla="*/ 202 w 272"/>
              <a:gd name="T73" fmla="*/ 341 h 362"/>
              <a:gd name="T74" fmla="*/ 218 w 272"/>
              <a:gd name="T75" fmla="*/ 319 h 362"/>
              <a:gd name="T76" fmla="*/ 224 w 272"/>
              <a:gd name="T77" fmla="*/ 298 h 362"/>
              <a:gd name="T78" fmla="*/ 229 w 272"/>
              <a:gd name="T79" fmla="*/ 276 h 362"/>
              <a:gd name="T80" fmla="*/ 224 w 272"/>
              <a:gd name="T81" fmla="*/ 249 h 362"/>
              <a:gd name="T82" fmla="*/ 224 w 272"/>
              <a:gd name="T83" fmla="*/ 227 h 362"/>
              <a:gd name="T84" fmla="*/ 218 w 272"/>
              <a:gd name="T85" fmla="*/ 200 h 362"/>
              <a:gd name="T86" fmla="*/ 213 w 272"/>
              <a:gd name="T87" fmla="*/ 184 h 362"/>
              <a:gd name="T88" fmla="*/ 218 w 272"/>
              <a:gd name="T89" fmla="*/ 162 h 362"/>
              <a:gd name="T90" fmla="*/ 234 w 272"/>
              <a:gd name="T91" fmla="*/ 152 h 362"/>
              <a:gd name="T92" fmla="*/ 250 w 272"/>
              <a:gd name="T93" fmla="*/ 168 h 362"/>
              <a:gd name="T94" fmla="*/ 266 w 272"/>
              <a:gd name="T95" fmla="*/ 173 h 362"/>
              <a:gd name="T96" fmla="*/ 266 w 272"/>
              <a:gd name="T97" fmla="*/ 135 h 362"/>
              <a:gd name="T98" fmla="*/ 245 w 272"/>
              <a:gd name="T99" fmla="*/ 124 h 3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2" h="362">
                <a:moveTo>
                  <a:pt x="245" y="124"/>
                </a:moveTo>
                <a:lnTo>
                  <a:pt x="245" y="119"/>
                </a:lnTo>
                <a:lnTo>
                  <a:pt x="240" y="108"/>
                </a:lnTo>
                <a:lnTo>
                  <a:pt x="229" y="103"/>
                </a:lnTo>
                <a:lnTo>
                  <a:pt x="229" y="97"/>
                </a:lnTo>
                <a:lnTo>
                  <a:pt x="229" y="87"/>
                </a:lnTo>
                <a:lnTo>
                  <a:pt x="229" y="76"/>
                </a:lnTo>
                <a:lnTo>
                  <a:pt x="240" y="65"/>
                </a:lnTo>
                <a:lnTo>
                  <a:pt x="245" y="60"/>
                </a:lnTo>
                <a:lnTo>
                  <a:pt x="245" y="49"/>
                </a:lnTo>
                <a:lnTo>
                  <a:pt x="245" y="43"/>
                </a:lnTo>
                <a:lnTo>
                  <a:pt x="245" y="38"/>
                </a:lnTo>
                <a:lnTo>
                  <a:pt x="256" y="33"/>
                </a:lnTo>
                <a:lnTo>
                  <a:pt x="261" y="33"/>
                </a:lnTo>
                <a:lnTo>
                  <a:pt x="266" y="38"/>
                </a:lnTo>
                <a:lnTo>
                  <a:pt x="266" y="27"/>
                </a:lnTo>
                <a:lnTo>
                  <a:pt x="256" y="27"/>
                </a:lnTo>
                <a:lnTo>
                  <a:pt x="245" y="22"/>
                </a:lnTo>
                <a:lnTo>
                  <a:pt x="234" y="22"/>
                </a:lnTo>
                <a:lnTo>
                  <a:pt x="224" y="22"/>
                </a:lnTo>
                <a:lnTo>
                  <a:pt x="208" y="22"/>
                </a:lnTo>
                <a:lnTo>
                  <a:pt x="202" y="22"/>
                </a:lnTo>
                <a:lnTo>
                  <a:pt x="202" y="11"/>
                </a:lnTo>
                <a:lnTo>
                  <a:pt x="186" y="11"/>
                </a:lnTo>
                <a:lnTo>
                  <a:pt x="176" y="11"/>
                </a:lnTo>
                <a:lnTo>
                  <a:pt x="165" y="11"/>
                </a:lnTo>
                <a:lnTo>
                  <a:pt x="160" y="11"/>
                </a:lnTo>
                <a:lnTo>
                  <a:pt x="149" y="11"/>
                </a:lnTo>
                <a:lnTo>
                  <a:pt x="138" y="6"/>
                </a:lnTo>
                <a:lnTo>
                  <a:pt x="128" y="6"/>
                </a:lnTo>
                <a:lnTo>
                  <a:pt x="122" y="0"/>
                </a:lnTo>
                <a:lnTo>
                  <a:pt x="112" y="0"/>
                </a:lnTo>
                <a:lnTo>
                  <a:pt x="106" y="6"/>
                </a:lnTo>
                <a:lnTo>
                  <a:pt x="106" y="16"/>
                </a:lnTo>
                <a:lnTo>
                  <a:pt x="106" y="22"/>
                </a:lnTo>
                <a:lnTo>
                  <a:pt x="101" y="27"/>
                </a:lnTo>
                <a:lnTo>
                  <a:pt x="101" y="38"/>
                </a:lnTo>
                <a:lnTo>
                  <a:pt x="106" y="43"/>
                </a:lnTo>
                <a:lnTo>
                  <a:pt x="101" y="49"/>
                </a:lnTo>
                <a:lnTo>
                  <a:pt x="96" y="49"/>
                </a:lnTo>
                <a:lnTo>
                  <a:pt x="85" y="60"/>
                </a:lnTo>
                <a:lnTo>
                  <a:pt x="90" y="65"/>
                </a:lnTo>
                <a:lnTo>
                  <a:pt x="96" y="76"/>
                </a:lnTo>
                <a:lnTo>
                  <a:pt x="90" y="81"/>
                </a:lnTo>
                <a:lnTo>
                  <a:pt x="85" y="81"/>
                </a:lnTo>
                <a:lnTo>
                  <a:pt x="74" y="87"/>
                </a:lnTo>
                <a:lnTo>
                  <a:pt x="64" y="81"/>
                </a:lnTo>
                <a:lnTo>
                  <a:pt x="58" y="81"/>
                </a:lnTo>
                <a:lnTo>
                  <a:pt x="53" y="81"/>
                </a:lnTo>
                <a:lnTo>
                  <a:pt x="42" y="76"/>
                </a:lnTo>
                <a:lnTo>
                  <a:pt x="32" y="70"/>
                </a:lnTo>
                <a:lnTo>
                  <a:pt x="21" y="76"/>
                </a:lnTo>
                <a:lnTo>
                  <a:pt x="10" y="76"/>
                </a:lnTo>
                <a:lnTo>
                  <a:pt x="5" y="87"/>
                </a:lnTo>
                <a:lnTo>
                  <a:pt x="5" y="97"/>
                </a:lnTo>
                <a:lnTo>
                  <a:pt x="5" y="103"/>
                </a:lnTo>
                <a:lnTo>
                  <a:pt x="5" y="114"/>
                </a:lnTo>
                <a:lnTo>
                  <a:pt x="5" y="119"/>
                </a:lnTo>
                <a:lnTo>
                  <a:pt x="10" y="124"/>
                </a:lnTo>
                <a:lnTo>
                  <a:pt x="5" y="135"/>
                </a:lnTo>
                <a:lnTo>
                  <a:pt x="5" y="146"/>
                </a:lnTo>
                <a:lnTo>
                  <a:pt x="10" y="152"/>
                </a:lnTo>
                <a:lnTo>
                  <a:pt x="16" y="152"/>
                </a:lnTo>
                <a:lnTo>
                  <a:pt x="21" y="162"/>
                </a:lnTo>
                <a:lnTo>
                  <a:pt x="10" y="157"/>
                </a:lnTo>
                <a:lnTo>
                  <a:pt x="5" y="162"/>
                </a:lnTo>
                <a:lnTo>
                  <a:pt x="0" y="168"/>
                </a:lnTo>
                <a:lnTo>
                  <a:pt x="0" y="179"/>
                </a:lnTo>
                <a:lnTo>
                  <a:pt x="0" y="184"/>
                </a:lnTo>
                <a:lnTo>
                  <a:pt x="0" y="189"/>
                </a:lnTo>
                <a:lnTo>
                  <a:pt x="5" y="195"/>
                </a:lnTo>
                <a:lnTo>
                  <a:pt x="10" y="200"/>
                </a:lnTo>
                <a:lnTo>
                  <a:pt x="5" y="206"/>
                </a:lnTo>
                <a:lnTo>
                  <a:pt x="10" y="211"/>
                </a:lnTo>
                <a:lnTo>
                  <a:pt x="16" y="222"/>
                </a:lnTo>
                <a:lnTo>
                  <a:pt x="26" y="216"/>
                </a:lnTo>
                <a:lnTo>
                  <a:pt x="32" y="211"/>
                </a:lnTo>
                <a:lnTo>
                  <a:pt x="42" y="216"/>
                </a:lnTo>
                <a:lnTo>
                  <a:pt x="53" y="222"/>
                </a:lnTo>
                <a:lnTo>
                  <a:pt x="58" y="222"/>
                </a:lnTo>
                <a:lnTo>
                  <a:pt x="69" y="222"/>
                </a:lnTo>
                <a:lnTo>
                  <a:pt x="69" y="227"/>
                </a:lnTo>
                <a:lnTo>
                  <a:pt x="74" y="233"/>
                </a:lnTo>
                <a:lnTo>
                  <a:pt x="85" y="238"/>
                </a:lnTo>
                <a:lnTo>
                  <a:pt x="85" y="243"/>
                </a:lnTo>
                <a:lnTo>
                  <a:pt x="96" y="254"/>
                </a:lnTo>
                <a:lnTo>
                  <a:pt x="90" y="260"/>
                </a:lnTo>
                <a:lnTo>
                  <a:pt x="85" y="265"/>
                </a:lnTo>
                <a:lnTo>
                  <a:pt x="80" y="271"/>
                </a:lnTo>
                <a:lnTo>
                  <a:pt x="74" y="281"/>
                </a:lnTo>
                <a:lnTo>
                  <a:pt x="80" y="292"/>
                </a:lnTo>
                <a:lnTo>
                  <a:pt x="74" y="303"/>
                </a:lnTo>
                <a:lnTo>
                  <a:pt x="80" y="308"/>
                </a:lnTo>
                <a:lnTo>
                  <a:pt x="90" y="308"/>
                </a:lnTo>
                <a:lnTo>
                  <a:pt x="90" y="314"/>
                </a:lnTo>
                <a:lnTo>
                  <a:pt x="96" y="325"/>
                </a:lnTo>
                <a:lnTo>
                  <a:pt x="101" y="325"/>
                </a:lnTo>
                <a:lnTo>
                  <a:pt x="112" y="330"/>
                </a:lnTo>
                <a:lnTo>
                  <a:pt x="117" y="335"/>
                </a:lnTo>
                <a:lnTo>
                  <a:pt x="122" y="341"/>
                </a:lnTo>
                <a:lnTo>
                  <a:pt x="133" y="352"/>
                </a:lnTo>
                <a:lnTo>
                  <a:pt x="138" y="352"/>
                </a:lnTo>
                <a:lnTo>
                  <a:pt x="144" y="357"/>
                </a:lnTo>
                <a:lnTo>
                  <a:pt x="154" y="357"/>
                </a:lnTo>
                <a:lnTo>
                  <a:pt x="165" y="357"/>
                </a:lnTo>
                <a:lnTo>
                  <a:pt x="170" y="362"/>
                </a:lnTo>
                <a:lnTo>
                  <a:pt x="176" y="357"/>
                </a:lnTo>
                <a:lnTo>
                  <a:pt x="181" y="352"/>
                </a:lnTo>
                <a:lnTo>
                  <a:pt x="186" y="341"/>
                </a:lnTo>
                <a:lnTo>
                  <a:pt x="197" y="335"/>
                </a:lnTo>
                <a:lnTo>
                  <a:pt x="202" y="341"/>
                </a:lnTo>
                <a:lnTo>
                  <a:pt x="208" y="330"/>
                </a:lnTo>
                <a:lnTo>
                  <a:pt x="213" y="325"/>
                </a:lnTo>
                <a:lnTo>
                  <a:pt x="218" y="319"/>
                </a:lnTo>
                <a:lnTo>
                  <a:pt x="224" y="314"/>
                </a:lnTo>
                <a:lnTo>
                  <a:pt x="224" y="303"/>
                </a:lnTo>
                <a:lnTo>
                  <a:pt x="224" y="298"/>
                </a:lnTo>
                <a:lnTo>
                  <a:pt x="224" y="292"/>
                </a:lnTo>
                <a:lnTo>
                  <a:pt x="224" y="281"/>
                </a:lnTo>
                <a:lnTo>
                  <a:pt x="229" y="276"/>
                </a:lnTo>
                <a:lnTo>
                  <a:pt x="229" y="271"/>
                </a:lnTo>
                <a:lnTo>
                  <a:pt x="224" y="260"/>
                </a:lnTo>
                <a:lnTo>
                  <a:pt x="224" y="249"/>
                </a:lnTo>
                <a:lnTo>
                  <a:pt x="218" y="243"/>
                </a:lnTo>
                <a:lnTo>
                  <a:pt x="218" y="233"/>
                </a:lnTo>
                <a:lnTo>
                  <a:pt x="224" y="227"/>
                </a:lnTo>
                <a:lnTo>
                  <a:pt x="229" y="216"/>
                </a:lnTo>
                <a:lnTo>
                  <a:pt x="224" y="211"/>
                </a:lnTo>
                <a:lnTo>
                  <a:pt x="218" y="200"/>
                </a:lnTo>
                <a:lnTo>
                  <a:pt x="208" y="195"/>
                </a:lnTo>
                <a:lnTo>
                  <a:pt x="208" y="189"/>
                </a:lnTo>
                <a:lnTo>
                  <a:pt x="213" y="184"/>
                </a:lnTo>
                <a:lnTo>
                  <a:pt x="208" y="173"/>
                </a:lnTo>
                <a:lnTo>
                  <a:pt x="208" y="162"/>
                </a:lnTo>
                <a:lnTo>
                  <a:pt x="218" y="162"/>
                </a:lnTo>
                <a:lnTo>
                  <a:pt x="229" y="168"/>
                </a:lnTo>
                <a:lnTo>
                  <a:pt x="229" y="157"/>
                </a:lnTo>
                <a:lnTo>
                  <a:pt x="234" y="152"/>
                </a:lnTo>
                <a:lnTo>
                  <a:pt x="245" y="152"/>
                </a:lnTo>
                <a:lnTo>
                  <a:pt x="245" y="157"/>
                </a:lnTo>
                <a:lnTo>
                  <a:pt x="250" y="168"/>
                </a:lnTo>
                <a:lnTo>
                  <a:pt x="256" y="173"/>
                </a:lnTo>
                <a:lnTo>
                  <a:pt x="261" y="179"/>
                </a:lnTo>
                <a:lnTo>
                  <a:pt x="266" y="173"/>
                </a:lnTo>
                <a:lnTo>
                  <a:pt x="272" y="162"/>
                </a:lnTo>
                <a:lnTo>
                  <a:pt x="266" y="152"/>
                </a:lnTo>
                <a:lnTo>
                  <a:pt x="266" y="135"/>
                </a:lnTo>
                <a:lnTo>
                  <a:pt x="256" y="130"/>
                </a:lnTo>
                <a:lnTo>
                  <a:pt x="250" y="124"/>
                </a:lnTo>
                <a:lnTo>
                  <a:pt x="245" y="124"/>
                </a:lnTo>
                <a:close/>
              </a:path>
            </a:pathLst>
          </a:custGeom>
          <a:solidFill>
            <a:srgbClr val="F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 name="Freeform 215"/>
          <p:cNvSpPr>
            <a:spLocks/>
          </p:cNvSpPr>
          <p:nvPr/>
        </p:nvSpPr>
        <p:spPr bwMode="auto">
          <a:xfrm>
            <a:off x="6165106" y="4458025"/>
            <a:ext cx="431800" cy="574492"/>
          </a:xfrm>
          <a:custGeom>
            <a:avLst/>
            <a:gdLst>
              <a:gd name="T0" fmla="*/ 240 w 272"/>
              <a:gd name="T1" fmla="*/ 108 h 362"/>
              <a:gd name="T2" fmla="*/ 229 w 272"/>
              <a:gd name="T3" fmla="*/ 87 h 362"/>
              <a:gd name="T4" fmla="*/ 245 w 272"/>
              <a:gd name="T5" fmla="*/ 60 h 362"/>
              <a:gd name="T6" fmla="*/ 245 w 272"/>
              <a:gd name="T7" fmla="*/ 38 h 362"/>
              <a:gd name="T8" fmla="*/ 266 w 272"/>
              <a:gd name="T9" fmla="*/ 38 h 362"/>
              <a:gd name="T10" fmla="*/ 245 w 272"/>
              <a:gd name="T11" fmla="*/ 22 h 362"/>
              <a:gd name="T12" fmla="*/ 208 w 272"/>
              <a:gd name="T13" fmla="*/ 22 h 362"/>
              <a:gd name="T14" fmla="*/ 186 w 272"/>
              <a:gd name="T15" fmla="*/ 11 h 362"/>
              <a:gd name="T16" fmla="*/ 160 w 272"/>
              <a:gd name="T17" fmla="*/ 11 h 362"/>
              <a:gd name="T18" fmla="*/ 128 w 272"/>
              <a:gd name="T19" fmla="*/ 6 h 362"/>
              <a:gd name="T20" fmla="*/ 106 w 272"/>
              <a:gd name="T21" fmla="*/ 6 h 362"/>
              <a:gd name="T22" fmla="*/ 101 w 272"/>
              <a:gd name="T23" fmla="*/ 27 h 362"/>
              <a:gd name="T24" fmla="*/ 101 w 272"/>
              <a:gd name="T25" fmla="*/ 49 h 362"/>
              <a:gd name="T26" fmla="*/ 90 w 272"/>
              <a:gd name="T27" fmla="*/ 65 h 362"/>
              <a:gd name="T28" fmla="*/ 85 w 272"/>
              <a:gd name="T29" fmla="*/ 81 h 362"/>
              <a:gd name="T30" fmla="*/ 58 w 272"/>
              <a:gd name="T31" fmla="*/ 81 h 362"/>
              <a:gd name="T32" fmla="*/ 32 w 272"/>
              <a:gd name="T33" fmla="*/ 70 h 362"/>
              <a:gd name="T34" fmla="*/ 5 w 272"/>
              <a:gd name="T35" fmla="*/ 87 h 362"/>
              <a:gd name="T36" fmla="*/ 5 w 272"/>
              <a:gd name="T37" fmla="*/ 114 h 362"/>
              <a:gd name="T38" fmla="*/ 5 w 272"/>
              <a:gd name="T39" fmla="*/ 135 h 362"/>
              <a:gd name="T40" fmla="*/ 16 w 272"/>
              <a:gd name="T41" fmla="*/ 152 h 362"/>
              <a:gd name="T42" fmla="*/ 5 w 272"/>
              <a:gd name="T43" fmla="*/ 162 h 362"/>
              <a:gd name="T44" fmla="*/ 0 w 272"/>
              <a:gd name="T45" fmla="*/ 184 h 362"/>
              <a:gd name="T46" fmla="*/ 10 w 272"/>
              <a:gd name="T47" fmla="*/ 200 h 362"/>
              <a:gd name="T48" fmla="*/ 16 w 272"/>
              <a:gd name="T49" fmla="*/ 222 h 362"/>
              <a:gd name="T50" fmla="*/ 42 w 272"/>
              <a:gd name="T51" fmla="*/ 216 h 362"/>
              <a:gd name="T52" fmla="*/ 69 w 272"/>
              <a:gd name="T53" fmla="*/ 222 h 362"/>
              <a:gd name="T54" fmla="*/ 85 w 272"/>
              <a:gd name="T55" fmla="*/ 238 h 362"/>
              <a:gd name="T56" fmla="*/ 90 w 272"/>
              <a:gd name="T57" fmla="*/ 260 h 362"/>
              <a:gd name="T58" fmla="*/ 74 w 272"/>
              <a:gd name="T59" fmla="*/ 281 h 362"/>
              <a:gd name="T60" fmla="*/ 80 w 272"/>
              <a:gd name="T61" fmla="*/ 308 h 362"/>
              <a:gd name="T62" fmla="*/ 96 w 272"/>
              <a:gd name="T63" fmla="*/ 325 h 362"/>
              <a:gd name="T64" fmla="*/ 117 w 272"/>
              <a:gd name="T65" fmla="*/ 335 h 362"/>
              <a:gd name="T66" fmla="*/ 138 w 272"/>
              <a:gd name="T67" fmla="*/ 352 h 362"/>
              <a:gd name="T68" fmla="*/ 165 w 272"/>
              <a:gd name="T69" fmla="*/ 357 h 362"/>
              <a:gd name="T70" fmla="*/ 181 w 272"/>
              <a:gd name="T71" fmla="*/ 352 h 362"/>
              <a:gd name="T72" fmla="*/ 202 w 272"/>
              <a:gd name="T73" fmla="*/ 341 h 362"/>
              <a:gd name="T74" fmla="*/ 218 w 272"/>
              <a:gd name="T75" fmla="*/ 319 h 362"/>
              <a:gd name="T76" fmla="*/ 224 w 272"/>
              <a:gd name="T77" fmla="*/ 298 h 362"/>
              <a:gd name="T78" fmla="*/ 229 w 272"/>
              <a:gd name="T79" fmla="*/ 276 h 362"/>
              <a:gd name="T80" fmla="*/ 224 w 272"/>
              <a:gd name="T81" fmla="*/ 249 h 362"/>
              <a:gd name="T82" fmla="*/ 224 w 272"/>
              <a:gd name="T83" fmla="*/ 227 h 362"/>
              <a:gd name="T84" fmla="*/ 218 w 272"/>
              <a:gd name="T85" fmla="*/ 200 h 362"/>
              <a:gd name="T86" fmla="*/ 213 w 272"/>
              <a:gd name="T87" fmla="*/ 184 h 362"/>
              <a:gd name="T88" fmla="*/ 218 w 272"/>
              <a:gd name="T89" fmla="*/ 162 h 362"/>
              <a:gd name="T90" fmla="*/ 234 w 272"/>
              <a:gd name="T91" fmla="*/ 152 h 362"/>
              <a:gd name="T92" fmla="*/ 250 w 272"/>
              <a:gd name="T93" fmla="*/ 168 h 362"/>
              <a:gd name="T94" fmla="*/ 266 w 272"/>
              <a:gd name="T95" fmla="*/ 173 h 362"/>
              <a:gd name="T96" fmla="*/ 266 w 272"/>
              <a:gd name="T97" fmla="*/ 135 h 362"/>
              <a:gd name="T98" fmla="*/ 245 w 272"/>
              <a:gd name="T99" fmla="*/ 124 h 3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2" h="362">
                <a:moveTo>
                  <a:pt x="245" y="124"/>
                </a:moveTo>
                <a:lnTo>
                  <a:pt x="245" y="119"/>
                </a:lnTo>
                <a:lnTo>
                  <a:pt x="240" y="108"/>
                </a:lnTo>
                <a:lnTo>
                  <a:pt x="229" y="103"/>
                </a:lnTo>
                <a:lnTo>
                  <a:pt x="229" y="97"/>
                </a:lnTo>
                <a:lnTo>
                  <a:pt x="229" y="87"/>
                </a:lnTo>
                <a:lnTo>
                  <a:pt x="229" y="76"/>
                </a:lnTo>
                <a:lnTo>
                  <a:pt x="240" y="65"/>
                </a:lnTo>
                <a:lnTo>
                  <a:pt x="245" y="60"/>
                </a:lnTo>
                <a:lnTo>
                  <a:pt x="245" y="49"/>
                </a:lnTo>
                <a:lnTo>
                  <a:pt x="245" y="43"/>
                </a:lnTo>
                <a:lnTo>
                  <a:pt x="245" y="38"/>
                </a:lnTo>
                <a:lnTo>
                  <a:pt x="256" y="33"/>
                </a:lnTo>
                <a:lnTo>
                  <a:pt x="261" y="33"/>
                </a:lnTo>
                <a:lnTo>
                  <a:pt x="266" y="38"/>
                </a:lnTo>
                <a:lnTo>
                  <a:pt x="266" y="27"/>
                </a:lnTo>
                <a:lnTo>
                  <a:pt x="256" y="27"/>
                </a:lnTo>
                <a:lnTo>
                  <a:pt x="245" y="22"/>
                </a:lnTo>
                <a:lnTo>
                  <a:pt x="234" y="22"/>
                </a:lnTo>
                <a:lnTo>
                  <a:pt x="224" y="22"/>
                </a:lnTo>
                <a:lnTo>
                  <a:pt x="208" y="22"/>
                </a:lnTo>
                <a:lnTo>
                  <a:pt x="202" y="22"/>
                </a:lnTo>
                <a:lnTo>
                  <a:pt x="202" y="11"/>
                </a:lnTo>
                <a:lnTo>
                  <a:pt x="186" y="11"/>
                </a:lnTo>
                <a:lnTo>
                  <a:pt x="176" y="11"/>
                </a:lnTo>
                <a:lnTo>
                  <a:pt x="165" y="11"/>
                </a:lnTo>
                <a:lnTo>
                  <a:pt x="160" y="11"/>
                </a:lnTo>
                <a:lnTo>
                  <a:pt x="149" y="11"/>
                </a:lnTo>
                <a:lnTo>
                  <a:pt x="138" y="6"/>
                </a:lnTo>
                <a:lnTo>
                  <a:pt x="128" y="6"/>
                </a:lnTo>
                <a:lnTo>
                  <a:pt x="122" y="0"/>
                </a:lnTo>
                <a:lnTo>
                  <a:pt x="112" y="0"/>
                </a:lnTo>
                <a:lnTo>
                  <a:pt x="106" y="6"/>
                </a:lnTo>
                <a:lnTo>
                  <a:pt x="106" y="16"/>
                </a:lnTo>
                <a:lnTo>
                  <a:pt x="106" y="22"/>
                </a:lnTo>
                <a:lnTo>
                  <a:pt x="101" y="27"/>
                </a:lnTo>
                <a:lnTo>
                  <a:pt x="101" y="38"/>
                </a:lnTo>
                <a:lnTo>
                  <a:pt x="106" y="43"/>
                </a:lnTo>
                <a:lnTo>
                  <a:pt x="101" y="49"/>
                </a:lnTo>
                <a:lnTo>
                  <a:pt x="96" y="49"/>
                </a:lnTo>
                <a:lnTo>
                  <a:pt x="85" y="60"/>
                </a:lnTo>
                <a:lnTo>
                  <a:pt x="90" y="65"/>
                </a:lnTo>
                <a:lnTo>
                  <a:pt x="96" y="76"/>
                </a:lnTo>
                <a:lnTo>
                  <a:pt x="90" y="81"/>
                </a:lnTo>
                <a:lnTo>
                  <a:pt x="85" y="81"/>
                </a:lnTo>
                <a:lnTo>
                  <a:pt x="74" y="87"/>
                </a:lnTo>
                <a:lnTo>
                  <a:pt x="64" y="81"/>
                </a:lnTo>
                <a:lnTo>
                  <a:pt x="58" y="81"/>
                </a:lnTo>
                <a:lnTo>
                  <a:pt x="53" y="81"/>
                </a:lnTo>
                <a:lnTo>
                  <a:pt x="42" y="76"/>
                </a:lnTo>
                <a:lnTo>
                  <a:pt x="32" y="70"/>
                </a:lnTo>
                <a:lnTo>
                  <a:pt x="21" y="76"/>
                </a:lnTo>
                <a:lnTo>
                  <a:pt x="10" y="76"/>
                </a:lnTo>
                <a:lnTo>
                  <a:pt x="5" y="87"/>
                </a:lnTo>
                <a:lnTo>
                  <a:pt x="5" y="97"/>
                </a:lnTo>
                <a:lnTo>
                  <a:pt x="5" y="103"/>
                </a:lnTo>
                <a:lnTo>
                  <a:pt x="5" y="114"/>
                </a:lnTo>
                <a:lnTo>
                  <a:pt x="5" y="119"/>
                </a:lnTo>
                <a:lnTo>
                  <a:pt x="10" y="124"/>
                </a:lnTo>
                <a:lnTo>
                  <a:pt x="5" y="135"/>
                </a:lnTo>
                <a:lnTo>
                  <a:pt x="5" y="146"/>
                </a:lnTo>
                <a:lnTo>
                  <a:pt x="10" y="152"/>
                </a:lnTo>
                <a:lnTo>
                  <a:pt x="16" y="152"/>
                </a:lnTo>
                <a:lnTo>
                  <a:pt x="21" y="162"/>
                </a:lnTo>
                <a:lnTo>
                  <a:pt x="10" y="157"/>
                </a:lnTo>
                <a:lnTo>
                  <a:pt x="5" y="162"/>
                </a:lnTo>
                <a:lnTo>
                  <a:pt x="0" y="168"/>
                </a:lnTo>
                <a:lnTo>
                  <a:pt x="0" y="179"/>
                </a:lnTo>
                <a:lnTo>
                  <a:pt x="0" y="184"/>
                </a:lnTo>
                <a:lnTo>
                  <a:pt x="0" y="189"/>
                </a:lnTo>
                <a:lnTo>
                  <a:pt x="5" y="195"/>
                </a:lnTo>
                <a:lnTo>
                  <a:pt x="10" y="200"/>
                </a:lnTo>
                <a:lnTo>
                  <a:pt x="5" y="206"/>
                </a:lnTo>
                <a:lnTo>
                  <a:pt x="10" y="211"/>
                </a:lnTo>
                <a:lnTo>
                  <a:pt x="16" y="222"/>
                </a:lnTo>
                <a:lnTo>
                  <a:pt x="26" y="216"/>
                </a:lnTo>
                <a:lnTo>
                  <a:pt x="32" y="211"/>
                </a:lnTo>
                <a:lnTo>
                  <a:pt x="42" y="216"/>
                </a:lnTo>
                <a:lnTo>
                  <a:pt x="53" y="222"/>
                </a:lnTo>
                <a:lnTo>
                  <a:pt x="58" y="222"/>
                </a:lnTo>
                <a:lnTo>
                  <a:pt x="69" y="222"/>
                </a:lnTo>
                <a:lnTo>
                  <a:pt x="69" y="227"/>
                </a:lnTo>
                <a:lnTo>
                  <a:pt x="74" y="233"/>
                </a:lnTo>
                <a:lnTo>
                  <a:pt x="85" y="238"/>
                </a:lnTo>
                <a:lnTo>
                  <a:pt x="85" y="243"/>
                </a:lnTo>
                <a:lnTo>
                  <a:pt x="96" y="254"/>
                </a:lnTo>
                <a:lnTo>
                  <a:pt x="90" y="260"/>
                </a:lnTo>
                <a:lnTo>
                  <a:pt x="85" y="265"/>
                </a:lnTo>
                <a:lnTo>
                  <a:pt x="80" y="271"/>
                </a:lnTo>
                <a:lnTo>
                  <a:pt x="74" y="281"/>
                </a:lnTo>
                <a:lnTo>
                  <a:pt x="80" y="292"/>
                </a:lnTo>
                <a:lnTo>
                  <a:pt x="74" y="303"/>
                </a:lnTo>
                <a:lnTo>
                  <a:pt x="80" y="308"/>
                </a:lnTo>
                <a:lnTo>
                  <a:pt x="90" y="308"/>
                </a:lnTo>
                <a:lnTo>
                  <a:pt x="90" y="314"/>
                </a:lnTo>
                <a:lnTo>
                  <a:pt x="96" y="325"/>
                </a:lnTo>
                <a:lnTo>
                  <a:pt x="101" y="325"/>
                </a:lnTo>
                <a:lnTo>
                  <a:pt x="112" y="330"/>
                </a:lnTo>
                <a:lnTo>
                  <a:pt x="117" y="335"/>
                </a:lnTo>
                <a:lnTo>
                  <a:pt x="122" y="341"/>
                </a:lnTo>
                <a:lnTo>
                  <a:pt x="133" y="352"/>
                </a:lnTo>
                <a:lnTo>
                  <a:pt x="138" y="352"/>
                </a:lnTo>
                <a:lnTo>
                  <a:pt x="144" y="357"/>
                </a:lnTo>
                <a:lnTo>
                  <a:pt x="154" y="357"/>
                </a:lnTo>
                <a:lnTo>
                  <a:pt x="165" y="357"/>
                </a:lnTo>
                <a:lnTo>
                  <a:pt x="170" y="362"/>
                </a:lnTo>
                <a:lnTo>
                  <a:pt x="176" y="357"/>
                </a:lnTo>
                <a:lnTo>
                  <a:pt x="181" y="352"/>
                </a:lnTo>
                <a:lnTo>
                  <a:pt x="186" y="341"/>
                </a:lnTo>
                <a:lnTo>
                  <a:pt x="197" y="335"/>
                </a:lnTo>
                <a:lnTo>
                  <a:pt x="202" y="341"/>
                </a:lnTo>
                <a:lnTo>
                  <a:pt x="208" y="330"/>
                </a:lnTo>
                <a:lnTo>
                  <a:pt x="213" y="325"/>
                </a:lnTo>
                <a:lnTo>
                  <a:pt x="218" y="319"/>
                </a:lnTo>
                <a:lnTo>
                  <a:pt x="224" y="314"/>
                </a:lnTo>
                <a:lnTo>
                  <a:pt x="224" y="303"/>
                </a:lnTo>
                <a:lnTo>
                  <a:pt x="224" y="298"/>
                </a:lnTo>
                <a:lnTo>
                  <a:pt x="224" y="292"/>
                </a:lnTo>
                <a:lnTo>
                  <a:pt x="224" y="281"/>
                </a:lnTo>
                <a:lnTo>
                  <a:pt x="229" y="276"/>
                </a:lnTo>
                <a:lnTo>
                  <a:pt x="229" y="271"/>
                </a:lnTo>
                <a:lnTo>
                  <a:pt x="224" y="260"/>
                </a:lnTo>
                <a:lnTo>
                  <a:pt x="224" y="249"/>
                </a:lnTo>
                <a:lnTo>
                  <a:pt x="218" y="243"/>
                </a:lnTo>
                <a:lnTo>
                  <a:pt x="218" y="233"/>
                </a:lnTo>
                <a:lnTo>
                  <a:pt x="224" y="227"/>
                </a:lnTo>
                <a:lnTo>
                  <a:pt x="229" y="216"/>
                </a:lnTo>
                <a:lnTo>
                  <a:pt x="224" y="211"/>
                </a:lnTo>
                <a:lnTo>
                  <a:pt x="218" y="200"/>
                </a:lnTo>
                <a:lnTo>
                  <a:pt x="208" y="195"/>
                </a:lnTo>
                <a:lnTo>
                  <a:pt x="208" y="189"/>
                </a:lnTo>
                <a:lnTo>
                  <a:pt x="213" y="184"/>
                </a:lnTo>
                <a:lnTo>
                  <a:pt x="208" y="173"/>
                </a:lnTo>
                <a:lnTo>
                  <a:pt x="208" y="162"/>
                </a:lnTo>
                <a:lnTo>
                  <a:pt x="218" y="162"/>
                </a:lnTo>
                <a:lnTo>
                  <a:pt x="229" y="168"/>
                </a:lnTo>
                <a:lnTo>
                  <a:pt x="229" y="157"/>
                </a:lnTo>
                <a:lnTo>
                  <a:pt x="234" y="152"/>
                </a:lnTo>
                <a:lnTo>
                  <a:pt x="245" y="152"/>
                </a:lnTo>
                <a:lnTo>
                  <a:pt x="245" y="157"/>
                </a:lnTo>
                <a:lnTo>
                  <a:pt x="250" y="168"/>
                </a:lnTo>
                <a:lnTo>
                  <a:pt x="256" y="173"/>
                </a:lnTo>
                <a:lnTo>
                  <a:pt x="261" y="179"/>
                </a:lnTo>
                <a:lnTo>
                  <a:pt x="266" y="173"/>
                </a:lnTo>
                <a:lnTo>
                  <a:pt x="272" y="162"/>
                </a:lnTo>
                <a:lnTo>
                  <a:pt x="266" y="152"/>
                </a:lnTo>
                <a:lnTo>
                  <a:pt x="266" y="135"/>
                </a:lnTo>
                <a:lnTo>
                  <a:pt x="256" y="130"/>
                </a:lnTo>
                <a:lnTo>
                  <a:pt x="250" y="124"/>
                </a:lnTo>
                <a:lnTo>
                  <a:pt x="245" y="124"/>
                </a:lnTo>
                <a:close/>
              </a:path>
            </a:pathLst>
          </a:custGeom>
          <a:noFill/>
          <a:ln w="2540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6" name="Freeform 216"/>
          <p:cNvSpPr>
            <a:spLocks/>
          </p:cNvSpPr>
          <p:nvPr/>
        </p:nvSpPr>
        <p:spPr bwMode="auto">
          <a:xfrm>
            <a:off x="6190506" y="3720072"/>
            <a:ext cx="625475" cy="420553"/>
          </a:xfrm>
          <a:custGeom>
            <a:avLst/>
            <a:gdLst>
              <a:gd name="T0" fmla="*/ 229 w 394"/>
              <a:gd name="T1" fmla="*/ 205 h 265"/>
              <a:gd name="T2" fmla="*/ 261 w 394"/>
              <a:gd name="T3" fmla="*/ 200 h 265"/>
              <a:gd name="T4" fmla="*/ 288 w 394"/>
              <a:gd name="T5" fmla="*/ 200 h 265"/>
              <a:gd name="T6" fmla="*/ 314 w 394"/>
              <a:gd name="T7" fmla="*/ 200 h 265"/>
              <a:gd name="T8" fmla="*/ 341 w 394"/>
              <a:gd name="T9" fmla="*/ 189 h 265"/>
              <a:gd name="T10" fmla="*/ 341 w 394"/>
              <a:gd name="T11" fmla="*/ 162 h 265"/>
              <a:gd name="T12" fmla="*/ 368 w 394"/>
              <a:gd name="T13" fmla="*/ 146 h 265"/>
              <a:gd name="T14" fmla="*/ 373 w 394"/>
              <a:gd name="T15" fmla="*/ 124 h 265"/>
              <a:gd name="T16" fmla="*/ 378 w 394"/>
              <a:gd name="T17" fmla="*/ 97 h 265"/>
              <a:gd name="T18" fmla="*/ 389 w 394"/>
              <a:gd name="T19" fmla="*/ 70 h 265"/>
              <a:gd name="T20" fmla="*/ 384 w 394"/>
              <a:gd name="T21" fmla="*/ 49 h 265"/>
              <a:gd name="T22" fmla="*/ 384 w 394"/>
              <a:gd name="T23" fmla="*/ 27 h 265"/>
              <a:gd name="T24" fmla="*/ 357 w 394"/>
              <a:gd name="T25" fmla="*/ 27 h 265"/>
              <a:gd name="T26" fmla="*/ 330 w 394"/>
              <a:gd name="T27" fmla="*/ 22 h 265"/>
              <a:gd name="T28" fmla="*/ 293 w 394"/>
              <a:gd name="T29" fmla="*/ 27 h 265"/>
              <a:gd name="T30" fmla="*/ 272 w 394"/>
              <a:gd name="T31" fmla="*/ 38 h 265"/>
              <a:gd name="T32" fmla="*/ 245 w 394"/>
              <a:gd name="T33" fmla="*/ 27 h 265"/>
              <a:gd name="T34" fmla="*/ 229 w 394"/>
              <a:gd name="T35" fmla="*/ 0 h 265"/>
              <a:gd name="T36" fmla="*/ 208 w 394"/>
              <a:gd name="T37" fmla="*/ 5 h 265"/>
              <a:gd name="T38" fmla="*/ 176 w 394"/>
              <a:gd name="T39" fmla="*/ 0 h 265"/>
              <a:gd name="T40" fmla="*/ 138 w 394"/>
              <a:gd name="T41" fmla="*/ 0 h 265"/>
              <a:gd name="T42" fmla="*/ 122 w 394"/>
              <a:gd name="T43" fmla="*/ 22 h 265"/>
              <a:gd name="T44" fmla="*/ 101 w 394"/>
              <a:gd name="T45" fmla="*/ 38 h 265"/>
              <a:gd name="T46" fmla="*/ 96 w 394"/>
              <a:gd name="T47" fmla="*/ 54 h 265"/>
              <a:gd name="T48" fmla="*/ 90 w 394"/>
              <a:gd name="T49" fmla="*/ 70 h 265"/>
              <a:gd name="T50" fmla="*/ 48 w 394"/>
              <a:gd name="T51" fmla="*/ 70 h 265"/>
              <a:gd name="T52" fmla="*/ 53 w 394"/>
              <a:gd name="T53" fmla="*/ 103 h 265"/>
              <a:gd name="T54" fmla="*/ 42 w 394"/>
              <a:gd name="T55" fmla="*/ 124 h 265"/>
              <a:gd name="T56" fmla="*/ 10 w 394"/>
              <a:gd name="T57" fmla="*/ 114 h 265"/>
              <a:gd name="T58" fmla="*/ 0 w 394"/>
              <a:gd name="T59" fmla="*/ 130 h 265"/>
              <a:gd name="T60" fmla="*/ 21 w 394"/>
              <a:gd name="T61" fmla="*/ 141 h 265"/>
              <a:gd name="T62" fmla="*/ 48 w 394"/>
              <a:gd name="T63" fmla="*/ 141 h 265"/>
              <a:gd name="T64" fmla="*/ 74 w 394"/>
              <a:gd name="T65" fmla="*/ 151 h 265"/>
              <a:gd name="T66" fmla="*/ 96 w 394"/>
              <a:gd name="T67" fmla="*/ 168 h 265"/>
              <a:gd name="T68" fmla="*/ 80 w 394"/>
              <a:gd name="T69" fmla="*/ 189 h 265"/>
              <a:gd name="T70" fmla="*/ 69 w 394"/>
              <a:gd name="T71" fmla="*/ 222 h 265"/>
              <a:gd name="T72" fmla="*/ 69 w 394"/>
              <a:gd name="T73" fmla="*/ 233 h 265"/>
              <a:gd name="T74" fmla="*/ 90 w 394"/>
              <a:gd name="T75" fmla="*/ 243 h 265"/>
              <a:gd name="T76" fmla="*/ 106 w 394"/>
              <a:gd name="T77" fmla="*/ 254 h 265"/>
              <a:gd name="T78" fmla="*/ 128 w 394"/>
              <a:gd name="T79" fmla="*/ 260 h 265"/>
              <a:gd name="T80" fmla="*/ 149 w 394"/>
              <a:gd name="T81" fmla="*/ 265 h 265"/>
              <a:gd name="T82" fmla="*/ 170 w 394"/>
              <a:gd name="T83" fmla="*/ 254 h 265"/>
              <a:gd name="T84" fmla="*/ 176 w 394"/>
              <a:gd name="T85" fmla="*/ 233 h 265"/>
              <a:gd name="T86" fmla="*/ 218 w 394"/>
              <a:gd name="T87" fmla="*/ 222 h 2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94" h="265">
                <a:moveTo>
                  <a:pt x="229" y="216"/>
                </a:moveTo>
                <a:lnTo>
                  <a:pt x="224" y="211"/>
                </a:lnTo>
                <a:lnTo>
                  <a:pt x="229" y="205"/>
                </a:lnTo>
                <a:lnTo>
                  <a:pt x="240" y="200"/>
                </a:lnTo>
                <a:lnTo>
                  <a:pt x="245" y="200"/>
                </a:lnTo>
                <a:lnTo>
                  <a:pt x="261" y="200"/>
                </a:lnTo>
                <a:lnTo>
                  <a:pt x="266" y="195"/>
                </a:lnTo>
                <a:lnTo>
                  <a:pt x="282" y="195"/>
                </a:lnTo>
                <a:lnTo>
                  <a:pt x="288" y="200"/>
                </a:lnTo>
                <a:lnTo>
                  <a:pt x="298" y="200"/>
                </a:lnTo>
                <a:lnTo>
                  <a:pt x="309" y="200"/>
                </a:lnTo>
                <a:lnTo>
                  <a:pt x="314" y="200"/>
                </a:lnTo>
                <a:lnTo>
                  <a:pt x="325" y="200"/>
                </a:lnTo>
                <a:lnTo>
                  <a:pt x="336" y="200"/>
                </a:lnTo>
                <a:lnTo>
                  <a:pt x="341" y="189"/>
                </a:lnTo>
                <a:lnTo>
                  <a:pt x="341" y="184"/>
                </a:lnTo>
                <a:lnTo>
                  <a:pt x="341" y="173"/>
                </a:lnTo>
                <a:lnTo>
                  <a:pt x="341" y="162"/>
                </a:lnTo>
                <a:lnTo>
                  <a:pt x="352" y="157"/>
                </a:lnTo>
                <a:lnTo>
                  <a:pt x="357" y="151"/>
                </a:lnTo>
                <a:lnTo>
                  <a:pt x="368" y="146"/>
                </a:lnTo>
                <a:lnTo>
                  <a:pt x="368" y="141"/>
                </a:lnTo>
                <a:lnTo>
                  <a:pt x="368" y="135"/>
                </a:lnTo>
                <a:lnTo>
                  <a:pt x="373" y="124"/>
                </a:lnTo>
                <a:lnTo>
                  <a:pt x="373" y="114"/>
                </a:lnTo>
                <a:lnTo>
                  <a:pt x="373" y="108"/>
                </a:lnTo>
                <a:lnTo>
                  <a:pt x="378" y="97"/>
                </a:lnTo>
                <a:lnTo>
                  <a:pt x="384" y="92"/>
                </a:lnTo>
                <a:lnTo>
                  <a:pt x="389" y="81"/>
                </a:lnTo>
                <a:lnTo>
                  <a:pt x="389" y="70"/>
                </a:lnTo>
                <a:lnTo>
                  <a:pt x="384" y="65"/>
                </a:lnTo>
                <a:lnTo>
                  <a:pt x="384" y="59"/>
                </a:lnTo>
                <a:lnTo>
                  <a:pt x="384" y="49"/>
                </a:lnTo>
                <a:lnTo>
                  <a:pt x="389" y="38"/>
                </a:lnTo>
                <a:lnTo>
                  <a:pt x="394" y="32"/>
                </a:lnTo>
                <a:lnTo>
                  <a:pt x="384" y="27"/>
                </a:lnTo>
                <a:lnTo>
                  <a:pt x="378" y="32"/>
                </a:lnTo>
                <a:lnTo>
                  <a:pt x="368" y="32"/>
                </a:lnTo>
                <a:lnTo>
                  <a:pt x="357" y="27"/>
                </a:lnTo>
                <a:lnTo>
                  <a:pt x="352" y="27"/>
                </a:lnTo>
                <a:lnTo>
                  <a:pt x="336" y="27"/>
                </a:lnTo>
                <a:lnTo>
                  <a:pt x="330" y="22"/>
                </a:lnTo>
                <a:lnTo>
                  <a:pt x="320" y="27"/>
                </a:lnTo>
                <a:lnTo>
                  <a:pt x="309" y="27"/>
                </a:lnTo>
                <a:lnTo>
                  <a:pt x="293" y="27"/>
                </a:lnTo>
                <a:lnTo>
                  <a:pt x="282" y="27"/>
                </a:lnTo>
                <a:lnTo>
                  <a:pt x="272" y="27"/>
                </a:lnTo>
                <a:lnTo>
                  <a:pt x="272" y="38"/>
                </a:lnTo>
                <a:lnTo>
                  <a:pt x="266" y="32"/>
                </a:lnTo>
                <a:lnTo>
                  <a:pt x="261" y="27"/>
                </a:lnTo>
                <a:lnTo>
                  <a:pt x="245" y="27"/>
                </a:lnTo>
                <a:lnTo>
                  <a:pt x="245" y="16"/>
                </a:lnTo>
                <a:lnTo>
                  <a:pt x="245" y="0"/>
                </a:lnTo>
                <a:lnTo>
                  <a:pt x="229" y="0"/>
                </a:lnTo>
                <a:lnTo>
                  <a:pt x="218" y="0"/>
                </a:lnTo>
                <a:lnTo>
                  <a:pt x="213" y="11"/>
                </a:lnTo>
                <a:lnTo>
                  <a:pt x="208" y="5"/>
                </a:lnTo>
                <a:lnTo>
                  <a:pt x="202" y="0"/>
                </a:lnTo>
                <a:lnTo>
                  <a:pt x="186" y="0"/>
                </a:lnTo>
                <a:lnTo>
                  <a:pt x="176" y="0"/>
                </a:lnTo>
                <a:lnTo>
                  <a:pt x="165" y="0"/>
                </a:lnTo>
                <a:lnTo>
                  <a:pt x="149" y="0"/>
                </a:lnTo>
                <a:lnTo>
                  <a:pt x="138" y="0"/>
                </a:lnTo>
                <a:lnTo>
                  <a:pt x="122" y="0"/>
                </a:lnTo>
                <a:lnTo>
                  <a:pt x="122" y="11"/>
                </a:lnTo>
                <a:lnTo>
                  <a:pt x="122" y="22"/>
                </a:lnTo>
                <a:lnTo>
                  <a:pt x="128" y="32"/>
                </a:lnTo>
                <a:lnTo>
                  <a:pt x="106" y="38"/>
                </a:lnTo>
                <a:lnTo>
                  <a:pt x="101" y="38"/>
                </a:lnTo>
                <a:lnTo>
                  <a:pt x="90" y="43"/>
                </a:lnTo>
                <a:lnTo>
                  <a:pt x="90" y="49"/>
                </a:lnTo>
                <a:lnTo>
                  <a:pt x="96" y="54"/>
                </a:lnTo>
                <a:lnTo>
                  <a:pt x="101" y="59"/>
                </a:lnTo>
                <a:lnTo>
                  <a:pt x="106" y="65"/>
                </a:lnTo>
                <a:lnTo>
                  <a:pt x="90" y="70"/>
                </a:lnTo>
                <a:lnTo>
                  <a:pt x="80" y="70"/>
                </a:lnTo>
                <a:lnTo>
                  <a:pt x="69" y="70"/>
                </a:lnTo>
                <a:lnTo>
                  <a:pt x="48" y="70"/>
                </a:lnTo>
                <a:lnTo>
                  <a:pt x="53" y="81"/>
                </a:lnTo>
                <a:lnTo>
                  <a:pt x="53" y="92"/>
                </a:lnTo>
                <a:lnTo>
                  <a:pt x="53" y="103"/>
                </a:lnTo>
                <a:lnTo>
                  <a:pt x="48" y="108"/>
                </a:lnTo>
                <a:lnTo>
                  <a:pt x="48" y="119"/>
                </a:lnTo>
                <a:lnTo>
                  <a:pt x="42" y="124"/>
                </a:lnTo>
                <a:lnTo>
                  <a:pt x="32" y="124"/>
                </a:lnTo>
                <a:lnTo>
                  <a:pt x="21" y="119"/>
                </a:lnTo>
                <a:lnTo>
                  <a:pt x="10" y="114"/>
                </a:lnTo>
                <a:lnTo>
                  <a:pt x="5" y="114"/>
                </a:lnTo>
                <a:lnTo>
                  <a:pt x="0" y="114"/>
                </a:lnTo>
                <a:lnTo>
                  <a:pt x="0" y="130"/>
                </a:lnTo>
                <a:lnTo>
                  <a:pt x="5" y="135"/>
                </a:lnTo>
                <a:lnTo>
                  <a:pt x="16" y="135"/>
                </a:lnTo>
                <a:lnTo>
                  <a:pt x="21" y="141"/>
                </a:lnTo>
                <a:lnTo>
                  <a:pt x="42" y="146"/>
                </a:lnTo>
                <a:lnTo>
                  <a:pt x="42" y="135"/>
                </a:lnTo>
                <a:lnTo>
                  <a:pt x="48" y="141"/>
                </a:lnTo>
                <a:lnTo>
                  <a:pt x="53" y="146"/>
                </a:lnTo>
                <a:lnTo>
                  <a:pt x="58" y="151"/>
                </a:lnTo>
                <a:lnTo>
                  <a:pt x="74" y="151"/>
                </a:lnTo>
                <a:lnTo>
                  <a:pt x="80" y="157"/>
                </a:lnTo>
                <a:lnTo>
                  <a:pt x="90" y="162"/>
                </a:lnTo>
                <a:lnTo>
                  <a:pt x="96" y="168"/>
                </a:lnTo>
                <a:lnTo>
                  <a:pt x="96" y="178"/>
                </a:lnTo>
                <a:lnTo>
                  <a:pt x="90" y="184"/>
                </a:lnTo>
                <a:lnTo>
                  <a:pt x="80" y="189"/>
                </a:lnTo>
                <a:lnTo>
                  <a:pt x="74" y="195"/>
                </a:lnTo>
                <a:lnTo>
                  <a:pt x="69" y="205"/>
                </a:lnTo>
                <a:lnTo>
                  <a:pt x="69" y="222"/>
                </a:lnTo>
                <a:lnTo>
                  <a:pt x="58" y="222"/>
                </a:lnTo>
                <a:lnTo>
                  <a:pt x="58" y="227"/>
                </a:lnTo>
                <a:lnTo>
                  <a:pt x="69" y="233"/>
                </a:lnTo>
                <a:lnTo>
                  <a:pt x="85" y="238"/>
                </a:lnTo>
                <a:lnTo>
                  <a:pt x="85" y="243"/>
                </a:lnTo>
                <a:lnTo>
                  <a:pt x="90" y="243"/>
                </a:lnTo>
                <a:lnTo>
                  <a:pt x="90" y="249"/>
                </a:lnTo>
                <a:lnTo>
                  <a:pt x="101" y="254"/>
                </a:lnTo>
                <a:lnTo>
                  <a:pt x="106" y="254"/>
                </a:lnTo>
                <a:lnTo>
                  <a:pt x="112" y="254"/>
                </a:lnTo>
                <a:lnTo>
                  <a:pt x="117" y="254"/>
                </a:lnTo>
                <a:lnTo>
                  <a:pt x="128" y="260"/>
                </a:lnTo>
                <a:lnTo>
                  <a:pt x="133" y="254"/>
                </a:lnTo>
                <a:lnTo>
                  <a:pt x="144" y="254"/>
                </a:lnTo>
                <a:lnTo>
                  <a:pt x="149" y="265"/>
                </a:lnTo>
                <a:lnTo>
                  <a:pt x="160" y="265"/>
                </a:lnTo>
                <a:lnTo>
                  <a:pt x="165" y="260"/>
                </a:lnTo>
                <a:lnTo>
                  <a:pt x="170" y="254"/>
                </a:lnTo>
                <a:lnTo>
                  <a:pt x="176" y="243"/>
                </a:lnTo>
                <a:lnTo>
                  <a:pt x="176" y="238"/>
                </a:lnTo>
                <a:lnTo>
                  <a:pt x="176" y="233"/>
                </a:lnTo>
                <a:lnTo>
                  <a:pt x="186" y="227"/>
                </a:lnTo>
                <a:lnTo>
                  <a:pt x="213" y="227"/>
                </a:lnTo>
                <a:lnTo>
                  <a:pt x="218" y="222"/>
                </a:lnTo>
                <a:lnTo>
                  <a:pt x="229" y="216"/>
                </a:lnTo>
                <a:close/>
              </a:path>
            </a:pathLst>
          </a:custGeom>
          <a:solidFill>
            <a:srgbClr val="F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 name="Freeform 217"/>
          <p:cNvSpPr>
            <a:spLocks/>
          </p:cNvSpPr>
          <p:nvPr/>
        </p:nvSpPr>
        <p:spPr bwMode="auto">
          <a:xfrm>
            <a:off x="6190506" y="3720072"/>
            <a:ext cx="625475" cy="420553"/>
          </a:xfrm>
          <a:custGeom>
            <a:avLst/>
            <a:gdLst>
              <a:gd name="T0" fmla="*/ 229 w 394"/>
              <a:gd name="T1" fmla="*/ 205 h 265"/>
              <a:gd name="T2" fmla="*/ 261 w 394"/>
              <a:gd name="T3" fmla="*/ 200 h 265"/>
              <a:gd name="T4" fmla="*/ 288 w 394"/>
              <a:gd name="T5" fmla="*/ 200 h 265"/>
              <a:gd name="T6" fmla="*/ 314 w 394"/>
              <a:gd name="T7" fmla="*/ 200 h 265"/>
              <a:gd name="T8" fmla="*/ 341 w 394"/>
              <a:gd name="T9" fmla="*/ 189 h 265"/>
              <a:gd name="T10" fmla="*/ 341 w 394"/>
              <a:gd name="T11" fmla="*/ 162 h 265"/>
              <a:gd name="T12" fmla="*/ 368 w 394"/>
              <a:gd name="T13" fmla="*/ 146 h 265"/>
              <a:gd name="T14" fmla="*/ 373 w 394"/>
              <a:gd name="T15" fmla="*/ 124 h 265"/>
              <a:gd name="T16" fmla="*/ 378 w 394"/>
              <a:gd name="T17" fmla="*/ 97 h 265"/>
              <a:gd name="T18" fmla="*/ 389 w 394"/>
              <a:gd name="T19" fmla="*/ 70 h 265"/>
              <a:gd name="T20" fmla="*/ 384 w 394"/>
              <a:gd name="T21" fmla="*/ 49 h 265"/>
              <a:gd name="T22" fmla="*/ 384 w 394"/>
              <a:gd name="T23" fmla="*/ 27 h 265"/>
              <a:gd name="T24" fmla="*/ 357 w 394"/>
              <a:gd name="T25" fmla="*/ 27 h 265"/>
              <a:gd name="T26" fmla="*/ 330 w 394"/>
              <a:gd name="T27" fmla="*/ 22 h 265"/>
              <a:gd name="T28" fmla="*/ 293 w 394"/>
              <a:gd name="T29" fmla="*/ 27 h 265"/>
              <a:gd name="T30" fmla="*/ 272 w 394"/>
              <a:gd name="T31" fmla="*/ 38 h 265"/>
              <a:gd name="T32" fmla="*/ 245 w 394"/>
              <a:gd name="T33" fmla="*/ 27 h 265"/>
              <a:gd name="T34" fmla="*/ 229 w 394"/>
              <a:gd name="T35" fmla="*/ 0 h 265"/>
              <a:gd name="T36" fmla="*/ 208 w 394"/>
              <a:gd name="T37" fmla="*/ 5 h 265"/>
              <a:gd name="T38" fmla="*/ 176 w 394"/>
              <a:gd name="T39" fmla="*/ 0 h 265"/>
              <a:gd name="T40" fmla="*/ 138 w 394"/>
              <a:gd name="T41" fmla="*/ 0 h 265"/>
              <a:gd name="T42" fmla="*/ 122 w 394"/>
              <a:gd name="T43" fmla="*/ 22 h 265"/>
              <a:gd name="T44" fmla="*/ 101 w 394"/>
              <a:gd name="T45" fmla="*/ 38 h 265"/>
              <a:gd name="T46" fmla="*/ 96 w 394"/>
              <a:gd name="T47" fmla="*/ 54 h 265"/>
              <a:gd name="T48" fmla="*/ 90 w 394"/>
              <a:gd name="T49" fmla="*/ 70 h 265"/>
              <a:gd name="T50" fmla="*/ 48 w 394"/>
              <a:gd name="T51" fmla="*/ 70 h 265"/>
              <a:gd name="T52" fmla="*/ 53 w 394"/>
              <a:gd name="T53" fmla="*/ 103 h 265"/>
              <a:gd name="T54" fmla="*/ 42 w 394"/>
              <a:gd name="T55" fmla="*/ 124 h 265"/>
              <a:gd name="T56" fmla="*/ 10 w 394"/>
              <a:gd name="T57" fmla="*/ 114 h 265"/>
              <a:gd name="T58" fmla="*/ 0 w 394"/>
              <a:gd name="T59" fmla="*/ 130 h 265"/>
              <a:gd name="T60" fmla="*/ 21 w 394"/>
              <a:gd name="T61" fmla="*/ 141 h 265"/>
              <a:gd name="T62" fmla="*/ 48 w 394"/>
              <a:gd name="T63" fmla="*/ 141 h 265"/>
              <a:gd name="T64" fmla="*/ 74 w 394"/>
              <a:gd name="T65" fmla="*/ 151 h 265"/>
              <a:gd name="T66" fmla="*/ 96 w 394"/>
              <a:gd name="T67" fmla="*/ 168 h 265"/>
              <a:gd name="T68" fmla="*/ 80 w 394"/>
              <a:gd name="T69" fmla="*/ 189 h 265"/>
              <a:gd name="T70" fmla="*/ 69 w 394"/>
              <a:gd name="T71" fmla="*/ 222 h 265"/>
              <a:gd name="T72" fmla="*/ 69 w 394"/>
              <a:gd name="T73" fmla="*/ 233 h 265"/>
              <a:gd name="T74" fmla="*/ 90 w 394"/>
              <a:gd name="T75" fmla="*/ 243 h 265"/>
              <a:gd name="T76" fmla="*/ 106 w 394"/>
              <a:gd name="T77" fmla="*/ 254 h 265"/>
              <a:gd name="T78" fmla="*/ 128 w 394"/>
              <a:gd name="T79" fmla="*/ 260 h 265"/>
              <a:gd name="T80" fmla="*/ 149 w 394"/>
              <a:gd name="T81" fmla="*/ 265 h 265"/>
              <a:gd name="T82" fmla="*/ 170 w 394"/>
              <a:gd name="T83" fmla="*/ 254 h 265"/>
              <a:gd name="T84" fmla="*/ 176 w 394"/>
              <a:gd name="T85" fmla="*/ 233 h 265"/>
              <a:gd name="T86" fmla="*/ 218 w 394"/>
              <a:gd name="T87" fmla="*/ 222 h 2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94" h="265">
                <a:moveTo>
                  <a:pt x="229" y="216"/>
                </a:moveTo>
                <a:lnTo>
                  <a:pt x="224" y="211"/>
                </a:lnTo>
                <a:lnTo>
                  <a:pt x="229" y="205"/>
                </a:lnTo>
                <a:lnTo>
                  <a:pt x="240" y="200"/>
                </a:lnTo>
                <a:lnTo>
                  <a:pt x="245" y="200"/>
                </a:lnTo>
                <a:lnTo>
                  <a:pt x="261" y="200"/>
                </a:lnTo>
                <a:lnTo>
                  <a:pt x="266" y="195"/>
                </a:lnTo>
                <a:lnTo>
                  <a:pt x="282" y="195"/>
                </a:lnTo>
                <a:lnTo>
                  <a:pt x="288" y="200"/>
                </a:lnTo>
                <a:lnTo>
                  <a:pt x="298" y="200"/>
                </a:lnTo>
                <a:lnTo>
                  <a:pt x="309" y="200"/>
                </a:lnTo>
                <a:lnTo>
                  <a:pt x="314" y="200"/>
                </a:lnTo>
                <a:lnTo>
                  <a:pt x="325" y="200"/>
                </a:lnTo>
                <a:lnTo>
                  <a:pt x="336" y="200"/>
                </a:lnTo>
                <a:lnTo>
                  <a:pt x="341" y="189"/>
                </a:lnTo>
                <a:lnTo>
                  <a:pt x="341" y="184"/>
                </a:lnTo>
                <a:lnTo>
                  <a:pt x="341" y="173"/>
                </a:lnTo>
                <a:lnTo>
                  <a:pt x="341" y="162"/>
                </a:lnTo>
                <a:lnTo>
                  <a:pt x="352" y="157"/>
                </a:lnTo>
                <a:lnTo>
                  <a:pt x="357" y="151"/>
                </a:lnTo>
                <a:lnTo>
                  <a:pt x="368" y="146"/>
                </a:lnTo>
                <a:lnTo>
                  <a:pt x="368" y="141"/>
                </a:lnTo>
                <a:lnTo>
                  <a:pt x="368" y="135"/>
                </a:lnTo>
                <a:lnTo>
                  <a:pt x="373" y="124"/>
                </a:lnTo>
                <a:lnTo>
                  <a:pt x="373" y="114"/>
                </a:lnTo>
                <a:lnTo>
                  <a:pt x="373" y="108"/>
                </a:lnTo>
                <a:lnTo>
                  <a:pt x="378" y="97"/>
                </a:lnTo>
                <a:lnTo>
                  <a:pt x="384" y="92"/>
                </a:lnTo>
                <a:lnTo>
                  <a:pt x="389" y="81"/>
                </a:lnTo>
                <a:lnTo>
                  <a:pt x="389" y="70"/>
                </a:lnTo>
                <a:lnTo>
                  <a:pt x="384" y="65"/>
                </a:lnTo>
                <a:lnTo>
                  <a:pt x="384" y="59"/>
                </a:lnTo>
                <a:lnTo>
                  <a:pt x="384" y="49"/>
                </a:lnTo>
                <a:lnTo>
                  <a:pt x="389" y="38"/>
                </a:lnTo>
                <a:lnTo>
                  <a:pt x="394" y="32"/>
                </a:lnTo>
                <a:lnTo>
                  <a:pt x="384" y="27"/>
                </a:lnTo>
                <a:lnTo>
                  <a:pt x="378" y="32"/>
                </a:lnTo>
                <a:lnTo>
                  <a:pt x="368" y="32"/>
                </a:lnTo>
                <a:lnTo>
                  <a:pt x="357" y="27"/>
                </a:lnTo>
                <a:lnTo>
                  <a:pt x="352" y="27"/>
                </a:lnTo>
                <a:lnTo>
                  <a:pt x="336" y="27"/>
                </a:lnTo>
                <a:lnTo>
                  <a:pt x="330" y="22"/>
                </a:lnTo>
                <a:lnTo>
                  <a:pt x="320" y="27"/>
                </a:lnTo>
                <a:lnTo>
                  <a:pt x="309" y="27"/>
                </a:lnTo>
                <a:lnTo>
                  <a:pt x="293" y="27"/>
                </a:lnTo>
                <a:lnTo>
                  <a:pt x="282" y="27"/>
                </a:lnTo>
                <a:lnTo>
                  <a:pt x="272" y="27"/>
                </a:lnTo>
                <a:lnTo>
                  <a:pt x="272" y="38"/>
                </a:lnTo>
                <a:lnTo>
                  <a:pt x="266" y="32"/>
                </a:lnTo>
                <a:lnTo>
                  <a:pt x="261" y="27"/>
                </a:lnTo>
                <a:lnTo>
                  <a:pt x="245" y="27"/>
                </a:lnTo>
                <a:lnTo>
                  <a:pt x="245" y="16"/>
                </a:lnTo>
                <a:lnTo>
                  <a:pt x="245" y="0"/>
                </a:lnTo>
                <a:lnTo>
                  <a:pt x="229" y="0"/>
                </a:lnTo>
                <a:lnTo>
                  <a:pt x="218" y="0"/>
                </a:lnTo>
                <a:lnTo>
                  <a:pt x="213" y="11"/>
                </a:lnTo>
                <a:lnTo>
                  <a:pt x="208" y="5"/>
                </a:lnTo>
                <a:lnTo>
                  <a:pt x="202" y="0"/>
                </a:lnTo>
                <a:lnTo>
                  <a:pt x="186" y="0"/>
                </a:lnTo>
                <a:lnTo>
                  <a:pt x="176" y="0"/>
                </a:lnTo>
                <a:lnTo>
                  <a:pt x="165" y="0"/>
                </a:lnTo>
                <a:lnTo>
                  <a:pt x="149" y="0"/>
                </a:lnTo>
                <a:lnTo>
                  <a:pt x="138" y="0"/>
                </a:lnTo>
                <a:lnTo>
                  <a:pt x="122" y="0"/>
                </a:lnTo>
                <a:lnTo>
                  <a:pt x="122" y="11"/>
                </a:lnTo>
                <a:lnTo>
                  <a:pt x="122" y="22"/>
                </a:lnTo>
                <a:lnTo>
                  <a:pt x="128" y="32"/>
                </a:lnTo>
                <a:lnTo>
                  <a:pt x="106" y="38"/>
                </a:lnTo>
                <a:lnTo>
                  <a:pt x="101" y="38"/>
                </a:lnTo>
                <a:lnTo>
                  <a:pt x="90" y="43"/>
                </a:lnTo>
                <a:lnTo>
                  <a:pt x="90" y="49"/>
                </a:lnTo>
                <a:lnTo>
                  <a:pt x="96" y="54"/>
                </a:lnTo>
                <a:lnTo>
                  <a:pt x="101" y="59"/>
                </a:lnTo>
                <a:lnTo>
                  <a:pt x="106" y="65"/>
                </a:lnTo>
                <a:lnTo>
                  <a:pt x="90" y="70"/>
                </a:lnTo>
                <a:lnTo>
                  <a:pt x="80" y="70"/>
                </a:lnTo>
                <a:lnTo>
                  <a:pt x="69" y="70"/>
                </a:lnTo>
                <a:lnTo>
                  <a:pt x="48" y="70"/>
                </a:lnTo>
                <a:lnTo>
                  <a:pt x="53" y="81"/>
                </a:lnTo>
                <a:lnTo>
                  <a:pt x="53" y="92"/>
                </a:lnTo>
                <a:lnTo>
                  <a:pt x="53" y="103"/>
                </a:lnTo>
                <a:lnTo>
                  <a:pt x="48" y="108"/>
                </a:lnTo>
                <a:lnTo>
                  <a:pt x="48" y="119"/>
                </a:lnTo>
                <a:lnTo>
                  <a:pt x="42" y="124"/>
                </a:lnTo>
                <a:lnTo>
                  <a:pt x="32" y="124"/>
                </a:lnTo>
                <a:lnTo>
                  <a:pt x="21" y="119"/>
                </a:lnTo>
                <a:lnTo>
                  <a:pt x="10" y="114"/>
                </a:lnTo>
                <a:lnTo>
                  <a:pt x="5" y="114"/>
                </a:lnTo>
                <a:lnTo>
                  <a:pt x="0" y="114"/>
                </a:lnTo>
                <a:lnTo>
                  <a:pt x="0" y="130"/>
                </a:lnTo>
                <a:lnTo>
                  <a:pt x="5" y="135"/>
                </a:lnTo>
                <a:lnTo>
                  <a:pt x="16" y="135"/>
                </a:lnTo>
                <a:lnTo>
                  <a:pt x="21" y="141"/>
                </a:lnTo>
                <a:lnTo>
                  <a:pt x="42" y="146"/>
                </a:lnTo>
                <a:lnTo>
                  <a:pt x="42" y="135"/>
                </a:lnTo>
                <a:lnTo>
                  <a:pt x="48" y="141"/>
                </a:lnTo>
                <a:lnTo>
                  <a:pt x="53" y="146"/>
                </a:lnTo>
                <a:lnTo>
                  <a:pt x="58" y="151"/>
                </a:lnTo>
                <a:lnTo>
                  <a:pt x="74" y="151"/>
                </a:lnTo>
                <a:lnTo>
                  <a:pt x="80" y="157"/>
                </a:lnTo>
                <a:lnTo>
                  <a:pt x="90" y="162"/>
                </a:lnTo>
                <a:lnTo>
                  <a:pt x="96" y="168"/>
                </a:lnTo>
                <a:lnTo>
                  <a:pt x="96" y="178"/>
                </a:lnTo>
                <a:lnTo>
                  <a:pt x="90" y="184"/>
                </a:lnTo>
                <a:lnTo>
                  <a:pt x="80" y="189"/>
                </a:lnTo>
                <a:lnTo>
                  <a:pt x="74" y="195"/>
                </a:lnTo>
                <a:lnTo>
                  <a:pt x="69" y="205"/>
                </a:lnTo>
                <a:lnTo>
                  <a:pt x="69" y="222"/>
                </a:lnTo>
                <a:lnTo>
                  <a:pt x="58" y="222"/>
                </a:lnTo>
                <a:lnTo>
                  <a:pt x="58" y="227"/>
                </a:lnTo>
                <a:lnTo>
                  <a:pt x="69" y="233"/>
                </a:lnTo>
                <a:lnTo>
                  <a:pt x="85" y="238"/>
                </a:lnTo>
                <a:lnTo>
                  <a:pt x="85" y="243"/>
                </a:lnTo>
                <a:lnTo>
                  <a:pt x="90" y="243"/>
                </a:lnTo>
                <a:lnTo>
                  <a:pt x="90" y="249"/>
                </a:lnTo>
                <a:lnTo>
                  <a:pt x="101" y="254"/>
                </a:lnTo>
                <a:lnTo>
                  <a:pt x="106" y="254"/>
                </a:lnTo>
                <a:lnTo>
                  <a:pt x="112" y="254"/>
                </a:lnTo>
                <a:lnTo>
                  <a:pt x="117" y="254"/>
                </a:lnTo>
                <a:lnTo>
                  <a:pt x="128" y="260"/>
                </a:lnTo>
                <a:lnTo>
                  <a:pt x="133" y="254"/>
                </a:lnTo>
                <a:lnTo>
                  <a:pt x="144" y="254"/>
                </a:lnTo>
                <a:lnTo>
                  <a:pt x="149" y="265"/>
                </a:lnTo>
                <a:lnTo>
                  <a:pt x="160" y="265"/>
                </a:lnTo>
                <a:lnTo>
                  <a:pt x="165" y="260"/>
                </a:lnTo>
                <a:lnTo>
                  <a:pt x="170" y="254"/>
                </a:lnTo>
                <a:lnTo>
                  <a:pt x="176" y="243"/>
                </a:lnTo>
                <a:lnTo>
                  <a:pt x="176" y="238"/>
                </a:lnTo>
                <a:lnTo>
                  <a:pt x="176" y="233"/>
                </a:lnTo>
                <a:lnTo>
                  <a:pt x="186" y="227"/>
                </a:lnTo>
                <a:lnTo>
                  <a:pt x="213" y="227"/>
                </a:lnTo>
                <a:lnTo>
                  <a:pt x="218" y="222"/>
                </a:lnTo>
                <a:lnTo>
                  <a:pt x="229" y="216"/>
                </a:lnTo>
                <a:close/>
              </a:path>
            </a:pathLst>
          </a:custGeom>
          <a:noFill/>
          <a:ln w="2540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8" name="Freeform 218"/>
          <p:cNvSpPr>
            <a:spLocks/>
          </p:cNvSpPr>
          <p:nvPr/>
        </p:nvSpPr>
        <p:spPr bwMode="auto">
          <a:xfrm>
            <a:off x="4912569" y="4654812"/>
            <a:ext cx="668338" cy="953783"/>
          </a:xfrm>
          <a:custGeom>
            <a:avLst/>
            <a:gdLst>
              <a:gd name="T0" fmla="*/ 368 w 421"/>
              <a:gd name="T1" fmla="*/ 287 h 601"/>
              <a:gd name="T2" fmla="*/ 352 w 421"/>
              <a:gd name="T3" fmla="*/ 260 h 601"/>
              <a:gd name="T4" fmla="*/ 341 w 421"/>
              <a:gd name="T5" fmla="*/ 228 h 601"/>
              <a:gd name="T6" fmla="*/ 336 w 421"/>
              <a:gd name="T7" fmla="*/ 195 h 601"/>
              <a:gd name="T8" fmla="*/ 341 w 421"/>
              <a:gd name="T9" fmla="*/ 163 h 601"/>
              <a:gd name="T10" fmla="*/ 314 w 421"/>
              <a:gd name="T11" fmla="*/ 136 h 601"/>
              <a:gd name="T12" fmla="*/ 282 w 421"/>
              <a:gd name="T13" fmla="*/ 130 h 601"/>
              <a:gd name="T14" fmla="*/ 240 w 421"/>
              <a:gd name="T15" fmla="*/ 109 h 601"/>
              <a:gd name="T16" fmla="*/ 213 w 421"/>
              <a:gd name="T17" fmla="*/ 87 h 601"/>
              <a:gd name="T18" fmla="*/ 176 w 421"/>
              <a:gd name="T19" fmla="*/ 60 h 601"/>
              <a:gd name="T20" fmla="*/ 128 w 421"/>
              <a:gd name="T21" fmla="*/ 28 h 601"/>
              <a:gd name="T22" fmla="*/ 80 w 421"/>
              <a:gd name="T23" fmla="*/ 6 h 601"/>
              <a:gd name="T24" fmla="*/ 69 w 421"/>
              <a:gd name="T25" fmla="*/ 22 h 601"/>
              <a:gd name="T26" fmla="*/ 85 w 421"/>
              <a:gd name="T27" fmla="*/ 65 h 601"/>
              <a:gd name="T28" fmla="*/ 90 w 421"/>
              <a:gd name="T29" fmla="*/ 98 h 601"/>
              <a:gd name="T30" fmla="*/ 64 w 421"/>
              <a:gd name="T31" fmla="*/ 87 h 601"/>
              <a:gd name="T32" fmla="*/ 48 w 421"/>
              <a:gd name="T33" fmla="*/ 114 h 601"/>
              <a:gd name="T34" fmla="*/ 69 w 421"/>
              <a:gd name="T35" fmla="*/ 125 h 601"/>
              <a:gd name="T36" fmla="*/ 64 w 421"/>
              <a:gd name="T37" fmla="*/ 141 h 601"/>
              <a:gd name="T38" fmla="*/ 37 w 421"/>
              <a:gd name="T39" fmla="*/ 130 h 601"/>
              <a:gd name="T40" fmla="*/ 0 w 421"/>
              <a:gd name="T41" fmla="*/ 147 h 601"/>
              <a:gd name="T42" fmla="*/ 21 w 421"/>
              <a:gd name="T43" fmla="*/ 163 h 601"/>
              <a:gd name="T44" fmla="*/ 42 w 421"/>
              <a:gd name="T45" fmla="*/ 179 h 601"/>
              <a:gd name="T46" fmla="*/ 69 w 421"/>
              <a:gd name="T47" fmla="*/ 195 h 601"/>
              <a:gd name="T48" fmla="*/ 106 w 421"/>
              <a:gd name="T49" fmla="*/ 228 h 601"/>
              <a:gd name="T50" fmla="*/ 101 w 421"/>
              <a:gd name="T51" fmla="*/ 255 h 601"/>
              <a:gd name="T52" fmla="*/ 112 w 421"/>
              <a:gd name="T53" fmla="*/ 298 h 601"/>
              <a:gd name="T54" fmla="*/ 133 w 421"/>
              <a:gd name="T55" fmla="*/ 325 h 601"/>
              <a:gd name="T56" fmla="*/ 160 w 421"/>
              <a:gd name="T57" fmla="*/ 330 h 601"/>
              <a:gd name="T58" fmla="*/ 170 w 421"/>
              <a:gd name="T59" fmla="*/ 341 h 601"/>
              <a:gd name="T60" fmla="*/ 197 w 421"/>
              <a:gd name="T61" fmla="*/ 347 h 601"/>
              <a:gd name="T62" fmla="*/ 218 w 421"/>
              <a:gd name="T63" fmla="*/ 357 h 601"/>
              <a:gd name="T64" fmla="*/ 197 w 421"/>
              <a:gd name="T65" fmla="*/ 379 h 601"/>
              <a:gd name="T66" fmla="*/ 213 w 421"/>
              <a:gd name="T67" fmla="*/ 406 h 601"/>
              <a:gd name="T68" fmla="*/ 218 w 421"/>
              <a:gd name="T69" fmla="*/ 439 h 601"/>
              <a:gd name="T70" fmla="*/ 240 w 421"/>
              <a:gd name="T71" fmla="*/ 471 h 601"/>
              <a:gd name="T72" fmla="*/ 272 w 421"/>
              <a:gd name="T73" fmla="*/ 487 h 601"/>
              <a:gd name="T74" fmla="*/ 288 w 421"/>
              <a:gd name="T75" fmla="*/ 514 h 601"/>
              <a:gd name="T76" fmla="*/ 293 w 421"/>
              <a:gd name="T77" fmla="*/ 558 h 601"/>
              <a:gd name="T78" fmla="*/ 304 w 421"/>
              <a:gd name="T79" fmla="*/ 590 h 601"/>
              <a:gd name="T80" fmla="*/ 336 w 421"/>
              <a:gd name="T81" fmla="*/ 601 h 601"/>
              <a:gd name="T82" fmla="*/ 378 w 421"/>
              <a:gd name="T83" fmla="*/ 595 h 601"/>
              <a:gd name="T84" fmla="*/ 389 w 421"/>
              <a:gd name="T85" fmla="*/ 563 h 601"/>
              <a:gd name="T86" fmla="*/ 394 w 421"/>
              <a:gd name="T87" fmla="*/ 520 h 601"/>
              <a:gd name="T88" fmla="*/ 416 w 421"/>
              <a:gd name="T89" fmla="*/ 493 h 601"/>
              <a:gd name="T90" fmla="*/ 416 w 421"/>
              <a:gd name="T91" fmla="*/ 460 h 601"/>
              <a:gd name="T92" fmla="*/ 389 w 421"/>
              <a:gd name="T93" fmla="*/ 433 h 601"/>
              <a:gd name="T94" fmla="*/ 378 w 421"/>
              <a:gd name="T95" fmla="*/ 417 h 601"/>
              <a:gd name="T96" fmla="*/ 384 w 421"/>
              <a:gd name="T97" fmla="*/ 385 h 601"/>
              <a:gd name="T98" fmla="*/ 384 w 421"/>
              <a:gd name="T99" fmla="*/ 352 h 601"/>
              <a:gd name="T100" fmla="*/ 378 w 421"/>
              <a:gd name="T101" fmla="*/ 325 h 6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1" h="601">
                <a:moveTo>
                  <a:pt x="378" y="314"/>
                </a:moveTo>
                <a:lnTo>
                  <a:pt x="373" y="309"/>
                </a:lnTo>
                <a:lnTo>
                  <a:pt x="373" y="298"/>
                </a:lnTo>
                <a:lnTo>
                  <a:pt x="368" y="287"/>
                </a:lnTo>
                <a:lnTo>
                  <a:pt x="362" y="282"/>
                </a:lnTo>
                <a:lnTo>
                  <a:pt x="362" y="276"/>
                </a:lnTo>
                <a:lnTo>
                  <a:pt x="362" y="266"/>
                </a:lnTo>
                <a:lnTo>
                  <a:pt x="352" y="260"/>
                </a:lnTo>
                <a:lnTo>
                  <a:pt x="346" y="255"/>
                </a:lnTo>
                <a:lnTo>
                  <a:pt x="346" y="244"/>
                </a:lnTo>
                <a:lnTo>
                  <a:pt x="341" y="233"/>
                </a:lnTo>
                <a:lnTo>
                  <a:pt x="341" y="228"/>
                </a:lnTo>
                <a:lnTo>
                  <a:pt x="341" y="217"/>
                </a:lnTo>
                <a:lnTo>
                  <a:pt x="341" y="211"/>
                </a:lnTo>
                <a:lnTo>
                  <a:pt x="341" y="201"/>
                </a:lnTo>
                <a:lnTo>
                  <a:pt x="336" y="195"/>
                </a:lnTo>
                <a:lnTo>
                  <a:pt x="336" y="184"/>
                </a:lnTo>
                <a:lnTo>
                  <a:pt x="341" y="179"/>
                </a:lnTo>
                <a:lnTo>
                  <a:pt x="336" y="174"/>
                </a:lnTo>
                <a:lnTo>
                  <a:pt x="341" y="163"/>
                </a:lnTo>
                <a:lnTo>
                  <a:pt x="336" y="152"/>
                </a:lnTo>
                <a:lnTo>
                  <a:pt x="330" y="147"/>
                </a:lnTo>
                <a:lnTo>
                  <a:pt x="325" y="141"/>
                </a:lnTo>
                <a:lnTo>
                  <a:pt x="314" y="136"/>
                </a:lnTo>
                <a:lnTo>
                  <a:pt x="309" y="130"/>
                </a:lnTo>
                <a:lnTo>
                  <a:pt x="298" y="125"/>
                </a:lnTo>
                <a:lnTo>
                  <a:pt x="293" y="119"/>
                </a:lnTo>
                <a:lnTo>
                  <a:pt x="282" y="130"/>
                </a:lnTo>
                <a:lnTo>
                  <a:pt x="272" y="136"/>
                </a:lnTo>
                <a:lnTo>
                  <a:pt x="266" y="130"/>
                </a:lnTo>
                <a:lnTo>
                  <a:pt x="256" y="119"/>
                </a:lnTo>
                <a:lnTo>
                  <a:pt x="240" y="109"/>
                </a:lnTo>
                <a:lnTo>
                  <a:pt x="234" y="103"/>
                </a:lnTo>
                <a:lnTo>
                  <a:pt x="224" y="98"/>
                </a:lnTo>
                <a:lnTo>
                  <a:pt x="218" y="92"/>
                </a:lnTo>
                <a:lnTo>
                  <a:pt x="213" y="87"/>
                </a:lnTo>
                <a:lnTo>
                  <a:pt x="197" y="76"/>
                </a:lnTo>
                <a:lnTo>
                  <a:pt x="186" y="71"/>
                </a:lnTo>
                <a:lnTo>
                  <a:pt x="181" y="65"/>
                </a:lnTo>
                <a:lnTo>
                  <a:pt x="176" y="60"/>
                </a:lnTo>
                <a:lnTo>
                  <a:pt x="165" y="49"/>
                </a:lnTo>
                <a:lnTo>
                  <a:pt x="154" y="44"/>
                </a:lnTo>
                <a:lnTo>
                  <a:pt x="138" y="33"/>
                </a:lnTo>
                <a:lnTo>
                  <a:pt x="128" y="28"/>
                </a:lnTo>
                <a:lnTo>
                  <a:pt x="117" y="28"/>
                </a:lnTo>
                <a:lnTo>
                  <a:pt x="106" y="22"/>
                </a:lnTo>
                <a:lnTo>
                  <a:pt x="96" y="17"/>
                </a:lnTo>
                <a:lnTo>
                  <a:pt x="80" y="6"/>
                </a:lnTo>
                <a:lnTo>
                  <a:pt x="74" y="6"/>
                </a:lnTo>
                <a:lnTo>
                  <a:pt x="64" y="0"/>
                </a:lnTo>
                <a:lnTo>
                  <a:pt x="64" y="17"/>
                </a:lnTo>
                <a:lnTo>
                  <a:pt x="69" y="22"/>
                </a:lnTo>
                <a:lnTo>
                  <a:pt x="64" y="38"/>
                </a:lnTo>
                <a:lnTo>
                  <a:pt x="69" y="44"/>
                </a:lnTo>
                <a:lnTo>
                  <a:pt x="90" y="55"/>
                </a:lnTo>
                <a:lnTo>
                  <a:pt x="85" y="65"/>
                </a:lnTo>
                <a:lnTo>
                  <a:pt x="85" y="76"/>
                </a:lnTo>
                <a:lnTo>
                  <a:pt x="90" y="87"/>
                </a:lnTo>
                <a:lnTo>
                  <a:pt x="85" y="92"/>
                </a:lnTo>
                <a:lnTo>
                  <a:pt x="90" y="98"/>
                </a:lnTo>
                <a:lnTo>
                  <a:pt x="80" y="103"/>
                </a:lnTo>
                <a:lnTo>
                  <a:pt x="74" y="103"/>
                </a:lnTo>
                <a:lnTo>
                  <a:pt x="74" y="92"/>
                </a:lnTo>
                <a:lnTo>
                  <a:pt x="64" y="87"/>
                </a:lnTo>
                <a:lnTo>
                  <a:pt x="48" y="76"/>
                </a:lnTo>
                <a:lnTo>
                  <a:pt x="37" y="87"/>
                </a:lnTo>
                <a:lnTo>
                  <a:pt x="53" y="109"/>
                </a:lnTo>
                <a:lnTo>
                  <a:pt x="48" y="114"/>
                </a:lnTo>
                <a:lnTo>
                  <a:pt x="53" y="114"/>
                </a:lnTo>
                <a:lnTo>
                  <a:pt x="64" y="114"/>
                </a:lnTo>
                <a:lnTo>
                  <a:pt x="69" y="119"/>
                </a:lnTo>
                <a:lnTo>
                  <a:pt x="69" y="125"/>
                </a:lnTo>
                <a:lnTo>
                  <a:pt x="69" y="130"/>
                </a:lnTo>
                <a:lnTo>
                  <a:pt x="64" y="125"/>
                </a:lnTo>
                <a:lnTo>
                  <a:pt x="64" y="130"/>
                </a:lnTo>
                <a:lnTo>
                  <a:pt x="64" y="141"/>
                </a:lnTo>
                <a:lnTo>
                  <a:pt x="58" y="130"/>
                </a:lnTo>
                <a:lnTo>
                  <a:pt x="53" y="130"/>
                </a:lnTo>
                <a:lnTo>
                  <a:pt x="37" y="136"/>
                </a:lnTo>
                <a:lnTo>
                  <a:pt x="37" y="130"/>
                </a:lnTo>
                <a:lnTo>
                  <a:pt x="37" y="119"/>
                </a:lnTo>
                <a:lnTo>
                  <a:pt x="32" y="109"/>
                </a:lnTo>
                <a:lnTo>
                  <a:pt x="10" y="141"/>
                </a:lnTo>
                <a:lnTo>
                  <a:pt x="0" y="147"/>
                </a:lnTo>
                <a:lnTo>
                  <a:pt x="16" y="157"/>
                </a:lnTo>
                <a:lnTo>
                  <a:pt x="21" y="147"/>
                </a:lnTo>
                <a:lnTo>
                  <a:pt x="26" y="152"/>
                </a:lnTo>
                <a:lnTo>
                  <a:pt x="21" y="163"/>
                </a:lnTo>
                <a:lnTo>
                  <a:pt x="32" y="163"/>
                </a:lnTo>
                <a:lnTo>
                  <a:pt x="26" y="168"/>
                </a:lnTo>
                <a:lnTo>
                  <a:pt x="37" y="174"/>
                </a:lnTo>
                <a:lnTo>
                  <a:pt x="42" y="179"/>
                </a:lnTo>
                <a:lnTo>
                  <a:pt x="48" y="184"/>
                </a:lnTo>
                <a:lnTo>
                  <a:pt x="53" y="190"/>
                </a:lnTo>
                <a:lnTo>
                  <a:pt x="64" y="190"/>
                </a:lnTo>
                <a:lnTo>
                  <a:pt x="69" y="195"/>
                </a:lnTo>
                <a:lnTo>
                  <a:pt x="80" y="195"/>
                </a:lnTo>
                <a:lnTo>
                  <a:pt x="90" y="206"/>
                </a:lnTo>
                <a:lnTo>
                  <a:pt x="106" y="217"/>
                </a:lnTo>
                <a:lnTo>
                  <a:pt x="106" y="228"/>
                </a:lnTo>
                <a:lnTo>
                  <a:pt x="101" y="233"/>
                </a:lnTo>
                <a:lnTo>
                  <a:pt x="96" y="238"/>
                </a:lnTo>
                <a:lnTo>
                  <a:pt x="96" y="249"/>
                </a:lnTo>
                <a:lnTo>
                  <a:pt x="101" y="255"/>
                </a:lnTo>
                <a:lnTo>
                  <a:pt x="96" y="266"/>
                </a:lnTo>
                <a:lnTo>
                  <a:pt x="101" y="276"/>
                </a:lnTo>
                <a:lnTo>
                  <a:pt x="106" y="287"/>
                </a:lnTo>
                <a:lnTo>
                  <a:pt x="112" y="298"/>
                </a:lnTo>
                <a:lnTo>
                  <a:pt x="117" y="303"/>
                </a:lnTo>
                <a:lnTo>
                  <a:pt x="122" y="314"/>
                </a:lnTo>
                <a:lnTo>
                  <a:pt x="128" y="320"/>
                </a:lnTo>
                <a:lnTo>
                  <a:pt x="133" y="325"/>
                </a:lnTo>
                <a:lnTo>
                  <a:pt x="144" y="320"/>
                </a:lnTo>
                <a:lnTo>
                  <a:pt x="149" y="320"/>
                </a:lnTo>
                <a:lnTo>
                  <a:pt x="154" y="325"/>
                </a:lnTo>
                <a:lnTo>
                  <a:pt x="160" y="330"/>
                </a:lnTo>
                <a:lnTo>
                  <a:pt x="165" y="320"/>
                </a:lnTo>
                <a:lnTo>
                  <a:pt x="170" y="325"/>
                </a:lnTo>
                <a:lnTo>
                  <a:pt x="170" y="330"/>
                </a:lnTo>
                <a:lnTo>
                  <a:pt x="170" y="341"/>
                </a:lnTo>
                <a:lnTo>
                  <a:pt x="176" y="347"/>
                </a:lnTo>
                <a:lnTo>
                  <a:pt x="181" y="347"/>
                </a:lnTo>
                <a:lnTo>
                  <a:pt x="192" y="341"/>
                </a:lnTo>
                <a:lnTo>
                  <a:pt x="197" y="347"/>
                </a:lnTo>
                <a:lnTo>
                  <a:pt x="202" y="341"/>
                </a:lnTo>
                <a:lnTo>
                  <a:pt x="213" y="341"/>
                </a:lnTo>
                <a:lnTo>
                  <a:pt x="218" y="347"/>
                </a:lnTo>
                <a:lnTo>
                  <a:pt x="218" y="357"/>
                </a:lnTo>
                <a:lnTo>
                  <a:pt x="213" y="363"/>
                </a:lnTo>
                <a:lnTo>
                  <a:pt x="208" y="368"/>
                </a:lnTo>
                <a:lnTo>
                  <a:pt x="202" y="374"/>
                </a:lnTo>
                <a:lnTo>
                  <a:pt x="197" y="379"/>
                </a:lnTo>
                <a:lnTo>
                  <a:pt x="197" y="390"/>
                </a:lnTo>
                <a:lnTo>
                  <a:pt x="208" y="395"/>
                </a:lnTo>
                <a:lnTo>
                  <a:pt x="213" y="401"/>
                </a:lnTo>
                <a:lnTo>
                  <a:pt x="213" y="406"/>
                </a:lnTo>
                <a:lnTo>
                  <a:pt x="213" y="412"/>
                </a:lnTo>
                <a:lnTo>
                  <a:pt x="213" y="422"/>
                </a:lnTo>
                <a:lnTo>
                  <a:pt x="218" y="428"/>
                </a:lnTo>
                <a:lnTo>
                  <a:pt x="218" y="439"/>
                </a:lnTo>
                <a:lnTo>
                  <a:pt x="224" y="449"/>
                </a:lnTo>
                <a:lnTo>
                  <a:pt x="229" y="455"/>
                </a:lnTo>
                <a:lnTo>
                  <a:pt x="240" y="460"/>
                </a:lnTo>
                <a:lnTo>
                  <a:pt x="240" y="471"/>
                </a:lnTo>
                <a:lnTo>
                  <a:pt x="245" y="476"/>
                </a:lnTo>
                <a:lnTo>
                  <a:pt x="256" y="482"/>
                </a:lnTo>
                <a:lnTo>
                  <a:pt x="261" y="487"/>
                </a:lnTo>
                <a:lnTo>
                  <a:pt x="272" y="487"/>
                </a:lnTo>
                <a:lnTo>
                  <a:pt x="277" y="487"/>
                </a:lnTo>
                <a:lnTo>
                  <a:pt x="282" y="498"/>
                </a:lnTo>
                <a:lnTo>
                  <a:pt x="282" y="503"/>
                </a:lnTo>
                <a:lnTo>
                  <a:pt x="288" y="514"/>
                </a:lnTo>
                <a:lnTo>
                  <a:pt x="293" y="525"/>
                </a:lnTo>
                <a:lnTo>
                  <a:pt x="293" y="536"/>
                </a:lnTo>
                <a:lnTo>
                  <a:pt x="298" y="547"/>
                </a:lnTo>
                <a:lnTo>
                  <a:pt x="293" y="558"/>
                </a:lnTo>
                <a:lnTo>
                  <a:pt x="298" y="563"/>
                </a:lnTo>
                <a:lnTo>
                  <a:pt x="298" y="574"/>
                </a:lnTo>
                <a:lnTo>
                  <a:pt x="304" y="579"/>
                </a:lnTo>
                <a:lnTo>
                  <a:pt x="304" y="590"/>
                </a:lnTo>
                <a:lnTo>
                  <a:pt x="309" y="595"/>
                </a:lnTo>
                <a:lnTo>
                  <a:pt x="320" y="595"/>
                </a:lnTo>
                <a:lnTo>
                  <a:pt x="330" y="601"/>
                </a:lnTo>
                <a:lnTo>
                  <a:pt x="336" y="601"/>
                </a:lnTo>
                <a:lnTo>
                  <a:pt x="346" y="601"/>
                </a:lnTo>
                <a:lnTo>
                  <a:pt x="357" y="595"/>
                </a:lnTo>
                <a:lnTo>
                  <a:pt x="368" y="595"/>
                </a:lnTo>
                <a:lnTo>
                  <a:pt x="378" y="595"/>
                </a:lnTo>
                <a:lnTo>
                  <a:pt x="384" y="585"/>
                </a:lnTo>
                <a:lnTo>
                  <a:pt x="394" y="585"/>
                </a:lnTo>
                <a:lnTo>
                  <a:pt x="394" y="574"/>
                </a:lnTo>
                <a:lnTo>
                  <a:pt x="389" y="563"/>
                </a:lnTo>
                <a:lnTo>
                  <a:pt x="394" y="547"/>
                </a:lnTo>
                <a:lnTo>
                  <a:pt x="394" y="541"/>
                </a:lnTo>
                <a:lnTo>
                  <a:pt x="394" y="531"/>
                </a:lnTo>
                <a:lnTo>
                  <a:pt x="394" y="520"/>
                </a:lnTo>
                <a:lnTo>
                  <a:pt x="405" y="520"/>
                </a:lnTo>
                <a:lnTo>
                  <a:pt x="405" y="509"/>
                </a:lnTo>
                <a:lnTo>
                  <a:pt x="405" y="498"/>
                </a:lnTo>
                <a:lnTo>
                  <a:pt x="416" y="493"/>
                </a:lnTo>
                <a:lnTo>
                  <a:pt x="421" y="487"/>
                </a:lnTo>
                <a:lnTo>
                  <a:pt x="421" y="476"/>
                </a:lnTo>
                <a:lnTo>
                  <a:pt x="421" y="466"/>
                </a:lnTo>
                <a:lnTo>
                  <a:pt x="416" y="460"/>
                </a:lnTo>
                <a:lnTo>
                  <a:pt x="405" y="455"/>
                </a:lnTo>
                <a:lnTo>
                  <a:pt x="400" y="449"/>
                </a:lnTo>
                <a:lnTo>
                  <a:pt x="389" y="444"/>
                </a:lnTo>
                <a:lnTo>
                  <a:pt x="389" y="433"/>
                </a:lnTo>
                <a:lnTo>
                  <a:pt x="378" y="433"/>
                </a:lnTo>
                <a:lnTo>
                  <a:pt x="373" y="428"/>
                </a:lnTo>
                <a:lnTo>
                  <a:pt x="373" y="422"/>
                </a:lnTo>
                <a:lnTo>
                  <a:pt x="378" y="417"/>
                </a:lnTo>
                <a:lnTo>
                  <a:pt x="378" y="406"/>
                </a:lnTo>
                <a:lnTo>
                  <a:pt x="384" y="395"/>
                </a:lnTo>
                <a:lnTo>
                  <a:pt x="389" y="390"/>
                </a:lnTo>
                <a:lnTo>
                  <a:pt x="384" y="385"/>
                </a:lnTo>
                <a:lnTo>
                  <a:pt x="389" y="374"/>
                </a:lnTo>
                <a:lnTo>
                  <a:pt x="389" y="368"/>
                </a:lnTo>
                <a:lnTo>
                  <a:pt x="384" y="363"/>
                </a:lnTo>
                <a:lnTo>
                  <a:pt x="384" y="352"/>
                </a:lnTo>
                <a:lnTo>
                  <a:pt x="378" y="341"/>
                </a:lnTo>
                <a:lnTo>
                  <a:pt x="378" y="336"/>
                </a:lnTo>
                <a:lnTo>
                  <a:pt x="368" y="336"/>
                </a:lnTo>
                <a:lnTo>
                  <a:pt x="378" y="325"/>
                </a:lnTo>
                <a:lnTo>
                  <a:pt x="378" y="314"/>
                </a:lnTo>
                <a:close/>
              </a:path>
            </a:pathLst>
          </a:custGeom>
          <a:solidFill>
            <a:srgbClr val="F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9" name="Freeform 219"/>
          <p:cNvSpPr>
            <a:spLocks/>
          </p:cNvSpPr>
          <p:nvPr/>
        </p:nvSpPr>
        <p:spPr bwMode="auto">
          <a:xfrm>
            <a:off x="4912569" y="4654812"/>
            <a:ext cx="668338" cy="953783"/>
          </a:xfrm>
          <a:custGeom>
            <a:avLst/>
            <a:gdLst>
              <a:gd name="T0" fmla="*/ 368 w 421"/>
              <a:gd name="T1" fmla="*/ 287 h 601"/>
              <a:gd name="T2" fmla="*/ 352 w 421"/>
              <a:gd name="T3" fmla="*/ 260 h 601"/>
              <a:gd name="T4" fmla="*/ 341 w 421"/>
              <a:gd name="T5" fmla="*/ 228 h 601"/>
              <a:gd name="T6" fmla="*/ 336 w 421"/>
              <a:gd name="T7" fmla="*/ 195 h 601"/>
              <a:gd name="T8" fmla="*/ 341 w 421"/>
              <a:gd name="T9" fmla="*/ 163 h 601"/>
              <a:gd name="T10" fmla="*/ 314 w 421"/>
              <a:gd name="T11" fmla="*/ 136 h 601"/>
              <a:gd name="T12" fmla="*/ 282 w 421"/>
              <a:gd name="T13" fmla="*/ 130 h 601"/>
              <a:gd name="T14" fmla="*/ 240 w 421"/>
              <a:gd name="T15" fmla="*/ 109 h 601"/>
              <a:gd name="T16" fmla="*/ 213 w 421"/>
              <a:gd name="T17" fmla="*/ 87 h 601"/>
              <a:gd name="T18" fmla="*/ 176 w 421"/>
              <a:gd name="T19" fmla="*/ 60 h 601"/>
              <a:gd name="T20" fmla="*/ 128 w 421"/>
              <a:gd name="T21" fmla="*/ 28 h 601"/>
              <a:gd name="T22" fmla="*/ 80 w 421"/>
              <a:gd name="T23" fmla="*/ 6 h 601"/>
              <a:gd name="T24" fmla="*/ 69 w 421"/>
              <a:gd name="T25" fmla="*/ 22 h 601"/>
              <a:gd name="T26" fmla="*/ 85 w 421"/>
              <a:gd name="T27" fmla="*/ 65 h 601"/>
              <a:gd name="T28" fmla="*/ 90 w 421"/>
              <a:gd name="T29" fmla="*/ 98 h 601"/>
              <a:gd name="T30" fmla="*/ 64 w 421"/>
              <a:gd name="T31" fmla="*/ 87 h 601"/>
              <a:gd name="T32" fmla="*/ 48 w 421"/>
              <a:gd name="T33" fmla="*/ 114 h 601"/>
              <a:gd name="T34" fmla="*/ 69 w 421"/>
              <a:gd name="T35" fmla="*/ 125 h 601"/>
              <a:gd name="T36" fmla="*/ 64 w 421"/>
              <a:gd name="T37" fmla="*/ 141 h 601"/>
              <a:gd name="T38" fmla="*/ 37 w 421"/>
              <a:gd name="T39" fmla="*/ 130 h 601"/>
              <a:gd name="T40" fmla="*/ 0 w 421"/>
              <a:gd name="T41" fmla="*/ 147 h 601"/>
              <a:gd name="T42" fmla="*/ 21 w 421"/>
              <a:gd name="T43" fmla="*/ 163 h 601"/>
              <a:gd name="T44" fmla="*/ 42 w 421"/>
              <a:gd name="T45" fmla="*/ 179 h 601"/>
              <a:gd name="T46" fmla="*/ 69 w 421"/>
              <a:gd name="T47" fmla="*/ 195 h 601"/>
              <a:gd name="T48" fmla="*/ 106 w 421"/>
              <a:gd name="T49" fmla="*/ 228 h 601"/>
              <a:gd name="T50" fmla="*/ 101 w 421"/>
              <a:gd name="T51" fmla="*/ 255 h 601"/>
              <a:gd name="T52" fmla="*/ 112 w 421"/>
              <a:gd name="T53" fmla="*/ 298 h 601"/>
              <a:gd name="T54" fmla="*/ 133 w 421"/>
              <a:gd name="T55" fmla="*/ 325 h 601"/>
              <a:gd name="T56" fmla="*/ 160 w 421"/>
              <a:gd name="T57" fmla="*/ 330 h 601"/>
              <a:gd name="T58" fmla="*/ 170 w 421"/>
              <a:gd name="T59" fmla="*/ 341 h 601"/>
              <a:gd name="T60" fmla="*/ 197 w 421"/>
              <a:gd name="T61" fmla="*/ 347 h 601"/>
              <a:gd name="T62" fmla="*/ 218 w 421"/>
              <a:gd name="T63" fmla="*/ 357 h 601"/>
              <a:gd name="T64" fmla="*/ 197 w 421"/>
              <a:gd name="T65" fmla="*/ 379 h 601"/>
              <a:gd name="T66" fmla="*/ 213 w 421"/>
              <a:gd name="T67" fmla="*/ 406 h 601"/>
              <a:gd name="T68" fmla="*/ 218 w 421"/>
              <a:gd name="T69" fmla="*/ 439 h 601"/>
              <a:gd name="T70" fmla="*/ 240 w 421"/>
              <a:gd name="T71" fmla="*/ 471 h 601"/>
              <a:gd name="T72" fmla="*/ 272 w 421"/>
              <a:gd name="T73" fmla="*/ 487 h 601"/>
              <a:gd name="T74" fmla="*/ 288 w 421"/>
              <a:gd name="T75" fmla="*/ 514 h 601"/>
              <a:gd name="T76" fmla="*/ 293 w 421"/>
              <a:gd name="T77" fmla="*/ 558 h 601"/>
              <a:gd name="T78" fmla="*/ 304 w 421"/>
              <a:gd name="T79" fmla="*/ 590 h 601"/>
              <a:gd name="T80" fmla="*/ 336 w 421"/>
              <a:gd name="T81" fmla="*/ 601 h 601"/>
              <a:gd name="T82" fmla="*/ 378 w 421"/>
              <a:gd name="T83" fmla="*/ 595 h 601"/>
              <a:gd name="T84" fmla="*/ 389 w 421"/>
              <a:gd name="T85" fmla="*/ 563 h 601"/>
              <a:gd name="T86" fmla="*/ 394 w 421"/>
              <a:gd name="T87" fmla="*/ 520 h 601"/>
              <a:gd name="T88" fmla="*/ 416 w 421"/>
              <a:gd name="T89" fmla="*/ 493 h 601"/>
              <a:gd name="T90" fmla="*/ 416 w 421"/>
              <a:gd name="T91" fmla="*/ 460 h 601"/>
              <a:gd name="T92" fmla="*/ 389 w 421"/>
              <a:gd name="T93" fmla="*/ 433 h 601"/>
              <a:gd name="T94" fmla="*/ 378 w 421"/>
              <a:gd name="T95" fmla="*/ 417 h 601"/>
              <a:gd name="T96" fmla="*/ 384 w 421"/>
              <a:gd name="T97" fmla="*/ 385 h 601"/>
              <a:gd name="T98" fmla="*/ 384 w 421"/>
              <a:gd name="T99" fmla="*/ 352 h 601"/>
              <a:gd name="T100" fmla="*/ 378 w 421"/>
              <a:gd name="T101" fmla="*/ 325 h 6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1" h="601">
                <a:moveTo>
                  <a:pt x="378" y="314"/>
                </a:moveTo>
                <a:lnTo>
                  <a:pt x="373" y="309"/>
                </a:lnTo>
                <a:lnTo>
                  <a:pt x="373" y="298"/>
                </a:lnTo>
                <a:lnTo>
                  <a:pt x="368" y="287"/>
                </a:lnTo>
                <a:lnTo>
                  <a:pt x="362" y="282"/>
                </a:lnTo>
                <a:lnTo>
                  <a:pt x="362" y="276"/>
                </a:lnTo>
                <a:lnTo>
                  <a:pt x="362" y="266"/>
                </a:lnTo>
                <a:lnTo>
                  <a:pt x="352" y="260"/>
                </a:lnTo>
                <a:lnTo>
                  <a:pt x="346" y="255"/>
                </a:lnTo>
                <a:lnTo>
                  <a:pt x="346" y="244"/>
                </a:lnTo>
                <a:lnTo>
                  <a:pt x="341" y="233"/>
                </a:lnTo>
                <a:lnTo>
                  <a:pt x="341" y="228"/>
                </a:lnTo>
                <a:lnTo>
                  <a:pt x="341" y="217"/>
                </a:lnTo>
                <a:lnTo>
                  <a:pt x="341" y="211"/>
                </a:lnTo>
                <a:lnTo>
                  <a:pt x="341" y="201"/>
                </a:lnTo>
                <a:lnTo>
                  <a:pt x="336" y="195"/>
                </a:lnTo>
                <a:lnTo>
                  <a:pt x="336" y="184"/>
                </a:lnTo>
                <a:lnTo>
                  <a:pt x="341" y="179"/>
                </a:lnTo>
                <a:lnTo>
                  <a:pt x="336" y="174"/>
                </a:lnTo>
                <a:lnTo>
                  <a:pt x="341" y="163"/>
                </a:lnTo>
                <a:lnTo>
                  <a:pt x="336" y="152"/>
                </a:lnTo>
                <a:lnTo>
                  <a:pt x="330" y="147"/>
                </a:lnTo>
                <a:lnTo>
                  <a:pt x="325" y="141"/>
                </a:lnTo>
                <a:lnTo>
                  <a:pt x="314" y="136"/>
                </a:lnTo>
                <a:lnTo>
                  <a:pt x="309" y="130"/>
                </a:lnTo>
                <a:lnTo>
                  <a:pt x="298" y="125"/>
                </a:lnTo>
                <a:lnTo>
                  <a:pt x="293" y="119"/>
                </a:lnTo>
                <a:lnTo>
                  <a:pt x="282" y="130"/>
                </a:lnTo>
                <a:lnTo>
                  <a:pt x="272" y="136"/>
                </a:lnTo>
                <a:lnTo>
                  <a:pt x="266" y="130"/>
                </a:lnTo>
                <a:lnTo>
                  <a:pt x="256" y="119"/>
                </a:lnTo>
                <a:lnTo>
                  <a:pt x="240" y="109"/>
                </a:lnTo>
                <a:lnTo>
                  <a:pt x="234" y="103"/>
                </a:lnTo>
                <a:lnTo>
                  <a:pt x="224" y="98"/>
                </a:lnTo>
                <a:lnTo>
                  <a:pt x="218" y="92"/>
                </a:lnTo>
                <a:lnTo>
                  <a:pt x="213" y="87"/>
                </a:lnTo>
                <a:lnTo>
                  <a:pt x="197" y="76"/>
                </a:lnTo>
                <a:lnTo>
                  <a:pt x="186" y="71"/>
                </a:lnTo>
                <a:lnTo>
                  <a:pt x="181" y="65"/>
                </a:lnTo>
                <a:lnTo>
                  <a:pt x="176" y="60"/>
                </a:lnTo>
                <a:lnTo>
                  <a:pt x="165" y="49"/>
                </a:lnTo>
                <a:lnTo>
                  <a:pt x="154" y="44"/>
                </a:lnTo>
                <a:lnTo>
                  <a:pt x="138" y="33"/>
                </a:lnTo>
                <a:lnTo>
                  <a:pt x="128" y="28"/>
                </a:lnTo>
                <a:lnTo>
                  <a:pt x="117" y="28"/>
                </a:lnTo>
                <a:lnTo>
                  <a:pt x="106" y="22"/>
                </a:lnTo>
                <a:lnTo>
                  <a:pt x="96" y="17"/>
                </a:lnTo>
                <a:lnTo>
                  <a:pt x="80" y="6"/>
                </a:lnTo>
                <a:lnTo>
                  <a:pt x="74" y="6"/>
                </a:lnTo>
                <a:lnTo>
                  <a:pt x="64" y="0"/>
                </a:lnTo>
                <a:lnTo>
                  <a:pt x="64" y="17"/>
                </a:lnTo>
                <a:lnTo>
                  <a:pt x="69" y="22"/>
                </a:lnTo>
                <a:lnTo>
                  <a:pt x="64" y="38"/>
                </a:lnTo>
                <a:lnTo>
                  <a:pt x="69" y="44"/>
                </a:lnTo>
                <a:lnTo>
                  <a:pt x="90" y="55"/>
                </a:lnTo>
                <a:lnTo>
                  <a:pt x="85" y="65"/>
                </a:lnTo>
                <a:lnTo>
                  <a:pt x="85" y="76"/>
                </a:lnTo>
                <a:lnTo>
                  <a:pt x="90" y="87"/>
                </a:lnTo>
                <a:lnTo>
                  <a:pt x="85" y="92"/>
                </a:lnTo>
                <a:lnTo>
                  <a:pt x="90" y="98"/>
                </a:lnTo>
                <a:lnTo>
                  <a:pt x="80" y="103"/>
                </a:lnTo>
                <a:lnTo>
                  <a:pt x="74" y="103"/>
                </a:lnTo>
                <a:lnTo>
                  <a:pt x="74" y="92"/>
                </a:lnTo>
                <a:lnTo>
                  <a:pt x="64" y="87"/>
                </a:lnTo>
                <a:lnTo>
                  <a:pt x="48" y="76"/>
                </a:lnTo>
                <a:lnTo>
                  <a:pt x="37" y="87"/>
                </a:lnTo>
                <a:lnTo>
                  <a:pt x="53" y="109"/>
                </a:lnTo>
                <a:lnTo>
                  <a:pt x="48" y="114"/>
                </a:lnTo>
                <a:lnTo>
                  <a:pt x="53" y="114"/>
                </a:lnTo>
                <a:lnTo>
                  <a:pt x="64" y="114"/>
                </a:lnTo>
                <a:lnTo>
                  <a:pt x="69" y="119"/>
                </a:lnTo>
                <a:lnTo>
                  <a:pt x="69" y="125"/>
                </a:lnTo>
                <a:lnTo>
                  <a:pt x="69" y="130"/>
                </a:lnTo>
                <a:lnTo>
                  <a:pt x="64" y="125"/>
                </a:lnTo>
                <a:lnTo>
                  <a:pt x="64" y="130"/>
                </a:lnTo>
                <a:lnTo>
                  <a:pt x="64" y="141"/>
                </a:lnTo>
                <a:lnTo>
                  <a:pt x="58" y="130"/>
                </a:lnTo>
                <a:lnTo>
                  <a:pt x="53" y="130"/>
                </a:lnTo>
                <a:lnTo>
                  <a:pt x="37" y="136"/>
                </a:lnTo>
                <a:lnTo>
                  <a:pt x="37" y="130"/>
                </a:lnTo>
                <a:lnTo>
                  <a:pt x="37" y="119"/>
                </a:lnTo>
                <a:lnTo>
                  <a:pt x="32" y="109"/>
                </a:lnTo>
                <a:lnTo>
                  <a:pt x="10" y="141"/>
                </a:lnTo>
                <a:lnTo>
                  <a:pt x="0" y="147"/>
                </a:lnTo>
                <a:lnTo>
                  <a:pt x="16" y="157"/>
                </a:lnTo>
                <a:lnTo>
                  <a:pt x="21" y="147"/>
                </a:lnTo>
                <a:lnTo>
                  <a:pt x="26" y="152"/>
                </a:lnTo>
                <a:lnTo>
                  <a:pt x="21" y="163"/>
                </a:lnTo>
                <a:lnTo>
                  <a:pt x="32" y="163"/>
                </a:lnTo>
                <a:lnTo>
                  <a:pt x="26" y="168"/>
                </a:lnTo>
                <a:lnTo>
                  <a:pt x="37" y="174"/>
                </a:lnTo>
                <a:lnTo>
                  <a:pt x="42" y="179"/>
                </a:lnTo>
                <a:lnTo>
                  <a:pt x="48" y="184"/>
                </a:lnTo>
                <a:lnTo>
                  <a:pt x="53" y="190"/>
                </a:lnTo>
                <a:lnTo>
                  <a:pt x="64" y="190"/>
                </a:lnTo>
                <a:lnTo>
                  <a:pt x="69" y="195"/>
                </a:lnTo>
                <a:lnTo>
                  <a:pt x="80" y="195"/>
                </a:lnTo>
                <a:lnTo>
                  <a:pt x="90" y="206"/>
                </a:lnTo>
                <a:lnTo>
                  <a:pt x="106" y="217"/>
                </a:lnTo>
                <a:lnTo>
                  <a:pt x="106" y="228"/>
                </a:lnTo>
                <a:lnTo>
                  <a:pt x="101" y="233"/>
                </a:lnTo>
                <a:lnTo>
                  <a:pt x="96" y="238"/>
                </a:lnTo>
                <a:lnTo>
                  <a:pt x="96" y="249"/>
                </a:lnTo>
                <a:lnTo>
                  <a:pt x="101" y="255"/>
                </a:lnTo>
                <a:lnTo>
                  <a:pt x="96" y="266"/>
                </a:lnTo>
                <a:lnTo>
                  <a:pt x="101" y="276"/>
                </a:lnTo>
                <a:lnTo>
                  <a:pt x="106" y="287"/>
                </a:lnTo>
                <a:lnTo>
                  <a:pt x="112" y="298"/>
                </a:lnTo>
                <a:lnTo>
                  <a:pt x="117" y="303"/>
                </a:lnTo>
                <a:lnTo>
                  <a:pt x="122" y="314"/>
                </a:lnTo>
                <a:lnTo>
                  <a:pt x="128" y="320"/>
                </a:lnTo>
                <a:lnTo>
                  <a:pt x="133" y="325"/>
                </a:lnTo>
                <a:lnTo>
                  <a:pt x="144" y="320"/>
                </a:lnTo>
                <a:lnTo>
                  <a:pt x="149" y="320"/>
                </a:lnTo>
                <a:lnTo>
                  <a:pt x="154" y="325"/>
                </a:lnTo>
                <a:lnTo>
                  <a:pt x="160" y="330"/>
                </a:lnTo>
                <a:lnTo>
                  <a:pt x="165" y="320"/>
                </a:lnTo>
                <a:lnTo>
                  <a:pt x="170" y="325"/>
                </a:lnTo>
                <a:lnTo>
                  <a:pt x="170" y="330"/>
                </a:lnTo>
                <a:lnTo>
                  <a:pt x="170" y="341"/>
                </a:lnTo>
                <a:lnTo>
                  <a:pt x="176" y="347"/>
                </a:lnTo>
                <a:lnTo>
                  <a:pt x="181" y="347"/>
                </a:lnTo>
                <a:lnTo>
                  <a:pt x="192" y="341"/>
                </a:lnTo>
                <a:lnTo>
                  <a:pt x="197" y="347"/>
                </a:lnTo>
                <a:lnTo>
                  <a:pt x="202" y="341"/>
                </a:lnTo>
                <a:lnTo>
                  <a:pt x="213" y="341"/>
                </a:lnTo>
                <a:lnTo>
                  <a:pt x="218" y="347"/>
                </a:lnTo>
                <a:lnTo>
                  <a:pt x="218" y="357"/>
                </a:lnTo>
                <a:lnTo>
                  <a:pt x="213" y="363"/>
                </a:lnTo>
                <a:lnTo>
                  <a:pt x="208" y="368"/>
                </a:lnTo>
                <a:lnTo>
                  <a:pt x="202" y="374"/>
                </a:lnTo>
                <a:lnTo>
                  <a:pt x="197" y="379"/>
                </a:lnTo>
                <a:lnTo>
                  <a:pt x="197" y="390"/>
                </a:lnTo>
                <a:lnTo>
                  <a:pt x="208" y="395"/>
                </a:lnTo>
                <a:lnTo>
                  <a:pt x="213" y="401"/>
                </a:lnTo>
                <a:lnTo>
                  <a:pt x="213" y="406"/>
                </a:lnTo>
                <a:lnTo>
                  <a:pt x="213" y="412"/>
                </a:lnTo>
                <a:lnTo>
                  <a:pt x="213" y="422"/>
                </a:lnTo>
                <a:lnTo>
                  <a:pt x="218" y="428"/>
                </a:lnTo>
                <a:lnTo>
                  <a:pt x="218" y="439"/>
                </a:lnTo>
                <a:lnTo>
                  <a:pt x="224" y="449"/>
                </a:lnTo>
                <a:lnTo>
                  <a:pt x="229" y="455"/>
                </a:lnTo>
                <a:lnTo>
                  <a:pt x="240" y="460"/>
                </a:lnTo>
                <a:lnTo>
                  <a:pt x="240" y="471"/>
                </a:lnTo>
                <a:lnTo>
                  <a:pt x="245" y="476"/>
                </a:lnTo>
                <a:lnTo>
                  <a:pt x="256" y="482"/>
                </a:lnTo>
                <a:lnTo>
                  <a:pt x="261" y="487"/>
                </a:lnTo>
                <a:lnTo>
                  <a:pt x="272" y="487"/>
                </a:lnTo>
                <a:lnTo>
                  <a:pt x="277" y="487"/>
                </a:lnTo>
                <a:lnTo>
                  <a:pt x="282" y="498"/>
                </a:lnTo>
                <a:lnTo>
                  <a:pt x="282" y="503"/>
                </a:lnTo>
                <a:lnTo>
                  <a:pt x="288" y="514"/>
                </a:lnTo>
                <a:lnTo>
                  <a:pt x="293" y="525"/>
                </a:lnTo>
                <a:lnTo>
                  <a:pt x="293" y="536"/>
                </a:lnTo>
                <a:lnTo>
                  <a:pt x="298" y="547"/>
                </a:lnTo>
                <a:lnTo>
                  <a:pt x="293" y="558"/>
                </a:lnTo>
                <a:lnTo>
                  <a:pt x="298" y="563"/>
                </a:lnTo>
                <a:lnTo>
                  <a:pt x="298" y="574"/>
                </a:lnTo>
                <a:lnTo>
                  <a:pt x="304" y="579"/>
                </a:lnTo>
                <a:lnTo>
                  <a:pt x="304" y="590"/>
                </a:lnTo>
                <a:lnTo>
                  <a:pt x="309" y="595"/>
                </a:lnTo>
                <a:lnTo>
                  <a:pt x="320" y="595"/>
                </a:lnTo>
                <a:lnTo>
                  <a:pt x="330" y="601"/>
                </a:lnTo>
                <a:lnTo>
                  <a:pt x="336" y="601"/>
                </a:lnTo>
                <a:lnTo>
                  <a:pt x="346" y="601"/>
                </a:lnTo>
                <a:lnTo>
                  <a:pt x="357" y="595"/>
                </a:lnTo>
                <a:lnTo>
                  <a:pt x="368" y="595"/>
                </a:lnTo>
                <a:lnTo>
                  <a:pt x="378" y="595"/>
                </a:lnTo>
                <a:lnTo>
                  <a:pt x="384" y="585"/>
                </a:lnTo>
                <a:lnTo>
                  <a:pt x="394" y="585"/>
                </a:lnTo>
                <a:lnTo>
                  <a:pt x="394" y="574"/>
                </a:lnTo>
                <a:lnTo>
                  <a:pt x="389" y="563"/>
                </a:lnTo>
                <a:lnTo>
                  <a:pt x="394" y="547"/>
                </a:lnTo>
                <a:lnTo>
                  <a:pt x="394" y="541"/>
                </a:lnTo>
                <a:lnTo>
                  <a:pt x="394" y="531"/>
                </a:lnTo>
                <a:lnTo>
                  <a:pt x="394" y="520"/>
                </a:lnTo>
                <a:lnTo>
                  <a:pt x="405" y="520"/>
                </a:lnTo>
                <a:lnTo>
                  <a:pt x="405" y="509"/>
                </a:lnTo>
                <a:lnTo>
                  <a:pt x="405" y="498"/>
                </a:lnTo>
                <a:lnTo>
                  <a:pt x="416" y="493"/>
                </a:lnTo>
                <a:lnTo>
                  <a:pt x="421" y="487"/>
                </a:lnTo>
                <a:lnTo>
                  <a:pt x="421" y="476"/>
                </a:lnTo>
                <a:lnTo>
                  <a:pt x="421" y="466"/>
                </a:lnTo>
                <a:lnTo>
                  <a:pt x="416" y="460"/>
                </a:lnTo>
                <a:lnTo>
                  <a:pt x="405" y="455"/>
                </a:lnTo>
                <a:lnTo>
                  <a:pt x="400" y="449"/>
                </a:lnTo>
                <a:lnTo>
                  <a:pt x="389" y="444"/>
                </a:lnTo>
                <a:lnTo>
                  <a:pt x="389" y="433"/>
                </a:lnTo>
                <a:lnTo>
                  <a:pt x="378" y="433"/>
                </a:lnTo>
                <a:lnTo>
                  <a:pt x="373" y="428"/>
                </a:lnTo>
                <a:lnTo>
                  <a:pt x="373" y="422"/>
                </a:lnTo>
                <a:lnTo>
                  <a:pt x="378" y="417"/>
                </a:lnTo>
                <a:lnTo>
                  <a:pt x="378" y="406"/>
                </a:lnTo>
                <a:lnTo>
                  <a:pt x="384" y="395"/>
                </a:lnTo>
                <a:lnTo>
                  <a:pt x="389" y="390"/>
                </a:lnTo>
                <a:lnTo>
                  <a:pt x="384" y="385"/>
                </a:lnTo>
                <a:lnTo>
                  <a:pt x="389" y="374"/>
                </a:lnTo>
                <a:lnTo>
                  <a:pt x="389" y="368"/>
                </a:lnTo>
                <a:lnTo>
                  <a:pt x="384" y="363"/>
                </a:lnTo>
                <a:lnTo>
                  <a:pt x="384" y="352"/>
                </a:lnTo>
                <a:lnTo>
                  <a:pt x="378" y="341"/>
                </a:lnTo>
                <a:lnTo>
                  <a:pt x="378" y="336"/>
                </a:lnTo>
                <a:lnTo>
                  <a:pt x="368" y="336"/>
                </a:lnTo>
                <a:lnTo>
                  <a:pt x="378" y="325"/>
                </a:lnTo>
                <a:lnTo>
                  <a:pt x="378" y="314"/>
                </a:lnTo>
                <a:close/>
              </a:path>
            </a:pathLst>
          </a:custGeom>
          <a:noFill/>
          <a:ln w="2540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0" name="Freeform 108"/>
          <p:cNvSpPr>
            <a:spLocks/>
          </p:cNvSpPr>
          <p:nvPr/>
        </p:nvSpPr>
        <p:spPr bwMode="auto">
          <a:xfrm>
            <a:off x="6290519" y="4105712"/>
            <a:ext cx="279400" cy="215831"/>
          </a:xfrm>
          <a:custGeom>
            <a:avLst/>
            <a:gdLst>
              <a:gd name="T0" fmla="*/ 16 w 176"/>
              <a:gd name="T1" fmla="*/ 0 h 136"/>
              <a:gd name="T2" fmla="*/ 0 w 176"/>
              <a:gd name="T3" fmla="*/ 11 h 136"/>
              <a:gd name="T4" fmla="*/ 0 w 176"/>
              <a:gd name="T5" fmla="*/ 22 h 136"/>
              <a:gd name="T6" fmla="*/ 6 w 176"/>
              <a:gd name="T7" fmla="*/ 27 h 136"/>
              <a:gd name="T8" fmla="*/ 16 w 176"/>
              <a:gd name="T9" fmla="*/ 38 h 136"/>
              <a:gd name="T10" fmla="*/ 22 w 176"/>
              <a:gd name="T11" fmla="*/ 49 h 136"/>
              <a:gd name="T12" fmla="*/ 22 w 176"/>
              <a:gd name="T13" fmla="*/ 65 h 136"/>
              <a:gd name="T14" fmla="*/ 27 w 176"/>
              <a:gd name="T15" fmla="*/ 81 h 136"/>
              <a:gd name="T16" fmla="*/ 38 w 176"/>
              <a:gd name="T17" fmla="*/ 87 h 136"/>
              <a:gd name="T18" fmla="*/ 48 w 176"/>
              <a:gd name="T19" fmla="*/ 98 h 136"/>
              <a:gd name="T20" fmla="*/ 54 w 176"/>
              <a:gd name="T21" fmla="*/ 103 h 136"/>
              <a:gd name="T22" fmla="*/ 43 w 176"/>
              <a:gd name="T23" fmla="*/ 103 h 136"/>
              <a:gd name="T24" fmla="*/ 59 w 176"/>
              <a:gd name="T25" fmla="*/ 114 h 136"/>
              <a:gd name="T26" fmla="*/ 59 w 176"/>
              <a:gd name="T27" fmla="*/ 130 h 136"/>
              <a:gd name="T28" fmla="*/ 70 w 176"/>
              <a:gd name="T29" fmla="*/ 136 h 136"/>
              <a:gd name="T30" fmla="*/ 80 w 176"/>
              <a:gd name="T31" fmla="*/ 125 h 136"/>
              <a:gd name="T32" fmla="*/ 91 w 176"/>
              <a:gd name="T33" fmla="*/ 119 h 136"/>
              <a:gd name="T34" fmla="*/ 91 w 176"/>
              <a:gd name="T35" fmla="*/ 103 h 136"/>
              <a:gd name="T36" fmla="*/ 96 w 176"/>
              <a:gd name="T37" fmla="*/ 87 h 136"/>
              <a:gd name="T38" fmla="*/ 112 w 176"/>
              <a:gd name="T39" fmla="*/ 92 h 136"/>
              <a:gd name="T40" fmla="*/ 128 w 176"/>
              <a:gd name="T41" fmla="*/ 98 h 136"/>
              <a:gd name="T42" fmla="*/ 150 w 176"/>
              <a:gd name="T43" fmla="*/ 98 h 136"/>
              <a:gd name="T44" fmla="*/ 155 w 176"/>
              <a:gd name="T45" fmla="*/ 71 h 136"/>
              <a:gd name="T46" fmla="*/ 166 w 176"/>
              <a:gd name="T47" fmla="*/ 60 h 136"/>
              <a:gd name="T48" fmla="*/ 176 w 176"/>
              <a:gd name="T49" fmla="*/ 44 h 136"/>
              <a:gd name="T50" fmla="*/ 160 w 176"/>
              <a:gd name="T51" fmla="*/ 33 h 136"/>
              <a:gd name="T52" fmla="*/ 144 w 176"/>
              <a:gd name="T53" fmla="*/ 22 h 136"/>
              <a:gd name="T54" fmla="*/ 128 w 176"/>
              <a:gd name="T55" fmla="*/ 17 h 136"/>
              <a:gd name="T56" fmla="*/ 112 w 176"/>
              <a:gd name="T57" fmla="*/ 6 h 136"/>
              <a:gd name="T58" fmla="*/ 96 w 176"/>
              <a:gd name="T59" fmla="*/ 6 h 136"/>
              <a:gd name="T60" fmla="*/ 91 w 176"/>
              <a:gd name="T61" fmla="*/ 22 h 136"/>
              <a:gd name="T62" fmla="*/ 75 w 176"/>
              <a:gd name="T63" fmla="*/ 11 h 136"/>
              <a:gd name="T64" fmla="*/ 54 w 176"/>
              <a:gd name="T65" fmla="*/ 17 h 136"/>
              <a:gd name="T66" fmla="*/ 43 w 176"/>
              <a:gd name="T67" fmla="*/ 17 h 136"/>
              <a:gd name="T68" fmla="*/ 32 w 176"/>
              <a:gd name="T69" fmla="*/ 11 h 136"/>
              <a:gd name="T70" fmla="*/ 22 w 176"/>
              <a:gd name="T71" fmla="*/ 11 h 1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6" h="136">
                <a:moveTo>
                  <a:pt x="22" y="11"/>
                </a:moveTo>
                <a:lnTo>
                  <a:pt x="16" y="0"/>
                </a:lnTo>
                <a:lnTo>
                  <a:pt x="6" y="6"/>
                </a:lnTo>
                <a:lnTo>
                  <a:pt x="0" y="11"/>
                </a:lnTo>
                <a:lnTo>
                  <a:pt x="6" y="17"/>
                </a:lnTo>
                <a:lnTo>
                  <a:pt x="0" y="22"/>
                </a:lnTo>
                <a:lnTo>
                  <a:pt x="0" y="33"/>
                </a:lnTo>
                <a:lnTo>
                  <a:pt x="6" y="27"/>
                </a:lnTo>
                <a:lnTo>
                  <a:pt x="11" y="27"/>
                </a:lnTo>
                <a:lnTo>
                  <a:pt x="16" y="38"/>
                </a:lnTo>
                <a:lnTo>
                  <a:pt x="11" y="44"/>
                </a:lnTo>
                <a:lnTo>
                  <a:pt x="22" y="49"/>
                </a:lnTo>
                <a:lnTo>
                  <a:pt x="22" y="54"/>
                </a:lnTo>
                <a:lnTo>
                  <a:pt x="22" y="65"/>
                </a:lnTo>
                <a:lnTo>
                  <a:pt x="27" y="76"/>
                </a:lnTo>
                <a:lnTo>
                  <a:pt x="27" y="81"/>
                </a:lnTo>
                <a:lnTo>
                  <a:pt x="32" y="81"/>
                </a:lnTo>
                <a:lnTo>
                  <a:pt x="38" y="87"/>
                </a:lnTo>
                <a:lnTo>
                  <a:pt x="38" y="98"/>
                </a:lnTo>
                <a:lnTo>
                  <a:pt x="48" y="98"/>
                </a:lnTo>
                <a:lnTo>
                  <a:pt x="54" y="98"/>
                </a:lnTo>
                <a:lnTo>
                  <a:pt x="54" y="103"/>
                </a:lnTo>
                <a:lnTo>
                  <a:pt x="48" y="103"/>
                </a:lnTo>
                <a:lnTo>
                  <a:pt x="43" y="103"/>
                </a:lnTo>
                <a:lnTo>
                  <a:pt x="48" y="109"/>
                </a:lnTo>
                <a:lnTo>
                  <a:pt x="59" y="114"/>
                </a:lnTo>
                <a:lnTo>
                  <a:pt x="54" y="125"/>
                </a:lnTo>
                <a:lnTo>
                  <a:pt x="59" y="130"/>
                </a:lnTo>
                <a:lnTo>
                  <a:pt x="64" y="136"/>
                </a:lnTo>
                <a:lnTo>
                  <a:pt x="70" y="136"/>
                </a:lnTo>
                <a:lnTo>
                  <a:pt x="75" y="136"/>
                </a:lnTo>
                <a:lnTo>
                  <a:pt x="80" y="125"/>
                </a:lnTo>
                <a:lnTo>
                  <a:pt x="80" y="119"/>
                </a:lnTo>
                <a:lnTo>
                  <a:pt x="91" y="119"/>
                </a:lnTo>
                <a:lnTo>
                  <a:pt x="91" y="109"/>
                </a:lnTo>
                <a:lnTo>
                  <a:pt x="91" y="103"/>
                </a:lnTo>
                <a:lnTo>
                  <a:pt x="91" y="98"/>
                </a:lnTo>
                <a:lnTo>
                  <a:pt x="96" y="87"/>
                </a:lnTo>
                <a:lnTo>
                  <a:pt x="102" y="87"/>
                </a:lnTo>
                <a:lnTo>
                  <a:pt x="112" y="92"/>
                </a:lnTo>
                <a:lnTo>
                  <a:pt x="123" y="98"/>
                </a:lnTo>
                <a:lnTo>
                  <a:pt x="128" y="98"/>
                </a:lnTo>
                <a:lnTo>
                  <a:pt x="139" y="98"/>
                </a:lnTo>
                <a:lnTo>
                  <a:pt x="150" y="98"/>
                </a:lnTo>
                <a:lnTo>
                  <a:pt x="155" y="81"/>
                </a:lnTo>
                <a:lnTo>
                  <a:pt x="155" y="71"/>
                </a:lnTo>
                <a:lnTo>
                  <a:pt x="160" y="65"/>
                </a:lnTo>
                <a:lnTo>
                  <a:pt x="166" y="60"/>
                </a:lnTo>
                <a:lnTo>
                  <a:pt x="171" y="54"/>
                </a:lnTo>
                <a:lnTo>
                  <a:pt x="176" y="44"/>
                </a:lnTo>
                <a:lnTo>
                  <a:pt x="171" y="38"/>
                </a:lnTo>
                <a:lnTo>
                  <a:pt x="160" y="33"/>
                </a:lnTo>
                <a:lnTo>
                  <a:pt x="150" y="27"/>
                </a:lnTo>
                <a:lnTo>
                  <a:pt x="144" y="22"/>
                </a:lnTo>
                <a:lnTo>
                  <a:pt x="134" y="17"/>
                </a:lnTo>
                <a:lnTo>
                  <a:pt x="128" y="17"/>
                </a:lnTo>
                <a:lnTo>
                  <a:pt x="128" y="0"/>
                </a:lnTo>
                <a:lnTo>
                  <a:pt x="112" y="6"/>
                </a:lnTo>
                <a:lnTo>
                  <a:pt x="102" y="0"/>
                </a:lnTo>
                <a:lnTo>
                  <a:pt x="96" y="6"/>
                </a:lnTo>
                <a:lnTo>
                  <a:pt x="91" y="11"/>
                </a:lnTo>
                <a:lnTo>
                  <a:pt x="91" y="22"/>
                </a:lnTo>
                <a:lnTo>
                  <a:pt x="80" y="22"/>
                </a:lnTo>
                <a:lnTo>
                  <a:pt x="75" y="11"/>
                </a:lnTo>
                <a:lnTo>
                  <a:pt x="64" y="11"/>
                </a:lnTo>
                <a:lnTo>
                  <a:pt x="54" y="17"/>
                </a:lnTo>
                <a:lnTo>
                  <a:pt x="48" y="11"/>
                </a:lnTo>
                <a:lnTo>
                  <a:pt x="43" y="17"/>
                </a:lnTo>
                <a:lnTo>
                  <a:pt x="38" y="11"/>
                </a:lnTo>
                <a:lnTo>
                  <a:pt x="32" y="11"/>
                </a:lnTo>
                <a:lnTo>
                  <a:pt x="22" y="11"/>
                </a:lnTo>
                <a:close/>
              </a:path>
            </a:pathLst>
          </a:custGeom>
          <a:solidFill>
            <a:srgbClr val="B0D8FF"/>
          </a:solidFill>
          <a:ln w="9525">
            <a:solidFill>
              <a:srgbClr val="808080"/>
            </a:solidFill>
            <a:round/>
            <a:headEnd/>
            <a:tailEnd/>
          </a:ln>
        </p:spPr>
        <p:txBody>
          <a:bodyPr/>
          <a:lstStyle/>
          <a:p>
            <a:endParaRPr lang="ja-JP" altLang="en-US"/>
          </a:p>
        </p:txBody>
      </p:sp>
      <p:grpSp>
        <p:nvGrpSpPr>
          <p:cNvPr id="67" name="グループ化 57">
            <a:extLst>
              <a:ext uri="{FF2B5EF4-FFF2-40B4-BE49-F238E27FC236}">
                <a16:creationId xmlns:a16="http://schemas.microsoft.com/office/drawing/2014/main" id="{0F92A181-EF34-4DBC-B157-9074061BAC9A}"/>
              </a:ext>
            </a:extLst>
          </p:cNvPr>
          <p:cNvGrpSpPr>
            <a:grpSpLocks/>
          </p:cNvGrpSpPr>
          <p:nvPr/>
        </p:nvGrpSpPr>
        <p:grpSpPr bwMode="auto">
          <a:xfrm>
            <a:off x="4843389" y="5886810"/>
            <a:ext cx="2454579" cy="265208"/>
            <a:chOff x="5581222" y="5459016"/>
            <a:chExt cx="2298570" cy="354634"/>
          </a:xfrm>
        </p:grpSpPr>
        <p:sp>
          <p:nvSpPr>
            <p:cNvPr id="68" name="テキスト ボックス 67">
              <a:extLst>
                <a:ext uri="{FF2B5EF4-FFF2-40B4-BE49-F238E27FC236}">
                  <a16:creationId xmlns:a16="http://schemas.microsoft.com/office/drawing/2014/main" id="{749384B5-E1E9-40DD-A060-F14101864E86}"/>
                </a:ext>
              </a:extLst>
            </p:cNvPr>
            <p:cNvSpPr txBox="1"/>
            <p:nvPr/>
          </p:nvSpPr>
          <p:spPr>
            <a:xfrm>
              <a:off x="5864964" y="5460356"/>
              <a:ext cx="1035921" cy="353294"/>
            </a:xfrm>
            <a:prstGeom prst="rect">
              <a:avLst/>
            </a:prstGeom>
            <a:noFill/>
            <a:ln w="6350">
              <a:noFill/>
            </a:ln>
          </p:spPr>
          <p:txBody>
            <a:bodyPr/>
            <a:lstStyle/>
            <a:p>
              <a:pPr marL="0" marR="0" lvl="0" indent="0" algn="just" defTabSz="326578" rtl="0" eaLnBrk="1" fontAlgn="auto" latinLnBrk="0" hangingPunct="1">
                <a:lnSpc>
                  <a:spcPts val="900"/>
                </a:lnSpc>
                <a:spcBef>
                  <a:spcPts val="0"/>
                </a:spcBef>
                <a:spcAft>
                  <a:spcPts val="0"/>
                </a:spcAft>
                <a:buClrTx/>
                <a:buSzTx/>
                <a:buFontTx/>
                <a:buNone/>
                <a:tabLst/>
                <a:defRPr/>
              </a:pPr>
              <a:r>
                <a:rPr kumimoji="0" lang="ja-JP" altLang="en-US" sz="825" b="0" i="0" u="none" strike="noStrike" kern="1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Times New Roman" panose="02020603050405020304" pitchFamily="18" charset="0"/>
                </a:rPr>
                <a:t>統合協議済み団体</a:t>
              </a:r>
              <a:endParaRPr kumimoji="0" lang="ja-JP" altLang="en-US" sz="825"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9" name="正方形/長方形 68">
              <a:extLst>
                <a:ext uri="{FF2B5EF4-FFF2-40B4-BE49-F238E27FC236}">
                  <a16:creationId xmlns:a16="http://schemas.microsoft.com/office/drawing/2014/main" id="{E4A0706C-12C8-4D39-B158-5ADB31D4D8D5}"/>
                </a:ext>
              </a:extLst>
            </p:cNvPr>
            <p:cNvSpPr/>
            <p:nvPr/>
          </p:nvSpPr>
          <p:spPr>
            <a:xfrm>
              <a:off x="5581222" y="5503609"/>
              <a:ext cx="314557" cy="191052"/>
            </a:xfrm>
            <a:prstGeom prst="rect">
              <a:avLst/>
            </a:prstGeom>
            <a:solidFill>
              <a:srgbClr val="FF71B8"/>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正方形/長方形 69">
              <a:extLst>
                <a:ext uri="{FF2B5EF4-FFF2-40B4-BE49-F238E27FC236}">
                  <a16:creationId xmlns:a16="http://schemas.microsoft.com/office/drawing/2014/main" id="{50B6DAA0-6F52-4946-871B-72C979F172C6}"/>
                </a:ext>
              </a:extLst>
            </p:cNvPr>
            <p:cNvSpPr/>
            <p:nvPr/>
          </p:nvSpPr>
          <p:spPr>
            <a:xfrm>
              <a:off x="6905909" y="5497597"/>
              <a:ext cx="314557" cy="191051"/>
            </a:xfrm>
            <a:prstGeom prst="rect">
              <a:avLst/>
            </a:prstGeom>
            <a:solidFill>
              <a:srgbClr val="99CCFF"/>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1" name="テキスト ボックス 70">
              <a:extLst>
                <a:ext uri="{FF2B5EF4-FFF2-40B4-BE49-F238E27FC236}">
                  <a16:creationId xmlns:a16="http://schemas.microsoft.com/office/drawing/2014/main" id="{51F15F0B-088D-4A00-9386-2EE18A2938B7}"/>
                </a:ext>
              </a:extLst>
            </p:cNvPr>
            <p:cNvSpPr txBox="1"/>
            <p:nvPr/>
          </p:nvSpPr>
          <p:spPr>
            <a:xfrm>
              <a:off x="7184626" y="5459016"/>
              <a:ext cx="695166" cy="353294"/>
            </a:xfrm>
            <a:prstGeom prst="rect">
              <a:avLst/>
            </a:prstGeom>
            <a:noFill/>
            <a:ln w="6350">
              <a:noFill/>
            </a:ln>
          </p:spPr>
          <p:txBody>
            <a:bodyPr/>
            <a:lstStyle/>
            <a:p>
              <a:pPr marL="0" marR="0" lvl="0" indent="0" algn="just" defTabSz="326578" rtl="0" eaLnBrk="1" fontAlgn="auto" latinLnBrk="0" hangingPunct="1">
                <a:lnSpc>
                  <a:spcPts val="900"/>
                </a:lnSpc>
                <a:spcBef>
                  <a:spcPts val="0"/>
                </a:spcBef>
                <a:spcAft>
                  <a:spcPts val="0"/>
                </a:spcAft>
                <a:buClrTx/>
                <a:buSzTx/>
                <a:buFontTx/>
                <a:buNone/>
                <a:tabLst/>
                <a:defRPr/>
              </a:pPr>
              <a:r>
                <a:rPr kumimoji="0" lang="ja-JP" altLang="en-US" sz="825" b="0" i="0" u="none" strike="noStrike" kern="1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Times New Roman" panose="02020603050405020304" pitchFamily="18" charset="0"/>
                </a:rPr>
                <a:t>既統合団体</a:t>
              </a:r>
              <a:endParaRPr kumimoji="0" lang="ja-JP" altLang="en-US" sz="825"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28" name="グループ化 6266"/>
          <p:cNvGrpSpPr>
            <a:grpSpLocks/>
          </p:cNvGrpSpPr>
          <p:nvPr/>
        </p:nvGrpSpPr>
        <p:grpSpPr bwMode="auto">
          <a:xfrm>
            <a:off x="3530679" y="1646545"/>
            <a:ext cx="3706812" cy="4394200"/>
            <a:chOff x="4981574" y="1395412"/>
            <a:chExt cx="3706021" cy="4394994"/>
          </a:xfrm>
        </p:grpSpPr>
        <p:sp>
          <p:nvSpPr>
            <p:cNvPr id="29" name="テキスト ボックス 3">
              <a:extLst>
                <a:ext uri="{FF2B5EF4-FFF2-40B4-BE49-F238E27FC236}">
                  <a16:creationId xmlns:a16="http://schemas.microsoft.com/office/drawing/2014/main" id="{B537BEC3-8BBE-465B-B641-2176E22EFF87}"/>
                </a:ext>
              </a:extLst>
            </p:cNvPr>
            <p:cNvSpPr txBox="1">
              <a:spLocks noChangeArrowheads="1"/>
            </p:cNvSpPr>
            <p:nvPr/>
          </p:nvSpPr>
          <p:spPr bwMode="auto">
            <a:xfrm>
              <a:off x="6611588" y="1395412"/>
              <a:ext cx="472974" cy="215939"/>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能勢町</a:t>
              </a:r>
            </a:p>
          </p:txBody>
        </p:sp>
        <p:sp>
          <p:nvSpPr>
            <p:cNvPr id="30" name="テキスト ボックス 4">
              <a:extLst>
                <a:ext uri="{FF2B5EF4-FFF2-40B4-BE49-F238E27FC236}">
                  <a16:creationId xmlns:a16="http://schemas.microsoft.com/office/drawing/2014/main" id="{6950BEF9-37FE-4386-853A-2192C778E03A}"/>
                </a:ext>
              </a:extLst>
            </p:cNvPr>
            <p:cNvSpPr txBox="1">
              <a:spLocks noChangeArrowheads="1"/>
            </p:cNvSpPr>
            <p:nvPr/>
          </p:nvSpPr>
          <p:spPr bwMode="auto">
            <a:xfrm>
              <a:off x="7024250" y="1744725"/>
              <a:ext cx="472974" cy="214352"/>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豊能町</a:t>
              </a:r>
            </a:p>
          </p:txBody>
        </p:sp>
        <p:sp>
          <p:nvSpPr>
            <p:cNvPr id="32" name="テキスト ボックス 5">
              <a:extLst>
                <a:ext uri="{FF2B5EF4-FFF2-40B4-BE49-F238E27FC236}">
                  <a16:creationId xmlns:a16="http://schemas.microsoft.com/office/drawing/2014/main" id="{77DDC104-4A12-4D37-8A8A-E8811DA6A3B5}"/>
                </a:ext>
              </a:extLst>
            </p:cNvPr>
            <p:cNvSpPr txBox="1">
              <a:spLocks noChangeArrowheads="1"/>
            </p:cNvSpPr>
            <p:nvPr/>
          </p:nvSpPr>
          <p:spPr bwMode="auto">
            <a:xfrm>
              <a:off x="6730626" y="2187718"/>
              <a:ext cx="425359" cy="195297"/>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池田市</a:t>
              </a:r>
            </a:p>
          </p:txBody>
        </p:sp>
        <p:sp>
          <p:nvSpPr>
            <p:cNvPr id="39" name="テキスト ボックス 6">
              <a:extLst>
                <a:ext uri="{FF2B5EF4-FFF2-40B4-BE49-F238E27FC236}">
                  <a16:creationId xmlns:a16="http://schemas.microsoft.com/office/drawing/2014/main" id="{BD17E6F9-5978-424B-A7AC-55D7CF0C5B0C}"/>
                </a:ext>
              </a:extLst>
            </p:cNvPr>
            <p:cNvSpPr txBox="1">
              <a:spLocks noChangeArrowheads="1"/>
            </p:cNvSpPr>
            <p:nvPr/>
          </p:nvSpPr>
          <p:spPr bwMode="auto">
            <a:xfrm>
              <a:off x="6998855" y="2190894"/>
              <a:ext cx="425359" cy="195297"/>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箕面市</a:t>
              </a:r>
            </a:p>
          </p:txBody>
        </p:sp>
        <p:sp>
          <p:nvSpPr>
            <p:cNvPr id="40" name="テキスト ボックス 39">
              <a:extLst>
                <a:ext uri="{FF2B5EF4-FFF2-40B4-BE49-F238E27FC236}">
                  <a16:creationId xmlns:a16="http://schemas.microsoft.com/office/drawing/2014/main" id="{9B4CD9A9-1782-4200-98F7-9077B35E8A13}"/>
                </a:ext>
              </a:extLst>
            </p:cNvPr>
            <p:cNvSpPr txBox="1">
              <a:spLocks noChangeArrowheads="1"/>
            </p:cNvSpPr>
            <p:nvPr/>
          </p:nvSpPr>
          <p:spPr bwMode="auto">
            <a:xfrm>
              <a:off x="6895690" y="2552909"/>
              <a:ext cx="425359" cy="195297"/>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a:latin typeface="メイリオ" panose="020B0604030504040204" pitchFamily="50" charset="-128"/>
                  <a:ea typeface="メイリオ" panose="020B0604030504040204" pitchFamily="50" charset="-128"/>
                </a:rPr>
                <a:t>豊中市</a:t>
              </a:r>
            </a:p>
          </p:txBody>
        </p:sp>
        <p:sp>
          <p:nvSpPr>
            <p:cNvPr id="41" name="テキスト ボックス 8">
              <a:extLst>
                <a:ext uri="{FF2B5EF4-FFF2-40B4-BE49-F238E27FC236}">
                  <a16:creationId xmlns:a16="http://schemas.microsoft.com/office/drawing/2014/main" id="{863CFD21-B69D-49EC-A147-408E162E31B6}"/>
                </a:ext>
              </a:extLst>
            </p:cNvPr>
            <p:cNvSpPr txBox="1">
              <a:spLocks noChangeArrowheads="1"/>
            </p:cNvSpPr>
            <p:nvPr/>
          </p:nvSpPr>
          <p:spPr bwMode="auto">
            <a:xfrm>
              <a:off x="7195663" y="2549734"/>
              <a:ext cx="426947" cy="195297"/>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吹田市</a:t>
              </a:r>
            </a:p>
          </p:txBody>
        </p:sp>
        <p:sp>
          <p:nvSpPr>
            <p:cNvPr id="42" name="テキスト ボックス 9">
              <a:extLst>
                <a:ext uri="{FF2B5EF4-FFF2-40B4-BE49-F238E27FC236}">
                  <a16:creationId xmlns:a16="http://schemas.microsoft.com/office/drawing/2014/main" id="{1DD08159-B730-4A05-8047-BB5E80D7B042}"/>
                </a:ext>
              </a:extLst>
            </p:cNvPr>
            <p:cNvSpPr txBox="1">
              <a:spLocks noChangeArrowheads="1"/>
            </p:cNvSpPr>
            <p:nvPr/>
          </p:nvSpPr>
          <p:spPr bwMode="auto">
            <a:xfrm>
              <a:off x="7392471" y="2181367"/>
              <a:ext cx="425359" cy="195297"/>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茨木市</a:t>
              </a:r>
            </a:p>
          </p:txBody>
        </p:sp>
        <p:sp>
          <p:nvSpPr>
            <p:cNvPr id="43" name="テキスト ボックス 10">
              <a:extLst>
                <a:ext uri="{FF2B5EF4-FFF2-40B4-BE49-F238E27FC236}">
                  <a16:creationId xmlns:a16="http://schemas.microsoft.com/office/drawing/2014/main" id="{EC7CF7E5-6059-4138-8F0E-4D75B3667C91}"/>
                </a:ext>
              </a:extLst>
            </p:cNvPr>
            <p:cNvSpPr txBox="1">
              <a:spLocks noChangeArrowheads="1"/>
            </p:cNvSpPr>
            <p:nvPr/>
          </p:nvSpPr>
          <p:spPr bwMode="auto">
            <a:xfrm>
              <a:off x="7521032" y="2660879"/>
              <a:ext cx="425359" cy="195297"/>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摂津市</a:t>
              </a:r>
            </a:p>
          </p:txBody>
        </p:sp>
        <p:sp>
          <p:nvSpPr>
            <p:cNvPr id="44" name="テキスト ボックス 11">
              <a:extLst>
                <a:ext uri="{FF2B5EF4-FFF2-40B4-BE49-F238E27FC236}">
                  <a16:creationId xmlns:a16="http://schemas.microsoft.com/office/drawing/2014/main" id="{46BA6658-4F9E-40F4-92F8-75552350B8F6}"/>
                </a:ext>
              </a:extLst>
            </p:cNvPr>
            <p:cNvSpPr txBox="1">
              <a:spLocks noChangeArrowheads="1"/>
            </p:cNvSpPr>
            <p:nvPr/>
          </p:nvSpPr>
          <p:spPr bwMode="auto">
            <a:xfrm>
              <a:off x="7778152" y="2090863"/>
              <a:ext cx="425359" cy="195298"/>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高槻市</a:t>
              </a:r>
            </a:p>
          </p:txBody>
        </p:sp>
        <p:sp>
          <p:nvSpPr>
            <p:cNvPr id="45" name="テキスト ボックス 12">
              <a:extLst>
                <a:ext uri="{FF2B5EF4-FFF2-40B4-BE49-F238E27FC236}">
                  <a16:creationId xmlns:a16="http://schemas.microsoft.com/office/drawing/2014/main" id="{AAC7C653-C619-4BF4-9923-8F9884A2BF1D}"/>
                </a:ext>
              </a:extLst>
            </p:cNvPr>
            <p:cNvSpPr txBox="1">
              <a:spLocks noChangeArrowheads="1"/>
            </p:cNvSpPr>
            <p:nvPr/>
          </p:nvSpPr>
          <p:spPr bwMode="auto">
            <a:xfrm>
              <a:off x="8087648" y="1909855"/>
              <a:ext cx="425359" cy="195298"/>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島本町</a:t>
              </a:r>
            </a:p>
          </p:txBody>
        </p:sp>
        <p:sp>
          <p:nvSpPr>
            <p:cNvPr id="46" name="テキスト ボックス 13">
              <a:extLst>
                <a:ext uri="{FF2B5EF4-FFF2-40B4-BE49-F238E27FC236}">
                  <a16:creationId xmlns:a16="http://schemas.microsoft.com/office/drawing/2014/main" id="{44D60708-8F62-47B7-AE93-54FC527DCF7E}"/>
                </a:ext>
              </a:extLst>
            </p:cNvPr>
            <p:cNvSpPr txBox="1">
              <a:spLocks noChangeArrowheads="1"/>
            </p:cNvSpPr>
            <p:nvPr/>
          </p:nvSpPr>
          <p:spPr bwMode="auto">
            <a:xfrm>
              <a:off x="8165419" y="2303626"/>
              <a:ext cx="425359" cy="195298"/>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a:latin typeface="メイリオ" panose="020B0604030504040204" pitchFamily="50" charset="-128"/>
                  <a:ea typeface="メイリオ" panose="020B0604030504040204" pitchFamily="50" charset="-128"/>
                </a:rPr>
                <a:t>枚方市</a:t>
              </a:r>
            </a:p>
          </p:txBody>
        </p:sp>
        <p:sp>
          <p:nvSpPr>
            <p:cNvPr id="47" name="テキスト ボックス 14">
              <a:extLst>
                <a:ext uri="{FF2B5EF4-FFF2-40B4-BE49-F238E27FC236}">
                  <a16:creationId xmlns:a16="http://schemas.microsoft.com/office/drawing/2014/main" id="{F8A35B58-6C29-4DF8-8ADF-1AD83D23411E}"/>
                </a:ext>
              </a:extLst>
            </p:cNvPr>
            <p:cNvSpPr txBox="1">
              <a:spLocks noChangeArrowheads="1"/>
            </p:cNvSpPr>
            <p:nvPr/>
          </p:nvSpPr>
          <p:spPr bwMode="auto">
            <a:xfrm>
              <a:off x="8260649" y="2652939"/>
              <a:ext cx="426946" cy="195298"/>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交野市</a:t>
              </a:r>
            </a:p>
          </p:txBody>
        </p:sp>
        <p:sp>
          <p:nvSpPr>
            <p:cNvPr id="48" name="テキスト ボックス 15">
              <a:extLst>
                <a:ext uri="{FF2B5EF4-FFF2-40B4-BE49-F238E27FC236}">
                  <a16:creationId xmlns:a16="http://schemas.microsoft.com/office/drawing/2014/main" id="{94FDC726-AA31-4F36-98BA-521E1225DCC1}"/>
                </a:ext>
              </a:extLst>
            </p:cNvPr>
            <p:cNvSpPr txBox="1">
              <a:spLocks noChangeArrowheads="1"/>
            </p:cNvSpPr>
            <p:nvPr/>
          </p:nvSpPr>
          <p:spPr bwMode="auto">
            <a:xfrm>
              <a:off x="7841639" y="2667230"/>
              <a:ext cx="492020" cy="195297"/>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a:latin typeface="メイリオ" panose="020B0604030504040204" pitchFamily="50" charset="-128"/>
                  <a:ea typeface="メイリオ" panose="020B0604030504040204" pitchFamily="50" charset="-128"/>
                </a:rPr>
                <a:t>寝屋川市</a:t>
              </a:r>
            </a:p>
          </p:txBody>
        </p:sp>
        <p:sp>
          <p:nvSpPr>
            <p:cNvPr id="49" name="テキスト ボックス 16">
              <a:extLst>
                <a:ext uri="{FF2B5EF4-FFF2-40B4-BE49-F238E27FC236}">
                  <a16:creationId xmlns:a16="http://schemas.microsoft.com/office/drawing/2014/main" id="{F5C49129-ECA5-43D6-B860-ACFA72636250}"/>
                </a:ext>
              </a:extLst>
            </p:cNvPr>
            <p:cNvSpPr txBox="1">
              <a:spLocks noChangeArrowheads="1"/>
            </p:cNvSpPr>
            <p:nvPr/>
          </p:nvSpPr>
          <p:spPr bwMode="auto">
            <a:xfrm>
              <a:off x="7571821" y="2791077"/>
              <a:ext cx="426946" cy="193710"/>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守口市</a:t>
              </a:r>
            </a:p>
          </p:txBody>
        </p:sp>
        <p:sp>
          <p:nvSpPr>
            <p:cNvPr id="50" name="テキスト ボックス 17">
              <a:extLst>
                <a:ext uri="{FF2B5EF4-FFF2-40B4-BE49-F238E27FC236}">
                  <a16:creationId xmlns:a16="http://schemas.microsoft.com/office/drawing/2014/main" id="{EEE58CA9-65CF-4767-B2A5-5B0A5BC098CB}"/>
                </a:ext>
              </a:extLst>
            </p:cNvPr>
            <p:cNvSpPr txBox="1">
              <a:spLocks noChangeArrowheads="1"/>
            </p:cNvSpPr>
            <p:nvPr/>
          </p:nvSpPr>
          <p:spPr bwMode="auto">
            <a:xfrm>
              <a:off x="7708317" y="2889520"/>
              <a:ext cx="425359" cy="1535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門真市</a:t>
              </a:r>
            </a:p>
          </p:txBody>
        </p:sp>
        <p:sp>
          <p:nvSpPr>
            <p:cNvPr id="51" name="テキスト ボックス 18">
              <a:extLst>
                <a:ext uri="{FF2B5EF4-FFF2-40B4-BE49-F238E27FC236}">
                  <a16:creationId xmlns:a16="http://schemas.microsoft.com/office/drawing/2014/main" id="{6B486BB1-8572-4BF8-B8E6-66434C849B60}"/>
                </a:ext>
              </a:extLst>
            </p:cNvPr>
            <p:cNvSpPr txBox="1">
              <a:spLocks noChangeArrowheads="1"/>
            </p:cNvSpPr>
            <p:nvPr/>
          </p:nvSpPr>
          <p:spPr bwMode="auto">
            <a:xfrm>
              <a:off x="7054407" y="3243596"/>
              <a:ext cx="425359" cy="195298"/>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大阪市</a:t>
              </a:r>
            </a:p>
          </p:txBody>
        </p:sp>
        <p:sp>
          <p:nvSpPr>
            <p:cNvPr id="52" name="テキスト ボックス 19">
              <a:extLst>
                <a:ext uri="{FF2B5EF4-FFF2-40B4-BE49-F238E27FC236}">
                  <a16:creationId xmlns:a16="http://schemas.microsoft.com/office/drawing/2014/main" id="{C2AC5FCA-62CA-4712-93C3-E793CB444659}"/>
                </a:ext>
              </a:extLst>
            </p:cNvPr>
            <p:cNvSpPr txBox="1">
              <a:spLocks noChangeArrowheads="1"/>
            </p:cNvSpPr>
            <p:nvPr/>
          </p:nvSpPr>
          <p:spPr bwMode="auto">
            <a:xfrm>
              <a:off x="7411517" y="3842192"/>
              <a:ext cx="425359" cy="195297"/>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a:latin typeface="メイリオ" panose="020B0604030504040204" pitchFamily="50" charset="-128"/>
                  <a:ea typeface="メイリオ" panose="020B0604030504040204" pitchFamily="50" charset="-128"/>
                </a:rPr>
                <a:t>松原市</a:t>
              </a:r>
            </a:p>
          </p:txBody>
        </p:sp>
        <p:sp>
          <p:nvSpPr>
            <p:cNvPr id="53" name="テキスト ボックス 20">
              <a:extLst>
                <a:ext uri="{FF2B5EF4-FFF2-40B4-BE49-F238E27FC236}">
                  <a16:creationId xmlns:a16="http://schemas.microsoft.com/office/drawing/2014/main" id="{308A8C7C-39E1-49A6-BCEF-7588AC58C674}"/>
                </a:ext>
              </a:extLst>
            </p:cNvPr>
            <p:cNvSpPr txBox="1">
              <a:spLocks noChangeArrowheads="1"/>
            </p:cNvSpPr>
            <p:nvPr/>
          </p:nvSpPr>
          <p:spPr bwMode="auto">
            <a:xfrm>
              <a:off x="7054407" y="4054955"/>
              <a:ext cx="358698" cy="193710"/>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堺市</a:t>
              </a:r>
            </a:p>
          </p:txBody>
        </p:sp>
        <p:sp>
          <p:nvSpPr>
            <p:cNvPr id="54" name="テキスト ボックス 28">
              <a:extLst>
                <a:ext uri="{FF2B5EF4-FFF2-40B4-BE49-F238E27FC236}">
                  <a16:creationId xmlns:a16="http://schemas.microsoft.com/office/drawing/2014/main" id="{C1451122-21AB-4D91-B785-49E3FFEB7018}"/>
                </a:ext>
              </a:extLst>
            </p:cNvPr>
            <p:cNvSpPr txBox="1">
              <a:spLocks noChangeArrowheads="1"/>
            </p:cNvSpPr>
            <p:nvPr/>
          </p:nvSpPr>
          <p:spPr bwMode="auto">
            <a:xfrm>
              <a:off x="6533818" y="4316940"/>
              <a:ext cx="492020" cy="195298"/>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泉大津市</a:t>
              </a:r>
            </a:p>
          </p:txBody>
        </p:sp>
        <p:sp>
          <p:nvSpPr>
            <p:cNvPr id="56" name="テキスト ボックス 29">
              <a:extLst>
                <a:ext uri="{FF2B5EF4-FFF2-40B4-BE49-F238E27FC236}">
                  <a16:creationId xmlns:a16="http://schemas.microsoft.com/office/drawing/2014/main" id="{BA5F4A7B-C577-43B3-8D91-56631BCE14F2}"/>
                </a:ext>
              </a:extLst>
            </p:cNvPr>
            <p:cNvSpPr txBox="1">
              <a:spLocks noChangeArrowheads="1"/>
            </p:cNvSpPr>
            <p:nvPr/>
          </p:nvSpPr>
          <p:spPr bwMode="auto">
            <a:xfrm>
              <a:off x="6373514" y="4353459"/>
              <a:ext cx="472974" cy="215939"/>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a:latin typeface="メイリオ" panose="020B0604030504040204" pitchFamily="50" charset="-128"/>
                  <a:ea typeface="メイリオ" panose="020B0604030504040204" pitchFamily="50" charset="-128"/>
                </a:rPr>
                <a:t>忠岡町</a:t>
              </a:r>
            </a:p>
          </p:txBody>
        </p:sp>
        <p:sp>
          <p:nvSpPr>
            <p:cNvPr id="57" name="テキスト ボックス 30">
              <a:extLst>
                <a:ext uri="{FF2B5EF4-FFF2-40B4-BE49-F238E27FC236}">
                  <a16:creationId xmlns:a16="http://schemas.microsoft.com/office/drawing/2014/main" id="{108CB1B1-0D2C-45A7-88F5-8988D2FBF14B}"/>
                </a:ext>
              </a:extLst>
            </p:cNvPr>
            <p:cNvSpPr txBox="1">
              <a:spLocks noChangeArrowheads="1"/>
            </p:cNvSpPr>
            <p:nvPr/>
          </p:nvSpPr>
          <p:spPr bwMode="auto">
            <a:xfrm>
              <a:off x="7217884" y="4331230"/>
              <a:ext cx="638039" cy="215939"/>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大阪狭山市</a:t>
              </a:r>
            </a:p>
          </p:txBody>
        </p:sp>
        <p:sp>
          <p:nvSpPr>
            <p:cNvPr id="58" name="テキスト ボックス 35">
              <a:extLst>
                <a:ext uri="{FF2B5EF4-FFF2-40B4-BE49-F238E27FC236}">
                  <a16:creationId xmlns:a16="http://schemas.microsoft.com/office/drawing/2014/main" id="{16F8ACBD-F359-4AE5-B083-48FBED23EDCF}"/>
                </a:ext>
              </a:extLst>
            </p:cNvPr>
            <p:cNvSpPr txBox="1">
              <a:spLocks noChangeArrowheads="1"/>
            </p:cNvSpPr>
            <p:nvPr/>
          </p:nvSpPr>
          <p:spPr bwMode="auto">
            <a:xfrm>
              <a:off x="7589279" y="3893001"/>
              <a:ext cx="555506" cy="215939"/>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藤井寺市</a:t>
              </a:r>
            </a:p>
          </p:txBody>
        </p:sp>
        <p:sp>
          <p:nvSpPr>
            <p:cNvPr id="59" name="テキスト ボックス 39">
              <a:extLst>
                <a:ext uri="{FF2B5EF4-FFF2-40B4-BE49-F238E27FC236}">
                  <a16:creationId xmlns:a16="http://schemas.microsoft.com/office/drawing/2014/main" id="{A5148F3D-E5DD-4BE6-8DF0-0FD21DB74748}"/>
                </a:ext>
              </a:extLst>
            </p:cNvPr>
            <p:cNvSpPr txBox="1">
              <a:spLocks noChangeArrowheads="1"/>
            </p:cNvSpPr>
            <p:nvPr/>
          </p:nvSpPr>
          <p:spPr bwMode="auto">
            <a:xfrm>
              <a:off x="8065428" y="2887932"/>
              <a:ext cx="555506" cy="215939"/>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四條畷市</a:t>
              </a:r>
            </a:p>
          </p:txBody>
        </p:sp>
        <p:sp>
          <p:nvSpPr>
            <p:cNvPr id="60" name="テキスト ボックス 40">
              <a:extLst>
                <a:ext uri="{FF2B5EF4-FFF2-40B4-BE49-F238E27FC236}">
                  <a16:creationId xmlns:a16="http://schemas.microsoft.com/office/drawing/2014/main" id="{E91F15C1-F660-46E6-A207-2B9D8B4E286A}"/>
                </a:ext>
              </a:extLst>
            </p:cNvPr>
            <p:cNvSpPr txBox="1">
              <a:spLocks noChangeArrowheads="1"/>
            </p:cNvSpPr>
            <p:nvPr/>
          </p:nvSpPr>
          <p:spPr bwMode="auto">
            <a:xfrm>
              <a:off x="8035272" y="4228024"/>
              <a:ext cx="472974" cy="215939"/>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太子町</a:t>
              </a:r>
            </a:p>
          </p:txBody>
        </p:sp>
        <p:sp>
          <p:nvSpPr>
            <p:cNvPr id="61" name="テキスト ボックス 41">
              <a:extLst>
                <a:ext uri="{FF2B5EF4-FFF2-40B4-BE49-F238E27FC236}">
                  <a16:creationId xmlns:a16="http://schemas.microsoft.com/office/drawing/2014/main" id="{CBE09326-2743-4FA1-8A0B-1C6B4364763B}"/>
                </a:ext>
              </a:extLst>
            </p:cNvPr>
            <p:cNvSpPr txBox="1">
              <a:spLocks noChangeArrowheads="1"/>
            </p:cNvSpPr>
            <p:nvPr/>
          </p:nvSpPr>
          <p:spPr bwMode="auto">
            <a:xfrm>
              <a:off x="8036859" y="4451902"/>
              <a:ext cx="472974" cy="214351"/>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河南町</a:t>
              </a:r>
            </a:p>
          </p:txBody>
        </p:sp>
        <p:sp>
          <p:nvSpPr>
            <p:cNvPr id="62" name="テキスト ボックス 42">
              <a:extLst>
                <a:ext uri="{FF2B5EF4-FFF2-40B4-BE49-F238E27FC236}">
                  <a16:creationId xmlns:a16="http://schemas.microsoft.com/office/drawing/2014/main" id="{28D18338-1412-472C-A4B0-DC4C9411F838}"/>
                </a:ext>
              </a:extLst>
            </p:cNvPr>
            <p:cNvSpPr txBox="1">
              <a:spLocks noChangeArrowheads="1"/>
            </p:cNvSpPr>
            <p:nvPr/>
          </p:nvSpPr>
          <p:spPr bwMode="auto">
            <a:xfrm>
              <a:off x="7928932" y="4726589"/>
              <a:ext cx="638039" cy="215939"/>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千早赤阪村</a:t>
              </a:r>
            </a:p>
          </p:txBody>
        </p:sp>
        <p:sp>
          <p:nvSpPr>
            <p:cNvPr id="63" name="テキスト ボックス 43">
              <a:extLst>
                <a:ext uri="{FF2B5EF4-FFF2-40B4-BE49-F238E27FC236}">
                  <a16:creationId xmlns:a16="http://schemas.microsoft.com/office/drawing/2014/main" id="{3DDBFE6F-0201-4719-8494-B653280645EE}"/>
                </a:ext>
              </a:extLst>
            </p:cNvPr>
            <p:cNvSpPr txBox="1">
              <a:spLocks noChangeArrowheads="1"/>
            </p:cNvSpPr>
            <p:nvPr/>
          </p:nvSpPr>
          <p:spPr bwMode="auto">
            <a:xfrm>
              <a:off x="4981574" y="5576055"/>
              <a:ext cx="390442" cy="214351"/>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岬町</a:t>
              </a:r>
            </a:p>
          </p:txBody>
        </p:sp>
        <p:sp>
          <p:nvSpPr>
            <p:cNvPr id="64" name="テキスト ボックス 44">
              <a:extLst>
                <a:ext uri="{FF2B5EF4-FFF2-40B4-BE49-F238E27FC236}">
                  <a16:creationId xmlns:a16="http://schemas.microsoft.com/office/drawing/2014/main" id="{50CA74F5-4AA3-4900-9F9B-B4D46AD3EC45}"/>
                </a:ext>
              </a:extLst>
            </p:cNvPr>
            <p:cNvSpPr txBox="1">
              <a:spLocks noChangeArrowheads="1"/>
            </p:cNvSpPr>
            <p:nvPr/>
          </p:nvSpPr>
          <p:spPr bwMode="auto">
            <a:xfrm>
              <a:off x="6211623" y="4739291"/>
              <a:ext cx="348098" cy="153532"/>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貝塚市</a:t>
              </a:r>
            </a:p>
          </p:txBody>
        </p:sp>
        <p:sp>
          <p:nvSpPr>
            <p:cNvPr id="65" name="テキスト ボックス 45">
              <a:extLst>
                <a:ext uri="{FF2B5EF4-FFF2-40B4-BE49-F238E27FC236}">
                  <a16:creationId xmlns:a16="http://schemas.microsoft.com/office/drawing/2014/main" id="{ED1DA203-EA2F-4A5A-A96F-1DD4E6BF1B56}"/>
                </a:ext>
              </a:extLst>
            </p:cNvPr>
            <p:cNvSpPr txBox="1">
              <a:spLocks noChangeArrowheads="1"/>
            </p:cNvSpPr>
            <p:nvPr/>
          </p:nvSpPr>
          <p:spPr bwMode="auto">
            <a:xfrm>
              <a:off x="6167183" y="5245796"/>
              <a:ext cx="492020" cy="195297"/>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泉佐野市</a:t>
              </a:r>
            </a:p>
          </p:txBody>
        </p:sp>
        <p:sp>
          <p:nvSpPr>
            <p:cNvPr id="66" name="テキスト ボックス 46">
              <a:extLst>
                <a:ext uri="{FF2B5EF4-FFF2-40B4-BE49-F238E27FC236}">
                  <a16:creationId xmlns:a16="http://schemas.microsoft.com/office/drawing/2014/main" id="{EE83EC58-E0C5-43E4-B58C-7F35E5677B8C}"/>
                </a:ext>
              </a:extLst>
            </p:cNvPr>
            <p:cNvSpPr txBox="1">
              <a:spLocks noChangeArrowheads="1"/>
            </p:cNvSpPr>
            <p:nvPr/>
          </p:nvSpPr>
          <p:spPr bwMode="auto">
            <a:xfrm>
              <a:off x="6230669" y="5006039"/>
              <a:ext cx="472974" cy="214352"/>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熊取町</a:t>
              </a:r>
            </a:p>
          </p:txBody>
        </p:sp>
        <p:sp>
          <p:nvSpPr>
            <p:cNvPr id="73" name="テキスト ボックス 47">
              <a:extLst>
                <a:ext uri="{FF2B5EF4-FFF2-40B4-BE49-F238E27FC236}">
                  <a16:creationId xmlns:a16="http://schemas.microsoft.com/office/drawing/2014/main" id="{5A5724EF-BBA2-451C-9441-5D5550C28DA8}"/>
                </a:ext>
              </a:extLst>
            </p:cNvPr>
            <p:cNvSpPr txBox="1">
              <a:spLocks noChangeArrowheads="1"/>
            </p:cNvSpPr>
            <p:nvPr/>
          </p:nvSpPr>
          <p:spPr bwMode="auto">
            <a:xfrm>
              <a:off x="5724083" y="4896911"/>
              <a:ext cx="472974" cy="214351"/>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田尻町</a:t>
              </a:r>
            </a:p>
          </p:txBody>
        </p:sp>
        <p:sp>
          <p:nvSpPr>
            <p:cNvPr id="75" name="テキスト ボックス 48">
              <a:extLst>
                <a:ext uri="{FF2B5EF4-FFF2-40B4-BE49-F238E27FC236}">
                  <a16:creationId xmlns:a16="http://schemas.microsoft.com/office/drawing/2014/main" id="{94422DD9-3E89-4CE8-959F-8B99BC9EC11D}"/>
                </a:ext>
              </a:extLst>
            </p:cNvPr>
            <p:cNvSpPr txBox="1">
              <a:spLocks noChangeArrowheads="1"/>
            </p:cNvSpPr>
            <p:nvPr/>
          </p:nvSpPr>
          <p:spPr bwMode="auto">
            <a:xfrm>
              <a:off x="5783090" y="5252147"/>
              <a:ext cx="472974" cy="215939"/>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a:latin typeface="メイリオ" panose="020B0604030504040204" pitchFamily="50" charset="-128"/>
                  <a:ea typeface="メイリオ" panose="020B0604030504040204" pitchFamily="50" charset="-128"/>
                </a:rPr>
                <a:t>泉南市</a:t>
              </a:r>
            </a:p>
          </p:txBody>
        </p:sp>
        <p:sp>
          <p:nvSpPr>
            <p:cNvPr id="76" name="テキスト ボックス 49">
              <a:extLst>
                <a:ext uri="{FF2B5EF4-FFF2-40B4-BE49-F238E27FC236}">
                  <a16:creationId xmlns:a16="http://schemas.microsoft.com/office/drawing/2014/main" id="{9E24AF90-EED0-47E5-B1CF-53FD79E741C8}"/>
                </a:ext>
              </a:extLst>
            </p:cNvPr>
            <p:cNvSpPr txBox="1">
              <a:spLocks noChangeArrowheads="1"/>
            </p:cNvSpPr>
            <p:nvPr/>
          </p:nvSpPr>
          <p:spPr bwMode="auto">
            <a:xfrm>
              <a:off x="5470420" y="5385521"/>
              <a:ext cx="472974" cy="215939"/>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a:latin typeface="メイリオ" panose="020B0604030504040204" pitchFamily="50" charset="-128"/>
                  <a:ea typeface="メイリオ" panose="020B0604030504040204" pitchFamily="50" charset="-128"/>
                </a:rPr>
                <a:t>阪南市</a:t>
              </a:r>
            </a:p>
          </p:txBody>
        </p:sp>
        <p:sp>
          <p:nvSpPr>
            <p:cNvPr id="77" name="テキスト ボックス 35">
              <a:extLst>
                <a:ext uri="{FF2B5EF4-FFF2-40B4-BE49-F238E27FC236}">
                  <a16:creationId xmlns:a16="http://schemas.microsoft.com/office/drawing/2014/main" id="{16F8ACBD-F359-4AE5-B083-48FBED23EDCF}"/>
                </a:ext>
              </a:extLst>
            </p:cNvPr>
            <p:cNvSpPr txBox="1">
              <a:spLocks noChangeArrowheads="1"/>
            </p:cNvSpPr>
            <p:nvPr/>
          </p:nvSpPr>
          <p:spPr bwMode="auto">
            <a:xfrm>
              <a:off x="7689271" y="4064482"/>
              <a:ext cx="453928" cy="168305"/>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羽曳野市</a:t>
              </a:r>
            </a:p>
          </p:txBody>
        </p:sp>
        <p:sp>
          <p:nvSpPr>
            <p:cNvPr id="78" name="テキスト ボックス 35">
              <a:extLst>
                <a:ext uri="{FF2B5EF4-FFF2-40B4-BE49-F238E27FC236}">
                  <a16:creationId xmlns:a16="http://schemas.microsoft.com/office/drawing/2014/main" id="{16F8ACBD-F359-4AE5-B083-48FBED23EDCF}"/>
                </a:ext>
              </a:extLst>
            </p:cNvPr>
            <p:cNvSpPr txBox="1">
              <a:spLocks noChangeArrowheads="1"/>
            </p:cNvSpPr>
            <p:nvPr/>
          </p:nvSpPr>
          <p:spPr bwMode="auto">
            <a:xfrm>
              <a:off x="7459132" y="4902834"/>
              <a:ext cx="520589" cy="168305"/>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河内長野市</a:t>
              </a:r>
            </a:p>
          </p:txBody>
        </p:sp>
      </p:grpSp>
      <p:sp>
        <p:nvSpPr>
          <p:cNvPr id="232" name="テキスト ボックス 39">
            <a:extLst>
              <a:ext uri="{FF2B5EF4-FFF2-40B4-BE49-F238E27FC236}">
                <a16:creationId xmlns:a16="http://schemas.microsoft.com/office/drawing/2014/main" id="{A5148F3D-E5DD-4BE6-8DF0-0FD21DB74748}"/>
              </a:ext>
            </a:extLst>
          </p:cNvPr>
          <p:cNvSpPr txBox="1">
            <a:spLocks noChangeArrowheads="1"/>
          </p:cNvSpPr>
          <p:nvPr/>
        </p:nvSpPr>
        <p:spPr bwMode="auto">
          <a:xfrm>
            <a:off x="6321288" y="3507870"/>
            <a:ext cx="402674" cy="155042"/>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30" dirty="0">
                <a:latin typeface="メイリオ" panose="020B0604030504040204" pitchFamily="50" charset="-128"/>
                <a:ea typeface="メイリオ" panose="020B0604030504040204" pitchFamily="50" charset="-128"/>
              </a:rPr>
              <a:t>東大阪市</a:t>
            </a:r>
          </a:p>
        </p:txBody>
      </p:sp>
      <p:sp>
        <p:nvSpPr>
          <p:cNvPr id="233" name="テキスト ボックス 39">
            <a:extLst>
              <a:ext uri="{FF2B5EF4-FFF2-40B4-BE49-F238E27FC236}">
                <a16:creationId xmlns:a16="http://schemas.microsoft.com/office/drawing/2014/main" id="{A5148F3D-E5DD-4BE6-8DF0-0FD21DB74748}"/>
              </a:ext>
            </a:extLst>
          </p:cNvPr>
          <p:cNvSpPr txBox="1">
            <a:spLocks noChangeArrowheads="1"/>
          </p:cNvSpPr>
          <p:nvPr/>
        </p:nvSpPr>
        <p:spPr bwMode="auto">
          <a:xfrm>
            <a:off x="6327854" y="3842074"/>
            <a:ext cx="385763" cy="169862"/>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八尾市</a:t>
            </a:r>
          </a:p>
        </p:txBody>
      </p:sp>
      <p:sp>
        <p:nvSpPr>
          <p:cNvPr id="234" name="テキスト ボックス 39">
            <a:extLst>
              <a:ext uri="{FF2B5EF4-FFF2-40B4-BE49-F238E27FC236}">
                <a16:creationId xmlns:a16="http://schemas.microsoft.com/office/drawing/2014/main" id="{A5148F3D-E5DD-4BE6-8DF0-0FD21DB74748}"/>
              </a:ext>
            </a:extLst>
          </p:cNvPr>
          <p:cNvSpPr txBox="1">
            <a:spLocks noChangeArrowheads="1"/>
          </p:cNvSpPr>
          <p:nvPr/>
        </p:nvSpPr>
        <p:spPr bwMode="auto">
          <a:xfrm>
            <a:off x="6527792" y="4100833"/>
            <a:ext cx="385763" cy="168275"/>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柏原市</a:t>
            </a:r>
          </a:p>
        </p:txBody>
      </p:sp>
      <p:sp>
        <p:nvSpPr>
          <p:cNvPr id="235" name="テキスト ボックス 39">
            <a:extLst>
              <a:ext uri="{FF2B5EF4-FFF2-40B4-BE49-F238E27FC236}">
                <a16:creationId xmlns:a16="http://schemas.microsoft.com/office/drawing/2014/main" id="{A5148F3D-E5DD-4BE6-8DF0-0FD21DB74748}"/>
              </a:ext>
            </a:extLst>
          </p:cNvPr>
          <p:cNvSpPr txBox="1">
            <a:spLocks noChangeArrowheads="1"/>
          </p:cNvSpPr>
          <p:nvPr/>
        </p:nvSpPr>
        <p:spPr bwMode="auto">
          <a:xfrm>
            <a:off x="6170510" y="4648098"/>
            <a:ext cx="454025" cy="169862"/>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富田林市</a:t>
            </a:r>
          </a:p>
        </p:txBody>
      </p:sp>
      <p:sp>
        <p:nvSpPr>
          <p:cNvPr id="236" name="テキスト ボックス 39">
            <a:extLst>
              <a:ext uri="{FF2B5EF4-FFF2-40B4-BE49-F238E27FC236}">
                <a16:creationId xmlns:a16="http://schemas.microsoft.com/office/drawing/2014/main" id="{A5148F3D-E5DD-4BE6-8DF0-0FD21DB74748}"/>
              </a:ext>
            </a:extLst>
          </p:cNvPr>
          <p:cNvSpPr txBox="1">
            <a:spLocks noChangeArrowheads="1"/>
          </p:cNvSpPr>
          <p:nvPr/>
        </p:nvSpPr>
        <p:spPr bwMode="auto">
          <a:xfrm>
            <a:off x="5444510" y="4959800"/>
            <a:ext cx="348172" cy="153504"/>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和泉市</a:t>
            </a:r>
          </a:p>
        </p:txBody>
      </p:sp>
      <p:sp>
        <p:nvSpPr>
          <p:cNvPr id="237" name="テキスト ボックス 39">
            <a:extLst>
              <a:ext uri="{FF2B5EF4-FFF2-40B4-BE49-F238E27FC236}">
                <a16:creationId xmlns:a16="http://schemas.microsoft.com/office/drawing/2014/main" id="{A5148F3D-E5DD-4BE6-8DF0-0FD21DB74748}"/>
              </a:ext>
            </a:extLst>
          </p:cNvPr>
          <p:cNvSpPr txBox="1">
            <a:spLocks noChangeArrowheads="1"/>
          </p:cNvSpPr>
          <p:nvPr/>
        </p:nvSpPr>
        <p:spPr bwMode="auto">
          <a:xfrm>
            <a:off x="5025282" y="4984634"/>
            <a:ext cx="454025" cy="169863"/>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岸和田市</a:t>
            </a:r>
          </a:p>
        </p:txBody>
      </p:sp>
      <p:sp>
        <p:nvSpPr>
          <p:cNvPr id="238" name="テキスト ボックス 39">
            <a:extLst>
              <a:ext uri="{FF2B5EF4-FFF2-40B4-BE49-F238E27FC236}">
                <a16:creationId xmlns:a16="http://schemas.microsoft.com/office/drawing/2014/main" id="{A5148F3D-E5DD-4BE6-8DF0-0FD21DB74748}"/>
              </a:ext>
            </a:extLst>
          </p:cNvPr>
          <p:cNvSpPr txBox="1">
            <a:spLocks noChangeArrowheads="1"/>
          </p:cNvSpPr>
          <p:nvPr/>
        </p:nvSpPr>
        <p:spPr bwMode="auto">
          <a:xfrm>
            <a:off x="4913687" y="4297510"/>
            <a:ext cx="385762" cy="169862"/>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525" dirty="0">
                <a:latin typeface="メイリオ" panose="020B0604030504040204" pitchFamily="50" charset="-128"/>
                <a:ea typeface="メイリオ" panose="020B0604030504040204" pitchFamily="50" charset="-128"/>
              </a:rPr>
              <a:t>高石市</a:t>
            </a:r>
          </a:p>
        </p:txBody>
      </p:sp>
      <p:sp>
        <p:nvSpPr>
          <p:cNvPr id="231" name="テキスト ボックス 39">
            <a:extLst>
              <a:ext uri="{FF2B5EF4-FFF2-40B4-BE49-F238E27FC236}">
                <a16:creationId xmlns:a16="http://schemas.microsoft.com/office/drawing/2014/main" id="{A5148F3D-E5DD-4BE6-8DF0-0FD21DB74748}"/>
              </a:ext>
            </a:extLst>
          </p:cNvPr>
          <p:cNvSpPr txBox="1">
            <a:spLocks noChangeArrowheads="1"/>
          </p:cNvSpPr>
          <p:nvPr/>
        </p:nvSpPr>
        <p:spPr bwMode="auto">
          <a:xfrm>
            <a:off x="6459336" y="3256670"/>
            <a:ext cx="348172" cy="153504"/>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3000"/>
              </a:lnSpc>
              <a:spcBef>
                <a:spcPct val="0"/>
              </a:spcBef>
              <a:buClr>
                <a:srgbClr val="FFFFFF"/>
              </a:buClr>
              <a:buSzPct val="100000"/>
              <a:buFontTx/>
              <a:buNone/>
              <a:defRPr/>
            </a:pPr>
            <a:r>
              <a:rPr lang="ja-JP" altLang="en-US" sz="420" dirty="0">
                <a:latin typeface="メイリオ" panose="020B0604030504040204" pitchFamily="50" charset="-128"/>
                <a:ea typeface="メイリオ" panose="020B0604030504040204" pitchFamily="50" charset="-128"/>
              </a:rPr>
              <a:t>大東市</a:t>
            </a:r>
          </a:p>
        </p:txBody>
      </p:sp>
      <p:graphicFrame>
        <p:nvGraphicFramePr>
          <p:cNvPr id="3" name="表 2"/>
          <p:cNvGraphicFramePr>
            <a:graphicFrameLocks noGrp="1"/>
          </p:cNvGraphicFramePr>
          <p:nvPr>
            <p:extLst>
              <p:ext uri="{D42A27DB-BD31-4B8C-83A1-F6EECF244321}">
                <p14:modId xmlns:p14="http://schemas.microsoft.com/office/powerpoint/2010/main" val="3030629872"/>
              </p:ext>
            </p:extLst>
          </p:nvPr>
        </p:nvGraphicFramePr>
        <p:xfrm>
          <a:off x="1328253" y="1203265"/>
          <a:ext cx="2132575" cy="4152047"/>
        </p:xfrm>
        <a:graphic>
          <a:graphicData uri="http://schemas.openxmlformats.org/drawingml/2006/table">
            <a:tbl>
              <a:tblPr>
                <a:tableStyleId>{5C22544A-7EE6-4342-B048-85BDC9FD1C3A}</a:tableStyleId>
              </a:tblPr>
              <a:tblGrid>
                <a:gridCol w="614092">
                  <a:extLst>
                    <a:ext uri="{9D8B030D-6E8A-4147-A177-3AD203B41FA5}">
                      <a16:colId xmlns:a16="http://schemas.microsoft.com/office/drawing/2014/main" val="2032995687"/>
                    </a:ext>
                  </a:extLst>
                </a:gridCol>
                <a:gridCol w="848564">
                  <a:extLst>
                    <a:ext uri="{9D8B030D-6E8A-4147-A177-3AD203B41FA5}">
                      <a16:colId xmlns:a16="http://schemas.microsoft.com/office/drawing/2014/main" val="3228435403"/>
                    </a:ext>
                  </a:extLst>
                </a:gridCol>
                <a:gridCol w="669919">
                  <a:extLst>
                    <a:ext uri="{9D8B030D-6E8A-4147-A177-3AD203B41FA5}">
                      <a16:colId xmlns:a16="http://schemas.microsoft.com/office/drawing/2014/main" val="3471722626"/>
                    </a:ext>
                  </a:extLst>
                </a:gridCol>
              </a:tblGrid>
              <a:tr h="377164">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統合年度</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市町村名</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給水人口</a:t>
                      </a:r>
                      <a:br>
                        <a:rPr lang="zh-TW" altLang="en-US" sz="900" u="none" strike="noStrike" dirty="0">
                          <a:effectLst/>
                          <a:latin typeface="Meiryo UI" panose="020B0604030504040204" pitchFamily="50" charset="-128"/>
                          <a:ea typeface="Meiryo UI" panose="020B0604030504040204" pitchFamily="50" charset="-128"/>
                        </a:rPr>
                      </a:br>
                      <a:r>
                        <a:rPr lang="zh-TW" altLang="en-US" sz="900" u="none" strike="noStrike" dirty="0">
                          <a:effectLst/>
                          <a:latin typeface="Meiryo UI" panose="020B0604030504040204" pitchFamily="50" charset="-128"/>
                          <a:ea typeface="Meiryo UI" panose="020B0604030504040204" pitchFamily="50" charset="-128"/>
                        </a:rPr>
                        <a:t>（人）</a:t>
                      </a:r>
                      <a:r>
                        <a:rPr lang="en-US" altLang="ja-JP" sz="900" u="none" strike="noStrike" dirty="0">
                          <a:effectLst/>
                          <a:latin typeface="Meiryo UI" panose="020B0604030504040204" pitchFamily="50" charset="-128"/>
                          <a:ea typeface="Meiryo UI" panose="020B0604030504040204" pitchFamily="50" charset="-128"/>
                        </a:rPr>
                        <a:t>※</a:t>
                      </a:r>
                      <a:endParaRPr lang="zh-TW"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extLst>
                  <a:ext uri="{0D108BD9-81ED-4DB2-BD59-A6C34878D82A}">
                    <a16:rowId xmlns:a16="http://schemas.microsoft.com/office/drawing/2014/main" val="3715827607"/>
                  </a:ext>
                </a:extLst>
              </a:tr>
              <a:tr h="188582">
                <a:tc rowSpan="3">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平成</a:t>
                      </a:r>
                      <a:r>
                        <a:rPr lang="en-US" altLang="ja-JP" sz="900" u="none" strike="noStrike" dirty="0">
                          <a:effectLst/>
                          <a:latin typeface="Meiryo UI" panose="020B0604030504040204" pitchFamily="50" charset="-128"/>
                          <a:ea typeface="Meiryo UI" panose="020B0604030504040204" pitchFamily="50" charset="-128"/>
                        </a:rPr>
                        <a:t>29</a:t>
                      </a:r>
                      <a:r>
                        <a:rPr lang="ja-JP" altLang="en-US" sz="900" u="none" strike="noStrike" dirty="0">
                          <a:effectLst/>
                          <a:latin typeface="Meiryo UI" panose="020B0604030504040204" pitchFamily="50" charset="-128"/>
                          <a:ea typeface="Meiryo UI" panose="020B0604030504040204" pitchFamily="50" charset="-128"/>
                        </a:rPr>
                        <a:t>年</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団体</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四條畷市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54,305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462006913"/>
                  </a:ext>
                </a:extLst>
              </a:tr>
              <a:tr h="188582">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太子町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12,662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2159378250"/>
                  </a:ext>
                </a:extLst>
              </a:tr>
              <a:tr h="188582">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千早赤阪村</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4,622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1706822335"/>
                  </a:ext>
                </a:extLst>
              </a:tr>
              <a:tr h="188582">
                <a:tc rowSpan="7">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令和元年</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団体</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泉南市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58,163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3057242250"/>
                  </a:ext>
                </a:extLst>
              </a:tr>
              <a:tr h="188582">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阪南市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49,180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640715342"/>
                  </a:ext>
                </a:extLst>
              </a:tr>
              <a:tr h="188582">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豊能町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17,516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3699268831"/>
                  </a:ext>
                </a:extLst>
              </a:tr>
              <a:tr h="188582">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u="none" strike="noStrike" dirty="0">
                          <a:effectLst/>
                          <a:latin typeface="Meiryo UI" panose="020B0604030504040204" pitchFamily="50" charset="-128"/>
                          <a:ea typeface="Meiryo UI" panose="020B0604030504040204" pitchFamily="50" charset="-128"/>
                        </a:rPr>
                        <a:t>能勢町</a:t>
                      </a:r>
                      <a:endParaRPr lang="ja-JP" altLang="en-US" sz="900" b="0" i="0" u="none" strike="noStrike" baseline="30000"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8,453</a:t>
                      </a:r>
                    </a:p>
                  </a:txBody>
                  <a:tcPr marL="7543" marR="36000" marT="7543" marB="0" anchor="ctr"/>
                </a:tc>
                <a:extLst>
                  <a:ext uri="{0D108BD9-81ED-4DB2-BD59-A6C34878D82A}">
                    <a16:rowId xmlns:a16="http://schemas.microsoft.com/office/drawing/2014/main" val="2925219990"/>
                  </a:ext>
                </a:extLst>
              </a:tr>
              <a:tr h="188582">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忠岡町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16,277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2570430823"/>
                  </a:ext>
                </a:extLst>
              </a:tr>
              <a:tr h="188582">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田尻町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8,065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1190600176"/>
                  </a:ext>
                </a:extLst>
              </a:tr>
              <a:tr h="188582">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岬町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14,153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3930598509"/>
                  </a:ext>
                </a:extLst>
              </a:tr>
              <a:tr h="188582">
                <a:tc rowSpan="4">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令和３年</a:t>
                      </a:r>
                      <a:endParaRPr lang="en-US" altLang="ja-JP" sz="900" u="none" strike="noStrike" dirty="0">
                        <a:effectLst/>
                        <a:latin typeface="Meiryo UI" panose="020B0604030504040204" pitchFamily="50" charset="-128"/>
                        <a:ea typeface="Meiryo UI" panose="020B0604030504040204" pitchFamily="50" charset="-128"/>
                      </a:endParaRPr>
                    </a:p>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団体）</a:t>
                      </a:r>
                    </a:p>
                  </a:txBody>
                  <a:tcPr marL="7543" marR="7543" marT="7543"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藤井寺市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62,625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1985245285"/>
                  </a:ext>
                </a:extLst>
              </a:tr>
              <a:tr h="188582">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大阪狭山市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57,298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3896286678"/>
                  </a:ext>
                </a:extLst>
              </a:tr>
              <a:tr h="188582">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熊取町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43,194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1116361847"/>
                  </a:ext>
                </a:extLst>
              </a:tr>
              <a:tr h="188582">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河南町</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15,223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2115193045"/>
                  </a:ext>
                </a:extLst>
              </a:tr>
              <a:tr h="188582">
                <a:tc rowSpan="5">
                  <a:txBody>
                    <a:bodyPr/>
                    <a:lstStyle/>
                    <a:p>
                      <a:pPr algn="ctr" fontAlgn="ctr"/>
                      <a:r>
                        <a:rPr lang="zh-TW" altLang="en-US" sz="900" u="none" strike="noStrike" dirty="0">
                          <a:effectLst/>
                          <a:latin typeface="Meiryo UI" panose="020B0604030504040204" pitchFamily="50" charset="-128"/>
                          <a:ea typeface="Meiryo UI" panose="020B0604030504040204" pitchFamily="50" charset="-128"/>
                        </a:rPr>
                        <a:t>統合</a:t>
                      </a:r>
                      <a:endParaRPr lang="en-US" altLang="zh-TW" sz="900" u="none" strike="noStrike" dirty="0">
                        <a:effectLst/>
                        <a:latin typeface="Meiryo UI" panose="020B0604030504040204" pitchFamily="50" charset="-128"/>
                        <a:ea typeface="Meiryo UI" panose="020B0604030504040204" pitchFamily="50" charset="-128"/>
                      </a:endParaRPr>
                    </a:p>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協議済み</a:t>
                      </a:r>
                      <a:br>
                        <a:rPr lang="en-US" altLang="ja-JP"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団体</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zh-TW"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岸和田市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186,164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2460228530"/>
                  </a:ext>
                </a:extLst>
              </a:tr>
              <a:tr h="188582">
                <a:tc vMerge="1">
                  <a:txBody>
                    <a:bodyPr/>
                    <a:lstStyle/>
                    <a:p>
                      <a:endParaRPr kumimoji="1" lang="ja-JP" altLang="en-US"/>
                    </a:p>
                  </a:txBody>
                  <a:tcPr/>
                </a:tc>
                <a:tc>
                  <a:txBody>
                    <a:bodyPr/>
                    <a:lstStyle/>
                    <a:p>
                      <a:pPr algn="ctr" fontAlgn="ctr"/>
                      <a:r>
                        <a:rPr lang="ja-JP" altLang="en-US" sz="900" u="none" strike="noStrike">
                          <a:effectLst/>
                          <a:latin typeface="Meiryo UI" panose="020B0604030504040204" pitchFamily="50" charset="-128"/>
                          <a:ea typeface="Meiryo UI" panose="020B0604030504040204" pitchFamily="50" charset="-128"/>
                        </a:rPr>
                        <a:t>八尾市</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260,361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1891966900"/>
                  </a:ext>
                </a:extLst>
              </a:tr>
              <a:tr h="188582">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富田林市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106,283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168826996"/>
                  </a:ext>
                </a:extLst>
              </a:tr>
              <a:tr h="188582">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柏原市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67,250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773864962"/>
                  </a:ext>
                </a:extLst>
              </a:tr>
              <a:tr h="191825">
                <a:tc vMerge="1">
                  <a:txBody>
                    <a:bodyPr/>
                    <a:lstStyle/>
                    <a:p>
                      <a:endParaRPr kumimoji="1" lang="ja-JP" altLang="en-US"/>
                    </a:p>
                  </a:txBody>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高石市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54,812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146421785"/>
                  </a:ext>
                </a:extLst>
              </a:tr>
              <a:tr h="188582">
                <a:tc>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　</a:t>
                      </a:r>
                      <a:r>
                        <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mn-cs"/>
                        </a:rPr>
                        <a:t>(19</a:t>
                      </a:r>
                      <a:r>
                        <a:rPr kumimoji="1" lang="ja-JP" altLang="en-US" sz="900" b="0" i="0" u="none" strike="noStrike" kern="1200" dirty="0">
                          <a:solidFill>
                            <a:srgbClr val="000000"/>
                          </a:solidFill>
                          <a:effectLst/>
                          <a:latin typeface="Meiryo UI" panose="020B0604030504040204" pitchFamily="50" charset="-128"/>
                          <a:ea typeface="Meiryo UI" panose="020B0604030504040204" pitchFamily="50" charset="-128"/>
                          <a:cs typeface="+mn-cs"/>
                        </a:rPr>
                        <a:t>団体</a:t>
                      </a:r>
                      <a:r>
                        <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solidFill>
                      <a:srgbClr val="FFFF00"/>
                    </a:solid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合計</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7543" marT="7543" marB="0" anchor="ctr">
                    <a:solidFill>
                      <a:srgbClr val="FFFF00"/>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1,096,606 </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543" marR="36000" marT="7543" marB="0" anchor="ctr">
                    <a:solidFill>
                      <a:srgbClr val="FFFF00"/>
                    </a:solidFill>
                  </a:tcPr>
                </a:tc>
                <a:extLst>
                  <a:ext uri="{0D108BD9-81ED-4DB2-BD59-A6C34878D82A}">
                    <a16:rowId xmlns:a16="http://schemas.microsoft.com/office/drawing/2014/main" val="914804847"/>
                  </a:ext>
                </a:extLst>
              </a:tr>
            </a:tbl>
          </a:graphicData>
        </a:graphic>
      </p:graphicFrame>
      <p:sp>
        <p:nvSpPr>
          <p:cNvPr id="192" name="正方形/長方形 191">
            <a:extLst>
              <a:ext uri="{FF2B5EF4-FFF2-40B4-BE49-F238E27FC236}">
                <a16:creationId xmlns:a16="http://schemas.microsoft.com/office/drawing/2014/main" id="{4025F74D-55EE-4067-830F-B486D679322C}"/>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７　主な広域連携の状況（水道）</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府内市町村の大阪広域水道企業団との統合（検討）状況</a:t>
            </a:r>
          </a:p>
        </p:txBody>
      </p:sp>
      <p:cxnSp>
        <p:nvCxnSpPr>
          <p:cNvPr id="194" name="直線コネクタ 193">
            <a:extLst>
              <a:ext uri="{FF2B5EF4-FFF2-40B4-BE49-F238E27FC236}">
                <a16:creationId xmlns:a16="http://schemas.microsoft.com/office/drawing/2014/main" id="{29F495A6-2713-4114-BFB8-0369148C782F}"/>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4" name="テキスト ボックス 203">
            <a:extLst>
              <a:ext uri="{FF2B5EF4-FFF2-40B4-BE49-F238E27FC236}">
                <a16:creationId xmlns:a16="http://schemas.microsoft.com/office/drawing/2014/main" id="{1CB08D2D-2FCA-48E2-A352-8BC2F72D6C2B}"/>
              </a:ext>
            </a:extLst>
          </p:cNvPr>
          <p:cNvSpPr txBox="1"/>
          <p:nvPr/>
        </p:nvSpPr>
        <p:spPr>
          <a:xfrm>
            <a:off x="6919914" y="6304359"/>
            <a:ext cx="145256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令和６年８月現在</a:t>
            </a:r>
          </a:p>
        </p:txBody>
      </p:sp>
      <p:sp>
        <p:nvSpPr>
          <p:cNvPr id="206" name="正方形/長方形 205">
            <a:extLst>
              <a:ext uri="{FF2B5EF4-FFF2-40B4-BE49-F238E27FC236}">
                <a16:creationId xmlns:a16="http://schemas.microsoft.com/office/drawing/2014/main" id="{A922B234-491B-41E0-A4FB-44D7BED2AD29}"/>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44</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305437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FAF73A8-6965-4464-BE7F-2F7ABB05358C}"/>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７　主な広域連携の状況（ごみ処理）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府内のごみ焼却施設の状況</a:t>
            </a:r>
          </a:p>
        </p:txBody>
      </p:sp>
      <p:sp>
        <p:nvSpPr>
          <p:cNvPr id="13" name="正方形/長方形 12">
            <a:extLst>
              <a:ext uri="{FF2B5EF4-FFF2-40B4-BE49-F238E27FC236}">
                <a16:creationId xmlns:a16="http://schemas.microsoft.com/office/drawing/2014/main" id="{DB95D50C-AB1A-4D58-9541-1E4271B1681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45</a:t>
            </a:fld>
            <a:endParaRPr lang="ja-JP" altLang="en-US" sz="1200" dirty="0">
              <a:solidFill>
                <a:prstClr val="black"/>
              </a:solidFill>
              <a:ea typeface="Meiryo UI" panose="020B0604030504040204" pitchFamily="50" charset="-128"/>
            </a:endParaRPr>
          </a:p>
        </p:txBody>
      </p:sp>
      <p:cxnSp>
        <p:nvCxnSpPr>
          <p:cNvPr id="18" name="直線コネクタ 17">
            <a:extLst>
              <a:ext uri="{FF2B5EF4-FFF2-40B4-BE49-F238E27FC236}">
                <a16:creationId xmlns:a16="http://schemas.microsoft.com/office/drawing/2014/main" id="{0D2050EC-AA7D-46CC-8ADD-86588E0943B6}"/>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7" name="テキスト ボックス 86">
            <a:extLst>
              <a:ext uri="{FF2B5EF4-FFF2-40B4-BE49-F238E27FC236}">
                <a16:creationId xmlns:a16="http://schemas.microsoft.com/office/drawing/2014/main" id="{F27AE0DC-8771-4E29-9DC5-571AFF0F142A}"/>
              </a:ext>
            </a:extLst>
          </p:cNvPr>
          <p:cNvSpPr txBox="1"/>
          <p:nvPr/>
        </p:nvSpPr>
        <p:spPr>
          <a:xfrm>
            <a:off x="6660232" y="6611964"/>
            <a:ext cx="145256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令和６年９月現在</a:t>
            </a:r>
          </a:p>
        </p:txBody>
      </p:sp>
      <p:sp>
        <p:nvSpPr>
          <p:cNvPr id="88" name="Text Box 232">
            <a:extLst>
              <a:ext uri="{FF2B5EF4-FFF2-40B4-BE49-F238E27FC236}">
                <a16:creationId xmlns:a16="http://schemas.microsoft.com/office/drawing/2014/main" id="{3E1EB884-B42D-4B6F-A434-D7F74C27AB87}"/>
              </a:ext>
            </a:extLst>
          </p:cNvPr>
          <p:cNvSpPr txBox="1">
            <a:spLocks noChangeArrowheads="1"/>
          </p:cNvSpPr>
          <p:nvPr/>
        </p:nvSpPr>
        <p:spPr bwMode="auto">
          <a:xfrm>
            <a:off x="539552" y="2275386"/>
            <a:ext cx="1951355" cy="1258570"/>
          </a:xfrm>
          <a:prstGeom prst="rect">
            <a:avLst/>
          </a:prstGeom>
          <a:solidFill>
            <a:srgbClr val="FFFFFF"/>
          </a:solidFill>
          <a:ln w="9525" algn="ctr">
            <a:solidFill>
              <a:srgbClr val="000000"/>
            </a:solidFill>
            <a:prstDash val="dash"/>
            <a:miter lim="800000"/>
            <a:headEnd/>
            <a:tailEnd/>
          </a:ln>
          <a:effectLst/>
        </p:spPr>
        <p:txBody>
          <a:bodyPr rot="0" vert="horz" wrap="square" lIns="74295" tIns="8890" rIns="74295" bIns="8890" anchor="t" anchorCtr="0" upright="1">
            <a:noAutofit/>
          </a:bodyPr>
          <a:lstStyle/>
          <a:p>
            <a:pPr marL="127000" indent="-127000" algn="l">
              <a:lnSpc>
                <a:spcPts val="1200"/>
              </a:lnSpc>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【凡例】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27000" indent="-127000" algn="l">
              <a:lnSpc>
                <a:spcPts val="1200"/>
              </a:lnSpc>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＜色付き地域＞</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27000" indent="-127000" algn="l">
              <a:lnSpc>
                <a:spcPts val="1200"/>
              </a:lnSpc>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　広域化実施済み</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27000" indent="-127000" algn="l">
              <a:lnSpc>
                <a:spcPts val="1200"/>
              </a:lnSpc>
            </a:pP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27000" indent="-127000" algn="l">
              <a:lnSpc>
                <a:spcPts val="1200"/>
              </a:lnSpc>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・一部事務組合による広域化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algn="l">
              <a:lnSpc>
                <a:spcPts val="1200"/>
              </a:lnSpc>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団体）</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27000" indent="-127000" algn="l">
              <a:lnSpc>
                <a:spcPts val="1200"/>
              </a:lnSpc>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・連携協約による広域化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27000" indent="-127000" algn="l">
              <a:lnSpc>
                <a:spcPts val="1200"/>
              </a:lnSpc>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　（茨木市・摂津市）</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318" name="図 10317">
            <a:extLst>
              <a:ext uri="{FF2B5EF4-FFF2-40B4-BE49-F238E27FC236}">
                <a16:creationId xmlns:a16="http://schemas.microsoft.com/office/drawing/2014/main" id="{CD9B97B0-9922-4BA2-BB8B-2C05D7337A2B}"/>
              </a:ext>
            </a:extLst>
          </p:cNvPr>
          <p:cNvPicPr>
            <a:picLocks noChangeAspect="1"/>
          </p:cNvPicPr>
          <p:nvPr/>
        </p:nvPicPr>
        <p:blipFill>
          <a:blip r:embed="rId2"/>
          <a:stretch>
            <a:fillRect/>
          </a:stretch>
        </p:blipFill>
        <p:spPr>
          <a:xfrm>
            <a:off x="2551307" y="802393"/>
            <a:ext cx="4901013" cy="6004807"/>
          </a:xfrm>
          <a:prstGeom prst="rect">
            <a:avLst/>
          </a:prstGeom>
        </p:spPr>
      </p:pic>
    </p:spTree>
    <p:extLst>
      <p:ext uri="{BB962C8B-B14F-4D97-AF65-F5344CB8AC3E}">
        <p14:creationId xmlns:p14="http://schemas.microsoft.com/office/powerpoint/2010/main" val="2055046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FAF73A8-6965-4464-BE7F-2F7ABB05358C}"/>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DB95D50C-AB1A-4D58-9541-1E4271B1681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46</a:t>
            </a:fld>
            <a:endParaRPr lang="ja-JP" altLang="en-US" sz="1200" dirty="0">
              <a:solidFill>
                <a:prstClr val="black"/>
              </a:solidFill>
              <a:ea typeface="Meiryo UI" panose="020B0604030504040204" pitchFamily="50" charset="-128"/>
            </a:endParaRPr>
          </a:p>
        </p:txBody>
      </p:sp>
      <p:sp>
        <p:nvSpPr>
          <p:cNvPr id="10" name="テキスト ボックス 9">
            <a:extLst>
              <a:ext uri="{FF2B5EF4-FFF2-40B4-BE49-F238E27FC236}">
                <a16:creationId xmlns:a16="http://schemas.microsoft.com/office/drawing/2014/main" id="{4A6EB890-9E82-4F67-AFE2-7B117BC2C627}"/>
              </a:ext>
            </a:extLst>
          </p:cNvPr>
          <p:cNvSpPr txBox="1"/>
          <p:nvPr/>
        </p:nvSpPr>
        <p:spPr>
          <a:xfrm>
            <a:off x="166124" y="639847"/>
            <a:ext cx="8783711" cy="3293209"/>
          </a:xfrm>
          <a:prstGeom prst="rect">
            <a:avLst/>
          </a:prstGeom>
          <a:noFill/>
          <a:ln>
            <a:solidFill>
              <a:schemeClr val="tx1"/>
            </a:solidFill>
          </a:ln>
        </p:spPr>
        <p:txBody>
          <a:bodyPr wrap="square">
            <a:spAutoFit/>
          </a:bodyPr>
          <a:lstStyle/>
          <a:p>
            <a:r>
              <a:rPr lang="ja-JP" altLang="en-US" sz="1600" dirty="0">
                <a:latin typeface="Meiryo UI" panose="020B0604030504040204" pitchFamily="50" charset="-128"/>
                <a:ea typeface="Meiryo UI" panose="020B0604030504040204" pitchFamily="50" charset="-128"/>
              </a:rPr>
              <a:t>■Ｈ</a:t>
            </a:r>
            <a:r>
              <a:rPr lang="en-US" altLang="ja-JP" sz="1600" dirty="0">
                <a:latin typeface="Meiryo UI" panose="020B0604030504040204" pitchFamily="50" charset="-128"/>
                <a:ea typeface="Meiryo UI" panose="020B0604030504040204" pitchFamily="50" charset="-128"/>
              </a:rPr>
              <a:t>12.12</a:t>
            </a:r>
            <a:r>
              <a:rPr lang="ja-JP" altLang="en-US" sz="1600" dirty="0">
                <a:latin typeface="Meiryo UI" panose="020B0604030504040204" pitchFamily="50" charset="-128"/>
                <a:ea typeface="Meiryo UI" panose="020B0604030504040204" pitchFamily="50" charset="-128"/>
              </a:rPr>
              <a:t>　大阪府市町村合併推進要綱</a:t>
            </a:r>
          </a:p>
          <a:p>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○旧合併特例法（Ｈ</a:t>
            </a:r>
            <a:r>
              <a:rPr lang="en-US" altLang="ja-JP" sz="1600" dirty="0">
                <a:latin typeface="Meiryo UI" panose="020B0604030504040204" pitchFamily="50" charset="-128"/>
                <a:ea typeface="Meiryo UI" panose="020B0604030504040204" pitchFamily="50" charset="-128"/>
              </a:rPr>
              <a:t>17.3.31</a:t>
            </a:r>
            <a:r>
              <a:rPr lang="ja-JP" altLang="en-US" sz="1600" dirty="0">
                <a:latin typeface="Meiryo UI" panose="020B0604030504040204" pitchFamily="50" charset="-128"/>
                <a:ea typeface="Meiryo UI" panose="020B0604030504040204" pitchFamily="50" charset="-128"/>
              </a:rPr>
              <a:t>失効）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都道府県：合併協議会の設置勧告権限あり</a:t>
            </a:r>
          </a:p>
          <a:p>
            <a:r>
              <a:rPr lang="ja-JP" altLang="en-US" sz="1600" dirty="0">
                <a:latin typeface="Meiryo UI" panose="020B0604030504040204" pitchFamily="50" charset="-128"/>
                <a:ea typeface="Meiryo UI" panose="020B0604030504040204" pitchFamily="50" charset="-128"/>
              </a:rPr>
              <a:t>☞国は、都道府県及び市町村に対し、自主的な市町村の合併を推進するため、必要な助言、情報の提供</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その他の措置を講ずる（第</a:t>
            </a:r>
            <a:r>
              <a:rPr lang="en-US" altLang="ja-JP" sz="1600" dirty="0">
                <a:latin typeface="Meiryo UI" panose="020B0604030504040204" pitchFamily="50" charset="-128"/>
                <a:ea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rPr>
              <a:t>条より）</a:t>
            </a:r>
          </a:p>
          <a:p>
            <a:r>
              <a:rPr lang="ja-JP" altLang="en-US" sz="1600" dirty="0">
                <a:latin typeface="Meiryo UI" panose="020B0604030504040204" pitchFamily="50" charset="-128"/>
                <a:ea typeface="Meiryo UI" panose="020B0604030504040204" pitchFamily="50" charset="-128"/>
              </a:rPr>
              <a:t>○自治次官通知「市町村の合併の推進についての指針の策定について（</a:t>
            </a:r>
            <a:r>
              <a:rPr lang="en-US" altLang="ja-JP" sz="1600" dirty="0">
                <a:latin typeface="Meiryo UI" panose="020B0604030504040204" pitchFamily="50" charset="-128"/>
                <a:ea typeface="Meiryo UI" panose="020B0604030504040204" pitchFamily="50" charset="-128"/>
              </a:rPr>
              <a:t>H11.8.6 </a:t>
            </a:r>
            <a:r>
              <a:rPr lang="ja-JP" altLang="en-US" sz="1600" dirty="0">
                <a:latin typeface="Meiryo UI" panose="020B0604030504040204" pitchFamily="50" charset="-128"/>
                <a:ea typeface="Meiryo UI" panose="020B0604030504040204" pitchFamily="50" charset="-128"/>
              </a:rPr>
              <a:t>自治振第</a:t>
            </a:r>
            <a:r>
              <a:rPr lang="en-US" altLang="ja-JP" sz="1600" dirty="0">
                <a:latin typeface="Meiryo UI" panose="020B0604030504040204" pitchFamily="50" charset="-128"/>
                <a:ea typeface="Meiryo UI" panose="020B0604030504040204" pitchFamily="50" charset="-128"/>
              </a:rPr>
              <a:t>95</a:t>
            </a:r>
            <a:r>
              <a:rPr lang="ja-JP" altLang="en-US" sz="1600" dirty="0">
                <a:latin typeface="Meiryo UI" panose="020B0604030504040204" pitchFamily="50" charset="-128"/>
                <a:ea typeface="Meiryo UI" panose="020B0604030504040204" pitchFamily="50" charset="-128"/>
              </a:rPr>
              <a:t>号）」</a:t>
            </a:r>
          </a:p>
          <a:p>
            <a:r>
              <a:rPr lang="ja-JP" altLang="en-US" sz="1600" dirty="0">
                <a:latin typeface="Meiryo UI" panose="020B0604030504040204" pitchFamily="50" charset="-128"/>
                <a:ea typeface="Meiryo UI" panose="020B0604030504040204" pitchFamily="50" charset="-128"/>
              </a:rPr>
              <a:t>☞旧自治省が「市町村の合併の推進についての指針」を策定（</a:t>
            </a:r>
            <a:r>
              <a:rPr lang="en-US" altLang="ja-JP" sz="1600" dirty="0">
                <a:latin typeface="Meiryo UI" panose="020B0604030504040204" pitchFamily="50" charset="-128"/>
                <a:ea typeface="Meiryo UI" panose="020B0604030504040204" pitchFamily="50" charset="-128"/>
              </a:rPr>
              <a:t>H12.8</a:t>
            </a:r>
            <a:r>
              <a:rPr lang="ja-JP" altLang="en-US"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☞都道府県においては、本指針を参酌して、市町村の合併の検討の際の参考や目安となる合併パターン等</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を内容とする「市町村の合併の推進についての要綱」を策定し、これに基づき、市町村の合併に向けた取</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組について積極的な支援に努められるよう要請する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rPr>
              <a:t>大阪府は、本要請に基づき「要綱」を策定し、</a:t>
            </a:r>
            <a:r>
              <a:rPr lang="en-US" altLang="ja-JP" sz="1600" u="sng" dirty="0">
                <a:latin typeface="Meiryo UI" panose="020B0604030504040204" pitchFamily="50" charset="-128"/>
                <a:ea typeface="Meiryo UI" panose="020B0604030504040204" pitchFamily="50" charset="-128"/>
              </a:rPr>
              <a:t>30</a:t>
            </a:r>
            <a:r>
              <a:rPr lang="ja-JP" altLang="en-US" sz="1600" u="sng" dirty="0">
                <a:latin typeface="Meiryo UI" panose="020B0604030504040204" pitchFamily="50" charset="-128"/>
                <a:ea typeface="Meiryo UI" panose="020B0604030504040204" pitchFamily="50" charset="-128"/>
              </a:rPr>
              <a:t>の合併パターンを提示</a:t>
            </a:r>
            <a:endParaRPr lang="ja-JP" altLang="en-US" sz="1600" dirty="0">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4B837F98-E6BD-46DA-89D0-DB71283526D3}"/>
              </a:ext>
            </a:extLst>
          </p:cNvPr>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テキスト ボックス 7">
            <a:extLst>
              <a:ext uri="{FF2B5EF4-FFF2-40B4-BE49-F238E27FC236}">
                <a16:creationId xmlns:a16="http://schemas.microsoft.com/office/drawing/2014/main" id="{7A9A53F5-F1A9-46E0-8F15-D78ECCE6F8B2}"/>
              </a:ext>
            </a:extLst>
          </p:cNvPr>
          <p:cNvSpPr txBox="1"/>
          <p:nvPr/>
        </p:nvSpPr>
        <p:spPr>
          <a:xfrm>
            <a:off x="180777" y="4293096"/>
            <a:ext cx="8783711" cy="1569660"/>
          </a:xfrm>
          <a:prstGeom prst="rect">
            <a:avLst/>
          </a:prstGeom>
          <a:noFill/>
          <a:ln>
            <a:solidFill>
              <a:schemeClr val="tx1"/>
            </a:solidFill>
          </a:ln>
        </p:spPr>
        <p:txBody>
          <a:bodyPr wrap="square">
            <a:spAutoFit/>
          </a:bodyPr>
          <a:lstStyle/>
          <a:p>
            <a:r>
              <a:rPr lang="ja-JP" altLang="en-US" sz="1600" dirty="0">
                <a:latin typeface="Meiryo UI" panose="020B0604030504040204" pitchFamily="50" charset="-128"/>
                <a:ea typeface="Meiryo UI" panose="020B0604030504040204" pitchFamily="50" charset="-128"/>
              </a:rPr>
              <a:t>■Ｈ</a:t>
            </a:r>
            <a:r>
              <a:rPr lang="en-US" altLang="ja-JP" sz="1600" dirty="0">
                <a:latin typeface="Meiryo UI" panose="020B0604030504040204" pitchFamily="50" charset="-128"/>
                <a:ea typeface="Meiryo UI" panose="020B0604030504040204" pitchFamily="50" charset="-128"/>
              </a:rPr>
              <a:t>20.2</a:t>
            </a:r>
            <a:r>
              <a:rPr lang="ja-JP" altLang="en-US" sz="1600" dirty="0">
                <a:latin typeface="Meiryo UI" panose="020B0604030504040204" pitchFamily="50" charset="-128"/>
                <a:ea typeface="Meiryo UI" panose="020B0604030504040204" pitchFamily="50" charset="-128"/>
              </a:rPr>
              <a:t>　自主的な市町村の合併の推進に関する構想</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u="sng" dirty="0">
                <a:latin typeface="Meiryo UI" panose="020B0604030504040204" pitchFamily="50" charset="-128"/>
                <a:ea typeface="Meiryo UI" panose="020B0604030504040204" pitchFamily="50" charset="-128"/>
              </a:rPr>
              <a:t>●大阪府は、 構想対象として、河内長野市・千早赤阪村の組み合わせを提示</a:t>
            </a: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H21.6 </a:t>
            </a:r>
            <a:r>
              <a:rPr lang="ja-JP" altLang="en-US" sz="1600" dirty="0">
                <a:latin typeface="Meiryo UI" panose="020B0604030504040204" pitchFamily="50" charset="-128"/>
                <a:ea typeface="Meiryo UI" panose="020B0604030504040204" pitchFamily="50" charset="-128"/>
              </a:rPr>
              <a:t>　「河内長野市と千早赤阪村との合併に向けた大阪府の支援の基本方針」を決定</a:t>
            </a:r>
          </a:p>
        </p:txBody>
      </p:sp>
      <p:sp>
        <p:nvSpPr>
          <p:cNvPr id="24" name="矢印: 下 23">
            <a:extLst>
              <a:ext uri="{FF2B5EF4-FFF2-40B4-BE49-F238E27FC236}">
                <a16:creationId xmlns:a16="http://schemas.microsoft.com/office/drawing/2014/main" id="{E9121DB5-708B-4C24-852F-B7ED20A0708C}"/>
              </a:ext>
            </a:extLst>
          </p:cNvPr>
          <p:cNvSpPr/>
          <p:nvPr/>
        </p:nvSpPr>
        <p:spPr>
          <a:xfrm>
            <a:off x="4283968" y="4705022"/>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下 24">
            <a:extLst>
              <a:ext uri="{FF2B5EF4-FFF2-40B4-BE49-F238E27FC236}">
                <a16:creationId xmlns:a16="http://schemas.microsoft.com/office/drawing/2014/main" id="{BE0951C3-5A0D-4423-B4F1-0200816E4694}"/>
              </a:ext>
            </a:extLst>
          </p:cNvPr>
          <p:cNvSpPr/>
          <p:nvPr/>
        </p:nvSpPr>
        <p:spPr>
          <a:xfrm>
            <a:off x="4283968" y="3232135"/>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225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ja-JP" altLang="ja-JP" dirty="0">
              <a:solidFill>
                <a:prstClr val="black"/>
              </a:solidFill>
              <a:ea typeface="Meiryo UI" panose="020B0604030504040204" pitchFamily="50" charset="-128"/>
            </a:endParaRPr>
          </a:p>
        </p:txBody>
      </p:sp>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47</a:t>
            </a:fld>
            <a:endParaRPr lang="ja-JP" altLang="en-US" sz="1200" dirty="0">
              <a:solidFill>
                <a:prstClr val="black"/>
              </a:solidFill>
              <a:ea typeface="Meiryo UI" panose="020B0604030504040204" pitchFamily="50" charset="-128"/>
            </a:endParaRPr>
          </a:p>
        </p:txBody>
      </p:sp>
      <p:sp>
        <p:nvSpPr>
          <p:cNvPr id="9" name="正方形/長方形 8">
            <a:extLst>
              <a:ext uri="{FF2B5EF4-FFF2-40B4-BE49-F238E27FC236}">
                <a16:creationId xmlns:a16="http://schemas.microsoft.com/office/drawing/2014/main" id="{ED8EB267-4252-4D68-ABB5-3F7F45EA88AB}"/>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a:extLst>
              <a:ext uri="{FF2B5EF4-FFF2-40B4-BE49-F238E27FC236}">
                <a16:creationId xmlns:a16="http://schemas.microsoft.com/office/drawing/2014/main" id="{6527747A-6FB1-4632-BCC6-DC92B97EFD81}"/>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テキスト ボックス 12">
            <a:extLst>
              <a:ext uri="{FF2B5EF4-FFF2-40B4-BE49-F238E27FC236}">
                <a16:creationId xmlns:a16="http://schemas.microsoft.com/office/drawing/2014/main" id="{3997BA60-AC3D-49DB-8E59-F4C767F5FDDB}"/>
              </a:ext>
            </a:extLst>
          </p:cNvPr>
          <p:cNvSpPr txBox="1"/>
          <p:nvPr/>
        </p:nvSpPr>
        <p:spPr>
          <a:xfrm>
            <a:off x="178655" y="861427"/>
            <a:ext cx="7561697"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■河内長野市と千早赤阪村との合併に向けた大阪府の支援の基本方針（抜粋）</a:t>
            </a:r>
            <a:endParaRPr lang="en-US" altLang="ja-JP" sz="16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C232B138-4D6A-4626-8AE7-213C2023BC17}"/>
              </a:ext>
            </a:extLst>
          </p:cNvPr>
          <p:cNvPicPr>
            <a:picLocks noChangeAspect="1"/>
          </p:cNvPicPr>
          <p:nvPr/>
        </p:nvPicPr>
        <p:blipFill>
          <a:blip r:embed="rId3"/>
          <a:stretch>
            <a:fillRect/>
          </a:stretch>
        </p:blipFill>
        <p:spPr>
          <a:xfrm>
            <a:off x="1141857" y="1303005"/>
            <a:ext cx="6860286" cy="5145786"/>
          </a:xfrm>
          <a:prstGeom prst="rect">
            <a:avLst/>
          </a:prstGeom>
        </p:spPr>
      </p:pic>
    </p:spTree>
    <p:extLst>
      <p:ext uri="{BB962C8B-B14F-4D97-AF65-F5344CB8AC3E}">
        <p14:creationId xmlns:p14="http://schemas.microsoft.com/office/powerpoint/2010/main" val="2982442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48</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645A4675-A158-4415-8328-3F3FA60FF01B}"/>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5CB08F6-27AE-43B2-88A7-A99638CDE9DE}"/>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79BF630C-5343-4227-959B-177B48F1FCD5}"/>
              </a:ext>
            </a:extLst>
          </p:cNvPr>
          <p:cNvPicPr>
            <a:picLocks noChangeAspect="1"/>
          </p:cNvPicPr>
          <p:nvPr/>
        </p:nvPicPr>
        <p:blipFill>
          <a:blip r:embed="rId3"/>
          <a:stretch>
            <a:fillRect/>
          </a:stretch>
        </p:blipFill>
        <p:spPr>
          <a:xfrm>
            <a:off x="1187624" y="1484784"/>
            <a:ext cx="6860286" cy="5145786"/>
          </a:xfrm>
          <a:prstGeom prst="rect">
            <a:avLst/>
          </a:prstGeom>
        </p:spPr>
      </p:pic>
      <p:sp>
        <p:nvSpPr>
          <p:cNvPr id="13" name="テキスト ボックス 12">
            <a:extLst>
              <a:ext uri="{FF2B5EF4-FFF2-40B4-BE49-F238E27FC236}">
                <a16:creationId xmlns:a16="http://schemas.microsoft.com/office/drawing/2014/main" id="{D5CDE5B4-7415-4ABC-B129-37E2C0B796B4}"/>
              </a:ext>
            </a:extLst>
          </p:cNvPr>
          <p:cNvSpPr txBox="1"/>
          <p:nvPr/>
        </p:nvSpPr>
        <p:spPr>
          <a:xfrm>
            <a:off x="178655" y="861427"/>
            <a:ext cx="7849729"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■河内長野市と千早赤阪村との合併に向けた大阪府の支援の基本方針（抜粋）（続き）</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959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右 1">
            <a:extLst>
              <a:ext uri="{FF2B5EF4-FFF2-40B4-BE49-F238E27FC236}">
                <a16:creationId xmlns:a16="http://schemas.microsoft.com/office/drawing/2014/main" id="{33FB80A4-D288-46DB-94D0-64BA70BB49D7}"/>
              </a:ext>
            </a:extLst>
          </p:cNvPr>
          <p:cNvSpPr/>
          <p:nvPr/>
        </p:nvSpPr>
        <p:spPr>
          <a:xfrm>
            <a:off x="4463815" y="2061966"/>
            <a:ext cx="285464" cy="1282338"/>
          </a:xfrm>
          <a:prstGeom prst="righ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矢印: 右 14">
            <a:extLst>
              <a:ext uri="{FF2B5EF4-FFF2-40B4-BE49-F238E27FC236}">
                <a16:creationId xmlns:a16="http://schemas.microsoft.com/office/drawing/2014/main" id="{5D103B29-59EE-422A-9860-B2DAB1A55339}"/>
              </a:ext>
            </a:extLst>
          </p:cNvPr>
          <p:cNvSpPr/>
          <p:nvPr/>
        </p:nvSpPr>
        <p:spPr>
          <a:xfrm>
            <a:off x="4454143" y="4575450"/>
            <a:ext cx="290301" cy="1282338"/>
          </a:xfrm>
          <a:prstGeom prst="righ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4" name="正方形/長方形 13">
            <a:extLst>
              <a:ext uri="{FF2B5EF4-FFF2-40B4-BE49-F238E27FC236}">
                <a16:creationId xmlns:a16="http://schemas.microsoft.com/office/drawing/2014/main" id="{5C062827-9F19-4A04-A17D-A57D4EEA42F9}"/>
              </a:ext>
            </a:extLst>
          </p:cNvPr>
          <p:cNvSpPr/>
          <p:nvPr/>
        </p:nvSpPr>
        <p:spPr>
          <a:xfrm>
            <a:off x="0" y="-11098"/>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２ 人口の現状・将来推計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（２）人口ピラミッド（</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大阪府・大阪市</a:t>
            </a:r>
          </a:p>
        </p:txBody>
      </p:sp>
      <p:sp>
        <p:nvSpPr>
          <p:cNvPr id="13" name="テキスト ボックス 12">
            <a:extLst>
              <a:ext uri="{FF2B5EF4-FFF2-40B4-BE49-F238E27FC236}">
                <a16:creationId xmlns:a16="http://schemas.microsoft.com/office/drawing/2014/main" id="{CBBA323C-5069-4999-9C52-B47418588756}"/>
              </a:ext>
            </a:extLst>
          </p:cNvPr>
          <p:cNvSpPr txBox="1"/>
          <p:nvPr/>
        </p:nvSpPr>
        <p:spPr>
          <a:xfrm>
            <a:off x="3851920" y="6577292"/>
            <a:ext cx="569754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a:t>
            </a:r>
          </a:p>
        </p:txBody>
      </p:sp>
      <p:graphicFrame>
        <p:nvGraphicFramePr>
          <p:cNvPr id="20" name="グラフ 19">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095514236"/>
              </p:ext>
            </p:extLst>
          </p:nvPr>
        </p:nvGraphicFramePr>
        <p:xfrm>
          <a:off x="320643" y="4025780"/>
          <a:ext cx="414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636845810"/>
              </p:ext>
            </p:extLst>
          </p:nvPr>
        </p:nvGraphicFramePr>
        <p:xfrm>
          <a:off x="4747694" y="4026914"/>
          <a:ext cx="414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591791510"/>
              </p:ext>
            </p:extLst>
          </p:nvPr>
        </p:nvGraphicFramePr>
        <p:xfrm>
          <a:off x="320643" y="1506914"/>
          <a:ext cx="414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グラフ 25">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024687663"/>
              </p:ext>
            </p:extLst>
          </p:nvPr>
        </p:nvGraphicFramePr>
        <p:xfrm>
          <a:off x="4744444" y="1505780"/>
          <a:ext cx="4138772" cy="2520000"/>
        </p:xfrm>
        <a:graphic>
          <a:graphicData uri="http://schemas.openxmlformats.org/drawingml/2006/chart">
            <c:chart xmlns:c="http://schemas.openxmlformats.org/drawingml/2006/chart" xmlns:r="http://schemas.openxmlformats.org/officeDocument/2006/relationships" r:id="rId6"/>
          </a:graphicData>
        </a:graphic>
      </p:graphicFrame>
      <p:cxnSp>
        <p:nvCxnSpPr>
          <p:cNvPr id="16" name="直線コネクタ 15">
            <a:extLst>
              <a:ext uri="{FF2B5EF4-FFF2-40B4-BE49-F238E27FC236}">
                <a16:creationId xmlns:a16="http://schemas.microsoft.com/office/drawing/2014/main" id="{EEC616EE-F79E-4A88-A61C-4877302F7C85}"/>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DC6BFA6-B544-483E-932F-71DDA3760302}"/>
              </a:ext>
            </a:extLst>
          </p:cNvPr>
          <p:cNvSpPr txBox="1"/>
          <p:nvPr/>
        </p:nvSpPr>
        <p:spPr>
          <a:xfrm>
            <a:off x="179512" y="810307"/>
            <a:ext cx="8784976" cy="54693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 年少人口（</a:t>
            </a:r>
            <a:r>
              <a:rPr lang="en-US" altLang="ja-JP" sz="1100" dirty="0">
                <a:latin typeface="Meiryo UI" panose="020B0604030504040204" pitchFamily="50" charset="-128"/>
                <a:ea typeface="Meiryo UI" panose="020B0604030504040204" pitchFamily="50" charset="-128"/>
              </a:rPr>
              <a:t>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歳）及び生産年齢人口（</a:t>
            </a:r>
            <a:r>
              <a:rPr lang="en-US" altLang="ja-JP" sz="1100" dirty="0">
                <a:latin typeface="Meiryo UI" panose="020B0604030504040204" pitchFamily="50" charset="-128"/>
                <a:ea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64</a:t>
            </a:r>
            <a:r>
              <a:rPr lang="ja-JP" altLang="en-US" sz="1100" dirty="0">
                <a:latin typeface="Meiryo UI" panose="020B0604030504040204" pitchFamily="50" charset="-128"/>
                <a:ea typeface="Meiryo UI" panose="020B0604030504040204" pitchFamily="50" charset="-128"/>
              </a:rPr>
              <a:t>歳）が大幅に減少し、第</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次ベビーブーム世代の方（</a:t>
            </a:r>
            <a:r>
              <a:rPr lang="en-US" altLang="ja-JP" sz="1100" dirty="0">
                <a:latin typeface="Meiryo UI" panose="020B0604030504040204" pitchFamily="50" charset="-128"/>
                <a:ea typeface="Meiryo UI" panose="020B0604030504040204" pitchFamily="50" charset="-128"/>
              </a:rPr>
              <a:t>1971</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1974</a:t>
            </a:r>
            <a:r>
              <a:rPr lang="ja-JP" altLang="en-US" sz="1100" dirty="0">
                <a:latin typeface="Meiryo UI" panose="020B0604030504040204" pitchFamily="50" charset="-128"/>
                <a:ea typeface="Meiryo UI" panose="020B0604030504040204" pitchFamily="50" charset="-128"/>
              </a:rPr>
              <a:t>年生まれ）が</a:t>
            </a:r>
            <a:r>
              <a:rPr lang="en-US" altLang="ja-JP" sz="1100" dirty="0">
                <a:latin typeface="Meiryo UI" panose="020B0604030504040204" pitchFamily="50" charset="-128"/>
                <a:ea typeface="Meiryo UI" panose="020B0604030504040204" pitchFamily="50" charset="-128"/>
              </a:rPr>
              <a:t>65</a:t>
            </a:r>
            <a:r>
              <a:rPr lang="ja-JP" altLang="en-US" sz="1100" dirty="0">
                <a:latin typeface="Meiryo UI" panose="020B0604030504040204" pitchFamily="50" charset="-128"/>
                <a:ea typeface="Meiryo UI" panose="020B0604030504040204" pitchFamily="50" charset="-128"/>
              </a:rPr>
              <a:t>歳以上と</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なる等により、高齢化が進む。</a:t>
            </a:r>
          </a:p>
        </p:txBody>
      </p:sp>
      <p:sp>
        <p:nvSpPr>
          <p:cNvPr id="17" name="正方形/長方形 16">
            <a:extLst>
              <a:ext uri="{FF2B5EF4-FFF2-40B4-BE49-F238E27FC236}">
                <a16:creationId xmlns:a16="http://schemas.microsoft.com/office/drawing/2014/main" id="{52EC9DCD-F6D3-4AF5-AA89-7067ECF92B7F}"/>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4</a:t>
            </a:fld>
            <a:endParaRPr lang="ja-JP" altLang="en-US" sz="1200" dirty="0">
              <a:solidFill>
                <a:prstClr val="black"/>
              </a:solidFill>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4AC45E4B-4CCC-47E0-83CC-52674DBC2491}"/>
              </a:ext>
            </a:extLst>
          </p:cNvPr>
          <p:cNvSpPr/>
          <p:nvPr/>
        </p:nvSpPr>
        <p:spPr>
          <a:xfrm>
            <a:off x="8316416" y="28728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1/3</a:t>
            </a:r>
          </a:p>
        </p:txBody>
      </p:sp>
      <p:sp>
        <p:nvSpPr>
          <p:cNvPr id="22" name="四角形: 角を丸くする 21">
            <a:extLst>
              <a:ext uri="{FF2B5EF4-FFF2-40B4-BE49-F238E27FC236}">
                <a16:creationId xmlns:a16="http://schemas.microsoft.com/office/drawing/2014/main" id="{F73719CF-A073-45A9-8119-4A2E7A74740F}"/>
              </a:ext>
            </a:extLst>
          </p:cNvPr>
          <p:cNvSpPr/>
          <p:nvPr/>
        </p:nvSpPr>
        <p:spPr>
          <a:xfrm>
            <a:off x="7626781" y="3866082"/>
            <a:ext cx="1379270" cy="2008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600" dirty="0">
                <a:solidFill>
                  <a:schemeClr val="tx1"/>
                </a:solidFill>
                <a:latin typeface="Meiryo UI" panose="020B0604030504040204" pitchFamily="50" charset="-128"/>
                <a:ea typeface="Meiryo UI" panose="020B0604030504040204" pitchFamily="50" charset="-128"/>
              </a:rPr>
              <a:t>※</a:t>
            </a:r>
            <a:r>
              <a:rPr kumimoji="1" lang="ja-JP" altLang="en-US" sz="600" dirty="0">
                <a:solidFill>
                  <a:schemeClr val="tx1"/>
                </a:solidFill>
                <a:latin typeface="Meiryo UI" panose="020B0604030504040204" pitchFamily="50" charset="-128"/>
                <a:ea typeface="Meiryo UI" panose="020B0604030504040204" pitchFamily="50" charset="-128"/>
              </a:rPr>
              <a:t>基本方針</a:t>
            </a:r>
            <a:r>
              <a:rPr kumimoji="1" lang="en-US" altLang="ja-JP" sz="600" dirty="0">
                <a:solidFill>
                  <a:schemeClr val="tx1"/>
                </a:solidFill>
                <a:latin typeface="Meiryo UI" panose="020B0604030504040204" pitchFamily="50" charset="-128"/>
                <a:ea typeface="Meiryo UI" panose="020B0604030504040204" pitchFamily="50" charset="-128"/>
              </a:rPr>
              <a:t> P9</a:t>
            </a:r>
            <a:r>
              <a:rPr kumimoji="1" lang="ja-JP" altLang="en-US" sz="600" dirty="0">
                <a:solidFill>
                  <a:schemeClr val="tx1"/>
                </a:solidFill>
                <a:latin typeface="Meiryo UI" panose="020B0604030504040204" pitchFamily="50" charset="-128"/>
                <a:ea typeface="Meiryo UI" panose="020B0604030504040204" pitchFamily="50" charset="-128"/>
              </a:rPr>
              <a:t>再掲</a:t>
            </a:r>
            <a:endParaRPr kumimoji="1" lang="en-US" altLang="ja-JP" sz="600" dirty="0">
              <a:solidFill>
                <a:schemeClr val="tx1"/>
              </a:solidFill>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4C1E1126-4691-4116-A5DA-4193D0D1E9BF}"/>
              </a:ext>
            </a:extLst>
          </p:cNvPr>
          <p:cNvSpPr/>
          <p:nvPr/>
        </p:nvSpPr>
        <p:spPr>
          <a:xfrm>
            <a:off x="3241111" y="3848189"/>
            <a:ext cx="1379270" cy="2008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600" dirty="0">
                <a:solidFill>
                  <a:schemeClr val="tx1"/>
                </a:solidFill>
                <a:latin typeface="Meiryo UI" panose="020B0604030504040204" pitchFamily="50" charset="-128"/>
                <a:ea typeface="Meiryo UI" panose="020B0604030504040204" pitchFamily="50" charset="-128"/>
              </a:rPr>
              <a:t>※</a:t>
            </a:r>
            <a:r>
              <a:rPr kumimoji="1" lang="ja-JP" altLang="en-US" sz="600" dirty="0">
                <a:solidFill>
                  <a:schemeClr val="tx1"/>
                </a:solidFill>
                <a:latin typeface="Meiryo UI" panose="020B0604030504040204" pitchFamily="50" charset="-128"/>
                <a:ea typeface="Meiryo UI" panose="020B0604030504040204" pitchFamily="50" charset="-128"/>
              </a:rPr>
              <a:t>基本方針</a:t>
            </a:r>
            <a:r>
              <a:rPr kumimoji="1" lang="en-US" altLang="ja-JP" sz="600" dirty="0">
                <a:solidFill>
                  <a:schemeClr val="tx1"/>
                </a:solidFill>
                <a:latin typeface="Meiryo UI" panose="020B0604030504040204" pitchFamily="50" charset="-128"/>
                <a:ea typeface="Meiryo UI" panose="020B0604030504040204" pitchFamily="50" charset="-128"/>
              </a:rPr>
              <a:t>P9</a:t>
            </a:r>
            <a:r>
              <a:rPr kumimoji="1" lang="ja-JP" altLang="en-US" sz="600" dirty="0">
                <a:solidFill>
                  <a:schemeClr val="tx1"/>
                </a:solidFill>
                <a:latin typeface="Meiryo UI" panose="020B0604030504040204" pitchFamily="50" charset="-128"/>
                <a:ea typeface="Meiryo UI" panose="020B0604030504040204" pitchFamily="50" charset="-128"/>
              </a:rPr>
              <a:t>再掲</a:t>
            </a:r>
            <a:endParaRPr kumimoji="1" lang="en-US" altLang="ja-JP" sz="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30475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49</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645A4675-A158-4415-8328-3F3FA60FF01B}"/>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5CB08F6-27AE-43B2-88A7-A99638CDE9DE}"/>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pic>
        <p:nvPicPr>
          <p:cNvPr id="3" name="図 2">
            <a:extLst>
              <a:ext uri="{FF2B5EF4-FFF2-40B4-BE49-F238E27FC236}">
                <a16:creationId xmlns:a16="http://schemas.microsoft.com/office/drawing/2014/main" id="{0604167B-DCE7-49D7-95A9-C9281165955E}"/>
              </a:ext>
            </a:extLst>
          </p:cNvPr>
          <p:cNvPicPr>
            <a:picLocks noChangeAspect="1"/>
          </p:cNvPicPr>
          <p:nvPr/>
        </p:nvPicPr>
        <p:blipFill>
          <a:blip r:embed="rId3"/>
          <a:stretch>
            <a:fillRect/>
          </a:stretch>
        </p:blipFill>
        <p:spPr>
          <a:xfrm>
            <a:off x="1024082" y="1340768"/>
            <a:ext cx="6860286" cy="5145786"/>
          </a:xfrm>
          <a:prstGeom prst="rect">
            <a:avLst/>
          </a:prstGeom>
        </p:spPr>
      </p:pic>
      <p:sp>
        <p:nvSpPr>
          <p:cNvPr id="12" name="テキスト ボックス 11">
            <a:extLst>
              <a:ext uri="{FF2B5EF4-FFF2-40B4-BE49-F238E27FC236}">
                <a16:creationId xmlns:a16="http://schemas.microsoft.com/office/drawing/2014/main" id="{CC982233-F76C-4F70-B897-25390619F75D}"/>
              </a:ext>
            </a:extLst>
          </p:cNvPr>
          <p:cNvSpPr txBox="1"/>
          <p:nvPr/>
        </p:nvSpPr>
        <p:spPr>
          <a:xfrm>
            <a:off x="178655" y="861427"/>
            <a:ext cx="7849729"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■河内長野市と千早赤阪村との合併に向けた大阪府の支援の基本方針（抜粋）（続き）</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3087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50</a:t>
            </a:fld>
            <a:endParaRPr lang="ja-JP" altLang="en-US" sz="1200" dirty="0">
              <a:solidFill>
                <a:prstClr val="black"/>
              </a:solidFill>
              <a:ea typeface="Meiryo UI" panose="020B0604030504040204" pitchFamily="50" charset="-128"/>
            </a:endParaRPr>
          </a:p>
        </p:txBody>
      </p:sp>
      <p:pic>
        <p:nvPicPr>
          <p:cNvPr id="2" name="図 1">
            <a:extLst>
              <a:ext uri="{FF2B5EF4-FFF2-40B4-BE49-F238E27FC236}">
                <a16:creationId xmlns:a16="http://schemas.microsoft.com/office/drawing/2014/main" id="{F26A378B-BEF2-4E69-91AA-E0C9598EB0DD}"/>
              </a:ext>
            </a:extLst>
          </p:cNvPr>
          <p:cNvPicPr>
            <a:picLocks noChangeAspect="1"/>
          </p:cNvPicPr>
          <p:nvPr/>
        </p:nvPicPr>
        <p:blipFill>
          <a:blip r:embed="rId3"/>
          <a:stretch>
            <a:fillRect/>
          </a:stretch>
        </p:blipFill>
        <p:spPr>
          <a:xfrm>
            <a:off x="1109903" y="1412776"/>
            <a:ext cx="6860286" cy="5145786"/>
          </a:xfrm>
          <a:prstGeom prst="rect">
            <a:avLst/>
          </a:prstGeom>
        </p:spPr>
      </p:pic>
      <p:sp>
        <p:nvSpPr>
          <p:cNvPr id="10" name="正方形/長方形 9">
            <a:extLst>
              <a:ext uri="{FF2B5EF4-FFF2-40B4-BE49-F238E27FC236}">
                <a16:creationId xmlns:a16="http://schemas.microsoft.com/office/drawing/2014/main" id="{645A4675-A158-4415-8328-3F3FA60FF01B}"/>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5CB08F6-27AE-43B2-88A7-A99638CDE9DE}"/>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テキスト ボックス 12">
            <a:extLst>
              <a:ext uri="{FF2B5EF4-FFF2-40B4-BE49-F238E27FC236}">
                <a16:creationId xmlns:a16="http://schemas.microsoft.com/office/drawing/2014/main" id="{5B09EF65-926A-4279-846F-08366E198868}"/>
              </a:ext>
            </a:extLst>
          </p:cNvPr>
          <p:cNvSpPr txBox="1"/>
          <p:nvPr/>
        </p:nvSpPr>
        <p:spPr>
          <a:xfrm>
            <a:off x="178655" y="861427"/>
            <a:ext cx="7849729"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■河内長野市と千早赤阪村との合併に向けた大阪府の支援の基本方針（抜粋）（続き）</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1062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51</a:t>
            </a:fld>
            <a:endParaRPr lang="ja-JP" altLang="en-US" sz="1200" dirty="0">
              <a:solidFill>
                <a:prstClr val="black"/>
              </a:solidFill>
              <a:ea typeface="Meiryo UI" panose="020B0604030504040204" pitchFamily="50" charset="-128"/>
            </a:endParaRPr>
          </a:p>
        </p:txBody>
      </p:sp>
      <p:pic>
        <p:nvPicPr>
          <p:cNvPr id="3" name="図 2">
            <a:extLst>
              <a:ext uri="{FF2B5EF4-FFF2-40B4-BE49-F238E27FC236}">
                <a16:creationId xmlns:a16="http://schemas.microsoft.com/office/drawing/2014/main" id="{58CAD348-B85D-4F43-A057-3ACB42CBF97C}"/>
              </a:ext>
            </a:extLst>
          </p:cNvPr>
          <p:cNvPicPr>
            <a:picLocks noChangeAspect="1"/>
          </p:cNvPicPr>
          <p:nvPr/>
        </p:nvPicPr>
        <p:blipFill>
          <a:blip r:embed="rId3"/>
          <a:stretch>
            <a:fillRect/>
          </a:stretch>
        </p:blipFill>
        <p:spPr>
          <a:xfrm>
            <a:off x="1109903" y="1412776"/>
            <a:ext cx="6860286" cy="5145786"/>
          </a:xfrm>
          <a:prstGeom prst="rect">
            <a:avLst/>
          </a:prstGeom>
        </p:spPr>
      </p:pic>
      <p:sp>
        <p:nvSpPr>
          <p:cNvPr id="10" name="正方形/長方形 9">
            <a:extLst>
              <a:ext uri="{FF2B5EF4-FFF2-40B4-BE49-F238E27FC236}">
                <a16:creationId xmlns:a16="http://schemas.microsoft.com/office/drawing/2014/main" id="{6CE65C3D-906F-4F77-9587-6CF5EC9FF5F9}"/>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8CF5E3-EBAF-4611-91A3-5CCA377A4116}"/>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テキスト ボックス 12">
            <a:extLst>
              <a:ext uri="{FF2B5EF4-FFF2-40B4-BE49-F238E27FC236}">
                <a16:creationId xmlns:a16="http://schemas.microsoft.com/office/drawing/2014/main" id="{489CE3EB-8499-4758-BA9D-4EBD5343D0D9}"/>
              </a:ext>
            </a:extLst>
          </p:cNvPr>
          <p:cNvSpPr txBox="1"/>
          <p:nvPr/>
        </p:nvSpPr>
        <p:spPr>
          <a:xfrm>
            <a:off x="178655" y="861427"/>
            <a:ext cx="7849729"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■河内長野市と千早赤阪村との合併に向けた大阪府の支援の基本方針（抜粋）（続き）</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8002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ja-JP" altLang="ja-JP" dirty="0">
              <a:solidFill>
                <a:prstClr val="black"/>
              </a:solidFill>
              <a:ea typeface="Meiryo UI" panose="020B0604030504040204" pitchFamily="50" charset="-128"/>
            </a:endParaRPr>
          </a:p>
        </p:txBody>
      </p:sp>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52</a:t>
            </a:fld>
            <a:endParaRPr lang="ja-JP" altLang="en-US" sz="1200" dirty="0">
              <a:solidFill>
                <a:prstClr val="black"/>
              </a:solidFill>
              <a:ea typeface="Meiryo UI" panose="020B0604030504040204" pitchFamily="50" charset="-128"/>
            </a:endParaRPr>
          </a:p>
        </p:txBody>
      </p:sp>
      <p:pic>
        <p:nvPicPr>
          <p:cNvPr id="4" name="図 3">
            <a:extLst>
              <a:ext uri="{FF2B5EF4-FFF2-40B4-BE49-F238E27FC236}">
                <a16:creationId xmlns:a16="http://schemas.microsoft.com/office/drawing/2014/main" id="{B766EEF3-14DC-4EC0-9A27-F39026A21F41}"/>
              </a:ext>
            </a:extLst>
          </p:cNvPr>
          <p:cNvPicPr>
            <a:picLocks noChangeAspect="1"/>
          </p:cNvPicPr>
          <p:nvPr/>
        </p:nvPicPr>
        <p:blipFill>
          <a:blip r:embed="rId3"/>
          <a:stretch>
            <a:fillRect/>
          </a:stretch>
        </p:blipFill>
        <p:spPr>
          <a:xfrm>
            <a:off x="1141857" y="1412776"/>
            <a:ext cx="6860286" cy="5145786"/>
          </a:xfrm>
          <a:prstGeom prst="rect">
            <a:avLst/>
          </a:prstGeom>
        </p:spPr>
      </p:pic>
      <p:pic>
        <p:nvPicPr>
          <p:cNvPr id="13" name="Picture 2">
            <a:extLst>
              <a:ext uri="{FF2B5EF4-FFF2-40B4-BE49-F238E27FC236}">
                <a16:creationId xmlns:a16="http://schemas.microsoft.com/office/drawing/2014/main" id="{522A7717-1DFC-4CE2-99C8-283CB921F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903" y="3667079"/>
            <a:ext cx="2806240" cy="2854645"/>
          </a:xfrm>
          <a:prstGeom prst="rect">
            <a:avLst/>
          </a:prstGeom>
          <a:noFill/>
          <a:extLst>
            <a:ext uri="{909E8E84-426E-40DD-AFC4-6F175D3DCCD1}">
              <a14:hiddenFill xmlns:a14="http://schemas.microsoft.com/office/drawing/2010/main">
                <a:solidFill>
                  <a:srgbClr val="FFFFFF"/>
                </a:solidFill>
              </a14:hiddenFill>
            </a:ext>
          </a:extLst>
        </p:spPr>
      </p:pic>
      <p:sp>
        <p:nvSpPr>
          <p:cNvPr id="15" name="Line 10">
            <a:extLst>
              <a:ext uri="{FF2B5EF4-FFF2-40B4-BE49-F238E27FC236}">
                <a16:creationId xmlns:a16="http://schemas.microsoft.com/office/drawing/2014/main" id="{E0595A5B-39EE-42C0-9174-602C9990AF6E}"/>
              </a:ext>
            </a:extLst>
          </p:cNvPr>
          <p:cNvSpPr>
            <a:spLocks noChangeShapeType="1"/>
          </p:cNvSpPr>
          <p:nvPr/>
        </p:nvSpPr>
        <p:spPr bwMode="auto">
          <a:xfrm>
            <a:off x="4932040" y="3117772"/>
            <a:ext cx="1584176" cy="168310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ja-JP" altLang="en-US"/>
          </a:p>
        </p:txBody>
      </p:sp>
      <p:sp>
        <p:nvSpPr>
          <p:cNvPr id="11" name="正方形/長方形 10">
            <a:extLst>
              <a:ext uri="{FF2B5EF4-FFF2-40B4-BE49-F238E27FC236}">
                <a16:creationId xmlns:a16="http://schemas.microsoft.com/office/drawing/2014/main" id="{FC24C134-0F92-4838-81D8-0C1BAB8E00B0}"/>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a:extLst>
              <a:ext uri="{FF2B5EF4-FFF2-40B4-BE49-F238E27FC236}">
                <a16:creationId xmlns:a16="http://schemas.microsoft.com/office/drawing/2014/main" id="{EF41454D-457F-4ABD-8C01-79A29C3EBB58}"/>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テキスト ボックス 15">
            <a:extLst>
              <a:ext uri="{FF2B5EF4-FFF2-40B4-BE49-F238E27FC236}">
                <a16:creationId xmlns:a16="http://schemas.microsoft.com/office/drawing/2014/main" id="{73FE5B55-5FD5-47BE-B3F9-D23EA68F3B0E}"/>
              </a:ext>
            </a:extLst>
          </p:cNvPr>
          <p:cNvSpPr txBox="1"/>
          <p:nvPr/>
        </p:nvSpPr>
        <p:spPr>
          <a:xfrm>
            <a:off x="178655" y="861427"/>
            <a:ext cx="7561697"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■河内長野市と千早赤阪村との合併に向けた大阪府の支援の基本方針（抜粋）</a:t>
            </a:r>
            <a:endParaRPr lang="en-US" altLang="ja-JP" sz="16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D95BCBE-309E-4829-BE35-6513CD88458E}"/>
              </a:ext>
            </a:extLst>
          </p:cNvPr>
          <p:cNvSpPr txBox="1"/>
          <p:nvPr/>
        </p:nvSpPr>
        <p:spPr>
          <a:xfrm>
            <a:off x="178655" y="861427"/>
            <a:ext cx="7849729"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■河内長野市と千早赤阪村との合併に向けた大阪府の支援の基本方針（抜粋）（続き）</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081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ja-JP" altLang="ja-JP" dirty="0">
              <a:solidFill>
                <a:prstClr val="black"/>
              </a:solidFill>
              <a:ea typeface="Meiryo UI" panose="020B0604030504040204" pitchFamily="50" charset="-128"/>
            </a:endParaRPr>
          </a:p>
        </p:txBody>
      </p:sp>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53</a:t>
            </a:fld>
            <a:endParaRPr lang="ja-JP" altLang="en-US" sz="1200" dirty="0">
              <a:solidFill>
                <a:prstClr val="black"/>
              </a:solidFill>
              <a:ea typeface="Meiryo UI" panose="020B0604030504040204" pitchFamily="50" charset="-128"/>
            </a:endParaRPr>
          </a:p>
        </p:txBody>
      </p:sp>
      <p:pic>
        <p:nvPicPr>
          <p:cNvPr id="3" name="図 2">
            <a:extLst>
              <a:ext uri="{FF2B5EF4-FFF2-40B4-BE49-F238E27FC236}">
                <a16:creationId xmlns:a16="http://schemas.microsoft.com/office/drawing/2014/main" id="{BEAD5F16-C4FE-412E-8BC1-0E723C717412}"/>
              </a:ext>
            </a:extLst>
          </p:cNvPr>
          <p:cNvPicPr>
            <a:picLocks noChangeAspect="1"/>
          </p:cNvPicPr>
          <p:nvPr/>
        </p:nvPicPr>
        <p:blipFill>
          <a:blip r:embed="rId3"/>
          <a:stretch>
            <a:fillRect/>
          </a:stretch>
        </p:blipFill>
        <p:spPr>
          <a:xfrm>
            <a:off x="1109903" y="1340768"/>
            <a:ext cx="6860286" cy="5145786"/>
          </a:xfrm>
          <a:prstGeom prst="rect">
            <a:avLst/>
          </a:prstGeom>
        </p:spPr>
      </p:pic>
      <p:pic>
        <p:nvPicPr>
          <p:cNvPr id="10" name="Picture 3">
            <a:extLst>
              <a:ext uri="{FF2B5EF4-FFF2-40B4-BE49-F238E27FC236}">
                <a16:creationId xmlns:a16="http://schemas.microsoft.com/office/drawing/2014/main" id="{ADC34F5D-D286-4078-A530-CE3002597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396" y="3682583"/>
            <a:ext cx="4916012" cy="2914769"/>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F93C860D-282F-4C07-8744-BCD87E7D5B9E}"/>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a:extLst>
              <a:ext uri="{FF2B5EF4-FFF2-40B4-BE49-F238E27FC236}">
                <a16:creationId xmlns:a16="http://schemas.microsoft.com/office/drawing/2014/main" id="{E035F169-80EF-4DBD-B58E-6CB1885AE17B}"/>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テキスト ボックス 14">
            <a:extLst>
              <a:ext uri="{FF2B5EF4-FFF2-40B4-BE49-F238E27FC236}">
                <a16:creationId xmlns:a16="http://schemas.microsoft.com/office/drawing/2014/main" id="{DB3CDC32-A892-4347-9E95-A826C3C282C6}"/>
              </a:ext>
            </a:extLst>
          </p:cNvPr>
          <p:cNvSpPr txBox="1"/>
          <p:nvPr/>
        </p:nvSpPr>
        <p:spPr>
          <a:xfrm>
            <a:off x="178655" y="861427"/>
            <a:ext cx="7849729"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■河内長野市と千早赤阪村との合併に向けた大阪府の支援の基本方針（抜粋）（続き）</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34522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ja-JP" altLang="ja-JP" dirty="0">
              <a:solidFill>
                <a:prstClr val="black"/>
              </a:solidFill>
              <a:ea typeface="Meiryo UI" panose="020B0604030504040204" pitchFamily="50" charset="-128"/>
            </a:endParaRPr>
          </a:p>
        </p:txBody>
      </p:sp>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54</a:t>
            </a:fld>
            <a:endParaRPr lang="ja-JP" altLang="en-US" sz="1200" dirty="0">
              <a:solidFill>
                <a:prstClr val="black"/>
              </a:solidFill>
              <a:ea typeface="Meiryo UI" panose="020B0604030504040204" pitchFamily="50" charset="-128"/>
            </a:endParaRPr>
          </a:p>
        </p:txBody>
      </p:sp>
      <p:pic>
        <p:nvPicPr>
          <p:cNvPr id="3" name="図 2">
            <a:extLst>
              <a:ext uri="{FF2B5EF4-FFF2-40B4-BE49-F238E27FC236}">
                <a16:creationId xmlns:a16="http://schemas.microsoft.com/office/drawing/2014/main" id="{02D36EB7-85F1-4813-A96E-C6F9F37C5A6A}"/>
              </a:ext>
            </a:extLst>
          </p:cNvPr>
          <p:cNvPicPr>
            <a:picLocks noChangeAspect="1"/>
          </p:cNvPicPr>
          <p:nvPr/>
        </p:nvPicPr>
        <p:blipFill>
          <a:blip r:embed="rId3"/>
          <a:stretch>
            <a:fillRect/>
          </a:stretch>
        </p:blipFill>
        <p:spPr>
          <a:xfrm>
            <a:off x="1109903" y="1412776"/>
            <a:ext cx="6860286" cy="5145786"/>
          </a:xfrm>
          <a:prstGeom prst="rect">
            <a:avLst/>
          </a:prstGeom>
        </p:spPr>
      </p:pic>
      <p:sp>
        <p:nvSpPr>
          <p:cNvPr id="10" name="正方形/長方形 9">
            <a:extLst>
              <a:ext uri="{FF2B5EF4-FFF2-40B4-BE49-F238E27FC236}">
                <a16:creationId xmlns:a16="http://schemas.microsoft.com/office/drawing/2014/main" id="{341FC6D1-5503-4377-9EDB-15A721505F88}"/>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61A5D0AD-DE7B-4DF1-9B2A-20BD6D4B8F28}"/>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テキスト ボックス 11">
            <a:extLst>
              <a:ext uri="{FF2B5EF4-FFF2-40B4-BE49-F238E27FC236}">
                <a16:creationId xmlns:a16="http://schemas.microsoft.com/office/drawing/2014/main" id="{3284F776-1311-4E20-AADF-2D84BCFA3BF9}"/>
              </a:ext>
            </a:extLst>
          </p:cNvPr>
          <p:cNvSpPr txBox="1"/>
          <p:nvPr/>
        </p:nvSpPr>
        <p:spPr>
          <a:xfrm>
            <a:off x="178655" y="861427"/>
            <a:ext cx="7849729"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■河内長野市と千早赤阪村との合併に向けた大阪府の支援の基本方針（抜粋）（続き）</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3651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ja-JP" altLang="ja-JP" dirty="0">
              <a:solidFill>
                <a:prstClr val="black"/>
              </a:solidFill>
              <a:ea typeface="Meiryo UI" panose="020B0604030504040204" pitchFamily="50" charset="-128"/>
            </a:endParaRPr>
          </a:p>
        </p:txBody>
      </p:sp>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55</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341FC6D1-5503-4377-9EDB-15A721505F88}"/>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61A5D0AD-DE7B-4DF1-9B2A-20BD6D4B8F28}"/>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テキスト ボックス 11">
            <a:extLst>
              <a:ext uri="{FF2B5EF4-FFF2-40B4-BE49-F238E27FC236}">
                <a16:creationId xmlns:a16="http://schemas.microsoft.com/office/drawing/2014/main" id="{3284F776-1311-4E20-AADF-2D84BCFA3BF9}"/>
              </a:ext>
            </a:extLst>
          </p:cNvPr>
          <p:cNvSpPr txBox="1"/>
          <p:nvPr/>
        </p:nvSpPr>
        <p:spPr>
          <a:xfrm>
            <a:off x="178655" y="861427"/>
            <a:ext cx="7849729"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■河内長野市と千早赤阪村との合併に向けた大阪府の支援の基本方針（抜粋）（続き）</a:t>
            </a:r>
            <a:endParaRPr lang="en-US" altLang="ja-JP" sz="16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25B335AE-4884-4B51-BABD-FB8DE3399081}"/>
              </a:ext>
            </a:extLst>
          </p:cNvPr>
          <p:cNvPicPr>
            <a:picLocks noChangeAspect="1"/>
          </p:cNvPicPr>
          <p:nvPr/>
        </p:nvPicPr>
        <p:blipFill>
          <a:blip r:embed="rId3"/>
          <a:stretch>
            <a:fillRect/>
          </a:stretch>
        </p:blipFill>
        <p:spPr>
          <a:xfrm>
            <a:off x="1259632" y="1451566"/>
            <a:ext cx="6860286" cy="5145786"/>
          </a:xfrm>
          <a:prstGeom prst="rect">
            <a:avLst/>
          </a:prstGeom>
        </p:spPr>
      </p:pic>
    </p:spTree>
    <p:extLst>
      <p:ext uri="{BB962C8B-B14F-4D97-AF65-F5344CB8AC3E}">
        <p14:creationId xmlns:p14="http://schemas.microsoft.com/office/powerpoint/2010/main" val="256944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FAF73A8-6965-4464-BE7F-2F7ABB05358C}"/>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DB95D50C-AB1A-4D58-9541-1E4271B1681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56</a:t>
            </a:fld>
            <a:endParaRPr lang="ja-JP" altLang="en-US" sz="1200" dirty="0">
              <a:solidFill>
                <a:prstClr val="black"/>
              </a:solidFill>
              <a:ea typeface="Meiryo UI" panose="020B0604030504040204" pitchFamily="50" charset="-128"/>
            </a:endParaRPr>
          </a:p>
        </p:txBody>
      </p:sp>
      <p:cxnSp>
        <p:nvCxnSpPr>
          <p:cNvPr id="6" name="直線コネクタ 5">
            <a:extLst>
              <a:ext uri="{FF2B5EF4-FFF2-40B4-BE49-F238E27FC236}">
                <a16:creationId xmlns:a16="http://schemas.microsoft.com/office/drawing/2014/main" id="{50FDFF54-5B98-4E20-83DD-265D00C0EB7F}"/>
              </a:ext>
            </a:extLst>
          </p:cNvPr>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a:extLst>
              <a:ext uri="{FF2B5EF4-FFF2-40B4-BE49-F238E27FC236}">
                <a16:creationId xmlns:a16="http://schemas.microsoft.com/office/drawing/2014/main" id="{26754B74-FADA-4C84-A092-7026F9A8CD1C}"/>
              </a:ext>
            </a:extLst>
          </p:cNvPr>
          <p:cNvSpPr txBox="1"/>
          <p:nvPr/>
        </p:nvSpPr>
        <p:spPr>
          <a:xfrm>
            <a:off x="179512" y="556699"/>
            <a:ext cx="1293133" cy="307777"/>
          </a:xfrm>
          <a:prstGeom prst="rect">
            <a:avLst/>
          </a:prstGeom>
          <a:noFill/>
          <a:ln>
            <a:solidFill>
              <a:schemeClr val="tx1"/>
            </a:solidFill>
          </a:ln>
        </p:spPr>
        <p:txBody>
          <a:bodyPr wrap="square" rtlCol="0" anchor="ctr" anchorCtr="0">
            <a:spAutoFit/>
          </a:bodyPr>
          <a:lstStyle/>
          <a:p>
            <a:pPr algn="ctr"/>
            <a:r>
              <a:rPr kumimoji="1" lang="ja-JP" altLang="en-US" sz="1400" dirty="0">
                <a:latin typeface="Meiryo UI" panose="020B0604030504040204" pitchFamily="50" charset="-128"/>
                <a:ea typeface="Meiryo UI" panose="020B0604030504040204" pitchFamily="50" charset="-128"/>
              </a:rPr>
              <a:t>合併パターン</a:t>
            </a:r>
          </a:p>
        </p:txBody>
      </p:sp>
      <p:sp>
        <p:nvSpPr>
          <p:cNvPr id="4" name="テキスト ボックス 3">
            <a:extLst>
              <a:ext uri="{FF2B5EF4-FFF2-40B4-BE49-F238E27FC236}">
                <a16:creationId xmlns:a16="http://schemas.microsoft.com/office/drawing/2014/main" id="{179D6AD4-8F15-4CC9-9712-C2B41A8F803F}"/>
              </a:ext>
            </a:extLst>
          </p:cNvPr>
          <p:cNvSpPr txBox="1"/>
          <p:nvPr/>
        </p:nvSpPr>
        <p:spPr>
          <a:xfrm>
            <a:off x="1472646" y="581061"/>
            <a:ext cx="7671354"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年策定の</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パターン）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行政区画面積：平成</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日時点、推計人口：平成</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日時点）</a:t>
            </a:r>
          </a:p>
        </p:txBody>
      </p:sp>
      <p:pic>
        <p:nvPicPr>
          <p:cNvPr id="5" name="図 4">
            <a:extLst>
              <a:ext uri="{FF2B5EF4-FFF2-40B4-BE49-F238E27FC236}">
                <a16:creationId xmlns:a16="http://schemas.microsoft.com/office/drawing/2014/main" id="{D4B0DCB9-61B1-49EC-89CC-EA326670875A}"/>
              </a:ext>
            </a:extLst>
          </p:cNvPr>
          <p:cNvPicPr>
            <a:picLocks noChangeAspect="1"/>
          </p:cNvPicPr>
          <p:nvPr/>
        </p:nvPicPr>
        <p:blipFill>
          <a:blip r:embed="rId2"/>
          <a:stretch>
            <a:fillRect/>
          </a:stretch>
        </p:blipFill>
        <p:spPr>
          <a:xfrm>
            <a:off x="436660" y="988537"/>
            <a:ext cx="8251825" cy="5686425"/>
          </a:xfrm>
          <a:prstGeom prst="rect">
            <a:avLst/>
          </a:prstGeom>
        </p:spPr>
      </p:pic>
    </p:spTree>
    <p:extLst>
      <p:ext uri="{BB962C8B-B14F-4D97-AF65-F5344CB8AC3E}">
        <p14:creationId xmlns:p14="http://schemas.microsoft.com/office/powerpoint/2010/main" val="971618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FAF73A8-6965-4464-BE7F-2F7ABB05358C}"/>
              </a:ext>
            </a:extLst>
          </p:cNvPr>
          <p:cNvSpPr/>
          <p:nvPr/>
        </p:nvSpPr>
        <p:spPr>
          <a:xfrm>
            <a:off x="0" y="0"/>
            <a:ext cx="845635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８　過去の市町村の合併に対する支援</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（平成の合併時の府の取組）</a:t>
            </a:r>
            <a:br>
              <a:rPr lang="en-US" altLang="ja-JP" dirty="0">
                <a:latin typeface="Meiryo UI" panose="020B0604030504040204" pitchFamily="50" charset="-128"/>
                <a:ea typeface="Meiryo UI" panose="020B0604030504040204" pitchFamily="50" charset="-128"/>
                <a:cs typeface="Meiryo UI" panose="020B0604030504040204" pitchFamily="50" charset="-128"/>
              </a:rPr>
            </a:b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DB95D50C-AB1A-4D58-9541-1E4271B1681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57</a:t>
            </a:fld>
            <a:endParaRPr lang="ja-JP" altLang="en-US" sz="1200" dirty="0">
              <a:solidFill>
                <a:prstClr val="black"/>
              </a:solidFill>
              <a:ea typeface="Meiryo UI" panose="020B0604030504040204" pitchFamily="50" charset="-128"/>
            </a:endParaRPr>
          </a:p>
        </p:txBody>
      </p:sp>
      <p:cxnSp>
        <p:nvCxnSpPr>
          <p:cNvPr id="6" name="直線コネクタ 5">
            <a:extLst>
              <a:ext uri="{FF2B5EF4-FFF2-40B4-BE49-F238E27FC236}">
                <a16:creationId xmlns:a16="http://schemas.microsoft.com/office/drawing/2014/main" id="{B14EEB6B-957E-450F-9182-7BB55424F374}"/>
              </a:ext>
            </a:extLst>
          </p:cNvPr>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a:extLst>
              <a:ext uri="{FF2B5EF4-FFF2-40B4-BE49-F238E27FC236}">
                <a16:creationId xmlns:a16="http://schemas.microsoft.com/office/drawing/2014/main" id="{169355BB-D0B0-4FDD-9A9C-08B4490BA8B8}"/>
              </a:ext>
            </a:extLst>
          </p:cNvPr>
          <p:cNvSpPr txBox="1"/>
          <p:nvPr/>
        </p:nvSpPr>
        <p:spPr>
          <a:xfrm>
            <a:off x="179512" y="448978"/>
            <a:ext cx="1800200" cy="523220"/>
          </a:xfrm>
          <a:prstGeom prst="rect">
            <a:avLst/>
          </a:prstGeom>
          <a:noFill/>
          <a:ln>
            <a:solidFill>
              <a:schemeClr val="tx1"/>
            </a:solidFill>
          </a:ln>
        </p:spPr>
        <p:txBody>
          <a:bodyPr wrap="square" rtlCol="0" anchor="ctr" anchorCtr="0">
            <a:spAutoFit/>
          </a:bodyPr>
          <a:lstStyle/>
          <a:p>
            <a:pPr algn="ctr"/>
            <a:r>
              <a:rPr kumimoji="1" lang="ja-JP" altLang="en-US" sz="1400" dirty="0">
                <a:latin typeface="Meiryo UI" panose="020B0604030504040204" pitchFamily="50" charset="-128"/>
                <a:ea typeface="Meiryo UI" panose="020B0604030504040204" pitchFamily="50" charset="-128"/>
              </a:rPr>
              <a:t>人口・面積を更新した合併パターン</a:t>
            </a:r>
          </a:p>
        </p:txBody>
      </p:sp>
      <p:sp>
        <p:nvSpPr>
          <p:cNvPr id="8" name="テキスト ボックス 7">
            <a:extLst>
              <a:ext uri="{FF2B5EF4-FFF2-40B4-BE49-F238E27FC236}">
                <a16:creationId xmlns:a16="http://schemas.microsoft.com/office/drawing/2014/main" id="{0BDA58F2-3D4A-496F-BDA3-80B3043F7390}"/>
              </a:ext>
            </a:extLst>
          </p:cNvPr>
          <p:cNvSpPr txBox="1"/>
          <p:nvPr/>
        </p:nvSpPr>
        <p:spPr>
          <a:xfrm>
            <a:off x="1869198" y="559713"/>
            <a:ext cx="716729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年策定の</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パターン→</a:t>
            </a:r>
            <a:r>
              <a:rPr kumimoji="1" lang="zh-CN" altLang="en-US" sz="1200" dirty="0">
                <a:latin typeface="Meiryo UI" panose="020B0604030504040204" pitchFamily="50" charset="-128"/>
                <a:ea typeface="Meiryo UI" panose="020B0604030504040204" pitchFamily="50" charset="-128"/>
              </a:rPr>
              <a:t>行政区画面積：</a:t>
            </a:r>
            <a:r>
              <a:rPr kumimoji="1" lang="zh-TW" altLang="en-US" sz="1200" dirty="0">
                <a:latin typeface="Meiryo UI" panose="020B0604030504040204" pitchFamily="50" charset="-128"/>
                <a:ea typeface="Meiryo UI" panose="020B0604030504040204" pitchFamily="50" charset="-128"/>
              </a:rPr>
              <a:t>令和</a:t>
            </a:r>
            <a:r>
              <a:rPr kumimoji="1" lang="en-US" altLang="zh-TW" sz="1200" dirty="0">
                <a:latin typeface="Meiryo UI" panose="020B0604030504040204" pitchFamily="50" charset="-128"/>
                <a:ea typeface="Meiryo UI" panose="020B0604030504040204" pitchFamily="50" charset="-128"/>
              </a:rPr>
              <a:t>6</a:t>
            </a:r>
            <a:r>
              <a:rPr kumimoji="1" lang="zh-TW" altLang="en-US" sz="1200" dirty="0">
                <a:latin typeface="Meiryo UI" panose="020B0604030504040204" pitchFamily="50" charset="-128"/>
                <a:ea typeface="Meiryo UI" panose="020B0604030504040204" pitchFamily="50" charset="-128"/>
              </a:rPr>
              <a:t>年</a:t>
            </a:r>
            <a:r>
              <a:rPr kumimoji="1" lang="en-US" altLang="zh-TW" sz="1200" dirty="0">
                <a:latin typeface="Meiryo UI" panose="020B0604030504040204" pitchFamily="50" charset="-128"/>
                <a:ea typeface="Meiryo UI" panose="020B0604030504040204" pitchFamily="50" charset="-128"/>
              </a:rPr>
              <a:t>3</a:t>
            </a:r>
            <a:r>
              <a:rPr kumimoji="1" lang="zh-TW" altLang="en-US" sz="1200" dirty="0">
                <a:latin typeface="Meiryo UI" panose="020B0604030504040204" pitchFamily="50" charset="-128"/>
                <a:ea typeface="Meiryo UI" panose="020B0604030504040204" pitchFamily="50" charset="-128"/>
              </a:rPr>
              <a:t>月</a:t>
            </a:r>
            <a:r>
              <a:rPr kumimoji="1" lang="en-US" altLang="zh-TW" sz="1200" dirty="0">
                <a:latin typeface="Meiryo UI" panose="020B0604030504040204" pitchFamily="50" charset="-128"/>
                <a:ea typeface="Meiryo UI" panose="020B0604030504040204" pitchFamily="50" charset="-128"/>
              </a:rPr>
              <a:t>31</a:t>
            </a:r>
            <a:r>
              <a:rPr kumimoji="1" lang="zh-TW" altLang="en-US" sz="1200" dirty="0">
                <a:latin typeface="Meiryo UI" panose="020B0604030504040204" pitchFamily="50" charset="-128"/>
                <a:ea typeface="Meiryo UI" panose="020B0604030504040204" pitchFamily="50" charset="-128"/>
              </a:rPr>
              <a:t>日時点、推計人口：令和</a:t>
            </a:r>
            <a:r>
              <a:rPr kumimoji="1" lang="en-US" altLang="zh-TW" sz="1200" dirty="0">
                <a:latin typeface="Meiryo UI" panose="020B0604030504040204" pitchFamily="50" charset="-128"/>
                <a:ea typeface="Meiryo UI" panose="020B0604030504040204" pitchFamily="50" charset="-128"/>
              </a:rPr>
              <a:t>6</a:t>
            </a:r>
            <a:r>
              <a:rPr kumimoji="1" lang="zh-TW" altLang="en-US" sz="1200" dirty="0">
                <a:latin typeface="Meiryo UI" panose="020B0604030504040204" pitchFamily="50" charset="-128"/>
                <a:ea typeface="Meiryo UI" panose="020B0604030504040204" pitchFamily="50" charset="-128"/>
              </a:rPr>
              <a:t>年</a:t>
            </a:r>
            <a:r>
              <a:rPr kumimoji="1" lang="en-US" altLang="zh-TW" sz="1200" dirty="0">
                <a:latin typeface="Meiryo UI" panose="020B0604030504040204" pitchFamily="50" charset="-128"/>
                <a:ea typeface="Meiryo UI" panose="020B0604030504040204" pitchFamily="50" charset="-128"/>
              </a:rPr>
              <a:t>9</a:t>
            </a:r>
            <a:r>
              <a:rPr kumimoji="1" lang="zh-TW" altLang="en-US" sz="1200" dirty="0">
                <a:latin typeface="Meiryo UI" panose="020B0604030504040204" pitchFamily="50" charset="-128"/>
                <a:ea typeface="Meiryo UI" panose="020B0604030504040204" pitchFamily="50" charset="-128"/>
              </a:rPr>
              <a:t>月</a:t>
            </a:r>
            <a:r>
              <a:rPr kumimoji="1" lang="en-US" altLang="zh-TW" sz="1200" dirty="0">
                <a:latin typeface="Meiryo UI" panose="020B0604030504040204" pitchFamily="50" charset="-128"/>
                <a:ea typeface="Meiryo UI" panose="020B0604030504040204" pitchFamily="50" charset="-128"/>
              </a:rPr>
              <a:t>1</a:t>
            </a:r>
            <a:r>
              <a:rPr kumimoji="1" lang="zh-TW" altLang="en-US" sz="1200" dirty="0">
                <a:latin typeface="Meiryo UI" panose="020B0604030504040204" pitchFamily="50" charset="-128"/>
                <a:ea typeface="Meiryo UI" panose="020B0604030504040204" pitchFamily="50" charset="-128"/>
              </a:rPr>
              <a:t>日時点</a:t>
            </a:r>
            <a:r>
              <a:rPr kumimoji="1" lang="ja-JP" altLang="en-US" sz="1200" dirty="0">
                <a:latin typeface="Meiryo UI" panose="020B0604030504040204" pitchFamily="50" charset="-128"/>
                <a:ea typeface="Meiryo UI" panose="020B0604030504040204" pitchFamily="50" charset="-128"/>
              </a:rPr>
              <a:t>）</a:t>
            </a:r>
          </a:p>
        </p:txBody>
      </p:sp>
      <p:pic>
        <p:nvPicPr>
          <p:cNvPr id="3" name="図 2">
            <a:extLst>
              <a:ext uri="{FF2B5EF4-FFF2-40B4-BE49-F238E27FC236}">
                <a16:creationId xmlns:a16="http://schemas.microsoft.com/office/drawing/2014/main" id="{29B961A1-8727-4274-BCFA-825305863CF2}"/>
              </a:ext>
            </a:extLst>
          </p:cNvPr>
          <p:cNvPicPr>
            <a:picLocks noChangeAspect="1"/>
          </p:cNvPicPr>
          <p:nvPr/>
        </p:nvPicPr>
        <p:blipFill>
          <a:blip r:embed="rId2"/>
          <a:stretch>
            <a:fillRect/>
          </a:stretch>
        </p:blipFill>
        <p:spPr>
          <a:xfrm>
            <a:off x="467544" y="1052736"/>
            <a:ext cx="8227641" cy="5686425"/>
          </a:xfrm>
          <a:prstGeom prst="rect">
            <a:avLst/>
          </a:prstGeom>
        </p:spPr>
      </p:pic>
    </p:spTree>
    <p:extLst>
      <p:ext uri="{BB962C8B-B14F-4D97-AF65-F5344CB8AC3E}">
        <p14:creationId xmlns:p14="http://schemas.microsoft.com/office/powerpoint/2010/main" val="3102370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8BC90C5-973A-4417-9B10-59E77E40BD9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58</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CDC4675B-14A2-4670-9FCE-43C9E2A1AA6B}"/>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９　中核市移行にかかる分析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府内中核市の状況</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914F84E6-3A26-443D-AAED-77680417DBE4}"/>
              </a:ext>
            </a:extLst>
          </p:cNvPr>
          <p:cNvSpPr txBox="1"/>
          <p:nvPr/>
        </p:nvSpPr>
        <p:spPr>
          <a:xfrm>
            <a:off x="179512" y="921646"/>
            <a:ext cx="8784976" cy="61857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〇府内には全国都道府県で最多となる７市が中核市となっている。</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a:latin typeface="Meiryo UI" panose="020B0604030504040204" pitchFamily="50" charset="-128"/>
                <a:ea typeface="Meiryo UI" panose="020B0604030504040204" pitchFamily="50" charset="-128"/>
              </a:rPr>
              <a:t>〇直近では、令和</a:t>
            </a:r>
            <a:r>
              <a:rPr lang="ja-JP" altLang="en-US" sz="1100" dirty="0">
                <a:latin typeface="Meiryo UI" panose="020B0604030504040204" pitchFamily="50" charset="-128"/>
                <a:ea typeface="Meiryo UI" panose="020B0604030504040204" pitchFamily="50" charset="-128"/>
              </a:rPr>
              <a:t>２年に吹田市が中核市へ移行。</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〇中核市の人口合計は約</a:t>
            </a:r>
            <a:r>
              <a:rPr lang="en-US" altLang="ja-JP" sz="1100" dirty="0">
                <a:latin typeface="Meiryo UI" panose="020B0604030504040204" pitchFamily="50" charset="-128"/>
                <a:ea typeface="Meiryo UI" panose="020B0604030504040204" pitchFamily="50" charset="-128"/>
              </a:rPr>
              <a:t>253</a:t>
            </a:r>
            <a:r>
              <a:rPr lang="ja-JP" altLang="en-US" sz="1100" dirty="0">
                <a:latin typeface="Meiryo UI" panose="020B0604030504040204" pitchFamily="50" charset="-128"/>
                <a:ea typeface="Meiryo UI" panose="020B0604030504040204" pitchFamily="50" charset="-128"/>
              </a:rPr>
              <a:t>万人で、府全体人口の</a:t>
            </a:r>
            <a:r>
              <a:rPr lang="en-US" altLang="ja-JP" sz="1100" dirty="0">
                <a:latin typeface="Meiryo UI" panose="020B0604030504040204" pitchFamily="50" charset="-128"/>
                <a:ea typeface="Meiryo UI" panose="020B0604030504040204" pitchFamily="50" charset="-128"/>
              </a:rPr>
              <a:t>28.6</a:t>
            </a:r>
            <a:r>
              <a:rPr lang="ja-JP" altLang="en-US" sz="1100" dirty="0">
                <a:latin typeface="Meiryo UI" panose="020B0604030504040204" pitchFamily="50" charset="-128"/>
                <a:ea typeface="Meiryo UI" panose="020B0604030504040204" pitchFamily="50" charset="-128"/>
              </a:rPr>
              <a:t>％を占める。</a:t>
            </a:r>
          </a:p>
        </p:txBody>
      </p:sp>
      <p:graphicFrame>
        <p:nvGraphicFramePr>
          <p:cNvPr id="3" name="表 4">
            <a:extLst>
              <a:ext uri="{FF2B5EF4-FFF2-40B4-BE49-F238E27FC236}">
                <a16:creationId xmlns:a16="http://schemas.microsoft.com/office/drawing/2014/main" id="{19475C71-C58C-4389-AB95-026686752D63}"/>
              </a:ext>
            </a:extLst>
          </p:cNvPr>
          <p:cNvGraphicFramePr>
            <a:graphicFrameLocks noGrp="1"/>
          </p:cNvGraphicFramePr>
          <p:nvPr>
            <p:extLst>
              <p:ext uri="{D42A27DB-BD31-4B8C-83A1-F6EECF244321}">
                <p14:modId xmlns:p14="http://schemas.microsoft.com/office/powerpoint/2010/main" val="1310430890"/>
              </p:ext>
            </p:extLst>
          </p:nvPr>
        </p:nvGraphicFramePr>
        <p:xfrm>
          <a:off x="157863" y="1872114"/>
          <a:ext cx="4817043" cy="3096479"/>
        </p:xfrm>
        <a:graphic>
          <a:graphicData uri="http://schemas.openxmlformats.org/drawingml/2006/table">
            <a:tbl>
              <a:tblPr firstRow="1" lastRow="1" bandRow="1">
                <a:tableStyleId>{93296810-A885-4BE3-A3E7-6D5BEEA58F35}</a:tableStyleId>
              </a:tblPr>
              <a:tblGrid>
                <a:gridCol w="1605681">
                  <a:extLst>
                    <a:ext uri="{9D8B030D-6E8A-4147-A177-3AD203B41FA5}">
                      <a16:colId xmlns:a16="http://schemas.microsoft.com/office/drawing/2014/main" val="4146129152"/>
                    </a:ext>
                  </a:extLst>
                </a:gridCol>
                <a:gridCol w="1605681">
                  <a:extLst>
                    <a:ext uri="{9D8B030D-6E8A-4147-A177-3AD203B41FA5}">
                      <a16:colId xmlns:a16="http://schemas.microsoft.com/office/drawing/2014/main" val="2018081797"/>
                    </a:ext>
                  </a:extLst>
                </a:gridCol>
                <a:gridCol w="1605681">
                  <a:extLst>
                    <a:ext uri="{9D8B030D-6E8A-4147-A177-3AD203B41FA5}">
                      <a16:colId xmlns:a16="http://schemas.microsoft.com/office/drawing/2014/main" val="2127144600"/>
                    </a:ext>
                  </a:extLst>
                </a:gridCol>
              </a:tblGrid>
              <a:tr h="315457">
                <a:tc>
                  <a:txBody>
                    <a:bodyPr/>
                    <a:lstStyle/>
                    <a:p>
                      <a:pPr algn="ctr"/>
                      <a:r>
                        <a:rPr kumimoji="1" lang="ja-JP" altLang="en-US" sz="1200" dirty="0">
                          <a:latin typeface="Meiryo UI" panose="020B0604030504040204" pitchFamily="50" charset="-128"/>
                          <a:ea typeface="Meiryo UI" panose="020B0604030504040204" pitchFamily="50" charset="-128"/>
                        </a:rPr>
                        <a:t>府内中核市</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令和２年国勢調査</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人口（人）</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中核市への移行時期</a:t>
                      </a:r>
                    </a:p>
                  </a:txBody>
                  <a:tcPr anchor="ctr"/>
                </a:tc>
                <a:extLst>
                  <a:ext uri="{0D108BD9-81ED-4DB2-BD59-A6C34878D82A}">
                    <a16:rowId xmlns:a16="http://schemas.microsoft.com/office/drawing/2014/main" val="1667767667"/>
                  </a:ext>
                </a:extLst>
              </a:tr>
              <a:tr h="315457">
                <a:tc>
                  <a:txBody>
                    <a:bodyPr/>
                    <a:lstStyle/>
                    <a:p>
                      <a:pPr algn="ctr"/>
                      <a:r>
                        <a:rPr kumimoji="1" lang="ja-JP" altLang="en-US" sz="1200" dirty="0">
                          <a:latin typeface="Meiryo UI" panose="020B0604030504040204" pitchFamily="50" charset="-128"/>
                          <a:ea typeface="Meiryo UI" panose="020B0604030504040204" pitchFamily="50" charset="-128"/>
                        </a:rPr>
                        <a:t>高槻市</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352,698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年４月</a:t>
                      </a:r>
                    </a:p>
                  </a:txBody>
                  <a:tcPr anchor="ctr"/>
                </a:tc>
                <a:extLst>
                  <a:ext uri="{0D108BD9-81ED-4DB2-BD59-A6C34878D82A}">
                    <a16:rowId xmlns:a16="http://schemas.microsoft.com/office/drawing/2014/main" val="1554246683"/>
                  </a:ext>
                </a:extLst>
              </a:tr>
              <a:tr h="315457">
                <a:tc>
                  <a:txBody>
                    <a:bodyPr/>
                    <a:lstStyle/>
                    <a:p>
                      <a:pPr algn="ctr"/>
                      <a:r>
                        <a:rPr kumimoji="1" lang="ja-JP" altLang="en-US" sz="1200" dirty="0">
                          <a:latin typeface="Meiryo UI" panose="020B0604030504040204" pitchFamily="50" charset="-128"/>
                          <a:ea typeface="Meiryo UI" panose="020B0604030504040204" pitchFamily="50" charset="-128"/>
                        </a:rPr>
                        <a:t>東大阪市</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493,940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年４月</a:t>
                      </a:r>
                    </a:p>
                  </a:txBody>
                  <a:tcPr anchor="ctr"/>
                </a:tc>
                <a:extLst>
                  <a:ext uri="{0D108BD9-81ED-4DB2-BD59-A6C34878D82A}">
                    <a16:rowId xmlns:a16="http://schemas.microsoft.com/office/drawing/2014/main" val="12757872"/>
                  </a:ext>
                </a:extLst>
              </a:tr>
              <a:tr h="315457">
                <a:tc>
                  <a:txBody>
                    <a:bodyPr/>
                    <a:lstStyle/>
                    <a:p>
                      <a:pPr algn="ctr"/>
                      <a:r>
                        <a:rPr kumimoji="1" lang="ja-JP" altLang="en-US" sz="1200" dirty="0">
                          <a:latin typeface="Meiryo UI" panose="020B0604030504040204" pitchFamily="50" charset="-128"/>
                          <a:ea typeface="Meiryo UI" panose="020B0604030504040204" pitchFamily="50" charset="-128"/>
                        </a:rPr>
                        <a:t>豊中市</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401,558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24</a:t>
                      </a:r>
                      <a:r>
                        <a:rPr kumimoji="1" lang="ja-JP" altLang="en-US" sz="1200" dirty="0">
                          <a:latin typeface="Meiryo UI" panose="020B0604030504040204" pitchFamily="50" charset="-128"/>
                          <a:ea typeface="Meiryo UI" panose="020B0604030504040204" pitchFamily="50" charset="-128"/>
                        </a:rPr>
                        <a:t>年４月</a:t>
                      </a:r>
                    </a:p>
                  </a:txBody>
                  <a:tcPr anchor="ctr"/>
                </a:tc>
                <a:extLst>
                  <a:ext uri="{0D108BD9-81ED-4DB2-BD59-A6C34878D82A}">
                    <a16:rowId xmlns:a16="http://schemas.microsoft.com/office/drawing/2014/main" val="3146353025"/>
                  </a:ext>
                </a:extLst>
              </a:tr>
              <a:tr h="315457">
                <a:tc>
                  <a:txBody>
                    <a:bodyPr/>
                    <a:lstStyle/>
                    <a:p>
                      <a:pPr algn="ctr"/>
                      <a:r>
                        <a:rPr kumimoji="1" lang="ja-JP" altLang="en-US" sz="1200" dirty="0">
                          <a:latin typeface="Meiryo UI" panose="020B0604030504040204" pitchFamily="50" charset="-128"/>
                          <a:ea typeface="Meiryo UI" panose="020B0604030504040204" pitchFamily="50" charset="-128"/>
                        </a:rPr>
                        <a:t>枚方市</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397,289</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26</a:t>
                      </a:r>
                      <a:r>
                        <a:rPr kumimoji="1" lang="ja-JP" altLang="en-US" sz="1200" dirty="0">
                          <a:latin typeface="Meiryo UI" panose="020B0604030504040204" pitchFamily="50" charset="-128"/>
                          <a:ea typeface="Meiryo UI" panose="020B0604030504040204" pitchFamily="50" charset="-128"/>
                        </a:rPr>
                        <a:t>年４月</a:t>
                      </a:r>
                    </a:p>
                  </a:txBody>
                  <a:tcPr anchor="ctr"/>
                </a:tc>
                <a:extLst>
                  <a:ext uri="{0D108BD9-81ED-4DB2-BD59-A6C34878D82A}">
                    <a16:rowId xmlns:a16="http://schemas.microsoft.com/office/drawing/2014/main" val="3256436265"/>
                  </a:ext>
                </a:extLst>
              </a:tr>
              <a:tr h="315457">
                <a:tc>
                  <a:txBody>
                    <a:bodyPr/>
                    <a:lstStyle/>
                    <a:p>
                      <a:pPr algn="ctr"/>
                      <a:r>
                        <a:rPr kumimoji="1" lang="ja-JP" altLang="en-US" sz="1200" dirty="0">
                          <a:latin typeface="Meiryo UI" panose="020B0604030504040204" pitchFamily="50" charset="-128"/>
                          <a:ea typeface="Meiryo UI" panose="020B0604030504040204" pitchFamily="50" charset="-128"/>
                        </a:rPr>
                        <a:t>八尾市</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264,642</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年４月</a:t>
                      </a:r>
                    </a:p>
                  </a:txBody>
                  <a:tcPr anchor="ctr"/>
                </a:tc>
                <a:extLst>
                  <a:ext uri="{0D108BD9-81ED-4DB2-BD59-A6C34878D82A}">
                    <a16:rowId xmlns:a16="http://schemas.microsoft.com/office/drawing/2014/main" val="4037346148"/>
                  </a:ext>
                </a:extLst>
              </a:tr>
              <a:tr h="315457">
                <a:tc>
                  <a:txBody>
                    <a:bodyPr/>
                    <a:lstStyle/>
                    <a:p>
                      <a:pPr algn="ctr"/>
                      <a:r>
                        <a:rPr kumimoji="1" lang="ja-JP" altLang="en-US" sz="1200" dirty="0">
                          <a:latin typeface="Meiryo UI" panose="020B0604030504040204" pitchFamily="50" charset="-128"/>
                          <a:ea typeface="Meiryo UI" panose="020B0604030504040204" pitchFamily="50" charset="-128"/>
                        </a:rPr>
                        <a:t>寝屋川市</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229,733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年４月</a:t>
                      </a:r>
                    </a:p>
                  </a:txBody>
                  <a:tcPr anchor="ctr"/>
                </a:tc>
                <a:extLst>
                  <a:ext uri="{0D108BD9-81ED-4DB2-BD59-A6C34878D82A}">
                    <a16:rowId xmlns:a16="http://schemas.microsoft.com/office/drawing/2014/main" val="935719402"/>
                  </a:ext>
                </a:extLst>
              </a:tr>
              <a:tr h="431080">
                <a:tc>
                  <a:txBody>
                    <a:bodyPr/>
                    <a:lstStyle/>
                    <a:p>
                      <a:pPr algn="ctr"/>
                      <a:r>
                        <a:rPr kumimoji="1" lang="ja-JP" altLang="en-US" sz="1200" dirty="0">
                          <a:latin typeface="Meiryo UI" panose="020B0604030504040204" pitchFamily="50" charset="-128"/>
                          <a:ea typeface="Meiryo UI" panose="020B0604030504040204" pitchFamily="50" charset="-128"/>
                        </a:rPr>
                        <a:t>吹田市</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385,567</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令和２年４月</a:t>
                      </a:r>
                    </a:p>
                  </a:txBody>
                  <a:tcPr anchor="ctr"/>
                </a:tc>
                <a:extLst>
                  <a:ext uri="{0D108BD9-81ED-4DB2-BD59-A6C34878D82A}">
                    <a16:rowId xmlns:a16="http://schemas.microsoft.com/office/drawing/2014/main" val="3466695711"/>
                  </a:ext>
                </a:extLst>
              </a:tr>
              <a:tr h="315457">
                <a:tc>
                  <a:txBody>
                    <a:bodyPr/>
                    <a:lstStyle/>
                    <a:p>
                      <a:pPr algn="ctr"/>
                      <a:r>
                        <a:rPr kumimoji="1" lang="ja-JP" altLang="en-US" sz="1200" dirty="0">
                          <a:latin typeface="Meiryo UI" panose="020B0604030504040204" pitchFamily="50" charset="-128"/>
                          <a:ea typeface="Meiryo UI" panose="020B0604030504040204" pitchFamily="50" charset="-128"/>
                        </a:rPr>
                        <a:t>計</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2,525,427</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府人口の</a:t>
                      </a:r>
                      <a:r>
                        <a:rPr kumimoji="1" lang="en-US" altLang="ja-JP" sz="1200" dirty="0">
                          <a:latin typeface="Meiryo UI" panose="020B0604030504040204" pitchFamily="50" charset="-128"/>
                          <a:ea typeface="Meiryo UI" panose="020B0604030504040204" pitchFamily="50" charset="-128"/>
                        </a:rPr>
                        <a:t>28.6%</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61734932"/>
                  </a:ext>
                </a:extLst>
              </a:tr>
            </a:tbl>
          </a:graphicData>
        </a:graphic>
      </p:graphicFrame>
      <p:sp>
        <p:nvSpPr>
          <p:cNvPr id="12" name="テキスト ボックス 11">
            <a:extLst>
              <a:ext uri="{FF2B5EF4-FFF2-40B4-BE49-F238E27FC236}">
                <a16:creationId xmlns:a16="http://schemas.microsoft.com/office/drawing/2014/main" id="{F7A98E32-86D3-4A29-87E1-9A3231932026}"/>
              </a:ext>
            </a:extLst>
          </p:cNvPr>
          <p:cNvSpPr txBox="1"/>
          <p:nvPr/>
        </p:nvSpPr>
        <p:spPr>
          <a:xfrm>
            <a:off x="2756237" y="4992821"/>
            <a:ext cx="2877038" cy="199484"/>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出典：総務省「国勢調査」を基に市町村局において作成</a:t>
            </a:r>
          </a:p>
        </p:txBody>
      </p:sp>
      <p:grpSp>
        <p:nvGrpSpPr>
          <p:cNvPr id="13" name="グループ化 12">
            <a:extLst>
              <a:ext uri="{FF2B5EF4-FFF2-40B4-BE49-F238E27FC236}">
                <a16:creationId xmlns:a16="http://schemas.microsoft.com/office/drawing/2014/main" id="{357062FE-EE19-4D7A-A807-558B4D9837A8}"/>
              </a:ext>
            </a:extLst>
          </p:cNvPr>
          <p:cNvGrpSpPr>
            <a:grpSpLocks noChangeAspect="1"/>
          </p:cNvGrpSpPr>
          <p:nvPr/>
        </p:nvGrpSpPr>
        <p:grpSpPr>
          <a:xfrm>
            <a:off x="4499992" y="1778714"/>
            <a:ext cx="4364931" cy="4818638"/>
            <a:chOff x="3883863" y="1111703"/>
            <a:chExt cx="5105775" cy="5636487"/>
          </a:xfrm>
        </p:grpSpPr>
        <p:pic>
          <p:nvPicPr>
            <p:cNvPr id="14" name="図 13">
              <a:extLst>
                <a:ext uri="{FF2B5EF4-FFF2-40B4-BE49-F238E27FC236}">
                  <a16:creationId xmlns:a16="http://schemas.microsoft.com/office/drawing/2014/main" id="{06DD3561-5C54-4173-AC3B-C3D3890E6053}"/>
                </a:ext>
              </a:extLst>
            </p:cNvPr>
            <p:cNvPicPr>
              <a:picLocks noChangeAspect="1"/>
            </p:cNvPicPr>
            <p:nvPr/>
          </p:nvPicPr>
          <p:blipFill>
            <a:blip r:embed="rId3"/>
            <a:stretch>
              <a:fillRect/>
            </a:stretch>
          </p:blipFill>
          <p:spPr>
            <a:xfrm>
              <a:off x="3883863" y="1121094"/>
              <a:ext cx="4139543" cy="5627096"/>
            </a:xfrm>
            <a:prstGeom prst="rect">
              <a:avLst/>
            </a:prstGeom>
          </p:spPr>
        </p:pic>
        <p:sp>
          <p:nvSpPr>
            <p:cNvPr id="15" name="Freeform 957">
              <a:extLst>
                <a:ext uri="{FF2B5EF4-FFF2-40B4-BE49-F238E27FC236}">
                  <a16:creationId xmlns:a16="http://schemas.microsoft.com/office/drawing/2014/main" id="{5FEE7C1D-17F0-49AE-A9E8-EE8B08BC8A9B}"/>
                </a:ext>
              </a:extLst>
            </p:cNvPr>
            <p:cNvSpPr>
              <a:spLocks noChangeAspect="1"/>
            </p:cNvSpPr>
            <p:nvPr/>
          </p:nvSpPr>
          <p:spPr bwMode="auto">
            <a:xfrm>
              <a:off x="5700166" y="3109516"/>
              <a:ext cx="1315135"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bg1"/>
            </a:solidFill>
            <a:ln w="12700">
              <a:solidFill>
                <a:schemeClr val="tx1"/>
              </a:solidFill>
              <a:headEnd/>
              <a:tailEnd/>
            </a:ln>
          </p:spPr>
          <p:style>
            <a:lnRef idx="1">
              <a:schemeClr val="accent3"/>
            </a:lnRef>
            <a:fillRef idx="2">
              <a:schemeClr val="accent3"/>
            </a:fillRef>
            <a:effectRef idx="1">
              <a:schemeClr val="accent3"/>
            </a:effectRef>
            <a:fontRef idx="minor">
              <a:schemeClr val="dk1"/>
            </a:fontRef>
          </p:style>
          <p:txBody>
            <a:bodyPr/>
            <a:lstStyle/>
            <a:p>
              <a:endParaRPr lang="ja-JP" altLang="en-US" sz="500" u="none">
                <a:latin typeface="BIZ UDPゴシック" panose="020B0400000000000000" pitchFamily="50" charset="-128"/>
                <a:ea typeface="BIZ UDPゴシック" panose="020B0400000000000000" pitchFamily="50" charset="-128"/>
              </a:endParaRPr>
            </a:p>
          </p:txBody>
        </p:sp>
        <p:sp>
          <p:nvSpPr>
            <p:cNvPr id="16" name="Freeform 916">
              <a:extLst>
                <a:ext uri="{FF2B5EF4-FFF2-40B4-BE49-F238E27FC236}">
                  <a16:creationId xmlns:a16="http://schemas.microsoft.com/office/drawing/2014/main" id="{DADC1E8A-6BB5-4F3D-898B-DF7530DD9701}"/>
                </a:ext>
              </a:extLst>
            </p:cNvPr>
            <p:cNvSpPr>
              <a:spLocks/>
            </p:cNvSpPr>
            <p:nvPr/>
          </p:nvSpPr>
          <p:spPr bwMode="auto">
            <a:xfrm>
              <a:off x="5446740" y="5677549"/>
              <a:ext cx="28848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17" name="Freeform 920">
              <a:extLst>
                <a:ext uri="{FF2B5EF4-FFF2-40B4-BE49-F238E27FC236}">
                  <a16:creationId xmlns:a16="http://schemas.microsoft.com/office/drawing/2014/main" id="{42EA2696-58CC-4B92-ADAD-800B8D967C05}"/>
                </a:ext>
              </a:extLst>
            </p:cNvPr>
            <p:cNvSpPr>
              <a:spLocks/>
            </p:cNvSpPr>
            <p:nvPr/>
          </p:nvSpPr>
          <p:spPr bwMode="auto">
            <a:xfrm>
              <a:off x="3895815" y="6221079"/>
              <a:ext cx="751284"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18" name="Freeform 921">
              <a:extLst>
                <a:ext uri="{FF2B5EF4-FFF2-40B4-BE49-F238E27FC236}">
                  <a16:creationId xmlns:a16="http://schemas.microsoft.com/office/drawing/2014/main" id="{7B87784D-CC4C-441C-96D3-956592FE3075}"/>
                </a:ext>
              </a:extLst>
            </p:cNvPr>
            <p:cNvSpPr>
              <a:spLocks/>
            </p:cNvSpPr>
            <p:nvPr/>
          </p:nvSpPr>
          <p:spPr bwMode="auto">
            <a:xfrm>
              <a:off x="4521144" y="5950750"/>
              <a:ext cx="577988"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19" name="Freeform 924">
              <a:extLst>
                <a:ext uri="{FF2B5EF4-FFF2-40B4-BE49-F238E27FC236}">
                  <a16:creationId xmlns:a16="http://schemas.microsoft.com/office/drawing/2014/main" id="{636E3359-72FF-414F-A174-A19BEC08C6CC}"/>
                </a:ext>
              </a:extLst>
            </p:cNvPr>
            <p:cNvSpPr>
              <a:spLocks/>
            </p:cNvSpPr>
            <p:nvPr/>
          </p:nvSpPr>
          <p:spPr bwMode="auto">
            <a:xfrm>
              <a:off x="6082836" y="2742291"/>
              <a:ext cx="404691"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u="none">
                <a:latin typeface="BIZ UDPゴシック" panose="020B0400000000000000" pitchFamily="50" charset="-128"/>
                <a:ea typeface="BIZ UDPゴシック" panose="020B0400000000000000" pitchFamily="50" charset="-128"/>
              </a:endParaRPr>
            </a:p>
          </p:txBody>
        </p:sp>
        <p:sp>
          <p:nvSpPr>
            <p:cNvPr id="20" name="Freeform 925">
              <a:extLst>
                <a:ext uri="{FF2B5EF4-FFF2-40B4-BE49-F238E27FC236}">
                  <a16:creationId xmlns:a16="http://schemas.microsoft.com/office/drawing/2014/main" id="{60A31D6B-CD30-4E8F-A0FE-FF262AE88FE1}"/>
                </a:ext>
              </a:extLst>
            </p:cNvPr>
            <p:cNvSpPr>
              <a:spLocks/>
            </p:cNvSpPr>
            <p:nvPr/>
          </p:nvSpPr>
          <p:spPr bwMode="auto">
            <a:xfrm>
              <a:off x="5966623" y="2361725"/>
              <a:ext cx="231397"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u="none">
                <a:latin typeface="BIZ UDPゴシック" panose="020B0400000000000000" pitchFamily="50" charset="-128"/>
                <a:ea typeface="BIZ UDPゴシック" panose="020B0400000000000000" pitchFamily="50" charset="-128"/>
              </a:endParaRPr>
            </a:p>
          </p:txBody>
        </p:sp>
        <p:sp>
          <p:nvSpPr>
            <p:cNvPr id="23" name="Freeform 926">
              <a:extLst>
                <a:ext uri="{FF2B5EF4-FFF2-40B4-BE49-F238E27FC236}">
                  <a16:creationId xmlns:a16="http://schemas.microsoft.com/office/drawing/2014/main" id="{58977F6E-C58B-4FEA-AC19-12C53DAB83B8}"/>
                </a:ext>
              </a:extLst>
            </p:cNvPr>
            <p:cNvSpPr>
              <a:spLocks/>
            </p:cNvSpPr>
            <p:nvPr/>
          </p:nvSpPr>
          <p:spPr bwMode="auto">
            <a:xfrm>
              <a:off x="6082836" y="2090442"/>
              <a:ext cx="519882"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u="none">
                <a:latin typeface="BIZ UDPゴシック" panose="020B0400000000000000" pitchFamily="50" charset="-128"/>
                <a:ea typeface="BIZ UDPゴシック" panose="020B0400000000000000" pitchFamily="50" charset="-128"/>
              </a:endParaRPr>
            </a:p>
          </p:txBody>
        </p:sp>
        <p:sp>
          <p:nvSpPr>
            <p:cNvPr id="24" name="Freeform 927">
              <a:extLst>
                <a:ext uri="{FF2B5EF4-FFF2-40B4-BE49-F238E27FC236}">
                  <a16:creationId xmlns:a16="http://schemas.microsoft.com/office/drawing/2014/main" id="{7F8519EF-DC4A-4AC9-8DE8-07A3C372B804}"/>
                </a:ext>
              </a:extLst>
            </p:cNvPr>
            <p:cNvSpPr>
              <a:spLocks/>
            </p:cNvSpPr>
            <p:nvPr/>
          </p:nvSpPr>
          <p:spPr bwMode="auto">
            <a:xfrm>
              <a:off x="5966623" y="1872839"/>
              <a:ext cx="636091"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u="none">
                <a:latin typeface="BIZ UDPゴシック" panose="020B0400000000000000" pitchFamily="50" charset="-128"/>
                <a:ea typeface="BIZ UDPゴシック" panose="020B0400000000000000" pitchFamily="50" charset="-128"/>
              </a:endParaRPr>
            </a:p>
          </p:txBody>
        </p:sp>
        <p:sp>
          <p:nvSpPr>
            <p:cNvPr id="25" name="Freeform 928">
              <a:extLst>
                <a:ext uri="{FF2B5EF4-FFF2-40B4-BE49-F238E27FC236}">
                  <a16:creationId xmlns:a16="http://schemas.microsoft.com/office/drawing/2014/main" id="{E1BB0C5C-E91C-40B7-8A3B-C415899A8E4B}"/>
                </a:ext>
              </a:extLst>
            </p:cNvPr>
            <p:cNvSpPr>
              <a:spLocks/>
            </p:cNvSpPr>
            <p:nvPr/>
          </p:nvSpPr>
          <p:spPr bwMode="auto">
            <a:xfrm>
              <a:off x="5388633" y="1111703"/>
              <a:ext cx="1040789"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26" name="Freeform 929">
              <a:extLst>
                <a:ext uri="{FF2B5EF4-FFF2-40B4-BE49-F238E27FC236}">
                  <a16:creationId xmlns:a16="http://schemas.microsoft.com/office/drawing/2014/main" id="{4CEE65D7-9568-4668-BC1C-C8C169FCF327}"/>
                </a:ext>
              </a:extLst>
            </p:cNvPr>
            <p:cNvSpPr>
              <a:spLocks/>
            </p:cNvSpPr>
            <p:nvPr/>
          </p:nvSpPr>
          <p:spPr bwMode="auto">
            <a:xfrm>
              <a:off x="6429422" y="1981159"/>
              <a:ext cx="693179"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u="none">
                <a:latin typeface="BIZ UDPゴシック" panose="020B0400000000000000" pitchFamily="50" charset="-128"/>
                <a:ea typeface="BIZ UDPゴシック" panose="020B0400000000000000" pitchFamily="50" charset="-128"/>
              </a:endParaRPr>
            </a:p>
          </p:txBody>
        </p:sp>
        <p:sp>
          <p:nvSpPr>
            <p:cNvPr id="27" name="Freeform 930">
              <a:extLst>
                <a:ext uri="{FF2B5EF4-FFF2-40B4-BE49-F238E27FC236}">
                  <a16:creationId xmlns:a16="http://schemas.microsoft.com/office/drawing/2014/main" id="{2F3F96DE-AF39-48CD-83A3-D474C5DAF450}"/>
                </a:ext>
              </a:extLst>
            </p:cNvPr>
            <p:cNvSpPr>
              <a:spLocks/>
            </p:cNvSpPr>
            <p:nvPr/>
          </p:nvSpPr>
          <p:spPr bwMode="auto">
            <a:xfrm>
              <a:off x="6429422" y="2688609"/>
              <a:ext cx="404691" cy="651854"/>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u="none">
                <a:latin typeface="BIZ UDPゴシック" panose="020B0400000000000000" pitchFamily="50" charset="-128"/>
                <a:ea typeface="BIZ UDPゴシック" panose="020B0400000000000000" pitchFamily="50" charset="-128"/>
              </a:endParaRPr>
            </a:p>
          </p:txBody>
        </p:sp>
        <p:sp>
          <p:nvSpPr>
            <p:cNvPr id="28" name="Freeform 932">
              <a:extLst>
                <a:ext uri="{FF2B5EF4-FFF2-40B4-BE49-F238E27FC236}">
                  <a16:creationId xmlns:a16="http://schemas.microsoft.com/office/drawing/2014/main" id="{343E4D7B-0EBC-4D9A-ADB2-BCE84FC7D52D}"/>
                </a:ext>
              </a:extLst>
            </p:cNvPr>
            <p:cNvSpPr>
              <a:spLocks/>
            </p:cNvSpPr>
            <p:nvPr/>
          </p:nvSpPr>
          <p:spPr bwMode="auto">
            <a:xfrm>
              <a:off x="6834115" y="1655232"/>
              <a:ext cx="693179"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29" name="Freeform 933">
              <a:extLst>
                <a:ext uri="{FF2B5EF4-FFF2-40B4-BE49-F238E27FC236}">
                  <a16:creationId xmlns:a16="http://schemas.microsoft.com/office/drawing/2014/main" id="{378D2ED1-1800-4900-B17E-3E7C9B6B3AC1}"/>
                </a:ext>
              </a:extLst>
            </p:cNvPr>
            <p:cNvSpPr>
              <a:spLocks/>
            </p:cNvSpPr>
            <p:nvPr/>
          </p:nvSpPr>
          <p:spPr bwMode="auto">
            <a:xfrm>
              <a:off x="7253525" y="1957296"/>
              <a:ext cx="346590"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bg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30" name="Freeform 934">
              <a:extLst>
                <a:ext uri="{FF2B5EF4-FFF2-40B4-BE49-F238E27FC236}">
                  <a16:creationId xmlns:a16="http://schemas.microsoft.com/office/drawing/2014/main" id="{13A3F100-31DF-4983-ACB1-711760B9ED03}"/>
                </a:ext>
              </a:extLst>
            </p:cNvPr>
            <p:cNvSpPr>
              <a:spLocks/>
            </p:cNvSpPr>
            <p:nvPr/>
          </p:nvSpPr>
          <p:spPr bwMode="auto">
            <a:xfrm>
              <a:off x="7180705" y="2308045"/>
              <a:ext cx="809388"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31" name="Freeform 935">
              <a:extLst>
                <a:ext uri="{FF2B5EF4-FFF2-40B4-BE49-F238E27FC236}">
                  <a16:creationId xmlns:a16="http://schemas.microsoft.com/office/drawing/2014/main" id="{970637CF-9AD4-485D-BF93-41D90180CEC5}"/>
                </a:ext>
              </a:extLst>
            </p:cNvPr>
            <p:cNvSpPr>
              <a:spLocks/>
            </p:cNvSpPr>
            <p:nvPr/>
          </p:nvSpPr>
          <p:spPr bwMode="auto">
            <a:xfrm>
              <a:off x="7470211" y="2905259"/>
              <a:ext cx="346590"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32" name="Freeform 936">
              <a:extLst>
                <a:ext uri="{FF2B5EF4-FFF2-40B4-BE49-F238E27FC236}">
                  <a16:creationId xmlns:a16="http://schemas.microsoft.com/office/drawing/2014/main" id="{E987B23D-CF49-4E9B-AD69-FCDABC81708D}"/>
                </a:ext>
              </a:extLst>
            </p:cNvPr>
            <p:cNvSpPr>
              <a:spLocks/>
            </p:cNvSpPr>
            <p:nvPr/>
          </p:nvSpPr>
          <p:spPr bwMode="auto">
            <a:xfrm>
              <a:off x="7065517" y="2959898"/>
              <a:ext cx="404692"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33" name="Freeform 938">
              <a:extLst>
                <a:ext uri="{FF2B5EF4-FFF2-40B4-BE49-F238E27FC236}">
                  <a16:creationId xmlns:a16="http://schemas.microsoft.com/office/drawing/2014/main" id="{22B0E865-7B29-4496-B5FF-139B144E9943}"/>
                </a:ext>
              </a:extLst>
            </p:cNvPr>
            <p:cNvSpPr>
              <a:spLocks/>
            </p:cNvSpPr>
            <p:nvPr/>
          </p:nvSpPr>
          <p:spPr bwMode="auto">
            <a:xfrm>
              <a:off x="6717907" y="2905259"/>
              <a:ext cx="404692"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u="none">
                <a:latin typeface="BIZ UDPゴシック" panose="020B0400000000000000" pitchFamily="50" charset="-128"/>
                <a:ea typeface="BIZ UDPゴシック" panose="020B0400000000000000" pitchFamily="50" charset="-128"/>
              </a:endParaRPr>
            </a:p>
          </p:txBody>
        </p:sp>
        <p:sp>
          <p:nvSpPr>
            <p:cNvPr id="34" name="Freeform 939">
              <a:extLst>
                <a:ext uri="{FF2B5EF4-FFF2-40B4-BE49-F238E27FC236}">
                  <a16:creationId xmlns:a16="http://schemas.microsoft.com/office/drawing/2014/main" id="{49440F0B-C46E-424F-BFE4-825DDD342E8E}"/>
                </a:ext>
              </a:extLst>
            </p:cNvPr>
            <p:cNvSpPr>
              <a:spLocks/>
            </p:cNvSpPr>
            <p:nvPr/>
          </p:nvSpPr>
          <p:spPr bwMode="auto">
            <a:xfrm>
              <a:off x="6834115" y="3122862"/>
              <a:ext cx="28848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u="none">
                <a:latin typeface="BIZ UDPゴシック" panose="020B0400000000000000" pitchFamily="50" charset="-128"/>
                <a:ea typeface="BIZ UDPゴシック" panose="020B0400000000000000" pitchFamily="50" charset="-128"/>
              </a:endParaRPr>
            </a:p>
          </p:txBody>
        </p:sp>
        <p:sp>
          <p:nvSpPr>
            <p:cNvPr id="35" name="Freeform 940">
              <a:extLst>
                <a:ext uri="{FF2B5EF4-FFF2-40B4-BE49-F238E27FC236}">
                  <a16:creationId xmlns:a16="http://schemas.microsoft.com/office/drawing/2014/main" id="{3493BCB0-762E-4718-8CB0-C71F7F6FC52A}"/>
                </a:ext>
              </a:extLst>
            </p:cNvPr>
            <p:cNvSpPr>
              <a:spLocks/>
            </p:cNvSpPr>
            <p:nvPr/>
          </p:nvSpPr>
          <p:spPr bwMode="auto">
            <a:xfrm>
              <a:off x="6949304" y="3285825"/>
              <a:ext cx="289503"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36" name="Freeform 941">
              <a:extLst>
                <a:ext uri="{FF2B5EF4-FFF2-40B4-BE49-F238E27FC236}">
                  <a16:creationId xmlns:a16="http://schemas.microsoft.com/office/drawing/2014/main" id="{C3C93983-94BE-4F0A-8606-ECB9A8C8E6B8}"/>
                </a:ext>
              </a:extLst>
            </p:cNvPr>
            <p:cNvSpPr>
              <a:spLocks/>
            </p:cNvSpPr>
            <p:nvPr/>
          </p:nvSpPr>
          <p:spPr bwMode="auto">
            <a:xfrm>
              <a:off x="7238809" y="3232142"/>
              <a:ext cx="519882"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37" name="Freeform 943">
              <a:extLst>
                <a:ext uri="{FF2B5EF4-FFF2-40B4-BE49-F238E27FC236}">
                  <a16:creationId xmlns:a16="http://schemas.microsoft.com/office/drawing/2014/main" id="{0726FD3A-6DBF-4B85-A42B-AB3DA9ECF577}"/>
                </a:ext>
              </a:extLst>
            </p:cNvPr>
            <p:cNvSpPr>
              <a:spLocks/>
            </p:cNvSpPr>
            <p:nvPr/>
          </p:nvSpPr>
          <p:spPr bwMode="auto">
            <a:xfrm>
              <a:off x="7007410" y="3395106"/>
              <a:ext cx="577988"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38" name="Freeform 944">
              <a:extLst>
                <a:ext uri="{FF2B5EF4-FFF2-40B4-BE49-F238E27FC236}">
                  <a16:creationId xmlns:a16="http://schemas.microsoft.com/office/drawing/2014/main" id="{D015C567-6788-418B-8540-7D79D043A06D}"/>
                </a:ext>
              </a:extLst>
            </p:cNvPr>
            <p:cNvSpPr>
              <a:spLocks/>
            </p:cNvSpPr>
            <p:nvPr/>
          </p:nvSpPr>
          <p:spPr bwMode="auto">
            <a:xfrm>
              <a:off x="6834115" y="3558069"/>
              <a:ext cx="751284"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39" name="Freeform 946">
              <a:extLst>
                <a:ext uri="{FF2B5EF4-FFF2-40B4-BE49-F238E27FC236}">
                  <a16:creationId xmlns:a16="http://schemas.microsoft.com/office/drawing/2014/main" id="{252F239A-75D4-4897-BC96-C85E9CAAD171}"/>
                </a:ext>
              </a:extLst>
            </p:cNvPr>
            <p:cNvSpPr>
              <a:spLocks/>
            </p:cNvSpPr>
            <p:nvPr/>
          </p:nvSpPr>
          <p:spPr bwMode="auto">
            <a:xfrm>
              <a:off x="6834115" y="3992318"/>
              <a:ext cx="693179"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40" name="Freeform 947">
              <a:extLst>
                <a:ext uri="{FF2B5EF4-FFF2-40B4-BE49-F238E27FC236}">
                  <a16:creationId xmlns:a16="http://schemas.microsoft.com/office/drawing/2014/main" id="{A74D0895-7324-4DBF-A868-F3876DCE6F19}"/>
                </a:ext>
              </a:extLst>
            </p:cNvPr>
            <p:cNvSpPr>
              <a:spLocks/>
            </p:cNvSpPr>
            <p:nvPr/>
          </p:nvSpPr>
          <p:spPr bwMode="auto">
            <a:xfrm>
              <a:off x="7007410" y="4427525"/>
              <a:ext cx="28848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41" name="Freeform 948">
              <a:extLst>
                <a:ext uri="{FF2B5EF4-FFF2-40B4-BE49-F238E27FC236}">
                  <a16:creationId xmlns:a16="http://schemas.microsoft.com/office/drawing/2014/main" id="{9CF3DC23-7D6C-4293-953B-0731A2554DF8}"/>
                </a:ext>
              </a:extLst>
            </p:cNvPr>
            <p:cNvSpPr>
              <a:spLocks/>
            </p:cNvSpPr>
            <p:nvPr/>
          </p:nvSpPr>
          <p:spPr bwMode="auto">
            <a:xfrm>
              <a:off x="7180706" y="4319203"/>
              <a:ext cx="404692"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42" name="Freeform 949">
              <a:extLst>
                <a:ext uri="{FF2B5EF4-FFF2-40B4-BE49-F238E27FC236}">
                  <a16:creationId xmlns:a16="http://schemas.microsoft.com/office/drawing/2014/main" id="{68D92ABD-2893-4348-B8AF-0752B6F75E1F}"/>
                </a:ext>
              </a:extLst>
            </p:cNvPr>
            <p:cNvSpPr>
              <a:spLocks/>
            </p:cNvSpPr>
            <p:nvPr/>
          </p:nvSpPr>
          <p:spPr bwMode="auto">
            <a:xfrm>
              <a:off x="6892221" y="4427525"/>
              <a:ext cx="577988"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43" name="Freeform 950">
              <a:extLst>
                <a:ext uri="{FF2B5EF4-FFF2-40B4-BE49-F238E27FC236}">
                  <a16:creationId xmlns:a16="http://schemas.microsoft.com/office/drawing/2014/main" id="{E8F519F5-623E-43CD-B2E7-A64A78AABD98}"/>
                </a:ext>
              </a:extLst>
            </p:cNvPr>
            <p:cNvSpPr>
              <a:spLocks/>
            </p:cNvSpPr>
            <p:nvPr/>
          </p:nvSpPr>
          <p:spPr bwMode="auto">
            <a:xfrm>
              <a:off x="7258678" y="4772908"/>
              <a:ext cx="346590"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bg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44" name="Freeform 951">
              <a:extLst>
                <a:ext uri="{FF2B5EF4-FFF2-40B4-BE49-F238E27FC236}">
                  <a16:creationId xmlns:a16="http://schemas.microsoft.com/office/drawing/2014/main" id="{10B61D6A-F343-472B-8E26-BA018743B2C3}"/>
                </a:ext>
              </a:extLst>
            </p:cNvPr>
            <p:cNvSpPr>
              <a:spLocks/>
            </p:cNvSpPr>
            <p:nvPr/>
          </p:nvSpPr>
          <p:spPr bwMode="auto">
            <a:xfrm>
              <a:off x="7180706" y="4971055"/>
              <a:ext cx="462799"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45" name="Freeform 952">
              <a:extLst>
                <a:ext uri="{FF2B5EF4-FFF2-40B4-BE49-F238E27FC236}">
                  <a16:creationId xmlns:a16="http://schemas.microsoft.com/office/drawing/2014/main" id="{9F19B346-E67B-4FFD-910D-7BDB48CC7135}"/>
                </a:ext>
              </a:extLst>
            </p:cNvPr>
            <p:cNvSpPr>
              <a:spLocks/>
            </p:cNvSpPr>
            <p:nvPr/>
          </p:nvSpPr>
          <p:spPr bwMode="auto">
            <a:xfrm>
              <a:off x="7122600" y="5243301"/>
              <a:ext cx="520902"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46" name="Freeform 953">
              <a:extLst>
                <a:ext uri="{FF2B5EF4-FFF2-40B4-BE49-F238E27FC236}">
                  <a16:creationId xmlns:a16="http://schemas.microsoft.com/office/drawing/2014/main" id="{375E1114-C526-401F-AEE1-6EFFBC54CC6B}"/>
                </a:ext>
              </a:extLst>
            </p:cNvPr>
            <p:cNvSpPr>
              <a:spLocks/>
            </p:cNvSpPr>
            <p:nvPr/>
          </p:nvSpPr>
          <p:spPr bwMode="auto">
            <a:xfrm>
              <a:off x="6381255" y="5243301"/>
              <a:ext cx="1098890"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47" name="Freeform 954">
              <a:extLst>
                <a:ext uri="{FF2B5EF4-FFF2-40B4-BE49-F238E27FC236}">
                  <a16:creationId xmlns:a16="http://schemas.microsoft.com/office/drawing/2014/main" id="{1B1D4CAC-7AB9-47B1-9F23-D4A55E36C646}"/>
                </a:ext>
              </a:extLst>
            </p:cNvPr>
            <p:cNvSpPr>
              <a:spLocks/>
            </p:cNvSpPr>
            <p:nvPr/>
          </p:nvSpPr>
          <p:spPr bwMode="auto">
            <a:xfrm>
              <a:off x="6834115" y="4808091"/>
              <a:ext cx="461781"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48" name="Freeform 955">
              <a:extLst>
                <a:ext uri="{FF2B5EF4-FFF2-40B4-BE49-F238E27FC236}">
                  <a16:creationId xmlns:a16="http://schemas.microsoft.com/office/drawing/2014/main" id="{B5BB1944-2C0A-45FC-8AFA-E8EEBAEFE77A}"/>
                </a:ext>
              </a:extLst>
            </p:cNvPr>
            <p:cNvSpPr>
              <a:spLocks/>
            </p:cNvSpPr>
            <p:nvPr/>
          </p:nvSpPr>
          <p:spPr bwMode="auto">
            <a:xfrm>
              <a:off x="6660823" y="4862731"/>
              <a:ext cx="231397"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49" name="Freeform 956">
              <a:extLst>
                <a:ext uri="{FF2B5EF4-FFF2-40B4-BE49-F238E27FC236}">
                  <a16:creationId xmlns:a16="http://schemas.microsoft.com/office/drawing/2014/main" id="{7D2622D8-054E-405C-95D5-A2C469B46192}"/>
                </a:ext>
              </a:extLst>
            </p:cNvPr>
            <p:cNvSpPr>
              <a:spLocks/>
            </p:cNvSpPr>
            <p:nvPr/>
          </p:nvSpPr>
          <p:spPr bwMode="auto">
            <a:xfrm>
              <a:off x="6660823" y="4372884"/>
              <a:ext cx="346590"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u="none">
                <a:latin typeface="BIZ UDPゴシック" panose="020B0400000000000000" pitchFamily="50" charset="-128"/>
                <a:ea typeface="BIZ UDPゴシック" panose="020B0400000000000000" pitchFamily="50" charset="-128"/>
              </a:endParaRPr>
            </a:p>
          </p:txBody>
        </p:sp>
        <p:sp>
          <p:nvSpPr>
            <p:cNvPr id="50" name="Freeform 961">
              <a:extLst>
                <a:ext uri="{FF2B5EF4-FFF2-40B4-BE49-F238E27FC236}">
                  <a16:creationId xmlns:a16="http://schemas.microsoft.com/office/drawing/2014/main" id="{450DDBBA-6461-4BCD-B9CB-33C20F20B4C1}"/>
                </a:ext>
              </a:extLst>
            </p:cNvPr>
            <p:cNvSpPr>
              <a:spLocks/>
            </p:cNvSpPr>
            <p:nvPr/>
          </p:nvSpPr>
          <p:spPr bwMode="auto">
            <a:xfrm>
              <a:off x="5100148" y="5514586"/>
              <a:ext cx="809387"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51" name="Freeform 962">
              <a:extLst>
                <a:ext uri="{FF2B5EF4-FFF2-40B4-BE49-F238E27FC236}">
                  <a16:creationId xmlns:a16="http://schemas.microsoft.com/office/drawing/2014/main" id="{72D37DFC-0416-4066-AAEA-A3AAA8527A77}"/>
                </a:ext>
              </a:extLst>
            </p:cNvPr>
            <p:cNvSpPr>
              <a:spLocks/>
            </p:cNvSpPr>
            <p:nvPr/>
          </p:nvSpPr>
          <p:spPr bwMode="auto">
            <a:xfrm>
              <a:off x="5388633" y="5296983"/>
              <a:ext cx="69419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52" name="Freeform 963">
              <a:extLst>
                <a:ext uri="{FF2B5EF4-FFF2-40B4-BE49-F238E27FC236}">
                  <a16:creationId xmlns:a16="http://schemas.microsoft.com/office/drawing/2014/main" id="{13BD795D-3086-43DB-8E5B-022CC01C34F1}"/>
                </a:ext>
              </a:extLst>
            </p:cNvPr>
            <p:cNvSpPr>
              <a:spLocks/>
            </p:cNvSpPr>
            <p:nvPr/>
          </p:nvSpPr>
          <p:spPr bwMode="auto">
            <a:xfrm>
              <a:off x="5504846" y="5079381"/>
              <a:ext cx="751284"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53" name="Freeform 964">
              <a:extLst>
                <a:ext uri="{FF2B5EF4-FFF2-40B4-BE49-F238E27FC236}">
                  <a16:creationId xmlns:a16="http://schemas.microsoft.com/office/drawing/2014/main" id="{30D2C3A6-89F1-4E11-8625-388321B3F22A}"/>
                </a:ext>
              </a:extLst>
            </p:cNvPr>
            <p:cNvSpPr>
              <a:spLocks/>
            </p:cNvSpPr>
            <p:nvPr/>
          </p:nvSpPr>
          <p:spPr bwMode="auto">
            <a:xfrm>
              <a:off x="5678138" y="5025694"/>
              <a:ext cx="28848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54" name="Freeform 965">
              <a:extLst>
                <a:ext uri="{FF2B5EF4-FFF2-40B4-BE49-F238E27FC236}">
                  <a16:creationId xmlns:a16="http://schemas.microsoft.com/office/drawing/2014/main" id="{B8DDB4B2-BB64-4C11-8326-A9102D1BEC76}"/>
                </a:ext>
              </a:extLst>
            </p:cNvPr>
            <p:cNvSpPr>
              <a:spLocks/>
            </p:cNvSpPr>
            <p:nvPr/>
          </p:nvSpPr>
          <p:spPr bwMode="auto">
            <a:xfrm>
              <a:off x="5909539" y="4971055"/>
              <a:ext cx="693179"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55" name="Freeform 966">
              <a:extLst>
                <a:ext uri="{FF2B5EF4-FFF2-40B4-BE49-F238E27FC236}">
                  <a16:creationId xmlns:a16="http://schemas.microsoft.com/office/drawing/2014/main" id="{CF5EADF2-243A-4EC0-98B1-98E7C6B3FED9}"/>
                </a:ext>
              </a:extLst>
            </p:cNvPr>
            <p:cNvSpPr>
              <a:spLocks/>
            </p:cNvSpPr>
            <p:nvPr/>
          </p:nvSpPr>
          <p:spPr bwMode="auto">
            <a:xfrm>
              <a:off x="5620034" y="4862731"/>
              <a:ext cx="519882"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56" name="Freeform 968">
              <a:extLst>
                <a:ext uri="{FF2B5EF4-FFF2-40B4-BE49-F238E27FC236}">
                  <a16:creationId xmlns:a16="http://schemas.microsoft.com/office/drawing/2014/main" id="{784C93BA-7730-438E-B187-1AEDA9AB2E5E}"/>
                </a:ext>
              </a:extLst>
            </p:cNvPr>
            <p:cNvSpPr>
              <a:spLocks/>
            </p:cNvSpPr>
            <p:nvPr/>
          </p:nvSpPr>
          <p:spPr bwMode="auto">
            <a:xfrm>
              <a:off x="5851432" y="4699769"/>
              <a:ext cx="346590"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57" name="Freeform 969">
              <a:extLst>
                <a:ext uri="{FF2B5EF4-FFF2-40B4-BE49-F238E27FC236}">
                  <a16:creationId xmlns:a16="http://schemas.microsoft.com/office/drawing/2014/main" id="{33A4D749-8F6D-4F07-B456-0DFEB241F628}"/>
                </a:ext>
              </a:extLst>
            </p:cNvPr>
            <p:cNvSpPr>
              <a:spLocks/>
            </p:cNvSpPr>
            <p:nvPr/>
          </p:nvSpPr>
          <p:spPr bwMode="auto">
            <a:xfrm>
              <a:off x="5851432" y="4329142"/>
              <a:ext cx="1155978"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58" name="Freeform 1049">
              <a:extLst>
                <a:ext uri="{FF2B5EF4-FFF2-40B4-BE49-F238E27FC236}">
                  <a16:creationId xmlns:a16="http://schemas.microsoft.com/office/drawing/2014/main" id="{C7199D80-26D1-478E-944F-853E1D090163}"/>
                </a:ext>
              </a:extLst>
            </p:cNvPr>
            <p:cNvSpPr>
              <a:spLocks/>
            </p:cNvSpPr>
            <p:nvPr/>
          </p:nvSpPr>
          <p:spPr bwMode="auto">
            <a:xfrm>
              <a:off x="5042047" y="5786830"/>
              <a:ext cx="173296"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59" name="Freeform 1050">
              <a:extLst>
                <a:ext uri="{FF2B5EF4-FFF2-40B4-BE49-F238E27FC236}">
                  <a16:creationId xmlns:a16="http://schemas.microsoft.com/office/drawing/2014/main" id="{B62139E4-5AD9-4DB2-A63C-C9894FDAB0EA}"/>
                </a:ext>
              </a:extLst>
            </p:cNvPr>
            <p:cNvSpPr>
              <a:spLocks/>
            </p:cNvSpPr>
            <p:nvPr/>
          </p:nvSpPr>
          <p:spPr bwMode="auto">
            <a:xfrm>
              <a:off x="4868753" y="5840513"/>
              <a:ext cx="577988"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sp>
          <p:nvSpPr>
            <p:cNvPr id="60" name="角丸四角形 152">
              <a:extLst>
                <a:ext uri="{FF2B5EF4-FFF2-40B4-BE49-F238E27FC236}">
                  <a16:creationId xmlns:a16="http://schemas.microsoft.com/office/drawing/2014/main" id="{F9BE417A-5DC7-4AB3-8473-F22F509F045B}"/>
                </a:ext>
              </a:extLst>
            </p:cNvPr>
            <p:cNvSpPr/>
            <p:nvPr/>
          </p:nvSpPr>
          <p:spPr bwMode="auto">
            <a:xfrm>
              <a:off x="5820971" y="159641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能勢町</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1" name="角丸四角形 153">
              <a:extLst>
                <a:ext uri="{FF2B5EF4-FFF2-40B4-BE49-F238E27FC236}">
                  <a16:creationId xmlns:a16="http://schemas.microsoft.com/office/drawing/2014/main" id="{4B22CE99-5B91-412A-A04A-1BD1B57ABAC7}"/>
                </a:ext>
              </a:extLst>
            </p:cNvPr>
            <p:cNvSpPr/>
            <p:nvPr/>
          </p:nvSpPr>
          <p:spPr bwMode="auto">
            <a:xfrm>
              <a:off x="6298965" y="198115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豊能町</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2" name="角丸四角形 154">
              <a:extLst>
                <a:ext uri="{FF2B5EF4-FFF2-40B4-BE49-F238E27FC236}">
                  <a16:creationId xmlns:a16="http://schemas.microsoft.com/office/drawing/2014/main" id="{98D07221-DA6B-428D-993C-A4251B9F5247}"/>
                </a:ext>
              </a:extLst>
            </p:cNvPr>
            <p:cNvSpPr/>
            <p:nvPr/>
          </p:nvSpPr>
          <p:spPr bwMode="auto">
            <a:xfrm>
              <a:off x="6235008" y="246587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箕面市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3" name="角丸四角形 155">
              <a:extLst>
                <a:ext uri="{FF2B5EF4-FFF2-40B4-BE49-F238E27FC236}">
                  <a16:creationId xmlns:a16="http://schemas.microsoft.com/office/drawing/2014/main" id="{034FED82-54B6-4A84-8B46-599B7ADAB996}"/>
                </a:ext>
              </a:extLst>
            </p:cNvPr>
            <p:cNvSpPr/>
            <p:nvPr/>
          </p:nvSpPr>
          <p:spPr bwMode="auto">
            <a:xfrm>
              <a:off x="5851432" y="2702086"/>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池田市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4" name="角丸四角形 156">
              <a:extLst>
                <a:ext uri="{FF2B5EF4-FFF2-40B4-BE49-F238E27FC236}">
                  <a16:creationId xmlns:a16="http://schemas.microsoft.com/office/drawing/2014/main" id="{EB0E3FA8-FDA5-4C94-A55B-5BF72703E8ED}"/>
                </a:ext>
              </a:extLst>
            </p:cNvPr>
            <p:cNvSpPr/>
            <p:nvPr/>
          </p:nvSpPr>
          <p:spPr bwMode="auto">
            <a:xfrm>
              <a:off x="6602718" y="243421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茨木市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5" name="角丸四角形 157">
              <a:extLst>
                <a:ext uri="{FF2B5EF4-FFF2-40B4-BE49-F238E27FC236}">
                  <a16:creationId xmlns:a16="http://schemas.microsoft.com/office/drawing/2014/main" id="{9ADAD092-FE01-4723-90F0-CC58F03C8986}"/>
                </a:ext>
              </a:extLst>
            </p:cNvPr>
            <p:cNvSpPr/>
            <p:nvPr/>
          </p:nvSpPr>
          <p:spPr bwMode="auto">
            <a:xfrm>
              <a:off x="7613073" y="1534779"/>
              <a:ext cx="755786" cy="424763"/>
            </a:xfrm>
            <a:prstGeom prst="roundRect">
              <a:avLst>
                <a:gd name="adj" fmla="val 5763"/>
              </a:avLst>
            </a:prstGeom>
            <a:no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高槻市</a:t>
              </a:r>
              <a:endParaRPr lang="en-US" altLang="ja-JP"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6" name="角丸四角形 158">
              <a:extLst>
                <a:ext uri="{FF2B5EF4-FFF2-40B4-BE49-F238E27FC236}">
                  <a16:creationId xmlns:a16="http://schemas.microsoft.com/office/drawing/2014/main" id="{7604330B-993F-4A94-8B7E-A7F713C764CC}"/>
                </a:ext>
              </a:extLst>
            </p:cNvPr>
            <p:cNvSpPr/>
            <p:nvPr/>
          </p:nvSpPr>
          <p:spPr bwMode="auto">
            <a:xfrm>
              <a:off x="7295895" y="218567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島本町</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7" name="角丸四角形 159">
              <a:extLst>
                <a:ext uri="{FF2B5EF4-FFF2-40B4-BE49-F238E27FC236}">
                  <a16:creationId xmlns:a16="http://schemas.microsoft.com/office/drawing/2014/main" id="{E3A1F530-5F49-4EC4-BE2B-2D6BB6353412}"/>
                </a:ext>
              </a:extLst>
            </p:cNvPr>
            <p:cNvSpPr/>
            <p:nvPr/>
          </p:nvSpPr>
          <p:spPr bwMode="auto">
            <a:xfrm>
              <a:off x="7824011" y="2138654"/>
              <a:ext cx="755786" cy="654434"/>
            </a:xfrm>
            <a:prstGeom prst="roundRect">
              <a:avLst>
                <a:gd name="adj" fmla="val 5763"/>
              </a:avLst>
            </a:prstGeom>
            <a:no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枚方市</a:t>
              </a:r>
              <a:endParaRPr lang="en-US" altLang="ja-JP"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8" name="角丸四角形 160">
              <a:extLst>
                <a:ext uri="{FF2B5EF4-FFF2-40B4-BE49-F238E27FC236}">
                  <a16:creationId xmlns:a16="http://schemas.microsoft.com/office/drawing/2014/main" id="{F513F2BA-0D78-4407-B32D-67DFDCA94816}"/>
                </a:ext>
              </a:extLst>
            </p:cNvPr>
            <p:cNvSpPr/>
            <p:nvPr/>
          </p:nvSpPr>
          <p:spPr bwMode="auto">
            <a:xfrm>
              <a:off x="7506724" y="312286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交野市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9" name="角丸四角形 161">
              <a:extLst>
                <a:ext uri="{FF2B5EF4-FFF2-40B4-BE49-F238E27FC236}">
                  <a16:creationId xmlns:a16="http://schemas.microsoft.com/office/drawing/2014/main" id="{4E4903D5-C19A-4043-AD64-FBE0D5CADCE4}"/>
                </a:ext>
              </a:extLst>
            </p:cNvPr>
            <p:cNvSpPr/>
            <p:nvPr/>
          </p:nvSpPr>
          <p:spPr bwMode="auto">
            <a:xfrm>
              <a:off x="8061355" y="2923762"/>
              <a:ext cx="928283" cy="318154"/>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寝屋川市</a:t>
              </a:r>
              <a:endParaRPr lang="en-US" altLang="ja-JP"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0" name="角丸四角形 162">
              <a:extLst>
                <a:ext uri="{FF2B5EF4-FFF2-40B4-BE49-F238E27FC236}">
                  <a16:creationId xmlns:a16="http://schemas.microsoft.com/office/drawing/2014/main" id="{74A7727C-6DA1-4FBC-9519-AA199551FF1D}"/>
                </a:ext>
              </a:extLst>
            </p:cNvPr>
            <p:cNvSpPr/>
            <p:nvPr/>
          </p:nvSpPr>
          <p:spPr bwMode="auto">
            <a:xfrm>
              <a:off x="6792307" y="302454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摂津市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1" name="角丸四角形 163">
              <a:extLst>
                <a:ext uri="{FF2B5EF4-FFF2-40B4-BE49-F238E27FC236}">
                  <a16:creationId xmlns:a16="http://schemas.microsoft.com/office/drawing/2014/main" id="{39C7815C-9E2F-4604-8A5C-45B24C458205}"/>
                </a:ext>
              </a:extLst>
            </p:cNvPr>
            <p:cNvSpPr/>
            <p:nvPr/>
          </p:nvSpPr>
          <p:spPr bwMode="auto">
            <a:xfrm>
              <a:off x="5136720" y="2830352"/>
              <a:ext cx="989577" cy="426006"/>
            </a:xfrm>
            <a:prstGeom prst="roundRect">
              <a:avLst>
                <a:gd name="adj" fmla="val 5763"/>
              </a:avLst>
            </a:prstGeom>
            <a:no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豊中市</a:t>
              </a:r>
              <a:endParaRPr lang="en-US" altLang="ja-JP"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角丸四角形 164">
              <a:extLst>
                <a:ext uri="{FF2B5EF4-FFF2-40B4-BE49-F238E27FC236}">
                  <a16:creationId xmlns:a16="http://schemas.microsoft.com/office/drawing/2014/main" id="{EB3EBA8B-1650-4424-9DC8-0088E2D071A0}"/>
                </a:ext>
              </a:extLst>
            </p:cNvPr>
            <p:cNvSpPr/>
            <p:nvPr/>
          </p:nvSpPr>
          <p:spPr bwMode="auto">
            <a:xfrm>
              <a:off x="6678346" y="332565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守口市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3" name="角丸四角形 165">
              <a:extLst>
                <a:ext uri="{FF2B5EF4-FFF2-40B4-BE49-F238E27FC236}">
                  <a16:creationId xmlns:a16="http://schemas.microsoft.com/office/drawing/2014/main" id="{6DDDFB37-C7E2-4D92-9290-B4F8818C9774}"/>
                </a:ext>
              </a:extLst>
            </p:cNvPr>
            <p:cNvSpPr/>
            <p:nvPr/>
          </p:nvSpPr>
          <p:spPr bwMode="auto">
            <a:xfrm>
              <a:off x="6984194" y="336312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門真市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4" name="角丸四角形 166">
              <a:extLst>
                <a:ext uri="{FF2B5EF4-FFF2-40B4-BE49-F238E27FC236}">
                  <a16:creationId xmlns:a16="http://schemas.microsoft.com/office/drawing/2014/main" id="{9868C147-E508-4AC9-9000-03F32FB882DB}"/>
                </a:ext>
              </a:extLst>
            </p:cNvPr>
            <p:cNvSpPr/>
            <p:nvPr/>
          </p:nvSpPr>
          <p:spPr bwMode="auto">
            <a:xfrm>
              <a:off x="7234610" y="348687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大東市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5" name="角丸四角形 167">
              <a:extLst>
                <a:ext uri="{FF2B5EF4-FFF2-40B4-BE49-F238E27FC236}">
                  <a16:creationId xmlns:a16="http://schemas.microsoft.com/office/drawing/2014/main" id="{B02B7D94-415A-4C96-B7EE-11D6269347DD}"/>
                </a:ext>
              </a:extLst>
            </p:cNvPr>
            <p:cNvSpPr/>
            <p:nvPr/>
          </p:nvSpPr>
          <p:spPr bwMode="auto">
            <a:xfrm>
              <a:off x="7335222" y="3360422"/>
              <a:ext cx="384143"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四條畷市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6" name="角丸四角形 168">
              <a:extLst>
                <a:ext uri="{FF2B5EF4-FFF2-40B4-BE49-F238E27FC236}">
                  <a16:creationId xmlns:a16="http://schemas.microsoft.com/office/drawing/2014/main" id="{020AADDB-E965-4C54-9FE5-F9839A265CA0}"/>
                </a:ext>
              </a:extLst>
            </p:cNvPr>
            <p:cNvSpPr/>
            <p:nvPr/>
          </p:nvSpPr>
          <p:spPr bwMode="auto">
            <a:xfrm>
              <a:off x="6258763" y="381570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7" name="角丸四角形 169">
              <a:extLst>
                <a:ext uri="{FF2B5EF4-FFF2-40B4-BE49-F238E27FC236}">
                  <a16:creationId xmlns:a16="http://schemas.microsoft.com/office/drawing/2014/main" id="{3733C474-F6B7-4E06-98C7-057266CDBEA2}"/>
                </a:ext>
              </a:extLst>
            </p:cNvPr>
            <p:cNvSpPr/>
            <p:nvPr/>
          </p:nvSpPr>
          <p:spPr bwMode="auto">
            <a:xfrm>
              <a:off x="7624313" y="3690746"/>
              <a:ext cx="1040919" cy="207115"/>
            </a:xfrm>
            <a:prstGeom prst="roundRect">
              <a:avLst>
                <a:gd name="adj" fmla="val 5763"/>
              </a:avLst>
            </a:prstGeom>
            <a:no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東大阪市</a:t>
              </a:r>
              <a:endParaRPr lang="en-US" altLang="ja-JP"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8" name="角丸四角形 170">
              <a:extLst>
                <a:ext uri="{FF2B5EF4-FFF2-40B4-BE49-F238E27FC236}">
                  <a16:creationId xmlns:a16="http://schemas.microsoft.com/office/drawing/2014/main" id="{131B14FE-64AB-4D7C-ACC9-64D9ACA7B375}"/>
                </a:ext>
              </a:extLst>
            </p:cNvPr>
            <p:cNvSpPr/>
            <p:nvPr/>
          </p:nvSpPr>
          <p:spPr bwMode="auto">
            <a:xfrm>
              <a:off x="7439957" y="4057569"/>
              <a:ext cx="884609" cy="252799"/>
            </a:xfrm>
            <a:prstGeom prst="roundRect">
              <a:avLst>
                <a:gd name="adj" fmla="val 5763"/>
              </a:avLst>
            </a:prstGeom>
            <a:no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八尾市</a:t>
              </a:r>
              <a:endParaRPr lang="en-US" altLang="ja-JP"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9" name="角丸四角形 171">
              <a:extLst>
                <a:ext uri="{FF2B5EF4-FFF2-40B4-BE49-F238E27FC236}">
                  <a16:creationId xmlns:a16="http://schemas.microsoft.com/office/drawing/2014/main" id="{ABCD8D18-9371-4E05-BC8A-C44DE8774B3C}"/>
                </a:ext>
              </a:extLst>
            </p:cNvPr>
            <p:cNvSpPr/>
            <p:nvPr/>
          </p:nvSpPr>
          <p:spPr bwMode="auto">
            <a:xfrm>
              <a:off x="7358283" y="436452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柏原市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0" name="角丸四角形 172">
              <a:extLst>
                <a:ext uri="{FF2B5EF4-FFF2-40B4-BE49-F238E27FC236}">
                  <a16:creationId xmlns:a16="http://schemas.microsoft.com/office/drawing/2014/main" id="{2B792DB6-413A-430D-8194-2DF244307C5A}"/>
                </a:ext>
              </a:extLst>
            </p:cNvPr>
            <p:cNvSpPr/>
            <p:nvPr/>
          </p:nvSpPr>
          <p:spPr bwMode="auto">
            <a:xfrm>
              <a:off x="6995497" y="4418055"/>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藤井寺市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1" name="角丸四角形 173">
              <a:extLst>
                <a:ext uri="{FF2B5EF4-FFF2-40B4-BE49-F238E27FC236}">
                  <a16:creationId xmlns:a16="http://schemas.microsoft.com/office/drawing/2014/main" id="{76AC492D-1279-42D1-8908-0F057529D7E0}"/>
                </a:ext>
              </a:extLst>
            </p:cNvPr>
            <p:cNvSpPr/>
            <p:nvPr/>
          </p:nvSpPr>
          <p:spPr bwMode="auto">
            <a:xfrm>
              <a:off x="5355401" y="486743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忠岡町</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2" name="角丸四角形 174">
              <a:extLst>
                <a:ext uri="{FF2B5EF4-FFF2-40B4-BE49-F238E27FC236}">
                  <a16:creationId xmlns:a16="http://schemas.microsoft.com/office/drawing/2014/main" id="{89112FFE-615C-431F-8967-9D3C5FFD71C7}"/>
                </a:ext>
              </a:extLst>
            </p:cNvPr>
            <p:cNvSpPr/>
            <p:nvPr/>
          </p:nvSpPr>
          <p:spPr bwMode="auto">
            <a:xfrm>
              <a:off x="4138038" y="645274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岬町</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3" name="角丸四角形 175">
              <a:extLst>
                <a:ext uri="{FF2B5EF4-FFF2-40B4-BE49-F238E27FC236}">
                  <a16:creationId xmlns:a16="http://schemas.microsoft.com/office/drawing/2014/main" id="{E55F78DE-A2F1-4F9B-8864-7AAADA14393F}"/>
                </a:ext>
              </a:extLst>
            </p:cNvPr>
            <p:cNvSpPr/>
            <p:nvPr/>
          </p:nvSpPr>
          <p:spPr bwMode="auto">
            <a:xfrm>
              <a:off x="6959215" y="4699767"/>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羽曳野市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4" name="角丸四角形 176">
              <a:extLst>
                <a:ext uri="{FF2B5EF4-FFF2-40B4-BE49-F238E27FC236}">
                  <a16:creationId xmlns:a16="http://schemas.microsoft.com/office/drawing/2014/main" id="{7B7F7FF3-62A2-4E9C-A430-67CE5E8FE0A4}"/>
                </a:ext>
              </a:extLst>
            </p:cNvPr>
            <p:cNvSpPr/>
            <p:nvPr/>
          </p:nvSpPr>
          <p:spPr bwMode="auto">
            <a:xfrm>
              <a:off x="7313539" y="4885396"/>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太子町</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5" name="角丸四角形 177">
              <a:extLst>
                <a:ext uri="{FF2B5EF4-FFF2-40B4-BE49-F238E27FC236}">
                  <a16:creationId xmlns:a16="http://schemas.microsoft.com/office/drawing/2014/main" id="{3F3E32BF-06C3-4A19-8C2C-55A108CA7F60}"/>
                </a:ext>
              </a:extLst>
            </p:cNvPr>
            <p:cNvSpPr/>
            <p:nvPr/>
          </p:nvSpPr>
          <p:spPr bwMode="auto">
            <a:xfrm>
              <a:off x="7341401" y="5157206"/>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河南町</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6" name="角丸四角形 178">
              <a:extLst>
                <a:ext uri="{FF2B5EF4-FFF2-40B4-BE49-F238E27FC236}">
                  <a16:creationId xmlns:a16="http://schemas.microsoft.com/office/drawing/2014/main" id="{91EB675E-97BE-4A64-8F09-64408579FA13}"/>
                </a:ext>
              </a:extLst>
            </p:cNvPr>
            <p:cNvSpPr/>
            <p:nvPr/>
          </p:nvSpPr>
          <p:spPr bwMode="auto">
            <a:xfrm>
              <a:off x="6856555" y="5075197"/>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富田林市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7" name="角丸四角形 179">
              <a:extLst>
                <a:ext uri="{FF2B5EF4-FFF2-40B4-BE49-F238E27FC236}">
                  <a16:creationId xmlns:a16="http://schemas.microsoft.com/office/drawing/2014/main" id="{3A0D7AE6-5883-43AF-932C-484E6495CED5}"/>
                </a:ext>
              </a:extLst>
            </p:cNvPr>
            <p:cNvSpPr/>
            <p:nvPr/>
          </p:nvSpPr>
          <p:spPr bwMode="auto">
            <a:xfrm>
              <a:off x="6411734" y="5036045"/>
              <a:ext cx="396614"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大阪狭山市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8" name="角丸四角形 180">
              <a:extLst>
                <a:ext uri="{FF2B5EF4-FFF2-40B4-BE49-F238E27FC236}">
                  <a16:creationId xmlns:a16="http://schemas.microsoft.com/office/drawing/2014/main" id="{EE5EF506-65FB-40E0-8DA9-8836AFEC064D}"/>
                </a:ext>
              </a:extLst>
            </p:cNvPr>
            <p:cNvSpPr/>
            <p:nvPr/>
          </p:nvSpPr>
          <p:spPr bwMode="auto">
            <a:xfrm>
              <a:off x="7227780" y="5456782"/>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千早赤阪村</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9" name="角丸四角形 181">
              <a:extLst>
                <a:ext uri="{FF2B5EF4-FFF2-40B4-BE49-F238E27FC236}">
                  <a16:creationId xmlns:a16="http://schemas.microsoft.com/office/drawing/2014/main" id="{BFA6347C-9C8A-4FAC-A514-29158F354538}"/>
                </a:ext>
              </a:extLst>
            </p:cNvPr>
            <p:cNvSpPr/>
            <p:nvPr/>
          </p:nvSpPr>
          <p:spPr bwMode="auto">
            <a:xfrm>
              <a:off x="6683692" y="5701229"/>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河内長野市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0" name="角丸四角形 182">
              <a:extLst>
                <a:ext uri="{FF2B5EF4-FFF2-40B4-BE49-F238E27FC236}">
                  <a16:creationId xmlns:a16="http://schemas.microsoft.com/office/drawing/2014/main" id="{2008917E-C221-4EBA-A8B7-7D49D4546F1F}"/>
                </a:ext>
              </a:extLst>
            </p:cNvPr>
            <p:cNvSpPr/>
            <p:nvPr/>
          </p:nvSpPr>
          <p:spPr bwMode="auto">
            <a:xfrm>
              <a:off x="5927704" y="479877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高石市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1" name="角丸四角形 183">
              <a:extLst>
                <a:ext uri="{FF2B5EF4-FFF2-40B4-BE49-F238E27FC236}">
                  <a16:creationId xmlns:a16="http://schemas.microsoft.com/office/drawing/2014/main" id="{BCFEE063-E953-41CF-B9E7-4E848E8E434B}"/>
                </a:ext>
              </a:extLst>
            </p:cNvPr>
            <p:cNvSpPr/>
            <p:nvPr/>
          </p:nvSpPr>
          <p:spPr bwMode="auto">
            <a:xfrm>
              <a:off x="5513735" y="4732345"/>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泉大津市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2" name="角丸四角形 184">
              <a:extLst>
                <a:ext uri="{FF2B5EF4-FFF2-40B4-BE49-F238E27FC236}">
                  <a16:creationId xmlns:a16="http://schemas.microsoft.com/office/drawing/2014/main" id="{9B01AF83-1F71-44E5-A74C-C8153B5C9CAB}"/>
                </a:ext>
              </a:extLst>
            </p:cNvPr>
            <p:cNvSpPr/>
            <p:nvPr/>
          </p:nvSpPr>
          <p:spPr bwMode="auto">
            <a:xfrm>
              <a:off x="5765692" y="5513681"/>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岸和田市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3" name="角丸四角形 185">
              <a:extLst>
                <a:ext uri="{FF2B5EF4-FFF2-40B4-BE49-F238E27FC236}">
                  <a16:creationId xmlns:a16="http://schemas.microsoft.com/office/drawing/2014/main" id="{23515514-BDB9-42C0-82B0-9600483EEC56}"/>
                </a:ext>
              </a:extLst>
            </p:cNvPr>
            <p:cNvSpPr/>
            <p:nvPr/>
          </p:nvSpPr>
          <p:spPr bwMode="auto">
            <a:xfrm>
              <a:off x="5446740" y="548309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貝塚市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4" name="角丸四角形 186">
              <a:extLst>
                <a:ext uri="{FF2B5EF4-FFF2-40B4-BE49-F238E27FC236}">
                  <a16:creationId xmlns:a16="http://schemas.microsoft.com/office/drawing/2014/main" id="{FA24193F-D746-4DF5-9F62-F5BAECEBA4B6}"/>
                </a:ext>
              </a:extLst>
            </p:cNvPr>
            <p:cNvSpPr/>
            <p:nvPr/>
          </p:nvSpPr>
          <p:spPr bwMode="auto">
            <a:xfrm>
              <a:off x="4884475" y="562690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田尻町</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5" name="角丸四角形 187">
              <a:extLst>
                <a:ext uri="{FF2B5EF4-FFF2-40B4-BE49-F238E27FC236}">
                  <a16:creationId xmlns:a16="http://schemas.microsoft.com/office/drawing/2014/main" id="{559C0C26-8B40-466A-A79A-C644D61918E4}"/>
                </a:ext>
              </a:extLst>
            </p:cNvPr>
            <p:cNvSpPr/>
            <p:nvPr/>
          </p:nvSpPr>
          <p:spPr bwMode="auto">
            <a:xfrm>
              <a:off x="5467309" y="578683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熊取町</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6" name="角丸四角形 188">
              <a:extLst>
                <a:ext uri="{FF2B5EF4-FFF2-40B4-BE49-F238E27FC236}">
                  <a16:creationId xmlns:a16="http://schemas.microsoft.com/office/drawing/2014/main" id="{957F6746-096E-43BA-8752-552730D398F0}"/>
                </a:ext>
              </a:extLst>
            </p:cNvPr>
            <p:cNvSpPr/>
            <p:nvPr/>
          </p:nvSpPr>
          <p:spPr bwMode="auto">
            <a:xfrm>
              <a:off x="5363925" y="6052978"/>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泉佐野市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7" name="角丸四角形 189">
              <a:extLst>
                <a:ext uri="{FF2B5EF4-FFF2-40B4-BE49-F238E27FC236}">
                  <a16:creationId xmlns:a16="http://schemas.microsoft.com/office/drawing/2014/main" id="{8DC6C1DC-3A36-4DC7-8B8A-4127F482EDE4}"/>
                </a:ext>
              </a:extLst>
            </p:cNvPr>
            <p:cNvSpPr/>
            <p:nvPr/>
          </p:nvSpPr>
          <p:spPr bwMode="auto">
            <a:xfrm>
              <a:off x="5034074" y="606211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泉南市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8" name="角丸四角形 190">
              <a:extLst>
                <a:ext uri="{FF2B5EF4-FFF2-40B4-BE49-F238E27FC236}">
                  <a16:creationId xmlns:a16="http://schemas.microsoft.com/office/drawing/2014/main" id="{CBEE93CF-B5F3-4BEA-B6BB-D83C64788C58}"/>
                </a:ext>
              </a:extLst>
            </p:cNvPr>
            <p:cNvSpPr/>
            <p:nvPr/>
          </p:nvSpPr>
          <p:spPr bwMode="auto">
            <a:xfrm>
              <a:off x="4648115" y="6222756"/>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阪南市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9" name="角丸四角形 191">
              <a:extLst>
                <a:ext uri="{FF2B5EF4-FFF2-40B4-BE49-F238E27FC236}">
                  <a16:creationId xmlns:a16="http://schemas.microsoft.com/office/drawing/2014/main" id="{2D2B7A5C-9D81-4838-A60C-BE59864FFD3F}"/>
                </a:ext>
              </a:extLst>
            </p:cNvPr>
            <p:cNvSpPr/>
            <p:nvPr/>
          </p:nvSpPr>
          <p:spPr bwMode="auto">
            <a:xfrm>
              <a:off x="6631768" y="444246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松原市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0" name="角丸四角形 192">
              <a:extLst>
                <a:ext uri="{FF2B5EF4-FFF2-40B4-BE49-F238E27FC236}">
                  <a16:creationId xmlns:a16="http://schemas.microsoft.com/office/drawing/2014/main" id="{1D08B127-ED6E-4A9B-B4F0-D272D45951B4}"/>
                </a:ext>
              </a:extLst>
            </p:cNvPr>
            <p:cNvSpPr/>
            <p:nvPr/>
          </p:nvSpPr>
          <p:spPr bwMode="auto">
            <a:xfrm>
              <a:off x="6355368" y="473995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堺市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1" name="角丸四角形 193">
              <a:extLst>
                <a:ext uri="{FF2B5EF4-FFF2-40B4-BE49-F238E27FC236}">
                  <a16:creationId xmlns:a16="http://schemas.microsoft.com/office/drawing/2014/main" id="{087AF0B2-7EE3-4FE3-9558-3B99B44579B3}"/>
                </a:ext>
              </a:extLst>
            </p:cNvPr>
            <p:cNvSpPr/>
            <p:nvPr/>
          </p:nvSpPr>
          <p:spPr bwMode="auto">
            <a:xfrm>
              <a:off x="5019678" y="3424676"/>
              <a:ext cx="899194" cy="249588"/>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吹田市</a:t>
              </a:r>
              <a:endParaRPr lang="en-US" altLang="ja-JP" sz="14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2" name="角丸四角形 194">
              <a:extLst>
                <a:ext uri="{FF2B5EF4-FFF2-40B4-BE49-F238E27FC236}">
                  <a16:creationId xmlns:a16="http://schemas.microsoft.com/office/drawing/2014/main" id="{F0F7BEC9-A633-423B-9FC2-2CE3EB28AC66}"/>
                </a:ext>
              </a:extLst>
            </p:cNvPr>
            <p:cNvSpPr/>
            <p:nvPr/>
          </p:nvSpPr>
          <p:spPr bwMode="auto">
            <a:xfrm>
              <a:off x="6169310" y="552359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和泉市</a:t>
              </a:r>
              <a:endParaRPr lang="en-US" altLang="ja-JP" sz="5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07" name="グループ化 106">
              <a:extLst>
                <a:ext uri="{FF2B5EF4-FFF2-40B4-BE49-F238E27FC236}">
                  <a16:creationId xmlns:a16="http://schemas.microsoft.com/office/drawing/2014/main" id="{F42D8C1F-8FC7-416F-8F03-23AAD26307D3}"/>
                </a:ext>
              </a:extLst>
            </p:cNvPr>
            <p:cNvGrpSpPr/>
            <p:nvPr/>
          </p:nvGrpSpPr>
          <p:grpSpPr>
            <a:xfrm>
              <a:off x="5585460" y="1744980"/>
              <a:ext cx="2148840" cy="4503420"/>
              <a:chOff x="5585460" y="1744980"/>
              <a:chExt cx="2148840" cy="4503420"/>
            </a:xfrm>
          </p:grpSpPr>
          <p:sp>
            <p:nvSpPr>
              <p:cNvPr id="110" name="フリーフォーム 210">
                <a:extLst>
                  <a:ext uri="{FF2B5EF4-FFF2-40B4-BE49-F238E27FC236}">
                    <a16:creationId xmlns:a16="http://schemas.microsoft.com/office/drawing/2014/main" id="{749A3DB3-8B6B-4774-B112-1A4248D366A2}"/>
                  </a:ext>
                </a:extLst>
              </p:cNvPr>
              <p:cNvSpPr/>
              <p:nvPr/>
            </p:nvSpPr>
            <p:spPr>
              <a:xfrm>
                <a:off x="6423660" y="1744980"/>
                <a:ext cx="190500" cy="1485900"/>
              </a:xfrm>
              <a:custGeom>
                <a:avLst/>
                <a:gdLst>
                  <a:gd name="connsiteX0" fmla="*/ 7620 w 190500"/>
                  <a:gd name="connsiteY0" fmla="*/ 1485900 h 1485900"/>
                  <a:gd name="connsiteX1" fmla="*/ 0 w 190500"/>
                  <a:gd name="connsiteY1" fmla="*/ 1226820 h 1485900"/>
                  <a:gd name="connsiteX2" fmla="*/ 60960 w 190500"/>
                  <a:gd name="connsiteY2" fmla="*/ 1165860 h 1485900"/>
                  <a:gd name="connsiteX3" fmla="*/ 60960 w 190500"/>
                  <a:gd name="connsiteY3" fmla="*/ 1066800 h 1485900"/>
                  <a:gd name="connsiteX4" fmla="*/ 7620 w 190500"/>
                  <a:gd name="connsiteY4" fmla="*/ 1013460 h 1485900"/>
                  <a:gd name="connsiteX5" fmla="*/ 60960 w 190500"/>
                  <a:gd name="connsiteY5" fmla="*/ 937260 h 1485900"/>
                  <a:gd name="connsiteX6" fmla="*/ 190500 w 190500"/>
                  <a:gd name="connsiteY6" fmla="*/ 937260 h 1485900"/>
                  <a:gd name="connsiteX7" fmla="*/ 190500 w 190500"/>
                  <a:gd name="connsiteY7" fmla="*/ 838200 h 1485900"/>
                  <a:gd name="connsiteX8" fmla="*/ 114300 w 190500"/>
                  <a:gd name="connsiteY8" fmla="*/ 739140 h 1485900"/>
                  <a:gd name="connsiteX9" fmla="*/ 121920 w 190500"/>
                  <a:gd name="connsiteY9" fmla="*/ 617220 h 1485900"/>
                  <a:gd name="connsiteX10" fmla="*/ 68580 w 190500"/>
                  <a:gd name="connsiteY10" fmla="*/ 655320 h 1485900"/>
                  <a:gd name="connsiteX11" fmla="*/ 68580 w 190500"/>
                  <a:gd name="connsiteY11" fmla="*/ 617220 h 1485900"/>
                  <a:gd name="connsiteX12" fmla="*/ 7620 w 190500"/>
                  <a:gd name="connsiteY12" fmla="*/ 571500 h 1485900"/>
                  <a:gd name="connsiteX13" fmla="*/ 68580 w 190500"/>
                  <a:gd name="connsiteY13" fmla="*/ 457200 h 1485900"/>
                  <a:gd name="connsiteX14" fmla="*/ 114300 w 190500"/>
                  <a:gd name="connsiteY14" fmla="*/ 457200 h 1485900"/>
                  <a:gd name="connsiteX15" fmla="*/ 190500 w 190500"/>
                  <a:gd name="connsiteY15" fmla="*/ 358140 h 1485900"/>
                  <a:gd name="connsiteX16" fmla="*/ 190500 w 190500"/>
                  <a:gd name="connsiteY16" fmla="*/ 0 h 1485900"/>
                  <a:gd name="connsiteX17" fmla="*/ 182880 w 190500"/>
                  <a:gd name="connsiteY17" fmla="*/ 762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500" h="1485900">
                    <a:moveTo>
                      <a:pt x="7620" y="1485900"/>
                    </a:moveTo>
                    <a:lnTo>
                      <a:pt x="0" y="1226820"/>
                    </a:lnTo>
                    <a:lnTo>
                      <a:pt x="60960" y="1165860"/>
                    </a:lnTo>
                    <a:lnTo>
                      <a:pt x="60960" y="1066800"/>
                    </a:lnTo>
                    <a:lnTo>
                      <a:pt x="7620" y="1013460"/>
                    </a:lnTo>
                    <a:lnTo>
                      <a:pt x="60960" y="937260"/>
                    </a:lnTo>
                    <a:lnTo>
                      <a:pt x="190500" y="937260"/>
                    </a:lnTo>
                    <a:lnTo>
                      <a:pt x="190500" y="838200"/>
                    </a:lnTo>
                    <a:lnTo>
                      <a:pt x="114300" y="739140"/>
                    </a:lnTo>
                    <a:lnTo>
                      <a:pt x="121920" y="617220"/>
                    </a:lnTo>
                    <a:lnTo>
                      <a:pt x="68580" y="655320"/>
                    </a:lnTo>
                    <a:lnTo>
                      <a:pt x="68580" y="617220"/>
                    </a:lnTo>
                    <a:lnTo>
                      <a:pt x="7620" y="571500"/>
                    </a:lnTo>
                    <a:lnTo>
                      <a:pt x="68580" y="457200"/>
                    </a:lnTo>
                    <a:lnTo>
                      <a:pt x="114300" y="457200"/>
                    </a:lnTo>
                    <a:lnTo>
                      <a:pt x="190500" y="358140"/>
                    </a:lnTo>
                    <a:lnTo>
                      <a:pt x="190500" y="0"/>
                    </a:lnTo>
                    <a:lnTo>
                      <a:pt x="182880" y="7620"/>
                    </a:lnTo>
                  </a:path>
                </a:pathLst>
              </a:cu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11" name="フリーフォーム 211">
                <a:extLst>
                  <a:ext uri="{FF2B5EF4-FFF2-40B4-BE49-F238E27FC236}">
                    <a16:creationId xmlns:a16="http://schemas.microsoft.com/office/drawing/2014/main" id="{E5EF097E-3E25-4855-B69F-E6DAF04C451C}"/>
                  </a:ext>
                </a:extLst>
              </p:cNvPr>
              <p:cNvSpPr/>
              <p:nvPr/>
            </p:nvSpPr>
            <p:spPr>
              <a:xfrm>
                <a:off x="7025640" y="3573780"/>
                <a:ext cx="708660" cy="99060"/>
              </a:xfrm>
              <a:custGeom>
                <a:avLst/>
                <a:gdLst>
                  <a:gd name="connsiteX0" fmla="*/ 0 w 708660"/>
                  <a:gd name="connsiteY0" fmla="*/ 0 h 99060"/>
                  <a:gd name="connsiteX1" fmla="*/ 213360 w 708660"/>
                  <a:gd name="connsiteY1" fmla="*/ 99060 h 99060"/>
                  <a:gd name="connsiteX2" fmla="*/ 175260 w 708660"/>
                  <a:gd name="connsiteY2" fmla="*/ 30480 h 99060"/>
                  <a:gd name="connsiteX3" fmla="*/ 708660 w 708660"/>
                  <a:gd name="connsiteY3" fmla="*/ 38100 h 99060"/>
                  <a:gd name="connsiteX4" fmla="*/ 708660 w 708660"/>
                  <a:gd name="connsiteY4" fmla="*/ 38100 h 99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60" h="99060">
                    <a:moveTo>
                      <a:pt x="0" y="0"/>
                    </a:moveTo>
                    <a:lnTo>
                      <a:pt x="213360" y="99060"/>
                    </a:lnTo>
                    <a:lnTo>
                      <a:pt x="175260" y="30480"/>
                    </a:lnTo>
                    <a:lnTo>
                      <a:pt x="708660" y="38100"/>
                    </a:lnTo>
                    <a:lnTo>
                      <a:pt x="708660" y="38100"/>
                    </a:lnTo>
                  </a:path>
                </a:pathLst>
              </a:cu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12" name="フリーフォーム 212">
                <a:extLst>
                  <a:ext uri="{FF2B5EF4-FFF2-40B4-BE49-F238E27FC236}">
                    <a16:creationId xmlns:a16="http://schemas.microsoft.com/office/drawing/2014/main" id="{26C3F199-E547-4AA4-BF5A-E7E6F4CB777E}"/>
                  </a:ext>
                </a:extLst>
              </p:cNvPr>
              <p:cNvSpPr/>
              <p:nvPr/>
            </p:nvSpPr>
            <p:spPr>
              <a:xfrm>
                <a:off x="5585460" y="4998720"/>
                <a:ext cx="670560" cy="1249680"/>
              </a:xfrm>
              <a:custGeom>
                <a:avLst/>
                <a:gdLst>
                  <a:gd name="connsiteX0" fmla="*/ 609600 w 670560"/>
                  <a:gd name="connsiteY0" fmla="*/ 1249680 h 1249680"/>
                  <a:gd name="connsiteX1" fmla="*/ 609600 w 670560"/>
                  <a:gd name="connsiteY1" fmla="*/ 982980 h 1249680"/>
                  <a:gd name="connsiteX2" fmla="*/ 670560 w 670560"/>
                  <a:gd name="connsiteY2" fmla="*/ 944880 h 1249680"/>
                  <a:gd name="connsiteX3" fmla="*/ 571500 w 670560"/>
                  <a:gd name="connsiteY3" fmla="*/ 853440 h 1249680"/>
                  <a:gd name="connsiteX4" fmla="*/ 609600 w 670560"/>
                  <a:gd name="connsiteY4" fmla="*/ 723900 h 1249680"/>
                  <a:gd name="connsiteX5" fmla="*/ 487680 w 670560"/>
                  <a:gd name="connsiteY5" fmla="*/ 480060 h 1249680"/>
                  <a:gd name="connsiteX6" fmla="*/ 502920 w 670560"/>
                  <a:gd name="connsiteY6" fmla="*/ 350520 h 1249680"/>
                  <a:gd name="connsiteX7" fmla="*/ 358140 w 670560"/>
                  <a:gd name="connsiteY7" fmla="*/ 266700 h 1249680"/>
                  <a:gd name="connsiteX8" fmla="*/ 228600 w 670560"/>
                  <a:gd name="connsiteY8" fmla="*/ 205740 h 1249680"/>
                  <a:gd name="connsiteX9" fmla="*/ 0 w 670560"/>
                  <a:gd name="connsiteY9" fmla="*/ 0 h 12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560" h="1249680">
                    <a:moveTo>
                      <a:pt x="609600" y="1249680"/>
                    </a:moveTo>
                    <a:lnTo>
                      <a:pt x="609600" y="982980"/>
                    </a:lnTo>
                    <a:lnTo>
                      <a:pt x="670560" y="944880"/>
                    </a:lnTo>
                    <a:lnTo>
                      <a:pt x="571500" y="853440"/>
                    </a:lnTo>
                    <a:lnTo>
                      <a:pt x="609600" y="723900"/>
                    </a:lnTo>
                    <a:lnTo>
                      <a:pt x="487680" y="480060"/>
                    </a:lnTo>
                    <a:lnTo>
                      <a:pt x="502920" y="350520"/>
                    </a:lnTo>
                    <a:lnTo>
                      <a:pt x="358140" y="266700"/>
                    </a:lnTo>
                    <a:lnTo>
                      <a:pt x="228600" y="205740"/>
                    </a:lnTo>
                    <a:lnTo>
                      <a:pt x="0" y="0"/>
                    </a:lnTo>
                  </a:path>
                </a:pathLst>
              </a:cu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grpSp>
        <p:sp>
          <p:nvSpPr>
            <p:cNvPr id="109" name="Freeform 1049">
              <a:extLst>
                <a:ext uri="{FF2B5EF4-FFF2-40B4-BE49-F238E27FC236}">
                  <a16:creationId xmlns:a16="http://schemas.microsoft.com/office/drawing/2014/main" id="{77CD09C0-F659-42CA-A12E-2FAFAEB0DA21}"/>
                </a:ext>
              </a:extLst>
            </p:cNvPr>
            <p:cNvSpPr>
              <a:spLocks/>
            </p:cNvSpPr>
            <p:nvPr/>
          </p:nvSpPr>
          <p:spPr bwMode="auto">
            <a:xfrm>
              <a:off x="5050940" y="5786830"/>
              <a:ext cx="173296"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500">
                <a:latin typeface="BIZ UDPゴシック" panose="020B0400000000000000" pitchFamily="50" charset="-128"/>
                <a:ea typeface="BIZ UDPゴシック" panose="020B0400000000000000" pitchFamily="50" charset="-128"/>
              </a:endParaRPr>
            </a:p>
          </p:txBody>
        </p:sp>
      </p:grpSp>
      <p:cxnSp>
        <p:nvCxnSpPr>
          <p:cNvPr id="113" name="直線コネクタ 112">
            <a:extLst>
              <a:ext uri="{FF2B5EF4-FFF2-40B4-BE49-F238E27FC236}">
                <a16:creationId xmlns:a16="http://schemas.microsoft.com/office/drawing/2014/main" id="{D8FE0FA2-6DE9-4B76-9810-2756AA798C62}"/>
              </a:ext>
            </a:extLst>
          </p:cNvPr>
          <p:cNvCxnSpPr>
            <a:cxnSpLocks/>
          </p:cNvCxnSpPr>
          <p:nvPr/>
        </p:nvCxnSpPr>
        <p:spPr>
          <a:xfrm flipV="1">
            <a:off x="6118486" y="3471644"/>
            <a:ext cx="610335" cy="360606"/>
          </a:xfrm>
          <a:prstGeom prst="line">
            <a:avLst/>
          </a:prstGeom>
        </p:spPr>
        <p:style>
          <a:lnRef idx="1">
            <a:schemeClr val="dk1"/>
          </a:lnRef>
          <a:fillRef idx="0">
            <a:schemeClr val="dk1"/>
          </a:fillRef>
          <a:effectRef idx="0">
            <a:schemeClr val="dk1"/>
          </a:effectRef>
          <a:fontRef idx="minor">
            <a:schemeClr val="tx1"/>
          </a:fontRef>
        </p:style>
      </p:cxnSp>
      <p:cxnSp>
        <p:nvCxnSpPr>
          <p:cNvPr id="117" name="直線コネクタ 116">
            <a:extLst>
              <a:ext uri="{FF2B5EF4-FFF2-40B4-BE49-F238E27FC236}">
                <a16:creationId xmlns:a16="http://schemas.microsoft.com/office/drawing/2014/main" id="{A6A489EE-B278-476A-AB7E-8588C0905A07}"/>
              </a:ext>
            </a:extLst>
          </p:cNvPr>
          <p:cNvCxnSpPr>
            <a:cxnSpLocks/>
          </p:cNvCxnSpPr>
          <p:nvPr/>
        </p:nvCxnSpPr>
        <p:spPr>
          <a:xfrm flipV="1">
            <a:off x="7235329" y="2444737"/>
            <a:ext cx="407469" cy="350544"/>
          </a:xfrm>
          <a:prstGeom prst="line">
            <a:avLst/>
          </a:prstGeom>
        </p:spPr>
        <p:style>
          <a:lnRef idx="1">
            <a:schemeClr val="dk1"/>
          </a:lnRef>
          <a:fillRef idx="0">
            <a:schemeClr val="dk1"/>
          </a:fillRef>
          <a:effectRef idx="0">
            <a:schemeClr val="dk1"/>
          </a:effectRef>
          <a:fontRef idx="minor">
            <a:schemeClr val="tx1"/>
          </a:fontRef>
        </p:style>
      </p:cxnSp>
      <p:cxnSp>
        <p:nvCxnSpPr>
          <p:cNvPr id="120" name="直線コネクタ 119">
            <a:extLst>
              <a:ext uri="{FF2B5EF4-FFF2-40B4-BE49-F238E27FC236}">
                <a16:creationId xmlns:a16="http://schemas.microsoft.com/office/drawing/2014/main" id="{8324CAFC-B4CF-4ED2-8999-E629B8829DE3}"/>
              </a:ext>
            </a:extLst>
          </p:cNvPr>
          <p:cNvCxnSpPr>
            <a:cxnSpLocks/>
          </p:cNvCxnSpPr>
          <p:nvPr/>
        </p:nvCxnSpPr>
        <p:spPr>
          <a:xfrm>
            <a:off x="7416941" y="3493501"/>
            <a:ext cx="664878" cy="125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403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D9E22C00-57E1-48D7-B8CF-51F2F50EBC3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5</a:t>
            </a:fld>
            <a:endParaRPr lang="ja-JP" altLang="en-US" sz="1200" dirty="0">
              <a:solidFill>
                <a:prstClr val="black"/>
              </a:solidFill>
              <a:ea typeface="Meiryo UI" panose="020B0604030504040204" pitchFamily="50" charset="-128"/>
            </a:endParaRPr>
          </a:p>
        </p:txBody>
      </p:sp>
      <p:sp>
        <p:nvSpPr>
          <p:cNvPr id="2" name="矢印: 右 1">
            <a:extLst>
              <a:ext uri="{FF2B5EF4-FFF2-40B4-BE49-F238E27FC236}">
                <a16:creationId xmlns:a16="http://schemas.microsoft.com/office/drawing/2014/main" id="{33FB80A4-D288-46DB-94D0-64BA70BB49D7}"/>
              </a:ext>
            </a:extLst>
          </p:cNvPr>
          <p:cNvSpPr/>
          <p:nvPr/>
        </p:nvSpPr>
        <p:spPr>
          <a:xfrm>
            <a:off x="4473754" y="2114515"/>
            <a:ext cx="285464" cy="1282338"/>
          </a:xfrm>
          <a:prstGeom prst="righ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矢印: 右 14">
            <a:extLst>
              <a:ext uri="{FF2B5EF4-FFF2-40B4-BE49-F238E27FC236}">
                <a16:creationId xmlns:a16="http://schemas.microsoft.com/office/drawing/2014/main" id="{5D103B29-59EE-422A-9860-B2DAB1A55339}"/>
              </a:ext>
            </a:extLst>
          </p:cNvPr>
          <p:cNvSpPr/>
          <p:nvPr/>
        </p:nvSpPr>
        <p:spPr>
          <a:xfrm>
            <a:off x="4464082" y="4627999"/>
            <a:ext cx="290301" cy="1282338"/>
          </a:xfrm>
          <a:prstGeom prst="righ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aphicFrame>
        <p:nvGraphicFramePr>
          <p:cNvPr id="16" name="グラフ 1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326351757"/>
              </p:ext>
            </p:extLst>
          </p:nvPr>
        </p:nvGraphicFramePr>
        <p:xfrm>
          <a:off x="323528" y="1556792"/>
          <a:ext cx="4140554"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071407685"/>
              </p:ext>
            </p:extLst>
          </p:nvPr>
        </p:nvGraphicFramePr>
        <p:xfrm>
          <a:off x="4754383" y="1563394"/>
          <a:ext cx="4140554"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46485461"/>
              </p:ext>
            </p:extLst>
          </p:nvPr>
        </p:nvGraphicFramePr>
        <p:xfrm>
          <a:off x="323528" y="4077845"/>
          <a:ext cx="4140554"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752825307"/>
              </p:ext>
            </p:extLst>
          </p:nvPr>
        </p:nvGraphicFramePr>
        <p:xfrm>
          <a:off x="4754383" y="4082639"/>
          <a:ext cx="4140554" cy="2520000"/>
        </p:xfrm>
        <a:graphic>
          <a:graphicData uri="http://schemas.openxmlformats.org/drawingml/2006/chart">
            <c:chart xmlns:c="http://schemas.openxmlformats.org/drawingml/2006/chart" xmlns:r="http://schemas.openxmlformats.org/officeDocument/2006/relationships" r:id="rId6"/>
          </a:graphicData>
        </a:graphic>
      </p:graphicFrame>
      <p:sp>
        <p:nvSpPr>
          <p:cNvPr id="14" name="正方形/長方形 13">
            <a:extLst>
              <a:ext uri="{FF2B5EF4-FFF2-40B4-BE49-F238E27FC236}">
                <a16:creationId xmlns:a16="http://schemas.microsoft.com/office/drawing/2014/main" id="{5C062827-9F19-4A04-A17D-A57D4EEA42F9}"/>
              </a:ext>
            </a:extLst>
          </p:cNvPr>
          <p:cNvSpPr/>
          <p:nvPr/>
        </p:nvSpPr>
        <p:spPr>
          <a:xfrm>
            <a:off x="0" y="0"/>
            <a:ext cx="9756576"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２ 人口の現状・将来推計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（２）人口ピラミッド（</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北大阪（豊能・三島）地域・東大阪（北河内・中河内）地域</a:t>
            </a:r>
          </a:p>
        </p:txBody>
      </p:sp>
      <p:sp>
        <p:nvSpPr>
          <p:cNvPr id="17" name="テキスト ボックス 16">
            <a:extLst>
              <a:ext uri="{FF2B5EF4-FFF2-40B4-BE49-F238E27FC236}">
                <a16:creationId xmlns:a16="http://schemas.microsoft.com/office/drawing/2014/main" id="{B8EB455E-7B11-4FAE-A83A-908879447059}"/>
              </a:ext>
            </a:extLst>
          </p:cNvPr>
          <p:cNvSpPr txBox="1"/>
          <p:nvPr/>
        </p:nvSpPr>
        <p:spPr>
          <a:xfrm>
            <a:off x="173111" y="852934"/>
            <a:ext cx="8784976" cy="48894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 年少人口（</a:t>
            </a:r>
            <a:r>
              <a:rPr lang="en-US" altLang="ja-JP" sz="1100" dirty="0">
                <a:latin typeface="Meiryo UI" panose="020B0604030504040204" pitchFamily="50" charset="-128"/>
                <a:ea typeface="Meiryo UI" panose="020B0604030504040204" pitchFamily="50" charset="-128"/>
              </a:rPr>
              <a:t>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歳）及び生産年齢人口（</a:t>
            </a:r>
            <a:r>
              <a:rPr lang="en-US" altLang="ja-JP" sz="1100" dirty="0">
                <a:latin typeface="Meiryo UI" panose="020B0604030504040204" pitchFamily="50" charset="-128"/>
                <a:ea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64</a:t>
            </a:r>
            <a:r>
              <a:rPr lang="ja-JP" altLang="en-US" sz="1100" dirty="0">
                <a:latin typeface="Meiryo UI" panose="020B0604030504040204" pitchFamily="50" charset="-128"/>
                <a:ea typeface="Meiryo UI" panose="020B0604030504040204" pitchFamily="50" charset="-128"/>
              </a:rPr>
              <a:t>歳）が大幅に減少し、第</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次ベビーブーム世代の方（</a:t>
            </a:r>
            <a:r>
              <a:rPr lang="en-US" altLang="ja-JP" sz="1100" dirty="0">
                <a:latin typeface="Meiryo UI" panose="020B0604030504040204" pitchFamily="50" charset="-128"/>
                <a:ea typeface="Meiryo UI" panose="020B0604030504040204" pitchFamily="50" charset="-128"/>
              </a:rPr>
              <a:t>1971</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1974</a:t>
            </a:r>
            <a:r>
              <a:rPr lang="ja-JP" altLang="en-US" sz="1100" dirty="0">
                <a:latin typeface="Meiryo UI" panose="020B0604030504040204" pitchFamily="50" charset="-128"/>
                <a:ea typeface="Meiryo UI" panose="020B0604030504040204" pitchFamily="50" charset="-128"/>
              </a:rPr>
              <a:t>年生まれ）が</a:t>
            </a:r>
            <a:r>
              <a:rPr lang="en-US" altLang="ja-JP" sz="1100" dirty="0">
                <a:latin typeface="Meiryo UI" panose="020B0604030504040204" pitchFamily="50" charset="-128"/>
                <a:ea typeface="Meiryo UI" panose="020B0604030504040204" pitchFamily="50" charset="-128"/>
              </a:rPr>
              <a:t>65</a:t>
            </a:r>
            <a:r>
              <a:rPr lang="ja-JP" altLang="en-US" sz="1100" dirty="0">
                <a:latin typeface="Meiryo UI" panose="020B0604030504040204" pitchFamily="50" charset="-128"/>
                <a:ea typeface="Meiryo UI" panose="020B0604030504040204" pitchFamily="50" charset="-128"/>
              </a:rPr>
              <a:t>歳以上と</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なる等により、高齢化が進む。</a:t>
            </a:r>
          </a:p>
        </p:txBody>
      </p:sp>
      <p:cxnSp>
        <p:nvCxnSpPr>
          <p:cNvPr id="18" name="直線コネクタ 17">
            <a:extLst>
              <a:ext uri="{FF2B5EF4-FFF2-40B4-BE49-F238E27FC236}">
                <a16:creationId xmlns:a16="http://schemas.microsoft.com/office/drawing/2014/main" id="{7C36CA7D-B1B6-4C3B-9D0F-49827C671489}"/>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四角形: 角を丸くする 19">
            <a:extLst>
              <a:ext uri="{FF2B5EF4-FFF2-40B4-BE49-F238E27FC236}">
                <a16:creationId xmlns:a16="http://schemas.microsoft.com/office/drawing/2014/main" id="{1B472444-67C2-4582-8ACB-45F60CF24FC9}"/>
              </a:ext>
            </a:extLst>
          </p:cNvPr>
          <p:cNvSpPr/>
          <p:nvPr/>
        </p:nvSpPr>
        <p:spPr>
          <a:xfrm>
            <a:off x="8363067" y="-1348"/>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2/3</a:t>
            </a:r>
          </a:p>
        </p:txBody>
      </p:sp>
      <p:sp>
        <p:nvSpPr>
          <p:cNvPr id="21" name="テキスト ボックス 20">
            <a:extLst>
              <a:ext uri="{FF2B5EF4-FFF2-40B4-BE49-F238E27FC236}">
                <a16:creationId xmlns:a16="http://schemas.microsoft.com/office/drawing/2014/main" id="{0230DD48-AB81-4A16-BF20-7DA8BDB9E83A}"/>
              </a:ext>
            </a:extLst>
          </p:cNvPr>
          <p:cNvSpPr txBox="1"/>
          <p:nvPr/>
        </p:nvSpPr>
        <p:spPr>
          <a:xfrm>
            <a:off x="3851920" y="6577292"/>
            <a:ext cx="569754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a:t>
            </a:r>
          </a:p>
        </p:txBody>
      </p:sp>
    </p:spTree>
    <p:extLst>
      <p:ext uri="{BB962C8B-B14F-4D97-AF65-F5344CB8AC3E}">
        <p14:creationId xmlns:p14="http://schemas.microsoft.com/office/powerpoint/2010/main" val="912753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8BC90C5-973A-4417-9B10-59E77E40BD9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59</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CDC4675B-14A2-4670-9FCE-43C9E2A1AA6B}"/>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９　中核市移行にかかる分析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中核市移行による住民サービス水準の向上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F7A98E32-86D3-4A29-87E1-9A3231932026}"/>
              </a:ext>
            </a:extLst>
          </p:cNvPr>
          <p:cNvSpPr txBox="1"/>
          <p:nvPr/>
        </p:nvSpPr>
        <p:spPr>
          <a:xfrm>
            <a:off x="6191672" y="6631317"/>
            <a:ext cx="2772816"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出典：府内中核市へのアンケートを基に、市町村局において作成</a:t>
            </a:r>
          </a:p>
        </p:txBody>
      </p:sp>
      <p:graphicFrame>
        <p:nvGraphicFramePr>
          <p:cNvPr id="2" name="表 4">
            <a:extLst>
              <a:ext uri="{FF2B5EF4-FFF2-40B4-BE49-F238E27FC236}">
                <a16:creationId xmlns:a16="http://schemas.microsoft.com/office/drawing/2014/main" id="{056477A2-F199-4825-B200-AA6CB6EC1546}"/>
              </a:ext>
            </a:extLst>
          </p:cNvPr>
          <p:cNvGraphicFramePr>
            <a:graphicFrameLocks noGrp="1"/>
          </p:cNvGraphicFramePr>
          <p:nvPr>
            <p:extLst>
              <p:ext uri="{D42A27DB-BD31-4B8C-83A1-F6EECF244321}">
                <p14:modId xmlns:p14="http://schemas.microsoft.com/office/powerpoint/2010/main" val="3237229326"/>
              </p:ext>
            </p:extLst>
          </p:nvPr>
        </p:nvGraphicFramePr>
        <p:xfrm>
          <a:off x="179512" y="2120393"/>
          <a:ext cx="8784976" cy="4216623"/>
        </p:xfrm>
        <a:graphic>
          <a:graphicData uri="http://schemas.openxmlformats.org/drawingml/2006/table">
            <a:tbl>
              <a:tblPr firstRow="1" bandRow="1">
                <a:tableStyleId>{21E4AEA4-8DFA-4A89-87EB-49C32662AFE0}</a:tableStyleId>
              </a:tblPr>
              <a:tblGrid>
                <a:gridCol w="1101932">
                  <a:extLst>
                    <a:ext uri="{9D8B030D-6E8A-4147-A177-3AD203B41FA5}">
                      <a16:colId xmlns:a16="http://schemas.microsoft.com/office/drawing/2014/main" val="2571792130"/>
                    </a:ext>
                  </a:extLst>
                </a:gridCol>
                <a:gridCol w="7683044">
                  <a:extLst>
                    <a:ext uri="{9D8B030D-6E8A-4147-A177-3AD203B41FA5}">
                      <a16:colId xmlns:a16="http://schemas.microsoft.com/office/drawing/2014/main" val="2577431227"/>
                    </a:ext>
                  </a:extLst>
                </a:gridCol>
              </a:tblGrid>
              <a:tr h="308534">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分野</a:t>
                      </a:r>
                    </a:p>
                  </a:txBody>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効果例</a:t>
                      </a:r>
                    </a:p>
                  </a:txBody>
                  <a:tcPr/>
                </a:tc>
                <a:extLst>
                  <a:ext uri="{0D108BD9-81ED-4DB2-BD59-A6C34878D82A}">
                    <a16:rowId xmlns:a16="http://schemas.microsoft.com/office/drawing/2014/main" val="1426179945"/>
                  </a:ext>
                </a:extLst>
              </a:tr>
              <a:tr h="1131289">
                <a:tc>
                  <a:txBody>
                    <a:bodyPr/>
                    <a:lstStyle/>
                    <a:p>
                      <a:pPr algn="ctr"/>
                      <a:r>
                        <a:rPr kumimoji="1" lang="ja-JP" altLang="en-US" sz="1200" dirty="0">
                          <a:latin typeface="Meiryo UI" panose="020B0604030504040204" pitchFamily="50" charset="-128"/>
                          <a:ea typeface="Meiryo UI" panose="020B0604030504040204" pitchFamily="50" charset="-128"/>
                        </a:rPr>
                        <a:t>子育て</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・保育施設の認可権限が一元化されたことで、地域ニーズに合わせた建設計画を指導でき、効果的な待機児童解消対策に取り組めるようになった。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保育施設の認可から指導監査までを一貫して市で行うことができるようになったため、各施設との関係性が構築され、保護者の声を吸い上げやすくなり、個々のニーズに応じた保育サービスの向上を図ることができるようになった。</a:t>
                      </a:r>
                      <a:endParaRPr kumimoji="1" lang="en-US" altLang="ja-JP"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40592892"/>
                  </a:ext>
                </a:extLst>
              </a:tr>
              <a:tr h="1131289">
                <a:tc>
                  <a:txBody>
                    <a:bodyPr/>
                    <a:lstStyle/>
                    <a:p>
                      <a:pPr algn="ctr"/>
                      <a:r>
                        <a:rPr kumimoji="1" lang="ja-JP" altLang="en-US" sz="1200" dirty="0">
                          <a:latin typeface="Meiryo UI" panose="020B0604030504040204" pitchFamily="50" charset="-128"/>
                          <a:ea typeface="Meiryo UI" panose="020B0604030504040204" pitchFamily="50" charset="-128"/>
                        </a:rPr>
                        <a:t>教育</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・教職員研修事務が権限移譲されたことで、法定研修等を含め、小中一貫教育の推進やディベート教育など、市の特色や方針を踏まえた研修実施による教職員の資質向上へとつなげることができた。</a:t>
                      </a:r>
                    </a:p>
                    <a:p>
                      <a:r>
                        <a:rPr kumimoji="1" lang="ja-JP" altLang="en-US" sz="1200" dirty="0">
                          <a:latin typeface="Meiryo UI" panose="020B0604030504040204" pitchFamily="50" charset="-128"/>
                          <a:ea typeface="Meiryo UI" panose="020B0604030504040204" pitchFamily="50" charset="-128"/>
                        </a:rPr>
                        <a:t>・研究、研修、実践をつなぎ、教職員の資質向上を図るとともに、私立小中学校園や公私立保育所（園）・認定こども園にも参加を呼びかける研修を設けるなど、総合的な教育拠点機関としての機能を有することができた。</a:t>
                      </a:r>
                    </a:p>
                    <a:p>
                      <a:r>
                        <a:rPr kumimoji="1" lang="ja-JP" altLang="en-US" sz="1200" dirty="0">
                          <a:latin typeface="Meiryo UI" panose="020B0604030504040204" pitchFamily="50" charset="-128"/>
                          <a:ea typeface="Meiryo UI" panose="020B0604030504040204" pitchFamily="50" charset="-128"/>
                        </a:rPr>
                        <a:t>・他市とも連携・交流を図り、義務教育の更なる質の向上に努めることができた。</a:t>
                      </a:r>
                    </a:p>
                  </a:txBody>
                  <a:tcPr anchor="ctr"/>
                </a:tc>
                <a:extLst>
                  <a:ext uri="{0D108BD9-81ED-4DB2-BD59-A6C34878D82A}">
                    <a16:rowId xmlns:a16="http://schemas.microsoft.com/office/drawing/2014/main" val="1364321157"/>
                  </a:ext>
                </a:extLst>
              </a:tr>
              <a:tr h="719911">
                <a:tc>
                  <a:txBody>
                    <a:bodyPr/>
                    <a:lstStyle/>
                    <a:p>
                      <a:pPr algn="ctr"/>
                      <a:r>
                        <a:rPr kumimoji="1" lang="ja-JP" altLang="en-US" sz="1200" dirty="0">
                          <a:latin typeface="Meiryo UI" panose="020B0604030504040204" pitchFamily="50" charset="-128"/>
                          <a:ea typeface="Meiryo UI" panose="020B0604030504040204" pitchFamily="50" charset="-128"/>
                        </a:rPr>
                        <a:t>高齢者福祉</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社会福祉法人及び指定介護サービス事業者の指定権限の所轄庁となったことで、市が許認可から指導・監査業務までを一元的に行うことで、運営状況を詳細に把握し、地域の実情に即した指定や指導を行うことができ、利用者にとって質の高い支援・サービスにつながっている。</a:t>
                      </a:r>
                    </a:p>
                  </a:txBody>
                  <a:tcPr anchor="ctr"/>
                </a:tc>
                <a:extLst>
                  <a:ext uri="{0D108BD9-81ED-4DB2-BD59-A6C34878D82A}">
                    <a16:rowId xmlns:a16="http://schemas.microsoft.com/office/drawing/2014/main" val="3022608639"/>
                  </a:ext>
                </a:extLst>
              </a:tr>
              <a:tr h="925600">
                <a:tc>
                  <a:txBody>
                    <a:bodyPr/>
                    <a:lstStyle/>
                    <a:p>
                      <a:pPr algn="ctr"/>
                      <a:r>
                        <a:rPr kumimoji="1" lang="ja-JP" altLang="en-US" sz="1200" dirty="0">
                          <a:latin typeface="Meiryo UI" panose="020B0604030504040204" pitchFamily="50" charset="-128"/>
                          <a:ea typeface="Meiryo UI" panose="020B0604030504040204" pitchFamily="50" charset="-128"/>
                        </a:rPr>
                        <a:t>保健・衛生</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・医師、獣医師、薬剤師、保健師など専門人材の配置により、公衆衛生に関する多種多様な相談に対して、市内関係部署と連携体制を構築し、きめ細やかな対応、支援ができるようになった。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・小児慢性特定疾病児や身体障がい児への療育支援を市に一元化することにより、疾病や障がいの有無に関わらず、母子へのきめ細やかな支援ができるようになった。</a:t>
                      </a:r>
                    </a:p>
                  </a:txBody>
                  <a:tcPr anchor="ctr"/>
                </a:tc>
                <a:extLst>
                  <a:ext uri="{0D108BD9-81ED-4DB2-BD59-A6C34878D82A}">
                    <a16:rowId xmlns:a16="http://schemas.microsoft.com/office/drawing/2014/main" val="3039195454"/>
                  </a:ext>
                </a:extLst>
              </a:tr>
            </a:tbl>
          </a:graphicData>
        </a:graphic>
      </p:graphicFrame>
      <p:sp>
        <p:nvSpPr>
          <p:cNvPr id="13" name="テキスト ボックス 12">
            <a:extLst>
              <a:ext uri="{FF2B5EF4-FFF2-40B4-BE49-F238E27FC236}">
                <a16:creationId xmlns:a16="http://schemas.microsoft.com/office/drawing/2014/main" id="{008E627D-CCC8-40BB-899A-340BA1DFD274}"/>
              </a:ext>
            </a:extLst>
          </p:cNvPr>
          <p:cNvSpPr txBox="1"/>
          <p:nvPr/>
        </p:nvSpPr>
        <p:spPr>
          <a:xfrm>
            <a:off x="156719" y="1005144"/>
            <a:ext cx="8784976" cy="804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〇中核市移行による住民サービス水準の向上の状況を調査。</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〇移行による府からの権限移譲により、移行前の機能と一体的な事務執行が可能となり、効果的な取組につながっているとの声が多い。</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〇保健所設置により医師や獣医師などの職種を配置することとなり、これら人材との連携が関係部署の専門性向上にもつながっている。</a:t>
            </a:r>
          </a:p>
        </p:txBody>
      </p:sp>
      <p:sp>
        <p:nvSpPr>
          <p:cNvPr id="8" name="四角形: 角を丸くする 7">
            <a:extLst>
              <a:ext uri="{FF2B5EF4-FFF2-40B4-BE49-F238E27FC236}">
                <a16:creationId xmlns:a16="http://schemas.microsoft.com/office/drawing/2014/main" id="{76F9698B-CCB4-451F-9BD4-166AE7253EF8}"/>
              </a:ext>
            </a:extLst>
          </p:cNvPr>
          <p:cNvSpPr/>
          <p:nvPr/>
        </p:nvSpPr>
        <p:spPr>
          <a:xfrm>
            <a:off x="8456353" y="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1/2</a:t>
            </a:r>
          </a:p>
        </p:txBody>
      </p:sp>
    </p:spTree>
    <p:extLst>
      <p:ext uri="{BB962C8B-B14F-4D97-AF65-F5344CB8AC3E}">
        <p14:creationId xmlns:p14="http://schemas.microsoft.com/office/powerpoint/2010/main" val="882256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8BC90C5-973A-4417-9B10-59E77E40BD9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60</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CDC4675B-14A2-4670-9FCE-43C9E2A1AA6B}"/>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９　中核市移行にかかる分析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中核市移行による住民サービス水準の向上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F7A98E32-86D3-4A29-87E1-9A3231932026}"/>
              </a:ext>
            </a:extLst>
          </p:cNvPr>
          <p:cNvSpPr txBox="1"/>
          <p:nvPr/>
        </p:nvSpPr>
        <p:spPr>
          <a:xfrm>
            <a:off x="6191672" y="6631317"/>
            <a:ext cx="2772816"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出典：府内中核市へのアンケートを基に、市町村局において作成</a:t>
            </a:r>
          </a:p>
        </p:txBody>
      </p:sp>
      <p:graphicFrame>
        <p:nvGraphicFramePr>
          <p:cNvPr id="2" name="表 4">
            <a:extLst>
              <a:ext uri="{FF2B5EF4-FFF2-40B4-BE49-F238E27FC236}">
                <a16:creationId xmlns:a16="http://schemas.microsoft.com/office/drawing/2014/main" id="{056477A2-F199-4825-B200-AA6CB6EC1546}"/>
              </a:ext>
            </a:extLst>
          </p:cNvPr>
          <p:cNvGraphicFramePr>
            <a:graphicFrameLocks noGrp="1"/>
          </p:cNvGraphicFramePr>
          <p:nvPr>
            <p:extLst>
              <p:ext uri="{D42A27DB-BD31-4B8C-83A1-F6EECF244321}">
                <p14:modId xmlns:p14="http://schemas.microsoft.com/office/powerpoint/2010/main" val="270825861"/>
              </p:ext>
            </p:extLst>
          </p:nvPr>
        </p:nvGraphicFramePr>
        <p:xfrm>
          <a:off x="165560" y="2012436"/>
          <a:ext cx="8712968" cy="4534577"/>
        </p:xfrm>
        <a:graphic>
          <a:graphicData uri="http://schemas.openxmlformats.org/drawingml/2006/table">
            <a:tbl>
              <a:tblPr firstRow="1" bandRow="1">
                <a:tableStyleId>{00A15C55-8517-42AA-B614-E9B94910E393}</a:tableStyleId>
              </a:tblPr>
              <a:tblGrid>
                <a:gridCol w="1092900">
                  <a:extLst>
                    <a:ext uri="{9D8B030D-6E8A-4147-A177-3AD203B41FA5}">
                      <a16:colId xmlns:a16="http://schemas.microsoft.com/office/drawing/2014/main" val="2571792130"/>
                    </a:ext>
                  </a:extLst>
                </a:gridCol>
                <a:gridCol w="7620068">
                  <a:extLst>
                    <a:ext uri="{9D8B030D-6E8A-4147-A177-3AD203B41FA5}">
                      <a16:colId xmlns:a16="http://schemas.microsoft.com/office/drawing/2014/main" val="2577431227"/>
                    </a:ext>
                  </a:extLst>
                </a:gridCol>
              </a:tblGrid>
              <a:tr h="334363">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分野</a:t>
                      </a:r>
                    </a:p>
                  </a:txBody>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効果例</a:t>
                      </a:r>
                    </a:p>
                  </a:txBody>
                  <a:tcPr/>
                </a:tc>
                <a:extLst>
                  <a:ext uri="{0D108BD9-81ED-4DB2-BD59-A6C34878D82A}">
                    <a16:rowId xmlns:a16="http://schemas.microsoft.com/office/drawing/2014/main" val="1426179945"/>
                  </a:ext>
                </a:extLst>
              </a:tr>
              <a:tr h="1369015">
                <a:tc>
                  <a:txBody>
                    <a:bodyPr/>
                    <a:lstStyle/>
                    <a:p>
                      <a:pPr algn="ctr"/>
                      <a:r>
                        <a:rPr kumimoji="1" lang="ja-JP" altLang="en-US" sz="1200" dirty="0">
                          <a:latin typeface="Meiryo UI" panose="020B0604030504040204" pitchFamily="50" charset="-128"/>
                          <a:ea typeface="Meiryo UI" panose="020B0604030504040204" pitchFamily="50" charset="-128"/>
                        </a:rPr>
                        <a:t>感染症対策</a:t>
                      </a:r>
                    </a:p>
                  </a:txBody>
                  <a:tcPr anchor="ctr"/>
                </a:tc>
                <a:tc>
                  <a:txBody>
                    <a:bodyPr/>
                    <a:lstStyle/>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新型コロナウイルス感染症対応の際、有事体制における班体制での対応、医療機関や消防本部との連携、市役所全体での対応体制をとることができた。一例として、クラスターが発生した際、保健所、高齢者施設、就学前施設や小中学校に関わる市部局が迅速かつ円滑に情報交換を行い、現状に関する認識を共有しながら対応について議論することができた。</a:t>
                      </a:r>
                    </a:p>
                    <a:p>
                      <a:r>
                        <a:rPr kumimoji="1" lang="ja-JP" altLang="en-US" sz="1200" dirty="0">
                          <a:latin typeface="Meiryo UI" panose="020B0604030504040204" pitchFamily="50" charset="-128"/>
                          <a:ea typeface="Meiryo UI" panose="020B0604030504040204" pitchFamily="50" charset="-128"/>
                        </a:rPr>
                        <a:t>・感染者数が増加した際には、市のさまざまな部局の職員を動員して対応することができ、保健所への応援体制を迅速に確保することができた。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・検査体制や医療提供体制の逼迫時に、関係部局と連携し、ドライブスルー方式のＰＣＲ検査や入院待機ステーションの設置等、市独自の取組を柔軟に実施することができた。</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58222973"/>
                  </a:ext>
                </a:extLst>
              </a:tr>
              <a:tr h="1036525">
                <a:tc>
                  <a:txBody>
                    <a:bodyPr/>
                    <a:lstStyle/>
                    <a:p>
                      <a:pPr algn="ctr"/>
                      <a:r>
                        <a:rPr kumimoji="1" lang="ja-JP" altLang="en-US" sz="1200" dirty="0">
                          <a:latin typeface="Meiryo UI" panose="020B0604030504040204" pitchFamily="50" charset="-128"/>
                          <a:ea typeface="Meiryo UI" panose="020B0604030504040204" pitchFamily="50" charset="-128"/>
                        </a:rPr>
                        <a:t>環境</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・一般廃棄物と産業廃棄物に関する許可及び指導権限が一元化されたことにより、許可手続きにおける審査や業者指導の効率化が図れた。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・事業者からの通報等に迅速に対応することができ、結果、</a:t>
                      </a:r>
                      <a:r>
                        <a:rPr kumimoji="1" lang="en-US" altLang="ja-JP" sz="1200" dirty="0">
                          <a:latin typeface="Meiryo UI" panose="020B0604030504040204" pitchFamily="50" charset="-128"/>
                          <a:ea typeface="Meiryo UI" panose="020B0604030504040204" pitchFamily="50" charset="-128"/>
                        </a:rPr>
                        <a:t>PCB</a:t>
                      </a:r>
                      <a:r>
                        <a:rPr kumimoji="1" lang="ja-JP" altLang="en-US" sz="1200" dirty="0">
                          <a:latin typeface="Meiryo UI" panose="020B0604030504040204" pitchFamily="50" charset="-128"/>
                          <a:ea typeface="Meiryo UI" panose="020B0604030504040204" pitchFamily="50" charset="-128"/>
                        </a:rPr>
                        <a:t>廃棄物の早期発見や不法投棄の未然防止につながった。</a:t>
                      </a:r>
                    </a:p>
                  </a:txBody>
                  <a:tcPr anchor="ctr"/>
                </a:tc>
                <a:extLst>
                  <a:ext uri="{0D108BD9-81ED-4DB2-BD59-A6C34878D82A}">
                    <a16:rowId xmlns:a16="http://schemas.microsoft.com/office/drawing/2014/main" val="1804468561"/>
                  </a:ext>
                </a:extLst>
              </a:tr>
              <a:tr h="857912">
                <a:tc>
                  <a:txBody>
                    <a:bodyPr/>
                    <a:lstStyle/>
                    <a:p>
                      <a:pPr algn="ctr"/>
                      <a:r>
                        <a:rPr kumimoji="1" lang="ja-JP" altLang="en-US" sz="1200" dirty="0">
                          <a:latin typeface="Meiryo UI" panose="020B0604030504040204" pitchFamily="50" charset="-128"/>
                          <a:ea typeface="Meiryo UI" panose="020B0604030504040204" pitchFamily="50" charset="-128"/>
                        </a:rPr>
                        <a:t>都市計画</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・市独自の屋外広告物条例を制定することにより、地域の景観特性に配慮した屋外広告物の設置を誘導できるようになった。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・景観法に基づく景観条例及び景観計画を制定し、開発事業者や建築主に対し、地域の自然や歴史などの特性を活かした良好な景観形成を推進している。</a:t>
                      </a:r>
                    </a:p>
                  </a:txBody>
                  <a:tcPr anchor="ctr"/>
                </a:tc>
                <a:extLst>
                  <a:ext uri="{0D108BD9-81ED-4DB2-BD59-A6C34878D82A}">
                    <a16:rowId xmlns:a16="http://schemas.microsoft.com/office/drawing/2014/main" val="1182148253"/>
                  </a:ext>
                </a:extLst>
              </a:tr>
              <a:tr h="568417">
                <a:tc>
                  <a:txBody>
                    <a:bodyPr/>
                    <a:lstStyle/>
                    <a:p>
                      <a:pPr algn="ctr"/>
                      <a:r>
                        <a:rPr kumimoji="1" lang="ja-JP" altLang="en-US" sz="1200" dirty="0">
                          <a:latin typeface="Meiryo UI" panose="020B0604030504040204" pitchFamily="50" charset="-128"/>
                          <a:ea typeface="Meiryo UI" panose="020B0604030504040204" pitchFamily="50" charset="-128"/>
                        </a:rPr>
                        <a:t>その他</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・包括外部監査を実施することにより、客観的かつ専門的な視点による監査結果及び意見に基づき、事務執行の見直し等の措置を講じることで、より適正で効果的かつ効率的な行政運営を行うことができた。</a:t>
                      </a:r>
                    </a:p>
                  </a:txBody>
                  <a:tcPr anchor="ctr"/>
                </a:tc>
                <a:extLst>
                  <a:ext uri="{0D108BD9-81ED-4DB2-BD59-A6C34878D82A}">
                    <a16:rowId xmlns:a16="http://schemas.microsoft.com/office/drawing/2014/main" val="3109225810"/>
                  </a:ext>
                </a:extLst>
              </a:tr>
            </a:tbl>
          </a:graphicData>
        </a:graphic>
      </p:graphicFrame>
      <p:sp>
        <p:nvSpPr>
          <p:cNvPr id="7" name="テキスト ボックス 6">
            <a:extLst>
              <a:ext uri="{FF2B5EF4-FFF2-40B4-BE49-F238E27FC236}">
                <a16:creationId xmlns:a16="http://schemas.microsoft.com/office/drawing/2014/main" id="{26B18B99-3D34-4060-AF8B-87425EC5E2CA}"/>
              </a:ext>
            </a:extLst>
          </p:cNvPr>
          <p:cNvSpPr txBox="1"/>
          <p:nvPr/>
        </p:nvSpPr>
        <p:spPr>
          <a:xfrm>
            <a:off x="126209" y="1027094"/>
            <a:ext cx="8784976" cy="77916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 新型コロナウイルス感染症の流行で国内外が未曾有の危機に直面した中、ひっ迫する保健所業務を全市職員の動員体制で対応することが可能となる</a:t>
            </a:r>
            <a:endParaRPr lang="en-US" altLang="ja-JP" sz="1100" dirty="0">
              <a:latin typeface="Meiryo UI" panose="020B0604030504040204" pitchFamily="50" charset="-128"/>
              <a:ea typeface="Meiryo UI" panose="020B0604030504040204" pitchFamily="50" charset="-128"/>
            </a:endParaRPr>
          </a:p>
          <a:p>
            <a:pPr>
              <a:lnSpc>
                <a:spcPts val="1292"/>
              </a:lnSpc>
            </a:pP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など、必要な取組を機動的に展開することができた例が多かった。</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 独自のまちづくりに向け、景観や屋外広告物に関する権限が活用されている。</a:t>
            </a:r>
          </a:p>
        </p:txBody>
      </p:sp>
      <p:sp>
        <p:nvSpPr>
          <p:cNvPr id="8" name="四角形: 角を丸くする 7">
            <a:extLst>
              <a:ext uri="{FF2B5EF4-FFF2-40B4-BE49-F238E27FC236}">
                <a16:creationId xmlns:a16="http://schemas.microsoft.com/office/drawing/2014/main" id="{79FDDECA-3BB5-4D15-86CA-E0123D351F26}"/>
              </a:ext>
            </a:extLst>
          </p:cNvPr>
          <p:cNvSpPr/>
          <p:nvPr/>
        </p:nvSpPr>
        <p:spPr>
          <a:xfrm>
            <a:off x="8456353" y="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2/2</a:t>
            </a:r>
          </a:p>
        </p:txBody>
      </p:sp>
    </p:spTree>
    <p:extLst>
      <p:ext uri="{BB962C8B-B14F-4D97-AF65-F5344CB8AC3E}">
        <p14:creationId xmlns:p14="http://schemas.microsoft.com/office/powerpoint/2010/main" val="280684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8BC90C5-973A-4417-9B10-59E77E40BD9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61</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CDC4675B-14A2-4670-9FCE-43C9E2A1AA6B}"/>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９　中核市移行にかかる分析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中核市の健全化指標の推移　　ー実質公債費比率ー</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オブジェクト 18">
            <a:extLst>
              <a:ext uri="{FF2B5EF4-FFF2-40B4-BE49-F238E27FC236}">
                <a16:creationId xmlns:a16="http://schemas.microsoft.com/office/drawing/2014/main" id="{4152777D-1442-4B41-B27F-0AD3309C8FD8}"/>
              </a:ext>
            </a:extLst>
          </p:cNvPr>
          <p:cNvGraphicFramePr>
            <a:graphicFrameLocks noChangeAspect="1"/>
          </p:cNvGraphicFramePr>
          <p:nvPr>
            <p:extLst>
              <p:ext uri="{D42A27DB-BD31-4B8C-83A1-F6EECF244321}">
                <p14:modId xmlns:p14="http://schemas.microsoft.com/office/powerpoint/2010/main" val="837303829"/>
              </p:ext>
            </p:extLst>
          </p:nvPr>
        </p:nvGraphicFramePr>
        <p:xfrm>
          <a:off x="119071" y="4553213"/>
          <a:ext cx="8845417" cy="2015558"/>
        </p:xfrm>
        <a:graphic>
          <a:graphicData uri="http://schemas.openxmlformats.org/presentationml/2006/ole">
            <mc:AlternateContent xmlns:mc="http://schemas.openxmlformats.org/markup-compatibility/2006">
              <mc:Choice xmlns:v="urn:schemas-microsoft-com:vml" Requires="v">
                <p:oleObj spid="_x0000_s3464" name="Worksheet" r:id="rId4" imgW="13741296" imgH="3130573" progId="Excel.Sheet.12">
                  <p:embed/>
                </p:oleObj>
              </mc:Choice>
              <mc:Fallback>
                <p:oleObj name="Worksheet" r:id="rId4" imgW="13741296" imgH="3130573" progId="Excel.Sheet.12">
                  <p:embed/>
                  <p:pic>
                    <p:nvPicPr>
                      <p:cNvPr id="0" name=""/>
                      <p:cNvPicPr/>
                      <p:nvPr/>
                    </p:nvPicPr>
                    <p:blipFill>
                      <a:blip r:embed="rId5"/>
                      <a:stretch>
                        <a:fillRect/>
                      </a:stretch>
                    </p:blipFill>
                    <p:spPr>
                      <a:xfrm>
                        <a:off x="119071" y="4553213"/>
                        <a:ext cx="8845417" cy="2015558"/>
                      </a:xfrm>
                      <a:prstGeom prst="rect">
                        <a:avLst/>
                      </a:prstGeom>
                      <a:solidFill>
                        <a:schemeClr val="bg1"/>
                      </a:solidFill>
                      <a:ln>
                        <a:solidFill>
                          <a:schemeClr val="dk1"/>
                        </a:solidFill>
                      </a:ln>
                    </p:spPr>
                  </p:pic>
                </p:oleObj>
              </mc:Fallback>
            </mc:AlternateContent>
          </a:graphicData>
        </a:graphic>
      </p:graphicFrame>
      <p:sp>
        <p:nvSpPr>
          <p:cNvPr id="21" name="テキスト ボックス 20">
            <a:extLst>
              <a:ext uri="{FF2B5EF4-FFF2-40B4-BE49-F238E27FC236}">
                <a16:creationId xmlns:a16="http://schemas.microsoft.com/office/drawing/2014/main" id="{F028FC8B-C714-4A35-ABFF-18A59DDF07A1}"/>
              </a:ext>
            </a:extLst>
          </p:cNvPr>
          <p:cNvSpPr txBox="1"/>
          <p:nvPr/>
        </p:nvSpPr>
        <p:spPr>
          <a:xfrm>
            <a:off x="179512" y="921645"/>
            <a:ext cx="8784976" cy="85411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〇実質公債費比率とは、一般会計等が負担する元利償還金及び準元利償還金</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　の標準財政規模に対する比率であり、右の式で算出。</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　（早期健全化基準</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％以上、財政再生基準</a:t>
            </a:r>
            <a:r>
              <a:rPr lang="en-US" altLang="ja-JP" sz="1100" dirty="0">
                <a:latin typeface="Meiryo UI" panose="020B0604030504040204" pitchFamily="50" charset="-128"/>
                <a:ea typeface="Meiryo UI" panose="020B0604030504040204" pitchFamily="50" charset="-128"/>
              </a:rPr>
              <a:t>35</a:t>
            </a:r>
            <a:r>
              <a:rPr lang="ja-JP" altLang="en-US" sz="1100" dirty="0">
                <a:latin typeface="Meiryo UI" panose="020B0604030504040204" pitchFamily="50" charset="-128"/>
                <a:ea typeface="Meiryo UI" panose="020B0604030504040204" pitchFamily="50" charset="-128"/>
              </a:rPr>
              <a:t>％以上）</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〇各団体とも近年改善傾向にあり、指標が０近辺にある団体も多い。</a:t>
            </a:r>
            <a:endParaRPr lang="en-US" altLang="ja-JP" sz="1100" dirty="0">
              <a:latin typeface="Meiryo UI" panose="020B0604030504040204" pitchFamily="50" charset="-128"/>
              <a:ea typeface="Meiryo UI" panose="020B0604030504040204" pitchFamily="50" charset="-128"/>
            </a:endParaRPr>
          </a:p>
        </p:txBody>
      </p:sp>
      <p:pic>
        <p:nvPicPr>
          <p:cNvPr id="22" name="図 21" descr="実質公債費比率">
            <a:extLst>
              <a:ext uri="{FF2B5EF4-FFF2-40B4-BE49-F238E27FC236}">
                <a16:creationId xmlns:a16="http://schemas.microsoft.com/office/drawing/2014/main" id="{C650DA70-1910-473B-8162-BCAFD337A36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148064" y="972619"/>
            <a:ext cx="3387011" cy="729592"/>
          </a:xfrm>
          <a:prstGeom prst="rect">
            <a:avLst/>
          </a:prstGeom>
          <a:noFill/>
          <a:ln>
            <a:noFill/>
          </a:ln>
        </p:spPr>
      </p:pic>
      <p:grpSp>
        <p:nvGrpSpPr>
          <p:cNvPr id="24" name="グループ化 23">
            <a:extLst>
              <a:ext uri="{FF2B5EF4-FFF2-40B4-BE49-F238E27FC236}">
                <a16:creationId xmlns:a16="http://schemas.microsoft.com/office/drawing/2014/main" id="{352008EC-B1B5-4875-AB82-4F5031E983EB}"/>
              </a:ext>
            </a:extLst>
          </p:cNvPr>
          <p:cNvGrpSpPr/>
          <p:nvPr/>
        </p:nvGrpSpPr>
        <p:grpSpPr>
          <a:xfrm>
            <a:off x="1403648" y="1529446"/>
            <a:ext cx="6491470" cy="3023767"/>
            <a:chOff x="1691680" y="1529446"/>
            <a:chExt cx="6491470" cy="3023767"/>
          </a:xfrm>
        </p:grpSpPr>
        <p:graphicFrame>
          <p:nvGraphicFramePr>
            <p:cNvPr id="20" name="グラフ 19">
              <a:extLst>
                <a:ext uri="{FF2B5EF4-FFF2-40B4-BE49-F238E27FC236}">
                  <a16:creationId xmlns:a16="http://schemas.microsoft.com/office/drawing/2014/main" id="{CC8C97BF-05A3-4669-B7C2-D5FC81683A13}"/>
                </a:ext>
              </a:extLst>
            </p:cNvPr>
            <p:cNvGraphicFramePr>
              <a:graphicFrameLocks/>
            </p:cNvGraphicFramePr>
            <p:nvPr>
              <p:extLst>
                <p:ext uri="{D42A27DB-BD31-4B8C-83A1-F6EECF244321}">
                  <p14:modId xmlns:p14="http://schemas.microsoft.com/office/powerpoint/2010/main" val="3457489073"/>
                </p:ext>
              </p:extLst>
            </p:nvPr>
          </p:nvGraphicFramePr>
          <p:xfrm>
            <a:off x="1702430" y="1529446"/>
            <a:ext cx="6480720" cy="3023767"/>
          </p:xfrm>
          <a:graphic>
            <a:graphicData uri="http://schemas.openxmlformats.org/drawingml/2006/chart">
              <c:chart xmlns:c="http://schemas.openxmlformats.org/drawingml/2006/chart" xmlns:r="http://schemas.openxmlformats.org/officeDocument/2006/relationships" r:id="rId7"/>
            </a:graphicData>
          </a:graphic>
        </p:graphicFrame>
        <p:sp>
          <p:nvSpPr>
            <p:cNvPr id="23" name="正方形/長方形 22">
              <a:extLst>
                <a:ext uri="{FF2B5EF4-FFF2-40B4-BE49-F238E27FC236}">
                  <a16:creationId xmlns:a16="http://schemas.microsoft.com/office/drawing/2014/main" id="{411CB204-07CB-4C10-85A5-9C006D9ADCA9}"/>
                </a:ext>
              </a:extLst>
            </p:cNvPr>
            <p:cNvSpPr/>
            <p:nvPr/>
          </p:nvSpPr>
          <p:spPr>
            <a:xfrm>
              <a:off x="1691680" y="1844824"/>
              <a:ext cx="6468346" cy="2647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aphicFrame>
        <p:nvGraphicFramePr>
          <p:cNvPr id="29" name="オブジェクト 28">
            <a:extLst>
              <a:ext uri="{FF2B5EF4-FFF2-40B4-BE49-F238E27FC236}">
                <a16:creationId xmlns:a16="http://schemas.microsoft.com/office/drawing/2014/main" id="{38BE0AC6-302D-4E28-B854-F6F09A59CA05}"/>
              </a:ext>
            </a:extLst>
          </p:cNvPr>
          <p:cNvGraphicFramePr>
            <a:graphicFrameLocks noChangeAspect="1"/>
          </p:cNvGraphicFramePr>
          <p:nvPr>
            <p:extLst>
              <p:ext uri="{D42A27DB-BD31-4B8C-83A1-F6EECF244321}">
                <p14:modId xmlns:p14="http://schemas.microsoft.com/office/powerpoint/2010/main" val="3936946946"/>
              </p:ext>
            </p:extLst>
          </p:nvPr>
        </p:nvGraphicFramePr>
        <p:xfrm>
          <a:off x="818133" y="6608695"/>
          <a:ext cx="1924050" cy="234950"/>
        </p:xfrm>
        <a:graphic>
          <a:graphicData uri="http://schemas.openxmlformats.org/presentationml/2006/ole">
            <mc:AlternateContent xmlns:mc="http://schemas.openxmlformats.org/markup-compatibility/2006">
              <mc:Choice xmlns:v="urn:schemas-microsoft-com:vml" Requires="v">
                <p:oleObj spid="_x0000_s3465" name="Worksheet" r:id="rId8" imgW="1924180" imgH="234835" progId="Excel.Sheet.12">
                  <p:embed/>
                </p:oleObj>
              </mc:Choice>
              <mc:Fallback>
                <p:oleObj name="Worksheet" r:id="rId8" imgW="1924180" imgH="234835" progId="Excel.Sheet.12">
                  <p:embed/>
                  <p:pic>
                    <p:nvPicPr>
                      <p:cNvPr id="0" name=""/>
                      <p:cNvPicPr/>
                      <p:nvPr/>
                    </p:nvPicPr>
                    <p:blipFill>
                      <a:blip r:embed="rId9"/>
                      <a:stretch>
                        <a:fillRect/>
                      </a:stretch>
                    </p:blipFill>
                    <p:spPr>
                      <a:xfrm>
                        <a:off x="818133" y="6608695"/>
                        <a:ext cx="1924050" cy="234950"/>
                      </a:xfrm>
                      <a:prstGeom prst="rect">
                        <a:avLst/>
                      </a:prstGeom>
                    </p:spPr>
                  </p:pic>
                </p:oleObj>
              </mc:Fallback>
            </mc:AlternateContent>
          </a:graphicData>
        </a:graphic>
      </p:graphicFrame>
      <p:sp>
        <p:nvSpPr>
          <p:cNvPr id="30" name="四角形: 角を丸くする 29">
            <a:extLst>
              <a:ext uri="{FF2B5EF4-FFF2-40B4-BE49-F238E27FC236}">
                <a16:creationId xmlns:a16="http://schemas.microsoft.com/office/drawing/2014/main" id="{CB34F5A4-B547-468C-9572-2478F14ECD93}"/>
              </a:ext>
            </a:extLst>
          </p:cNvPr>
          <p:cNvSpPr/>
          <p:nvPr/>
        </p:nvSpPr>
        <p:spPr>
          <a:xfrm>
            <a:off x="1063487" y="1804900"/>
            <a:ext cx="1028278" cy="2751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a:t>
            </a:r>
          </a:p>
        </p:txBody>
      </p:sp>
      <p:sp>
        <p:nvSpPr>
          <p:cNvPr id="31" name="四角形: 角を丸くする 30">
            <a:extLst>
              <a:ext uri="{FF2B5EF4-FFF2-40B4-BE49-F238E27FC236}">
                <a16:creationId xmlns:a16="http://schemas.microsoft.com/office/drawing/2014/main" id="{F625AAD8-57EA-4225-86E0-18B379384D53}"/>
              </a:ext>
            </a:extLst>
          </p:cNvPr>
          <p:cNvSpPr/>
          <p:nvPr/>
        </p:nvSpPr>
        <p:spPr>
          <a:xfrm>
            <a:off x="8287121" y="4278107"/>
            <a:ext cx="1028278" cy="2751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a:t>
            </a:r>
          </a:p>
        </p:txBody>
      </p:sp>
      <p:sp>
        <p:nvSpPr>
          <p:cNvPr id="15" name="テキスト ボックス 14">
            <a:extLst>
              <a:ext uri="{FF2B5EF4-FFF2-40B4-BE49-F238E27FC236}">
                <a16:creationId xmlns:a16="http://schemas.microsoft.com/office/drawing/2014/main" id="{07CDCC6B-0795-47EF-8540-5E886B4E03E5}"/>
              </a:ext>
            </a:extLst>
          </p:cNvPr>
          <p:cNvSpPr txBox="1"/>
          <p:nvPr/>
        </p:nvSpPr>
        <p:spPr>
          <a:xfrm>
            <a:off x="5436771" y="6540675"/>
            <a:ext cx="284826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出典：府内市町村の決算を基に市町村局において作成</a:t>
            </a:r>
          </a:p>
        </p:txBody>
      </p:sp>
      <p:sp>
        <p:nvSpPr>
          <p:cNvPr id="16" name="テキスト ボックス 15">
            <a:extLst>
              <a:ext uri="{FF2B5EF4-FFF2-40B4-BE49-F238E27FC236}">
                <a16:creationId xmlns:a16="http://schemas.microsoft.com/office/drawing/2014/main" id="{7888520C-6D68-4CFA-B144-90D61F31B2FC}"/>
              </a:ext>
            </a:extLst>
          </p:cNvPr>
          <p:cNvSpPr txBox="1"/>
          <p:nvPr/>
        </p:nvSpPr>
        <p:spPr>
          <a:xfrm>
            <a:off x="5436096" y="6684053"/>
            <a:ext cx="3883007"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注：</a:t>
            </a:r>
            <a:r>
              <a:rPr kumimoji="1" lang="en-US" altLang="ja-JP" sz="700" dirty="0">
                <a:latin typeface="Meiryo UI" panose="020B0604030504040204" pitchFamily="50" charset="-128"/>
                <a:ea typeface="Meiryo UI" panose="020B0604030504040204" pitchFamily="50" charset="-128"/>
              </a:rPr>
              <a:t>H16</a:t>
            </a:r>
            <a:r>
              <a:rPr kumimoji="1" lang="ja-JP" altLang="en-US" sz="700" dirty="0">
                <a:latin typeface="Meiryo UI" panose="020B0604030504040204" pitchFamily="50" charset="-128"/>
                <a:ea typeface="Meiryo UI" panose="020B0604030504040204" pitchFamily="50" charset="-128"/>
              </a:rPr>
              <a:t>までは起債制限比率、</a:t>
            </a:r>
            <a:r>
              <a:rPr kumimoji="1" lang="en-US" altLang="ja-JP" sz="700" dirty="0">
                <a:latin typeface="Meiryo UI" panose="020B0604030504040204" pitchFamily="50" charset="-128"/>
                <a:ea typeface="Meiryo UI" panose="020B0604030504040204" pitchFamily="50" charset="-128"/>
              </a:rPr>
              <a:t>H17</a:t>
            </a:r>
            <a:r>
              <a:rPr kumimoji="1" lang="ja-JP" altLang="en-US" sz="700" dirty="0">
                <a:latin typeface="Meiryo UI" panose="020B0604030504040204" pitchFamily="50" charset="-128"/>
                <a:ea typeface="Meiryo UI" panose="020B0604030504040204" pitchFamily="50" charset="-128"/>
              </a:rPr>
              <a:t>より実質公債費比率を掲載。ともに</a:t>
            </a:r>
            <a:r>
              <a:rPr kumimoji="1" lang="en-US" altLang="ja-JP" sz="700" dirty="0">
                <a:latin typeface="Meiryo UI" panose="020B0604030504040204" pitchFamily="50" charset="-128"/>
                <a:ea typeface="Meiryo UI" panose="020B0604030504040204" pitchFamily="50" charset="-128"/>
              </a:rPr>
              <a:t>3</a:t>
            </a:r>
            <a:r>
              <a:rPr kumimoji="1" lang="ja-JP" altLang="en-US" sz="700" dirty="0">
                <a:latin typeface="Meiryo UI" panose="020B0604030504040204" pitchFamily="50" charset="-128"/>
                <a:ea typeface="Meiryo UI" panose="020B0604030504040204" pitchFamily="50" charset="-128"/>
              </a:rPr>
              <a:t>ヶ年平均</a:t>
            </a:r>
          </a:p>
        </p:txBody>
      </p:sp>
    </p:spTree>
    <p:extLst>
      <p:ext uri="{BB962C8B-B14F-4D97-AF65-F5344CB8AC3E}">
        <p14:creationId xmlns:p14="http://schemas.microsoft.com/office/powerpoint/2010/main" val="813028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8BC90C5-973A-4417-9B10-59E77E40BD9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62</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CDC4675B-14A2-4670-9FCE-43C9E2A1AA6B}"/>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９　中核市移行にかかる分析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中核市の健全化指標の推移　　ー将来負担比率ー</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F028FC8B-C714-4A35-ABFF-18A59DDF07A1}"/>
              </a:ext>
            </a:extLst>
          </p:cNvPr>
          <p:cNvSpPr txBox="1"/>
          <p:nvPr/>
        </p:nvSpPr>
        <p:spPr>
          <a:xfrm>
            <a:off x="179512" y="921645"/>
            <a:ext cx="8784976" cy="85411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〇一般会計等が将来負担すべき実質的な負債の標準財政規模に対する比率</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　 であり、右の式で算出。</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　（早期健全化基準</a:t>
            </a:r>
            <a:r>
              <a:rPr lang="en-US" altLang="ja-JP" sz="1100" dirty="0">
                <a:latin typeface="Meiryo UI" panose="020B0604030504040204" pitchFamily="50" charset="-128"/>
                <a:ea typeface="Meiryo UI" panose="020B0604030504040204" pitchFamily="50" charset="-128"/>
              </a:rPr>
              <a:t>350%</a:t>
            </a:r>
            <a:r>
              <a:rPr lang="ja-JP" altLang="en-US" sz="1100" dirty="0">
                <a:latin typeface="Meiryo UI" panose="020B0604030504040204" pitchFamily="50" charset="-128"/>
                <a:ea typeface="Meiryo UI" panose="020B0604030504040204" pitchFamily="50" charset="-128"/>
              </a:rPr>
              <a:t>以上）</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〇いずれの団体も大きく改善しており、近年は全団体が０を下回っている。（「ー」で表示）</a:t>
            </a:r>
            <a:endParaRPr lang="en-US" altLang="ja-JP" sz="1100" dirty="0">
              <a:latin typeface="Meiryo UI" panose="020B0604030504040204" pitchFamily="50" charset="-128"/>
              <a:ea typeface="Meiryo UI" panose="020B0604030504040204" pitchFamily="50" charset="-128"/>
            </a:endParaRPr>
          </a:p>
        </p:txBody>
      </p:sp>
      <p:graphicFrame>
        <p:nvGraphicFramePr>
          <p:cNvPr id="29" name="オブジェクト 28">
            <a:extLst>
              <a:ext uri="{FF2B5EF4-FFF2-40B4-BE49-F238E27FC236}">
                <a16:creationId xmlns:a16="http://schemas.microsoft.com/office/drawing/2014/main" id="{38BE0AC6-302D-4E28-B854-F6F09A59CA05}"/>
              </a:ext>
            </a:extLst>
          </p:cNvPr>
          <p:cNvGraphicFramePr>
            <a:graphicFrameLocks noChangeAspect="1"/>
          </p:cNvGraphicFramePr>
          <p:nvPr>
            <p:extLst>
              <p:ext uri="{D42A27DB-BD31-4B8C-83A1-F6EECF244321}">
                <p14:modId xmlns:p14="http://schemas.microsoft.com/office/powerpoint/2010/main" val="627148317"/>
              </p:ext>
            </p:extLst>
          </p:nvPr>
        </p:nvGraphicFramePr>
        <p:xfrm>
          <a:off x="1351806" y="6597352"/>
          <a:ext cx="1924050" cy="234950"/>
        </p:xfrm>
        <a:graphic>
          <a:graphicData uri="http://schemas.openxmlformats.org/presentationml/2006/ole">
            <mc:AlternateContent xmlns:mc="http://schemas.openxmlformats.org/markup-compatibility/2006">
              <mc:Choice xmlns:v="urn:schemas-microsoft-com:vml" Requires="v">
                <p:oleObj spid="_x0000_s8578" name="Worksheet" r:id="rId4" imgW="1924180" imgH="234835" progId="Excel.Sheet.12">
                  <p:embed/>
                </p:oleObj>
              </mc:Choice>
              <mc:Fallback>
                <p:oleObj name="Worksheet" r:id="rId4" imgW="1924180" imgH="234835" progId="Excel.Sheet.12">
                  <p:embed/>
                  <p:pic>
                    <p:nvPicPr>
                      <p:cNvPr id="29" name="オブジェクト 28">
                        <a:extLst>
                          <a:ext uri="{FF2B5EF4-FFF2-40B4-BE49-F238E27FC236}">
                            <a16:creationId xmlns:a16="http://schemas.microsoft.com/office/drawing/2014/main" id="{38BE0AC6-302D-4E28-B854-F6F09A59CA05}"/>
                          </a:ext>
                        </a:extLst>
                      </p:cNvPr>
                      <p:cNvPicPr/>
                      <p:nvPr/>
                    </p:nvPicPr>
                    <p:blipFill>
                      <a:blip r:embed="rId5"/>
                      <a:stretch>
                        <a:fillRect/>
                      </a:stretch>
                    </p:blipFill>
                    <p:spPr>
                      <a:xfrm>
                        <a:off x="1351806" y="6597352"/>
                        <a:ext cx="1924050" cy="234950"/>
                      </a:xfrm>
                      <a:prstGeom prst="rect">
                        <a:avLst/>
                      </a:prstGeom>
                    </p:spPr>
                  </p:pic>
                </p:oleObj>
              </mc:Fallback>
            </mc:AlternateContent>
          </a:graphicData>
        </a:graphic>
      </p:graphicFrame>
      <p:pic>
        <p:nvPicPr>
          <p:cNvPr id="13" name="図 12" descr="将来負担比率">
            <a:extLst>
              <a:ext uri="{FF2B5EF4-FFF2-40B4-BE49-F238E27FC236}">
                <a16:creationId xmlns:a16="http://schemas.microsoft.com/office/drawing/2014/main" id="{8D423DBB-52C6-4EBE-A32A-481DDF4E86D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292080" y="976416"/>
            <a:ext cx="3595104" cy="779237"/>
          </a:xfrm>
          <a:prstGeom prst="rect">
            <a:avLst/>
          </a:prstGeom>
          <a:noFill/>
          <a:ln>
            <a:noFill/>
          </a:ln>
        </p:spPr>
      </p:pic>
      <p:graphicFrame>
        <p:nvGraphicFramePr>
          <p:cNvPr id="2" name="オブジェクト 1">
            <a:extLst>
              <a:ext uri="{FF2B5EF4-FFF2-40B4-BE49-F238E27FC236}">
                <a16:creationId xmlns:a16="http://schemas.microsoft.com/office/drawing/2014/main" id="{597FCA36-75A5-477F-97B2-0A737A36A0C0}"/>
              </a:ext>
            </a:extLst>
          </p:cNvPr>
          <p:cNvGraphicFramePr>
            <a:graphicFrameLocks noChangeAspect="1"/>
          </p:cNvGraphicFramePr>
          <p:nvPr>
            <p:extLst>
              <p:ext uri="{D42A27DB-BD31-4B8C-83A1-F6EECF244321}">
                <p14:modId xmlns:p14="http://schemas.microsoft.com/office/powerpoint/2010/main" val="294158320"/>
              </p:ext>
            </p:extLst>
          </p:nvPr>
        </p:nvGraphicFramePr>
        <p:xfrm>
          <a:off x="1382637" y="4619464"/>
          <a:ext cx="6634187" cy="1922878"/>
        </p:xfrm>
        <a:graphic>
          <a:graphicData uri="http://schemas.openxmlformats.org/presentationml/2006/ole">
            <mc:AlternateContent xmlns:mc="http://schemas.openxmlformats.org/markup-compatibility/2006">
              <mc:Choice xmlns:v="urn:schemas-microsoft-com:vml" Requires="v">
                <p:oleObj spid="_x0000_s8579" name="Worksheet" r:id="rId7" imgW="10928428" imgH="3168812" progId="Excel.Sheet.12">
                  <p:embed/>
                </p:oleObj>
              </mc:Choice>
              <mc:Fallback>
                <p:oleObj name="Worksheet" r:id="rId7" imgW="10928428" imgH="3168812" progId="Excel.Sheet.12">
                  <p:embed/>
                  <p:pic>
                    <p:nvPicPr>
                      <p:cNvPr id="0" name=""/>
                      <p:cNvPicPr/>
                      <p:nvPr/>
                    </p:nvPicPr>
                    <p:blipFill>
                      <a:blip r:embed="rId8"/>
                      <a:stretch>
                        <a:fillRect/>
                      </a:stretch>
                    </p:blipFill>
                    <p:spPr>
                      <a:xfrm>
                        <a:off x="1382637" y="4619464"/>
                        <a:ext cx="6634187" cy="1922878"/>
                      </a:xfrm>
                      <a:prstGeom prst="rect">
                        <a:avLst/>
                      </a:prstGeom>
                      <a:ln>
                        <a:solidFill>
                          <a:schemeClr val="dk1"/>
                        </a:solidFill>
                      </a:ln>
                    </p:spPr>
                  </p:pic>
                </p:oleObj>
              </mc:Fallback>
            </mc:AlternateContent>
          </a:graphicData>
        </a:graphic>
      </p:graphicFrame>
      <p:graphicFrame>
        <p:nvGraphicFramePr>
          <p:cNvPr id="15" name="グラフ 14">
            <a:extLst>
              <a:ext uri="{FF2B5EF4-FFF2-40B4-BE49-F238E27FC236}">
                <a16:creationId xmlns:a16="http://schemas.microsoft.com/office/drawing/2014/main" id="{84BB8824-2DF1-4BEC-A609-DEAA79A6F336}"/>
              </a:ext>
            </a:extLst>
          </p:cNvPr>
          <p:cNvGraphicFramePr>
            <a:graphicFrameLocks/>
          </p:cNvGraphicFramePr>
          <p:nvPr>
            <p:extLst>
              <p:ext uri="{D42A27DB-BD31-4B8C-83A1-F6EECF244321}">
                <p14:modId xmlns:p14="http://schemas.microsoft.com/office/powerpoint/2010/main" val="812828168"/>
              </p:ext>
            </p:extLst>
          </p:nvPr>
        </p:nvGraphicFramePr>
        <p:xfrm>
          <a:off x="1547664" y="1916832"/>
          <a:ext cx="6192688" cy="2492683"/>
        </p:xfrm>
        <a:graphic>
          <a:graphicData uri="http://schemas.openxmlformats.org/drawingml/2006/chart">
            <c:chart xmlns:c="http://schemas.openxmlformats.org/drawingml/2006/chart" xmlns:r="http://schemas.openxmlformats.org/officeDocument/2006/relationships" r:id="rId9"/>
          </a:graphicData>
        </a:graphic>
      </p:graphicFrame>
      <p:sp>
        <p:nvSpPr>
          <p:cNvPr id="16" name="四角形: 角を丸くする 15">
            <a:extLst>
              <a:ext uri="{FF2B5EF4-FFF2-40B4-BE49-F238E27FC236}">
                <a16:creationId xmlns:a16="http://schemas.microsoft.com/office/drawing/2014/main" id="{FB7ED67B-907E-4083-AEE6-464464144EED}"/>
              </a:ext>
            </a:extLst>
          </p:cNvPr>
          <p:cNvSpPr/>
          <p:nvPr/>
        </p:nvSpPr>
        <p:spPr>
          <a:xfrm>
            <a:off x="7442237" y="4344358"/>
            <a:ext cx="1028278" cy="2751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a:t>
            </a:r>
          </a:p>
        </p:txBody>
      </p:sp>
      <p:sp>
        <p:nvSpPr>
          <p:cNvPr id="17" name="四角形: 角を丸くする 16">
            <a:extLst>
              <a:ext uri="{FF2B5EF4-FFF2-40B4-BE49-F238E27FC236}">
                <a16:creationId xmlns:a16="http://schemas.microsoft.com/office/drawing/2014/main" id="{AA8B7980-0F5E-4843-915B-18D8C6C3715F}"/>
              </a:ext>
            </a:extLst>
          </p:cNvPr>
          <p:cNvSpPr/>
          <p:nvPr/>
        </p:nvSpPr>
        <p:spPr>
          <a:xfrm>
            <a:off x="1285553" y="2275163"/>
            <a:ext cx="1028278" cy="2751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C06213D6-0A49-45D7-AE2F-84F24A711AEA}"/>
              </a:ext>
            </a:extLst>
          </p:cNvPr>
          <p:cNvSpPr txBox="1"/>
          <p:nvPr/>
        </p:nvSpPr>
        <p:spPr>
          <a:xfrm>
            <a:off x="6006736" y="6680149"/>
            <a:ext cx="284826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出典：府内市町村の決算を基に市町村局において作成</a:t>
            </a:r>
          </a:p>
        </p:txBody>
      </p:sp>
    </p:spTree>
    <p:extLst>
      <p:ext uri="{BB962C8B-B14F-4D97-AF65-F5344CB8AC3E}">
        <p14:creationId xmlns:p14="http://schemas.microsoft.com/office/powerpoint/2010/main" val="4189380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8BC90C5-973A-4417-9B10-59E77E40BD9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63</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CDC4675B-14A2-4670-9FCE-43C9E2A1AA6B}"/>
              </a:ext>
            </a:extLst>
          </p:cNvPr>
          <p:cNvSpPr/>
          <p:nvPr/>
        </p:nvSpPr>
        <p:spPr>
          <a:xfrm>
            <a:off x="0" y="0"/>
            <a:ext cx="871296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９　中核市移行にかかる分析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中核市の財政調整基金の推移</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6807BB9C-ECCF-4378-B410-A81FA3EE310E}"/>
              </a:ext>
            </a:extLst>
          </p:cNvPr>
          <p:cNvSpPr txBox="1"/>
          <p:nvPr/>
        </p:nvSpPr>
        <p:spPr>
          <a:xfrm>
            <a:off x="6006736" y="6680149"/>
            <a:ext cx="284826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出典：府内市町村の決算を基に市町村局において作成</a:t>
            </a:r>
          </a:p>
        </p:txBody>
      </p:sp>
      <p:sp>
        <p:nvSpPr>
          <p:cNvPr id="21" name="テキスト ボックス 20">
            <a:extLst>
              <a:ext uri="{FF2B5EF4-FFF2-40B4-BE49-F238E27FC236}">
                <a16:creationId xmlns:a16="http://schemas.microsoft.com/office/drawing/2014/main" id="{F028FC8B-C714-4A35-ABFF-18A59DDF07A1}"/>
              </a:ext>
            </a:extLst>
          </p:cNvPr>
          <p:cNvSpPr txBox="1"/>
          <p:nvPr/>
        </p:nvSpPr>
        <p:spPr>
          <a:xfrm>
            <a:off x="179512" y="921646"/>
            <a:ext cx="8784976" cy="56313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〇地方公共団体における年度間の財源の不均衡を調整するための基金「財政調整基金」は、地方公共団体の貯金にあたるもの。</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〇中核市移行前と直近の比較では、いずれの団体も純増となっている。</a:t>
            </a:r>
            <a:endParaRPr lang="en-US" altLang="ja-JP" sz="1100" dirty="0">
              <a:latin typeface="Meiryo UI" panose="020B0604030504040204" pitchFamily="50" charset="-128"/>
              <a:ea typeface="Meiryo UI" panose="020B0604030504040204" pitchFamily="50" charset="-128"/>
            </a:endParaRPr>
          </a:p>
        </p:txBody>
      </p:sp>
      <p:graphicFrame>
        <p:nvGraphicFramePr>
          <p:cNvPr id="29" name="オブジェクト 28">
            <a:extLst>
              <a:ext uri="{FF2B5EF4-FFF2-40B4-BE49-F238E27FC236}">
                <a16:creationId xmlns:a16="http://schemas.microsoft.com/office/drawing/2014/main" id="{38BE0AC6-302D-4E28-B854-F6F09A59CA05}"/>
              </a:ext>
            </a:extLst>
          </p:cNvPr>
          <p:cNvGraphicFramePr>
            <a:graphicFrameLocks noChangeAspect="1"/>
          </p:cNvGraphicFramePr>
          <p:nvPr/>
        </p:nvGraphicFramePr>
        <p:xfrm>
          <a:off x="1351806" y="6597352"/>
          <a:ext cx="1924050" cy="234950"/>
        </p:xfrm>
        <a:graphic>
          <a:graphicData uri="http://schemas.openxmlformats.org/presentationml/2006/ole">
            <mc:AlternateContent xmlns:mc="http://schemas.openxmlformats.org/markup-compatibility/2006">
              <mc:Choice xmlns:v="urn:schemas-microsoft-com:vml" Requires="v">
                <p:oleObj spid="_x0000_s9413" name="Worksheet" r:id="rId4" imgW="1924180" imgH="234835" progId="Excel.Sheet.12">
                  <p:embed/>
                </p:oleObj>
              </mc:Choice>
              <mc:Fallback>
                <p:oleObj name="Worksheet" r:id="rId4" imgW="1924180" imgH="234835" progId="Excel.Sheet.12">
                  <p:embed/>
                  <p:pic>
                    <p:nvPicPr>
                      <p:cNvPr id="29" name="オブジェクト 28">
                        <a:extLst>
                          <a:ext uri="{FF2B5EF4-FFF2-40B4-BE49-F238E27FC236}">
                            <a16:creationId xmlns:a16="http://schemas.microsoft.com/office/drawing/2014/main" id="{38BE0AC6-302D-4E28-B854-F6F09A59CA05}"/>
                          </a:ext>
                        </a:extLst>
                      </p:cNvPr>
                      <p:cNvPicPr/>
                      <p:nvPr/>
                    </p:nvPicPr>
                    <p:blipFill>
                      <a:blip r:embed="rId5"/>
                      <a:stretch>
                        <a:fillRect/>
                      </a:stretch>
                    </p:blipFill>
                    <p:spPr>
                      <a:xfrm>
                        <a:off x="1351806" y="6597352"/>
                        <a:ext cx="1924050" cy="234950"/>
                      </a:xfrm>
                      <a:prstGeom prst="rect">
                        <a:avLst/>
                      </a:prstGeom>
                    </p:spPr>
                  </p:pic>
                </p:oleObj>
              </mc:Fallback>
            </mc:AlternateContent>
          </a:graphicData>
        </a:graphic>
      </p:graphicFrame>
      <p:graphicFrame>
        <p:nvGraphicFramePr>
          <p:cNvPr id="3" name="表 2">
            <a:extLst>
              <a:ext uri="{FF2B5EF4-FFF2-40B4-BE49-F238E27FC236}">
                <a16:creationId xmlns:a16="http://schemas.microsoft.com/office/drawing/2014/main" id="{2463CBAD-89D5-4056-BCBE-66D14290F0DF}"/>
              </a:ext>
            </a:extLst>
          </p:cNvPr>
          <p:cNvGraphicFramePr>
            <a:graphicFrameLocks noGrp="1"/>
          </p:cNvGraphicFramePr>
          <p:nvPr>
            <p:extLst>
              <p:ext uri="{D42A27DB-BD31-4B8C-83A1-F6EECF244321}">
                <p14:modId xmlns:p14="http://schemas.microsoft.com/office/powerpoint/2010/main" val="241207924"/>
              </p:ext>
            </p:extLst>
          </p:nvPr>
        </p:nvGraphicFramePr>
        <p:xfrm>
          <a:off x="629153" y="4683137"/>
          <a:ext cx="7975295" cy="1770201"/>
        </p:xfrm>
        <a:graphic>
          <a:graphicData uri="http://schemas.openxmlformats.org/drawingml/2006/table">
            <a:tbl>
              <a:tblPr/>
              <a:tblGrid>
                <a:gridCol w="559670">
                  <a:extLst>
                    <a:ext uri="{9D8B030D-6E8A-4147-A177-3AD203B41FA5}">
                      <a16:colId xmlns:a16="http://schemas.microsoft.com/office/drawing/2014/main" val="762890141"/>
                    </a:ext>
                  </a:extLst>
                </a:gridCol>
                <a:gridCol w="353125">
                  <a:extLst>
                    <a:ext uri="{9D8B030D-6E8A-4147-A177-3AD203B41FA5}">
                      <a16:colId xmlns:a16="http://schemas.microsoft.com/office/drawing/2014/main" val="143478879"/>
                    </a:ext>
                  </a:extLst>
                </a:gridCol>
                <a:gridCol w="353125">
                  <a:extLst>
                    <a:ext uri="{9D8B030D-6E8A-4147-A177-3AD203B41FA5}">
                      <a16:colId xmlns:a16="http://schemas.microsoft.com/office/drawing/2014/main" val="517259826"/>
                    </a:ext>
                  </a:extLst>
                </a:gridCol>
                <a:gridCol w="353125">
                  <a:extLst>
                    <a:ext uri="{9D8B030D-6E8A-4147-A177-3AD203B41FA5}">
                      <a16:colId xmlns:a16="http://schemas.microsoft.com/office/drawing/2014/main" val="1288421117"/>
                    </a:ext>
                  </a:extLst>
                </a:gridCol>
                <a:gridCol w="353125">
                  <a:extLst>
                    <a:ext uri="{9D8B030D-6E8A-4147-A177-3AD203B41FA5}">
                      <a16:colId xmlns:a16="http://schemas.microsoft.com/office/drawing/2014/main" val="3509759601"/>
                    </a:ext>
                  </a:extLst>
                </a:gridCol>
                <a:gridCol w="353125">
                  <a:extLst>
                    <a:ext uri="{9D8B030D-6E8A-4147-A177-3AD203B41FA5}">
                      <a16:colId xmlns:a16="http://schemas.microsoft.com/office/drawing/2014/main" val="3924214269"/>
                    </a:ext>
                  </a:extLst>
                </a:gridCol>
                <a:gridCol w="353125">
                  <a:extLst>
                    <a:ext uri="{9D8B030D-6E8A-4147-A177-3AD203B41FA5}">
                      <a16:colId xmlns:a16="http://schemas.microsoft.com/office/drawing/2014/main" val="3181521162"/>
                    </a:ext>
                  </a:extLst>
                </a:gridCol>
                <a:gridCol w="353125">
                  <a:extLst>
                    <a:ext uri="{9D8B030D-6E8A-4147-A177-3AD203B41FA5}">
                      <a16:colId xmlns:a16="http://schemas.microsoft.com/office/drawing/2014/main" val="4183419167"/>
                    </a:ext>
                  </a:extLst>
                </a:gridCol>
                <a:gridCol w="353125">
                  <a:extLst>
                    <a:ext uri="{9D8B030D-6E8A-4147-A177-3AD203B41FA5}">
                      <a16:colId xmlns:a16="http://schemas.microsoft.com/office/drawing/2014/main" val="866155872"/>
                    </a:ext>
                  </a:extLst>
                </a:gridCol>
                <a:gridCol w="353125">
                  <a:extLst>
                    <a:ext uri="{9D8B030D-6E8A-4147-A177-3AD203B41FA5}">
                      <a16:colId xmlns:a16="http://schemas.microsoft.com/office/drawing/2014/main" val="1182880711"/>
                    </a:ext>
                  </a:extLst>
                </a:gridCol>
                <a:gridCol w="353125">
                  <a:extLst>
                    <a:ext uri="{9D8B030D-6E8A-4147-A177-3AD203B41FA5}">
                      <a16:colId xmlns:a16="http://schemas.microsoft.com/office/drawing/2014/main" val="2454491203"/>
                    </a:ext>
                  </a:extLst>
                </a:gridCol>
                <a:gridCol w="353125">
                  <a:extLst>
                    <a:ext uri="{9D8B030D-6E8A-4147-A177-3AD203B41FA5}">
                      <a16:colId xmlns:a16="http://schemas.microsoft.com/office/drawing/2014/main" val="69368577"/>
                    </a:ext>
                  </a:extLst>
                </a:gridCol>
                <a:gridCol w="353125">
                  <a:extLst>
                    <a:ext uri="{9D8B030D-6E8A-4147-A177-3AD203B41FA5}">
                      <a16:colId xmlns:a16="http://schemas.microsoft.com/office/drawing/2014/main" val="3105092826"/>
                    </a:ext>
                  </a:extLst>
                </a:gridCol>
                <a:gridCol w="353125">
                  <a:extLst>
                    <a:ext uri="{9D8B030D-6E8A-4147-A177-3AD203B41FA5}">
                      <a16:colId xmlns:a16="http://schemas.microsoft.com/office/drawing/2014/main" val="2755091475"/>
                    </a:ext>
                  </a:extLst>
                </a:gridCol>
                <a:gridCol w="353125">
                  <a:extLst>
                    <a:ext uri="{9D8B030D-6E8A-4147-A177-3AD203B41FA5}">
                      <a16:colId xmlns:a16="http://schemas.microsoft.com/office/drawing/2014/main" val="2464962988"/>
                    </a:ext>
                  </a:extLst>
                </a:gridCol>
                <a:gridCol w="353125">
                  <a:extLst>
                    <a:ext uri="{9D8B030D-6E8A-4147-A177-3AD203B41FA5}">
                      <a16:colId xmlns:a16="http://schemas.microsoft.com/office/drawing/2014/main" val="3739490225"/>
                    </a:ext>
                  </a:extLst>
                </a:gridCol>
                <a:gridCol w="353125">
                  <a:extLst>
                    <a:ext uri="{9D8B030D-6E8A-4147-A177-3AD203B41FA5}">
                      <a16:colId xmlns:a16="http://schemas.microsoft.com/office/drawing/2014/main" val="4141615000"/>
                    </a:ext>
                  </a:extLst>
                </a:gridCol>
                <a:gridCol w="353125">
                  <a:extLst>
                    <a:ext uri="{9D8B030D-6E8A-4147-A177-3AD203B41FA5}">
                      <a16:colId xmlns:a16="http://schemas.microsoft.com/office/drawing/2014/main" val="2818216928"/>
                    </a:ext>
                  </a:extLst>
                </a:gridCol>
                <a:gridCol w="353125">
                  <a:extLst>
                    <a:ext uri="{9D8B030D-6E8A-4147-A177-3AD203B41FA5}">
                      <a16:colId xmlns:a16="http://schemas.microsoft.com/office/drawing/2014/main" val="2609900805"/>
                    </a:ext>
                  </a:extLst>
                </a:gridCol>
                <a:gridCol w="353125">
                  <a:extLst>
                    <a:ext uri="{9D8B030D-6E8A-4147-A177-3AD203B41FA5}">
                      <a16:colId xmlns:a16="http://schemas.microsoft.com/office/drawing/2014/main" val="67630819"/>
                    </a:ext>
                  </a:extLst>
                </a:gridCol>
                <a:gridCol w="353125">
                  <a:extLst>
                    <a:ext uri="{9D8B030D-6E8A-4147-A177-3AD203B41FA5}">
                      <a16:colId xmlns:a16="http://schemas.microsoft.com/office/drawing/2014/main" val="405694931"/>
                    </a:ext>
                  </a:extLst>
                </a:gridCol>
                <a:gridCol w="353125">
                  <a:extLst>
                    <a:ext uri="{9D8B030D-6E8A-4147-A177-3AD203B41FA5}">
                      <a16:colId xmlns:a16="http://schemas.microsoft.com/office/drawing/2014/main" val="1071765305"/>
                    </a:ext>
                  </a:extLst>
                </a:gridCol>
              </a:tblGrid>
              <a:tr h="127966">
                <a:tc>
                  <a:txBody>
                    <a:bodyPr/>
                    <a:lstStyle/>
                    <a:p>
                      <a:pPr algn="ctr"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H14</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H15</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H16</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H17</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H18</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H19</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H20</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H21</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H22</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H23</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H24</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H25</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H26</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H27</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H28</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H29</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H30</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R1</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R2</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R3</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R4</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41554562"/>
                  </a:ext>
                </a:extLst>
              </a:tr>
              <a:tr h="234605">
                <a:tc>
                  <a:txBody>
                    <a:bodyPr/>
                    <a:lstStyle/>
                    <a:p>
                      <a:pPr algn="ctr" fontAlgn="ctr"/>
                      <a:r>
                        <a:rPr lang="zh-TW" altLang="en-US" sz="600" b="0" i="0" u="none" strike="noStrike">
                          <a:solidFill>
                            <a:srgbClr val="000000"/>
                          </a:solidFill>
                          <a:effectLst/>
                          <a:latin typeface="Meiryo UI" panose="020B0604030504040204" pitchFamily="50" charset="-128"/>
                          <a:ea typeface="Meiryo UI" panose="020B0604030504040204" pitchFamily="50" charset="-128"/>
                        </a:rPr>
                        <a:t>高槻市</a:t>
                      </a:r>
                      <a:br>
                        <a:rPr lang="zh-TW" altLang="en-US" sz="600" b="0" i="0" u="none" strike="noStrike">
                          <a:solidFill>
                            <a:srgbClr val="000000"/>
                          </a:solidFill>
                          <a:effectLst/>
                          <a:latin typeface="Meiryo UI" panose="020B0604030504040204" pitchFamily="50" charset="-128"/>
                          <a:ea typeface="Meiryo UI" panose="020B0604030504040204" pitchFamily="50" charset="-128"/>
                        </a:rPr>
                      </a:br>
                      <a:r>
                        <a:rPr lang="zh-TW" altLang="en-US" sz="600" b="0" i="0" u="none" strike="noStrike">
                          <a:solidFill>
                            <a:srgbClr val="000000"/>
                          </a:solidFill>
                          <a:effectLst/>
                          <a:latin typeface="Meiryo UI" panose="020B0604030504040204" pitchFamily="50" charset="-128"/>
                          <a:ea typeface="Meiryo UI" panose="020B0604030504040204" pitchFamily="50" charset="-128"/>
                        </a:rPr>
                        <a:t>（</a:t>
                      </a:r>
                      <a:r>
                        <a:rPr lang="en-US" altLang="zh-TW" sz="600" b="0" i="0" u="none" strike="noStrike">
                          <a:solidFill>
                            <a:srgbClr val="000000"/>
                          </a:solidFill>
                          <a:effectLst/>
                          <a:latin typeface="Meiryo UI" panose="020B0604030504040204" pitchFamily="50" charset="-128"/>
                          <a:ea typeface="Meiryo UI" panose="020B0604030504040204" pitchFamily="50" charset="-128"/>
                        </a:rPr>
                        <a:t>H15</a:t>
                      </a:r>
                      <a:r>
                        <a:rPr lang="zh-TW" altLang="en-US" sz="600" b="0" i="0" u="none" strike="noStrike">
                          <a:solidFill>
                            <a:srgbClr val="000000"/>
                          </a:solidFill>
                          <a:effectLst/>
                          <a:latin typeface="Meiryo UI" panose="020B0604030504040204" pitchFamily="50" charset="-128"/>
                          <a:ea typeface="Meiryo UI" panose="020B0604030504040204" pitchFamily="50" charset="-128"/>
                        </a:rPr>
                        <a:t>移行）</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8,939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9,794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10,163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10,797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11,031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10,578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10,767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11,004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12,431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13,092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13,347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14,679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14,977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15,251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15,601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16,094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14,842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15,117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14,161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17,017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15,983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365140"/>
                  </a:ext>
                </a:extLst>
              </a:tr>
              <a:tr h="234605">
                <a:tc>
                  <a:txBody>
                    <a:bodyPr/>
                    <a:lstStyle/>
                    <a:p>
                      <a:pPr algn="ctr" fontAlgn="ctr"/>
                      <a:r>
                        <a:rPr lang="zh-TW" altLang="en-US" sz="600" b="0" i="0" u="none" strike="noStrike">
                          <a:solidFill>
                            <a:srgbClr val="000000"/>
                          </a:solidFill>
                          <a:effectLst/>
                          <a:latin typeface="Meiryo UI" panose="020B0604030504040204" pitchFamily="50" charset="-128"/>
                          <a:ea typeface="Meiryo UI" panose="020B0604030504040204" pitchFamily="50" charset="-128"/>
                        </a:rPr>
                        <a:t>東大阪市</a:t>
                      </a:r>
                      <a:br>
                        <a:rPr lang="zh-TW" altLang="en-US" sz="600" b="0" i="0" u="none" strike="noStrike">
                          <a:solidFill>
                            <a:srgbClr val="000000"/>
                          </a:solidFill>
                          <a:effectLst/>
                          <a:latin typeface="Meiryo UI" panose="020B0604030504040204" pitchFamily="50" charset="-128"/>
                          <a:ea typeface="Meiryo UI" panose="020B0604030504040204" pitchFamily="50" charset="-128"/>
                        </a:rPr>
                      </a:br>
                      <a:r>
                        <a:rPr lang="zh-TW" altLang="en-US" sz="600" b="0" i="0" u="none" strike="noStrike">
                          <a:solidFill>
                            <a:srgbClr val="000000"/>
                          </a:solidFill>
                          <a:effectLst/>
                          <a:latin typeface="Meiryo UI" panose="020B0604030504040204" pitchFamily="50" charset="-128"/>
                          <a:ea typeface="Meiryo UI" panose="020B0604030504040204" pitchFamily="50" charset="-128"/>
                        </a:rPr>
                        <a:t>（</a:t>
                      </a:r>
                      <a:r>
                        <a:rPr lang="en-US" altLang="zh-TW" sz="600" b="0" i="0" u="none" strike="noStrike">
                          <a:solidFill>
                            <a:srgbClr val="000000"/>
                          </a:solidFill>
                          <a:effectLst/>
                          <a:latin typeface="Meiryo UI" panose="020B0604030504040204" pitchFamily="50" charset="-128"/>
                          <a:ea typeface="Meiryo UI" panose="020B0604030504040204" pitchFamily="50" charset="-128"/>
                        </a:rPr>
                        <a:t>H17</a:t>
                      </a:r>
                      <a:r>
                        <a:rPr lang="zh-TW" altLang="en-US" sz="600" b="0" i="0" u="none" strike="noStrike">
                          <a:solidFill>
                            <a:srgbClr val="000000"/>
                          </a:solidFill>
                          <a:effectLst/>
                          <a:latin typeface="Meiryo UI" panose="020B0604030504040204" pitchFamily="50" charset="-128"/>
                          <a:ea typeface="Meiryo UI" panose="020B0604030504040204" pitchFamily="50" charset="-128"/>
                        </a:rPr>
                        <a:t>移行）</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5,513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1,487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1,659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2,016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3,928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4,155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5,245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4,371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5,844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7,865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10,490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14,636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16,134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17,110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15,619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15,201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16,440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17,105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16,653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17,749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20,411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427590"/>
                  </a:ext>
                </a:extLst>
              </a:tr>
              <a:tr h="234605">
                <a:tc>
                  <a:txBody>
                    <a:bodyPr/>
                    <a:lstStyle/>
                    <a:p>
                      <a:pPr algn="ctr" fontAlgn="ctr"/>
                      <a:r>
                        <a:rPr lang="zh-TW" altLang="en-US" sz="600" b="0" i="0" u="none" strike="noStrike">
                          <a:solidFill>
                            <a:srgbClr val="000000"/>
                          </a:solidFill>
                          <a:effectLst/>
                          <a:latin typeface="Meiryo UI" panose="020B0604030504040204" pitchFamily="50" charset="-128"/>
                          <a:ea typeface="Meiryo UI" panose="020B0604030504040204" pitchFamily="50" charset="-128"/>
                        </a:rPr>
                        <a:t>豊中市</a:t>
                      </a:r>
                      <a:br>
                        <a:rPr lang="zh-TW" altLang="en-US" sz="600" b="0" i="0" u="none" strike="noStrike">
                          <a:solidFill>
                            <a:srgbClr val="000000"/>
                          </a:solidFill>
                          <a:effectLst/>
                          <a:latin typeface="Meiryo UI" panose="020B0604030504040204" pitchFamily="50" charset="-128"/>
                          <a:ea typeface="Meiryo UI" panose="020B0604030504040204" pitchFamily="50" charset="-128"/>
                        </a:rPr>
                      </a:br>
                      <a:r>
                        <a:rPr lang="zh-TW" altLang="en-US" sz="600" b="0" i="0" u="none" strike="noStrike">
                          <a:solidFill>
                            <a:srgbClr val="000000"/>
                          </a:solidFill>
                          <a:effectLst/>
                          <a:latin typeface="Meiryo UI" panose="020B0604030504040204" pitchFamily="50" charset="-128"/>
                          <a:ea typeface="Meiryo UI" panose="020B0604030504040204" pitchFamily="50" charset="-128"/>
                        </a:rPr>
                        <a:t>（</a:t>
                      </a:r>
                      <a:r>
                        <a:rPr lang="en-US" altLang="zh-TW" sz="600" b="0" i="0" u="none" strike="noStrike">
                          <a:solidFill>
                            <a:srgbClr val="000000"/>
                          </a:solidFill>
                          <a:effectLst/>
                          <a:latin typeface="Meiryo UI" panose="020B0604030504040204" pitchFamily="50" charset="-128"/>
                          <a:ea typeface="Meiryo UI" panose="020B0604030504040204" pitchFamily="50" charset="-128"/>
                        </a:rPr>
                        <a:t>H24</a:t>
                      </a:r>
                      <a:r>
                        <a:rPr lang="zh-TW" altLang="en-US" sz="600" b="0" i="0" u="none" strike="noStrike">
                          <a:solidFill>
                            <a:srgbClr val="000000"/>
                          </a:solidFill>
                          <a:effectLst/>
                          <a:latin typeface="Meiryo UI" panose="020B0604030504040204" pitchFamily="50" charset="-128"/>
                          <a:ea typeface="Meiryo UI" panose="020B0604030504040204" pitchFamily="50" charset="-128"/>
                        </a:rPr>
                        <a:t>移行）</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319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72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378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734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1,013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1,014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1,557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3,058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4,274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4,027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3,932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4,788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6,035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8,481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13,182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12,871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309426"/>
                  </a:ext>
                </a:extLst>
              </a:tr>
              <a:tr h="234605">
                <a:tc>
                  <a:txBody>
                    <a:bodyPr/>
                    <a:lstStyle/>
                    <a:p>
                      <a:pPr algn="ctr"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枚方市</a:t>
                      </a:r>
                      <a:br>
                        <a:rPr lang="ja-JP" altLang="en-US" sz="600" b="0" i="0" u="none" strike="noStrike">
                          <a:solidFill>
                            <a:srgbClr val="000000"/>
                          </a:solidFill>
                          <a:effectLst/>
                          <a:latin typeface="Meiryo UI" panose="020B0604030504040204" pitchFamily="50" charset="-128"/>
                          <a:ea typeface="Meiryo UI" panose="020B0604030504040204" pitchFamily="50" charset="-128"/>
                        </a:rPr>
                      </a:br>
                      <a:r>
                        <a:rPr lang="ja-JP" altLang="en-US" sz="600" b="0" i="0" u="none" strike="noStrike">
                          <a:solidFill>
                            <a:srgbClr val="000000"/>
                          </a:solidFill>
                          <a:effectLst/>
                          <a:latin typeface="Meiryo UI" panose="020B0604030504040204" pitchFamily="50" charset="-128"/>
                          <a:ea typeface="Meiryo UI" panose="020B0604030504040204" pitchFamily="50" charset="-128"/>
                        </a:rPr>
                        <a:t>（</a:t>
                      </a:r>
                      <a:r>
                        <a:rPr lang="en-US" sz="600" b="0" i="0" u="none" strike="noStrike">
                          <a:solidFill>
                            <a:srgbClr val="000000"/>
                          </a:solidFill>
                          <a:effectLst/>
                          <a:latin typeface="Meiryo UI" panose="020B0604030504040204" pitchFamily="50" charset="-128"/>
                          <a:ea typeface="Meiryo UI" panose="020B0604030504040204" pitchFamily="50" charset="-128"/>
                        </a:rPr>
                        <a:t>H26</a:t>
                      </a:r>
                      <a:r>
                        <a:rPr lang="ja-JP" altLang="en-US" sz="600" b="0" i="0" u="none" strike="noStrike">
                          <a:solidFill>
                            <a:srgbClr val="000000"/>
                          </a:solidFill>
                          <a:effectLst/>
                          <a:latin typeface="Meiryo UI" panose="020B0604030504040204" pitchFamily="50" charset="-128"/>
                          <a:ea typeface="Meiryo UI" panose="020B0604030504040204" pitchFamily="50" charset="-128"/>
                        </a:rPr>
                        <a:t>移行）</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70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220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496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633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1,665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2,002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3,170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4,537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5,664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7,007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8,037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9,077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9,731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9,990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9,504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10,019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11,357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12,666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13,602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15,499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534823"/>
                  </a:ext>
                </a:extLst>
              </a:tr>
              <a:tr h="234605">
                <a:tc>
                  <a:txBody>
                    <a:bodyPr/>
                    <a:lstStyle/>
                    <a:p>
                      <a:pPr algn="ctr"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八尾市</a:t>
                      </a:r>
                      <a:br>
                        <a:rPr lang="ja-JP" altLang="en-US" sz="600" b="0" i="0" u="none" strike="noStrike">
                          <a:solidFill>
                            <a:srgbClr val="000000"/>
                          </a:solidFill>
                          <a:effectLst/>
                          <a:latin typeface="Meiryo UI" panose="020B0604030504040204" pitchFamily="50" charset="-128"/>
                          <a:ea typeface="Meiryo UI" panose="020B0604030504040204" pitchFamily="50" charset="-128"/>
                        </a:rPr>
                      </a:br>
                      <a:r>
                        <a:rPr lang="ja-JP" altLang="en-US" sz="600" b="0" i="0" u="none" strike="noStrike">
                          <a:solidFill>
                            <a:srgbClr val="000000"/>
                          </a:solidFill>
                          <a:effectLst/>
                          <a:latin typeface="Meiryo UI" panose="020B0604030504040204" pitchFamily="50" charset="-128"/>
                          <a:ea typeface="Meiryo UI" panose="020B0604030504040204" pitchFamily="50" charset="-128"/>
                        </a:rPr>
                        <a:t>（</a:t>
                      </a:r>
                      <a:r>
                        <a:rPr lang="en-US" sz="600" b="0" i="0" u="none" strike="noStrike">
                          <a:solidFill>
                            <a:srgbClr val="000000"/>
                          </a:solidFill>
                          <a:effectLst/>
                          <a:latin typeface="Meiryo UI" panose="020B0604030504040204" pitchFamily="50" charset="-128"/>
                          <a:ea typeface="Meiryo UI" panose="020B0604030504040204" pitchFamily="50" charset="-128"/>
                        </a:rPr>
                        <a:t>H30</a:t>
                      </a:r>
                      <a:r>
                        <a:rPr lang="ja-JP" altLang="en-US" sz="600" b="0" i="0" u="none" strike="noStrike">
                          <a:solidFill>
                            <a:srgbClr val="000000"/>
                          </a:solidFill>
                          <a:effectLst/>
                          <a:latin typeface="Meiryo UI" panose="020B0604030504040204" pitchFamily="50" charset="-128"/>
                          <a:ea typeface="Meiryo UI" panose="020B0604030504040204" pitchFamily="50" charset="-128"/>
                        </a:rPr>
                        <a:t>移行）</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4,563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4,708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4,790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4,833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4,876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4,930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4,965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5,021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5,037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5,554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5,888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6,212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6,419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6,450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6,016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5,783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5,840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6,236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6,976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7,402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7,824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086564"/>
                  </a:ext>
                </a:extLst>
              </a:tr>
              <a:tr h="234605">
                <a:tc>
                  <a:txBody>
                    <a:bodyPr/>
                    <a:lstStyle/>
                    <a:p>
                      <a:pPr algn="ctr" fontAlgn="ctr"/>
                      <a:r>
                        <a:rPr lang="zh-CN" altLang="en-US" sz="600" b="0" i="0" u="none" strike="noStrike">
                          <a:solidFill>
                            <a:srgbClr val="000000"/>
                          </a:solidFill>
                          <a:effectLst/>
                          <a:latin typeface="Meiryo UI" panose="020B0604030504040204" pitchFamily="50" charset="-128"/>
                          <a:ea typeface="Meiryo UI" panose="020B0604030504040204" pitchFamily="50" charset="-128"/>
                        </a:rPr>
                        <a:t>寝屋川市</a:t>
                      </a:r>
                      <a:br>
                        <a:rPr lang="zh-CN" altLang="en-US" sz="600" b="0" i="0" u="none" strike="noStrike">
                          <a:solidFill>
                            <a:srgbClr val="000000"/>
                          </a:solidFill>
                          <a:effectLst/>
                          <a:latin typeface="Meiryo UI" panose="020B0604030504040204" pitchFamily="50" charset="-128"/>
                          <a:ea typeface="Meiryo UI" panose="020B0604030504040204" pitchFamily="50" charset="-128"/>
                        </a:rPr>
                      </a:br>
                      <a:r>
                        <a:rPr lang="zh-CN" altLang="en-US" sz="600" b="0" i="0" u="none" strike="noStrike">
                          <a:solidFill>
                            <a:srgbClr val="000000"/>
                          </a:solidFill>
                          <a:effectLst/>
                          <a:latin typeface="Meiryo UI" panose="020B0604030504040204" pitchFamily="50" charset="-128"/>
                          <a:ea typeface="Meiryo UI" panose="020B0604030504040204" pitchFamily="50" charset="-128"/>
                        </a:rPr>
                        <a:t>（</a:t>
                      </a:r>
                      <a:r>
                        <a:rPr lang="en-US" altLang="zh-CN" sz="600" b="0" i="0" u="none" strike="noStrike">
                          <a:solidFill>
                            <a:srgbClr val="000000"/>
                          </a:solidFill>
                          <a:effectLst/>
                          <a:latin typeface="Meiryo UI" panose="020B0604030504040204" pitchFamily="50" charset="-128"/>
                          <a:ea typeface="Meiryo UI" panose="020B0604030504040204" pitchFamily="50" charset="-128"/>
                        </a:rPr>
                        <a:t>H31</a:t>
                      </a:r>
                      <a:r>
                        <a:rPr lang="zh-CN" altLang="en-US" sz="600" b="0" i="0" u="none" strike="noStrike">
                          <a:solidFill>
                            <a:srgbClr val="000000"/>
                          </a:solidFill>
                          <a:effectLst/>
                          <a:latin typeface="Meiryo UI" panose="020B0604030504040204" pitchFamily="50" charset="-128"/>
                          <a:ea typeface="Meiryo UI" panose="020B0604030504040204" pitchFamily="50" charset="-128"/>
                        </a:rPr>
                        <a:t>移行）</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37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168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268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609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1,790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2,554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2,806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3,741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4,646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5,567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6,587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7,195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10,141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13,888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14,077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14,181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421440"/>
                  </a:ext>
                </a:extLst>
              </a:tr>
              <a:tr h="234605">
                <a:tc>
                  <a:txBody>
                    <a:bodyPr/>
                    <a:lstStyle/>
                    <a:p>
                      <a:pPr algn="ctr"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吹田市</a:t>
                      </a:r>
                      <a:br>
                        <a:rPr lang="ja-JP" altLang="en-US" sz="600" b="0" i="0" u="none" strike="noStrike">
                          <a:solidFill>
                            <a:srgbClr val="000000"/>
                          </a:solidFill>
                          <a:effectLst/>
                          <a:latin typeface="Meiryo UI" panose="020B0604030504040204" pitchFamily="50" charset="-128"/>
                          <a:ea typeface="Meiryo UI" panose="020B0604030504040204" pitchFamily="50" charset="-128"/>
                        </a:rPr>
                      </a:br>
                      <a:r>
                        <a:rPr lang="ja-JP" altLang="en-US" sz="600" b="0" i="0" u="none" strike="noStrike">
                          <a:solidFill>
                            <a:srgbClr val="000000"/>
                          </a:solidFill>
                          <a:effectLst/>
                          <a:latin typeface="Meiryo UI" panose="020B0604030504040204" pitchFamily="50" charset="-128"/>
                          <a:ea typeface="Meiryo UI" panose="020B0604030504040204" pitchFamily="50" charset="-128"/>
                        </a:rPr>
                        <a:t>（</a:t>
                      </a:r>
                      <a:r>
                        <a:rPr lang="en-US" sz="600" b="0" i="0" u="none" strike="noStrike">
                          <a:solidFill>
                            <a:srgbClr val="000000"/>
                          </a:solidFill>
                          <a:effectLst/>
                          <a:latin typeface="Meiryo UI" panose="020B0604030504040204" pitchFamily="50" charset="-128"/>
                          <a:ea typeface="Meiryo UI" panose="020B0604030504040204" pitchFamily="50" charset="-128"/>
                        </a:rPr>
                        <a:t>R2</a:t>
                      </a:r>
                      <a:r>
                        <a:rPr lang="ja-JP" altLang="en-US" sz="600" b="0" i="0" u="none" strike="noStrike">
                          <a:solidFill>
                            <a:srgbClr val="000000"/>
                          </a:solidFill>
                          <a:effectLst/>
                          <a:latin typeface="Meiryo UI" panose="020B0604030504040204" pitchFamily="50" charset="-128"/>
                          <a:ea typeface="Meiryo UI" panose="020B0604030504040204" pitchFamily="50" charset="-128"/>
                        </a:rPr>
                        <a:t>移行）</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11,476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10,796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10,036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9,820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11,889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10,920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11,285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9,324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9,440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9,269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9,104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9,170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10,188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10,544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10,628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10,891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12,154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13,382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12,786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13,007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14,304 </a:t>
                      </a:r>
                    </a:p>
                  </a:txBody>
                  <a:tcPr marL="3294" marR="3294" marT="3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181041"/>
                  </a:ext>
                </a:extLst>
              </a:tr>
            </a:tbl>
          </a:graphicData>
        </a:graphic>
      </p:graphicFrame>
      <p:graphicFrame>
        <p:nvGraphicFramePr>
          <p:cNvPr id="14" name="グラフ 13">
            <a:extLst>
              <a:ext uri="{FF2B5EF4-FFF2-40B4-BE49-F238E27FC236}">
                <a16:creationId xmlns:a16="http://schemas.microsoft.com/office/drawing/2014/main" id="{AFD06A86-B815-427E-A9FE-15CFF1E36A84}"/>
              </a:ext>
            </a:extLst>
          </p:cNvPr>
          <p:cNvGraphicFramePr>
            <a:graphicFrameLocks/>
          </p:cNvGraphicFramePr>
          <p:nvPr>
            <p:extLst>
              <p:ext uri="{D42A27DB-BD31-4B8C-83A1-F6EECF244321}">
                <p14:modId xmlns:p14="http://schemas.microsoft.com/office/powerpoint/2010/main" val="1901755602"/>
              </p:ext>
            </p:extLst>
          </p:nvPr>
        </p:nvGraphicFramePr>
        <p:xfrm>
          <a:off x="1475656" y="1595291"/>
          <a:ext cx="6480720" cy="2910325"/>
        </p:xfrm>
        <a:graphic>
          <a:graphicData uri="http://schemas.openxmlformats.org/drawingml/2006/chart">
            <c:chart xmlns:c="http://schemas.openxmlformats.org/drawingml/2006/chart" xmlns:r="http://schemas.openxmlformats.org/officeDocument/2006/relationships" r:id="rId6"/>
          </a:graphicData>
        </a:graphic>
      </p:graphicFrame>
      <p:sp>
        <p:nvSpPr>
          <p:cNvPr id="5" name="四角形: 角を丸くする 4">
            <a:extLst>
              <a:ext uri="{FF2B5EF4-FFF2-40B4-BE49-F238E27FC236}">
                <a16:creationId xmlns:a16="http://schemas.microsoft.com/office/drawing/2014/main" id="{A0C3C59E-1A7D-4032-A8D7-505F092107A2}"/>
              </a:ext>
            </a:extLst>
          </p:cNvPr>
          <p:cNvSpPr/>
          <p:nvPr/>
        </p:nvSpPr>
        <p:spPr>
          <a:xfrm>
            <a:off x="1285553" y="1828183"/>
            <a:ext cx="1028278" cy="2751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（百万円）</a:t>
            </a:r>
          </a:p>
        </p:txBody>
      </p:sp>
      <p:sp>
        <p:nvSpPr>
          <p:cNvPr id="16" name="四角形: 角を丸くする 15">
            <a:extLst>
              <a:ext uri="{FF2B5EF4-FFF2-40B4-BE49-F238E27FC236}">
                <a16:creationId xmlns:a16="http://schemas.microsoft.com/office/drawing/2014/main" id="{326D3A66-5876-4AD6-9EBD-3BC10CDC471B}"/>
              </a:ext>
            </a:extLst>
          </p:cNvPr>
          <p:cNvSpPr/>
          <p:nvPr/>
        </p:nvSpPr>
        <p:spPr>
          <a:xfrm>
            <a:off x="7812360" y="4408031"/>
            <a:ext cx="1028278" cy="2751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（百万円）</a:t>
            </a:r>
          </a:p>
        </p:txBody>
      </p:sp>
    </p:spTree>
    <p:extLst>
      <p:ext uri="{BB962C8B-B14F-4D97-AF65-F5344CB8AC3E}">
        <p14:creationId xmlns:p14="http://schemas.microsoft.com/office/powerpoint/2010/main" val="29379731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テキスト ボックス 7">
            <a:extLst>
              <a:ext uri="{FF2B5EF4-FFF2-40B4-BE49-F238E27FC236}">
                <a16:creationId xmlns:a16="http://schemas.microsoft.com/office/drawing/2014/main" id="{E21587CD-36B9-45C0-91AB-6275D5177975}"/>
              </a:ext>
            </a:extLst>
          </p:cNvPr>
          <p:cNvSpPr txBox="1"/>
          <p:nvPr/>
        </p:nvSpPr>
        <p:spPr>
          <a:xfrm>
            <a:off x="5364088" y="6642000"/>
            <a:ext cx="3312368" cy="200055"/>
          </a:xfrm>
          <a:prstGeom prst="rect">
            <a:avLst/>
          </a:prstGeom>
          <a:noFill/>
        </p:spPr>
        <p:txBody>
          <a:bodyPr wrap="square" rtlCol="0">
            <a:spAutoFit/>
          </a:bodyPr>
          <a:lstStyle/>
          <a:p>
            <a:r>
              <a:rPr kumimoji="1" lang="zh-TW" altLang="en-US" sz="700" dirty="0">
                <a:latin typeface="Meiryo UI" panose="020B0604030504040204" pitchFamily="50" charset="-128"/>
                <a:ea typeface="Meiryo UI" panose="020B0604030504040204" pitchFamily="50" charset="-128"/>
              </a:rPr>
              <a:t>出典：</a:t>
            </a:r>
            <a:r>
              <a:rPr kumimoji="1" lang="ja-JP" altLang="en-US" sz="700" dirty="0">
                <a:latin typeface="Meiryo UI" panose="020B0604030504040204" pitchFamily="50" charset="-128"/>
                <a:ea typeface="Meiryo UI" panose="020B0604030504040204" pitchFamily="50" charset="-128"/>
              </a:rPr>
              <a:t>市町村局において集計・作成、令和６年度当初予算額内訳は別冊に掲載</a:t>
            </a:r>
          </a:p>
        </p:txBody>
      </p:sp>
      <p:sp>
        <p:nvSpPr>
          <p:cNvPr id="9" name="正方形/長方形 8">
            <a:extLst>
              <a:ext uri="{FF2B5EF4-FFF2-40B4-BE49-F238E27FC236}">
                <a16:creationId xmlns:a16="http://schemas.microsoft.com/office/drawing/2014/main" id="{58BC90C5-973A-4417-9B10-59E77E40BD9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64</a:t>
            </a:fld>
            <a:endParaRPr lang="ja-JP" altLang="en-US" sz="1200" dirty="0">
              <a:solidFill>
                <a:prstClr val="black"/>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CDC4675B-14A2-4670-9FCE-43C9E2A1AA6B}"/>
              </a:ext>
            </a:extLst>
          </p:cNvPr>
          <p:cNvSpPr/>
          <p:nvPr/>
        </p:nvSpPr>
        <p:spPr>
          <a:xfrm>
            <a:off x="0" y="0"/>
            <a:ext cx="8712968" cy="646331"/>
          </a:xfrm>
          <a:prstGeom prst="rect">
            <a:avLst/>
          </a:prstGeom>
        </p:spPr>
        <p:txBody>
          <a:bodyPr wrap="square">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　府内市町村に対する府補助金・交付金の状況（部局別）</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575C0CAB-601B-4454-B6F7-E82280740321}"/>
              </a:ext>
            </a:extLst>
          </p:cNvPr>
          <p:cNvSpPr txBox="1"/>
          <p:nvPr/>
        </p:nvSpPr>
        <p:spPr>
          <a:xfrm>
            <a:off x="432528" y="6021288"/>
            <a:ext cx="7847911" cy="310225"/>
          </a:xfrm>
          <a:prstGeom prst="rect">
            <a:avLst/>
          </a:prstGeom>
          <a:noFill/>
        </p:spPr>
        <p:txBody>
          <a:bodyPr wrap="square">
            <a:spAutoFit/>
          </a:bodyPr>
          <a:lstStyle/>
          <a:p>
            <a:r>
              <a:rPr lang="ja-JP" altLang="en-US" sz="700" dirty="0">
                <a:latin typeface="Meiryo UI" panose="020B0604030504040204" pitchFamily="50" charset="-128"/>
                <a:ea typeface="Meiryo UI" panose="020B0604030504040204" pitchFamily="50" charset="-128"/>
              </a:rPr>
              <a:t>個人府民税徴収取扱費交付金、利子割交付金、配当割交付金、株式等譲渡所得割交付金、分離課税所得割交付金、法人事業税交付金、地方消費税交付金、ゴルフ場利用税交付金、自動車取得税交付金、環境性能割交付金、軽油引取税交付金、旧法による軽油引取税交付金、</a:t>
            </a:r>
            <a:r>
              <a:rPr lang="zh-TW" altLang="en-US" sz="700" dirty="0">
                <a:latin typeface="Meiryo UI" panose="020B0604030504040204" pitchFamily="50" charset="-128"/>
                <a:ea typeface="Meiryo UI" panose="020B0604030504040204" pitchFamily="50" charset="-128"/>
              </a:rPr>
              <a:t>府有資産所在市町村交付金</a:t>
            </a:r>
            <a:r>
              <a:rPr lang="ja-JP" altLang="en-US" sz="700" dirty="0">
                <a:latin typeface="Meiryo UI" panose="020B0604030504040204" pitchFamily="50" charset="-128"/>
                <a:ea typeface="Meiryo UI" panose="020B0604030504040204" pitchFamily="50" charset="-128"/>
              </a:rPr>
              <a:t>は除く</a:t>
            </a:r>
          </a:p>
        </p:txBody>
      </p:sp>
      <p:graphicFrame>
        <p:nvGraphicFramePr>
          <p:cNvPr id="5" name="表 4">
            <a:extLst>
              <a:ext uri="{FF2B5EF4-FFF2-40B4-BE49-F238E27FC236}">
                <a16:creationId xmlns:a16="http://schemas.microsoft.com/office/drawing/2014/main" id="{30B91E1D-270E-44D1-999C-19A7FA47B3A4}"/>
              </a:ext>
            </a:extLst>
          </p:cNvPr>
          <p:cNvGraphicFramePr>
            <a:graphicFrameLocks noGrp="1"/>
          </p:cNvGraphicFramePr>
          <p:nvPr>
            <p:extLst>
              <p:ext uri="{D42A27DB-BD31-4B8C-83A1-F6EECF244321}">
                <p14:modId xmlns:p14="http://schemas.microsoft.com/office/powerpoint/2010/main" val="3945238860"/>
              </p:ext>
            </p:extLst>
          </p:nvPr>
        </p:nvGraphicFramePr>
        <p:xfrm>
          <a:off x="244926" y="881361"/>
          <a:ext cx="8468039" cy="2448784"/>
        </p:xfrm>
        <a:graphic>
          <a:graphicData uri="http://schemas.openxmlformats.org/drawingml/2006/table">
            <a:tbl>
              <a:tblPr/>
              <a:tblGrid>
                <a:gridCol w="1530666">
                  <a:extLst>
                    <a:ext uri="{9D8B030D-6E8A-4147-A177-3AD203B41FA5}">
                      <a16:colId xmlns:a16="http://schemas.microsoft.com/office/drawing/2014/main" val="4074341555"/>
                    </a:ext>
                  </a:extLst>
                </a:gridCol>
                <a:gridCol w="1110967">
                  <a:extLst>
                    <a:ext uri="{9D8B030D-6E8A-4147-A177-3AD203B41FA5}">
                      <a16:colId xmlns:a16="http://schemas.microsoft.com/office/drawing/2014/main" val="1605429588"/>
                    </a:ext>
                  </a:extLst>
                </a:gridCol>
                <a:gridCol w="1110967">
                  <a:extLst>
                    <a:ext uri="{9D8B030D-6E8A-4147-A177-3AD203B41FA5}">
                      <a16:colId xmlns:a16="http://schemas.microsoft.com/office/drawing/2014/main" val="2994976278"/>
                    </a:ext>
                  </a:extLst>
                </a:gridCol>
                <a:gridCol w="1110967">
                  <a:extLst>
                    <a:ext uri="{9D8B030D-6E8A-4147-A177-3AD203B41FA5}">
                      <a16:colId xmlns:a16="http://schemas.microsoft.com/office/drawing/2014/main" val="3276969725"/>
                    </a:ext>
                  </a:extLst>
                </a:gridCol>
                <a:gridCol w="901118">
                  <a:extLst>
                    <a:ext uri="{9D8B030D-6E8A-4147-A177-3AD203B41FA5}">
                      <a16:colId xmlns:a16="http://schemas.microsoft.com/office/drawing/2014/main" val="2383951401"/>
                    </a:ext>
                  </a:extLst>
                </a:gridCol>
                <a:gridCol w="901118">
                  <a:extLst>
                    <a:ext uri="{9D8B030D-6E8A-4147-A177-3AD203B41FA5}">
                      <a16:colId xmlns:a16="http://schemas.microsoft.com/office/drawing/2014/main" val="1230064727"/>
                    </a:ext>
                  </a:extLst>
                </a:gridCol>
                <a:gridCol w="901118">
                  <a:extLst>
                    <a:ext uri="{9D8B030D-6E8A-4147-A177-3AD203B41FA5}">
                      <a16:colId xmlns:a16="http://schemas.microsoft.com/office/drawing/2014/main" val="1315858175"/>
                    </a:ext>
                  </a:extLst>
                </a:gridCol>
                <a:gridCol w="901118">
                  <a:extLst>
                    <a:ext uri="{9D8B030D-6E8A-4147-A177-3AD203B41FA5}">
                      <a16:colId xmlns:a16="http://schemas.microsoft.com/office/drawing/2014/main" val="1161676750"/>
                    </a:ext>
                  </a:extLst>
                </a:gridCol>
              </a:tblGrid>
              <a:tr h="183946">
                <a:tc>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市町村向けの府補助金</a:t>
                      </a:r>
                    </a:p>
                  </a:txBody>
                  <a:tcPr marL="5748" marR="5748" marT="574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effectLst/>
                        <a:latin typeface="ＭＳ 明朝" panose="02020609040205080304" pitchFamily="17" charset="-128"/>
                        <a:ea typeface="ＭＳ 明朝" panose="02020609040205080304" pitchFamily="17" charset="-128"/>
                      </a:endParaRPr>
                    </a:p>
                  </a:txBody>
                  <a:tcPr marL="5748" marR="5748" marT="574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effectLst/>
                        <a:latin typeface="ＭＳ 明朝" panose="02020609040205080304" pitchFamily="17" charset="-128"/>
                        <a:ea typeface="ＭＳ 明朝" panose="02020609040205080304" pitchFamily="17" charset="-128"/>
                      </a:endParaRPr>
                    </a:p>
                  </a:txBody>
                  <a:tcPr marL="5748" marR="5748" marT="574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effectLst/>
                        <a:latin typeface="ＭＳ 明朝" panose="02020609040205080304" pitchFamily="17" charset="-128"/>
                        <a:ea typeface="ＭＳ 明朝" panose="02020609040205080304" pitchFamily="17" charset="-128"/>
                      </a:endParaRPr>
                    </a:p>
                  </a:txBody>
                  <a:tcPr marL="5748" marR="5748" marT="574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effectLst/>
                        <a:latin typeface="ＭＳ 明朝" panose="02020609040205080304" pitchFamily="17" charset="-128"/>
                        <a:ea typeface="ＭＳ 明朝" panose="02020609040205080304" pitchFamily="17" charset="-128"/>
                      </a:endParaRPr>
                    </a:p>
                  </a:txBody>
                  <a:tcPr marL="5748" marR="5748" marT="574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effectLst/>
                        <a:latin typeface="ＭＳ 明朝" panose="02020609040205080304" pitchFamily="17" charset="-128"/>
                        <a:ea typeface="ＭＳ 明朝" panose="02020609040205080304" pitchFamily="17" charset="-128"/>
                      </a:endParaRPr>
                    </a:p>
                  </a:txBody>
                  <a:tcPr marL="5748" marR="5748" marT="574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effectLst/>
                        <a:latin typeface="ＭＳ 明朝" panose="02020609040205080304" pitchFamily="17" charset="-128"/>
                        <a:ea typeface="ＭＳ 明朝" panose="02020609040205080304" pitchFamily="17" charset="-128"/>
                      </a:endParaRPr>
                    </a:p>
                  </a:txBody>
                  <a:tcPr marL="5748" marR="5748" marT="574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ja-JP" altLang="en-US" sz="800" b="0" i="0" u="none" strike="noStrike">
                          <a:effectLst/>
                          <a:latin typeface="Meiryo UI" panose="020B0604030504040204" pitchFamily="50" charset="-128"/>
                          <a:ea typeface="Meiryo UI" panose="020B0604030504040204" pitchFamily="50" charset="-128"/>
                        </a:rPr>
                        <a:t>（千円）</a:t>
                      </a:r>
                    </a:p>
                  </a:txBody>
                  <a:tcPr marL="5748" marR="5748" marT="574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106502"/>
                  </a:ext>
                </a:extLst>
              </a:tr>
              <a:tr h="160953">
                <a:tc rowSpan="2">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　</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令和５年度</a:t>
                      </a:r>
                      <a:br>
                        <a:rPr lang="ja-JP" altLang="en-US" sz="800" b="0" i="0" u="none" strike="noStrike">
                          <a:effectLst/>
                          <a:latin typeface="Meiryo UI" panose="020B0604030504040204" pitchFamily="50" charset="-128"/>
                          <a:ea typeface="Meiryo UI" panose="020B0604030504040204" pitchFamily="50" charset="-128"/>
                        </a:rPr>
                      </a:br>
                      <a:r>
                        <a:rPr lang="ja-JP" altLang="en-US" sz="800" b="0" i="0" u="none" strike="noStrike">
                          <a:effectLst/>
                          <a:latin typeface="Meiryo UI" panose="020B0604030504040204" pitchFamily="50" charset="-128"/>
                          <a:ea typeface="Meiryo UI" panose="020B0604030504040204" pitchFamily="50" charset="-128"/>
                        </a:rPr>
                        <a:t>当初予算額</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800" b="0" i="0" u="none" strike="noStrike">
                          <a:effectLst/>
                          <a:latin typeface="Meiryo UI" panose="020B0604030504040204" pitchFamily="50" charset="-128"/>
                          <a:ea typeface="Meiryo UI" panose="020B0604030504040204" pitchFamily="50" charset="-128"/>
                        </a:rPr>
                        <a:t>令和５年度</a:t>
                      </a:r>
                      <a:br>
                        <a:rPr lang="zh-TW" altLang="en-US" sz="800" b="0" i="0" u="none" strike="noStrike">
                          <a:effectLst/>
                          <a:latin typeface="Meiryo UI" panose="020B0604030504040204" pitchFamily="50" charset="-128"/>
                          <a:ea typeface="Meiryo UI" panose="020B0604030504040204" pitchFamily="50" charset="-128"/>
                        </a:rPr>
                      </a:br>
                      <a:r>
                        <a:rPr lang="zh-TW" altLang="en-US" sz="800" b="0" i="0" u="none" strike="noStrike">
                          <a:effectLst/>
                          <a:latin typeface="Meiryo UI" panose="020B0604030504040204" pitchFamily="50" charset="-128"/>
                          <a:ea typeface="Meiryo UI" panose="020B0604030504040204" pitchFamily="50" charset="-128"/>
                        </a:rPr>
                        <a:t>決算見込額</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令和６年度</a:t>
                      </a:r>
                      <a:br>
                        <a:rPr lang="ja-JP" altLang="en-US" sz="800" b="0" i="0" u="none" strike="noStrike">
                          <a:effectLst/>
                          <a:latin typeface="Meiryo UI" panose="020B0604030504040204" pitchFamily="50" charset="-128"/>
                          <a:ea typeface="Meiryo UI" panose="020B0604030504040204" pitchFamily="50" charset="-128"/>
                        </a:rPr>
                      </a:br>
                      <a:r>
                        <a:rPr lang="ja-JP" altLang="en-US" sz="800" b="0" i="0" u="none" strike="noStrike">
                          <a:effectLst/>
                          <a:latin typeface="Meiryo UI" panose="020B0604030504040204" pitchFamily="50" charset="-128"/>
                          <a:ea typeface="Meiryo UI" panose="020B0604030504040204" pitchFamily="50" charset="-128"/>
                        </a:rPr>
                        <a:t>当初予算額</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令和６年度当初予算額の財源内訳</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84110733"/>
                  </a:ext>
                </a:extLst>
              </a:tr>
              <a:tr h="1609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国庫支出金</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地方債</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その他</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一般財源</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073455"/>
                  </a:ext>
                </a:extLst>
              </a:tr>
              <a:tr h="160953">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政策企画部</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252,269</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245,486</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642,204</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240,000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401,204</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6041641"/>
                  </a:ext>
                </a:extLst>
              </a:tr>
              <a:tr h="160953">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総務部</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1,100,000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1,100,000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1,130,000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1,130,000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6857570"/>
                  </a:ext>
                </a:extLst>
              </a:tr>
              <a:tr h="160953">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スマートシティ戦略部</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40,000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32,213</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50,000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50,000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9391989"/>
                  </a:ext>
                </a:extLst>
              </a:tr>
              <a:tr h="160953">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府民文化部</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247,338</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151,095</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253,280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131,280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122,000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2833621"/>
                  </a:ext>
                </a:extLst>
              </a:tr>
              <a:tr h="160953">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福祉部</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43,209,780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35,497,654</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37,901,126</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990,160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124,000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8,578,807</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28,208,159</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9959866"/>
                  </a:ext>
                </a:extLst>
              </a:tr>
              <a:tr h="160953">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健康医療部</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2,764,708</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2,406,011</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2,847,782</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1,107,752</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181,195</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1,558,835</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5288702"/>
                  </a:ext>
                </a:extLst>
              </a:tr>
              <a:tr h="160953">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商工労働部</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166,737</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157,947</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169,262</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157,262</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12,000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9254598"/>
                  </a:ext>
                </a:extLst>
              </a:tr>
              <a:tr h="160953">
                <a:tc>
                  <a:txBody>
                    <a:bodyPr/>
                    <a:lstStyle/>
                    <a:p>
                      <a:pPr algn="ctr" fontAlgn="ctr"/>
                      <a:r>
                        <a:rPr lang="zh-TW" altLang="en-US" sz="800" b="0" i="0" u="none" strike="noStrike">
                          <a:effectLst/>
                          <a:latin typeface="Meiryo UI" panose="020B0604030504040204" pitchFamily="50" charset="-128"/>
                          <a:ea typeface="Meiryo UI" panose="020B0604030504040204" pitchFamily="50" charset="-128"/>
                        </a:rPr>
                        <a:t>環境農林水産部</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2,437,254</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1,530,124</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1,711,386</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989,524</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64,000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292,095</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365,767</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9922536"/>
                  </a:ext>
                </a:extLst>
              </a:tr>
              <a:tr h="160953">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都市整備部</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1,274,598</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811,935</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1,189,306</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12,000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1,177,306</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745300"/>
                  </a:ext>
                </a:extLst>
              </a:tr>
              <a:tr h="160953">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大阪都市計画局</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197,458</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188,230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238,043</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238,043</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5149746"/>
                  </a:ext>
                </a:extLst>
              </a:tr>
              <a:tr h="166701">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教育庁</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5,385,134</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4,597,823</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6,528,981</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250,289</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1,593,730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4,684,962</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3106607"/>
                  </a:ext>
                </a:extLst>
              </a:tr>
              <a:tr h="166701">
                <a:tc>
                  <a:txBody>
                    <a:bodyPr/>
                    <a:lstStyle/>
                    <a:p>
                      <a:pPr algn="ctr" fontAlgn="ctr"/>
                      <a:r>
                        <a:rPr lang="ja-JP" altLang="en-US" sz="800" b="0" i="0" u="none" strike="noStrike">
                          <a:effectLst/>
                          <a:latin typeface="Meiryo UI" panose="020B0604030504040204" pitchFamily="50" charset="-128"/>
                          <a:ea typeface="Meiryo UI" panose="020B0604030504040204" pitchFamily="50" charset="-128"/>
                        </a:rPr>
                        <a:t>計</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57,075,276</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46,718,518</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52,661,370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3,626,267</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440,000</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10,646,827</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37,948,276</a:t>
                      </a:r>
                    </a:p>
                  </a:txBody>
                  <a:tcPr marL="5748" marR="5748" marT="5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2933428"/>
                  </a:ext>
                </a:extLst>
              </a:tr>
            </a:tbl>
          </a:graphicData>
        </a:graphic>
      </p:graphicFrame>
      <p:pic>
        <p:nvPicPr>
          <p:cNvPr id="2" name="図 1">
            <a:extLst>
              <a:ext uri="{FF2B5EF4-FFF2-40B4-BE49-F238E27FC236}">
                <a16:creationId xmlns:a16="http://schemas.microsoft.com/office/drawing/2014/main" id="{EE111C8D-84C1-4D9F-9CE9-3F9CDCCBC688}"/>
              </a:ext>
            </a:extLst>
          </p:cNvPr>
          <p:cNvPicPr>
            <a:picLocks noChangeAspect="1"/>
          </p:cNvPicPr>
          <p:nvPr/>
        </p:nvPicPr>
        <p:blipFill>
          <a:blip r:embed="rId3"/>
          <a:stretch>
            <a:fillRect/>
          </a:stretch>
        </p:blipFill>
        <p:spPr>
          <a:xfrm>
            <a:off x="239588" y="3527856"/>
            <a:ext cx="8468039" cy="2349618"/>
          </a:xfrm>
          <a:prstGeom prst="rect">
            <a:avLst/>
          </a:prstGeom>
        </p:spPr>
      </p:pic>
    </p:spTree>
    <p:extLst>
      <p:ext uri="{BB962C8B-B14F-4D97-AF65-F5344CB8AC3E}">
        <p14:creationId xmlns:p14="http://schemas.microsoft.com/office/powerpoint/2010/main" val="202468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矢印: 右 9">
            <a:extLst>
              <a:ext uri="{FF2B5EF4-FFF2-40B4-BE49-F238E27FC236}">
                <a16:creationId xmlns:a16="http://schemas.microsoft.com/office/drawing/2014/main" id="{F5FD1664-7E4C-4AE8-8747-851B258AA3C4}"/>
              </a:ext>
            </a:extLst>
          </p:cNvPr>
          <p:cNvSpPr/>
          <p:nvPr/>
        </p:nvSpPr>
        <p:spPr>
          <a:xfrm>
            <a:off x="4425207" y="2078913"/>
            <a:ext cx="290301" cy="1282338"/>
          </a:xfrm>
          <a:prstGeom prst="righ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6" name="矢印: 右 15">
            <a:extLst>
              <a:ext uri="{FF2B5EF4-FFF2-40B4-BE49-F238E27FC236}">
                <a16:creationId xmlns:a16="http://schemas.microsoft.com/office/drawing/2014/main" id="{03F6E812-C281-40C3-955D-860D3163D4EF}"/>
              </a:ext>
            </a:extLst>
          </p:cNvPr>
          <p:cNvSpPr/>
          <p:nvPr/>
        </p:nvSpPr>
        <p:spPr>
          <a:xfrm>
            <a:off x="4434877" y="4592232"/>
            <a:ext cx="290302" cy="1282338"/>
          </a:xfrm>
          <a:prstGeom prst="righ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aphicFrame>
        <p:nvGraphicFramePr>
          <p:cNvPr id="21" name="グラフ 20">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657227209"/>
              </p:ext>
            </p:extLst>
          </p:nvPr>
        </p:nvGraphicFramePr>
        <p:xfrm>
          <a:off x="4715507" y="1524852"/>
          <a:ext cx="4140554"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911212069"/>
              </p:ext>
            </p:extLst>
          </p:nvPr>
        </p:nvGraphicFramePr>
        <p:xfrm>
          <a:off x="284652" y="1524852"/>
          <a:ext cx="4140554"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742151178"/>
              </p:ext>
            </p:extLst>
          </p:nvPr>
        </p:nvGraphicFramePr>
        <p:xfrm>
          <a:off x="284652" y="4049685"/>
          <a:ext cx="4140554"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グラフ 18">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560415974"/>
              </p:ext>
            </p:extLst>
          </p:nvPr>
        </p:nvGraphicFramePr>
        <p:xfrm>
          <a:off x="4715507" y="4049685"/>
          <a:ext cx="4140554" cy="2520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正方形/長方形 11">
            <a:extLst>
              <a:ext uri="{FF2B5EF4-FFF2-40B4-BE49-F238E27FC236}">
                <a16:creationId xmlns:a16="http://schemas.microsoft.com/office/drawing/2014/main" id="{DC4D7D81-E374-4276-876D-26A85221D04C}"/>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6</a:t>
            </a:fld>
            <a:endParaRPr lang="ja-JP" altLang="en-US" sz="1200" dirty="0">
              <a:solidFill>
                <a:prstClr val="black"/>
              </a:solidFill>
              <a:ea typeface="Meiryo UI" panose="020B0604030504040204" pitchFamily="50" charset="-128"/>
            </a:endParaRPr>
          </a:p>
        </p:txBody>
      </p:sp>
      <p:sp>
        <p:nvSpPr>
          <p:cNvPr id="18" name="正方形/長方形 17">
            <a:extLst>
              <a:ext uri="{FF2B5EF4-FFF2-40B4-BE49-F238E27FC236}">
                <a16:creationId xmlns:a16="http://schemas.microsoft.com/office/drawing/2014/main" id="{08525621-0C4C-4F34-8A4A-7AFC8F39CB27}"/>
              </a:ext>
            </a:extLst>
          </p:cNvPr>
          <p:cNvSpPr/>
          <p:nvPr/>
        </p:nvSpPr>
        <p:spPr>
          <a:xfrm>
            <a:off x="0" y="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２ 人口の現状・将来推計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（２）人口ピラミッド（</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南河内地域・泉州（泉北・泉南）地域</a:t>
            </a:r>
          </a:p>
        </p:txBody>
      </p:sp>
      <p:cxnSp>
        <p:nvCxnSpPr>
          <p:cNvPr id="23" name="直線コネクタ 22">
            <a:extLst>
              <a:ext uri="{FF2B5EF4-FFF2-40B4-BE49-F238E27FC236}">
                <a16:creationId xmlns:a16="http://schemas.microsoft.com/office/drawing/2014/main" id="{92055BD5-5123-4C31-88EF-BCBB6091CA63}"/>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4" name="テキスト ボックス 23">
            <a:extLst>
              <a:ext uri="{FF2B5EF4-FFF2-40B4-BE49-F238E27FC236}">
                <a16:creationId xmlns:a16="http://schemas.microsoft.com/office/drawing/2014/main" id="{F4236383-CC09-4BA1-A764-836308427026}"/>
              </a:ext>
            </a:extLst>
          </p:cNvPr>
          <p:cNvSpPr txBox="1"/>
          <p:nvPr/>
        </p:nvSpPr>
        <p:spPr>
          <a:xfrm>
            <a:off x="179512" y="814099"/>
            <a:ext cx="8784976" cy="47490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 年少人口（</a:t>
            </a:r>
            <a:r>
              <a:rPr lang="en-US" altLang="ja-JP" sz="1100" dirty="0">
                <a:latin typeface="Meiryo UI" panose="020B0604030504040204" pitchFamily="50" charset="-128"/>
                <a:ea typeface="Meiryo UI" panose="020B0604030504040204" pitchFamily="50" charset="-128"/>
              </a:rPr>
              <a:t>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歳）及び生産年齢人口（</a:t>
            </a:r>
            <a:r>
              <a:rPr lang="en-US" altLang="ja-JP" sz="1100" dirty="0">
                <a:latin typeface="Meiryo UI" panose="020B0604030504040204" pitchFamily="50" charset="-128"/>
                <a:ea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64</a:t>
            </a:r>
            <a:r>
              <a:rPr lang="ja-JP" altLang="en-US" sz="1100" dirty="0">
                <a:latin typeface="Meiryo UI" panose="020B0604030504040204" pitchFamily="50" charset="-128"/>
                <a:ea typeface="Meiryo UI" panose="020B0604030504040204" pitchFamily="50" charset="-128"/>
              </a:rPr>
              <a:t>歳）が大幅に減少し、第</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次ベビーブーム世代の方（</a:t>
            </a:r>
            <a:r>
              <a:rPr lang="en-US" altLang="ja-JP" sz="1100" dirty="0">
                <a:latin typeface="Meiryo UI" panose="020B0604030504040204" pitchFamily="50" charset="-128"/>
                <a:ea typeface="Meiryo UI" panose="020B0604030504040204" pitchFamily="50" charset="-128"/>
              </a:rPr>
              <a:t>1971</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1974</a:t>
            </a:r>
            <a:r>
              <a:rPr lang="ja-JP" altLang="en-US" sz="1100" dirty="0">
                <a:latin typeface="Meiryo UI" panose="020B0604030504040204" pitchFamily="50" charset="-128"/>
                <a:ea typeface="Meiryo UI" panose="020B0604030504040204" pitchFamily="50" charset="-128"/>
              </a:rPr>
              <a:t>年生まれ）が</a:t>
            </a:r>
            <a:r>
              <a:rPr lang="en-US" altLang="ja-JP" sz="1100" dirty="0">
                <a:latin typeface="Meiryo UI" panose="020B0604030504040204" pitchFamily="50" charset="-128"/>
                <a:ea typeface="Meiryo UI" panose="020B0604030504040204" pitchFamily="50" charset="-128"/>
              </a:rPr>
              <a:t>65</a:t>
            </a:r>
            <a:r>
              <a:rPr lang="ja-JP" altLang="en-US" sz="1100" dirty="0">
                <a:latin typeface="Meiryo UI" panose="020B0604030504040204" pitchFamily="50" charset="-128"/>
                <a:ea typeface="Meiryo UI" panose="020B0604030504040204" pitchFamily="50" charset="-128"/>
              </a:rPr>
              <a:t>歳以上と</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なる等により、高齢化が進む。</a:t>
            </a:r>
          </a:p>
        </p:txBody>
      </p:sp>
      <p:sp>
        <p:nvSpPr>
          <p:cNvPr id="15" name="四角形: 角を丸くする 14">
            <a:extLst>
              <a:ext uri="{FF2B5EF4-FFF2-40B4-BE49-F238E27FC236}">
                <a16:creationId xmlns:a16="http://schemas.microsoft.com/office/drawing/2014/main" id="{4CA99603-C3CF-492F-BCAE-444475620162}"/>
              </a:ext>
            </a:extLst>
          </p:cNvPr>
          <p:cNvSpPr/>
          <p:nvPr/>
        </p:nvSpPr>
        <p:spPr>
          <a:xfrm>
            <a:off x="8316416" y="287280"/>
            <a:ext cx="764179" cy="405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3/3</a:t>
            </a:r>
          </a:p>
        </p:txBody>
      </p:sp>
      <p:sp>
        <p:nvSpPr>
          <p:cNvPr id="20" name="テキスト ボックス 19">
            <a:extLst>
              <a:ext uri="{FF2B5EF4-FFF2-40B4-BE49-F238E27FC236}">
                <a16:creationId xmlns:a16="http://schemas.microsoft.com/office/drawing/2014/main" id="{0F3C3D17-7B26-49C2-A2BB-09BFD8183BF8}"/>
              </a:ext>
            </a:extLst>
          </p:cNvPr>
          <p:cNvSpPr txBox="1"/>
          <p:nvPr/>
        </p:nvSpPr>
        <p:spPr>
          <a:xfrm>
            <a:off x="3851920" y="6577292"/>
            <a:ext cx="569754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a:t>
            </a:r>
          </a:p>
        </p:txBody>
      </p:sp>
    </p:spTree>
    <p:extLst>
      <p:ext uri="{BB962C8B-B14F-4D97-AF65-F5344CB8AC3E}">
        <p14:creationId xmlns:p14="http://schemas.microsoft.com/office/powerpoint/2010/main" val="176154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a:extLst>
              <a:ext uri="{FF2B5EF4-FFF2-40B4-BE49-F238E27FC236}">
                <a16:creationId xmlns:a16="http://schemas.microsoft.com/office/drawing/2014/main" id="{1071691D-7BDF-4DD5-84F0-9B802E891E1C}"/>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正方形/長方形 14">
            <a:extLst>
              <a:ext uri="{FF2B5EF4-FFF2-40B4-BE49-F238E27FC236}">
                <a16:creationId xmlns:a16="http://schemas.microsoft.com/office/drawing/2014/main" id="{60A703D7-8275-4808-A42D-4A30D24A8E09}"/>
              </a:ext>
            </a:extLst>
          </p:cNvPr>
          <p:cNvSpPr/>
          <p:nvPr/>
        </p:nvSpPr>
        <p:spPr>
          <a:xfrm>
            <a:off x="0" y="-36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２ 人口の現状・将来推計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人口増減率別団体数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 name="テキスト ボックス 1">
            <a:extLst>
              <a:ext uri="{FF2B5EF4-FFF2-40B4-BE49-F238E27FC236}">
                <a16:creationId xmlns:a16="http://schemas.microsoft.com/office/drawing/2014/main" id="{2B365B83-DDFE-4E1C-81FC-30398BC7F20F}"/>
              </a:ext>
            </a:extLst>
          </p:cNvPr>
          <p:cNvSpPr txBox="1"/>
          <p:nvPr/>
        </p:nvSpPr>
        <p:spPr>
          <a:xfrm>
            <a:off x="3903080" y="6607145"/>
            <a:ext cx="5004048"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a:t>
            </a:r>
          </a:p>
        </p:txBody>
      </p:sp>
      <p:sp>
        <p:nvSpPr>
          <p:cNvPr id="11" name="テキスト ボックス 10">
            <a:extLst>
              <a:ext uri="{FF2B5EF4-FFF2-40B4-BE49-F238E27FC236}">
                <a16:creationId xmlns:a16="http://schemas.microsoft.com/office/drawing/2014/main" id="{98013376-9DAD-4F87-AB98-64586521B959}"/>
              </a:ext>
            </a:extLst>
          </p:cNvPr>
          <p:cNvSpPr txBox="1"/>
          <p:nvPr/>
        </p:nvSpPr>
        <p:spPr>
          <a:xfrm>
            <a:off x="164406" y="723456"/>
            <a:ext cx="8766679" cy="87823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2040</a:t>
            </a:r>
            <a:r>
              <a:rPr lang="ja-JP" altLang="en-US" sz="1100" dirty="0">
                <a:latin typeface="Meiryo UI" panose="020B0604030504040204" pitchFamily="50" charset="-128"/>
                <a:ea typeface="Meiryo UI" panose="020B0604030504040204" pitchFamily="50" charset="-128"/>
              </a:rPr>
              <a:t>年に向けて、総人口は府内全市町村で減少することが見込まれているが、地域別には北大阪地域や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南河内地域、泉州地域で、より厳しい団体がある。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生産年齢人口は</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％以上減少する団体が</a:t>
            </a: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団体ある。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高齢者人口も減少局面に入る団体が５団体ある。</a:t>
            </a:r>
            <a:endParaRPr lang="en-US" altLang="ja-JP" sz="11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9C0665A-D5AD-4BB4-87F6-C19602C3009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7</a:t>
            </a:fld>
            <a:endParaRPr lang="ja-JP" altLang="en-US" sz="1200" dirty="0">
              <a:solidFill>
                <a:prstClr val="black"/>
              </a:solidFill>
              <a:ea typeface="Meiryo UI" panose="020B0604030504040204" pitchFamily="50" charset="-128"/>
            </a:endParaRPr>
          </a:p>
        </p:txBody>
      </p:sp>
      <p:graphicFrame>
        <p:nvGraphicFramePr>
          <p:cNvPr id="6" name="表 5">
            <a:extLst>
              <a:ext uri="{FF2B5EF4-FFF2-40B4-BE49-F238E27FC236}">
                <a16:creationId xmlns:a16="http://schemas.microsoft.com/office/drawing/2014/main" id="{D1C3D441-8792-4967-A63C-9FC6932D84E7}"/>
              </a:ext>
            </a:extLst>
          </p:cNvPr>
          <p:cNvGraphicFramePr>
            <a:graphicFrameLocks noGrp="1"/>
          </p:cNvGraphicFramePr>
          <p:nvPr>
            <p:extLst>
              <p:ext uri="{D42A27DB-BD31-4B8C-83A1-F6EECF244321}">
                <p14:modId xmlns:p14="http://schemas.microsoft.com/office/powerpoint/2010/main" val="2834329589"/>
              </p:ext>
            </p:extLst>
          </p:nvPr>
        </p:nvGraphicFramePr>
        <p:xfrm>
          <a:off x="179511" y="1679175"/>
          <a:ext cx="8784978" cy="4785815"/>
        </p:xfrm>
        <a:graphic>
          <a:graphicData uri="http://schemas.openxmlformats.org/drawingml/2006/table">
            <a:tbl>
              <a:tblPr/>
              <a:tblGrid>
                <a:gridCol w="65194">
                  <a:extLst>
                    <a:ext uri="{9D8B030D-6E8A-4147-A177-3AD203B41FA5}">
                      <a16:colId xmlns:a16="http://schemas.microsoft.com/office/drawing/2014/main" val="1009876695"/>
                    </a:ext>
                  </a:extLst>
                </a:gridCol>
                <a:gridCol w="154837">
                  <a:extLst>
                    <a:ext uri="{9D8B030D-6E8A-4147-A177-3AD203B41FA5}">
                      <a16:colId xmlns:a16="http://schemas.microsoft.com/office/drawing/2014/main" val="2656197772"/>
                    </a:ext>
                  </a:extLst>
                </a:gridCol>
                <a:gridCol w="97792">
                  <a:extLst>
                    <a:ext uri="{9D8B030D-6E8A-4147-A177-3AD203B41FA5}">
                      <a16:colId xmlns:a16="http://schemas.microsoft.com/office/drawing/2014/main" val="710530586"/>
                    </a:ext>
                  </a:extLst>
                </a:gridCol>
                <a:gridCol w="301525">
                  <a:extLst>
                    <a:ext uri="{9D8B030D-6E8A-4147-A177-3AD203B41FA5}">
                      <a16:colId xmlns:a16="http://schemas.microsoft.com/office/drawing/2014/main" val="4288412398"/>
                    </a:ext>
                  </a:extLst>
                </a:gridCol>
                <a:gridCol w="521557">
                  <a:extLst>
                    <a:ext uri="{9D8B030D-6E8A-4147-A177-3AD203B41FA5}">
                      <a16:colId xmlns:a16="http://schemas.microsoft.com/office/drawing/2014/main" val="2954914685"/>
                    </a:ext>
                  </a:extLst>
                </a:gridCol>
                <a:gridCol w="782336">
                  <a:extLst>
                    <a:ext uri="{9D8B030D-6E8A-4147-A177-3AD203B41FA5}">
                      <a16:colId xmlns:a16="http://schemas.microsoft.com/office/drawing/2014/main" val="2667620048"/>
                    </a:ext>
                  </a:extLst>
                </a:gridCol>
                <a:gridCol w="782336">
                  <a:extLst>
                    <a:ext uri="{9D8B030D-6E8A-4147-A177-3AD203B41FA5}">
                      <a16:colId xmlns:a16="http://schemas.microsoft.com/office/drawing/2014/main" val="2849515311"/>
                    </a:ext>
                  </a:extLst>
                </a:gridCol>
                <a:gridCol w="611200">
                  <a:extLst>
                    <a:ext uri="{9D8B030D-6E8A-4147-A177-3AD203B41FA5}">
                      <a16:colId xmlns:a16="http://schemas.microsoft.com/office/drawing/2014/main" val="124288633"/>
                    </a:ext>
                  </a:extLst>
                </a:gridCol>
                <a:gridCol w="521557">
                  <a:extLst>
                    <a:ext uri="{9D8B030D-6E8A-4147-A177-3AD203B41FA5}">
                      <a16:colId xmlns:a16="http://schemas.microsoft.com/office/drawing/2014/main" val="3078301588"/>
                    </a:ext>
                  </a:extLst>
                </a:gridCol>
                <a:gridCol w="782336">
                  <a:extLst>
                    <a:ext uri="{9D8B030D-6E8A-4147-A177-3AD203B41FA5}">
                      <a16:colId xmlns:a16="http://schemas.microsoft.com/office/drawing/2014/main" val="712124337"/>
                    </a:ext>
                  </a:extLst>
                </a:gridCol>
                <a:gridCol w="782336">
                  <a:extLst>
                    <a:ext uri="{9D8B030D-6E8A-4147-A177-3AD203B41FA5}">
                      <a16:colId xmlns:a16="http://schemas.microsoft.com/office/drawing/2014/main" val="2453042410"/>
                    </a:ext>
                  </a:extLst>
                </a:gridCol>
                <a:gridCol w="611200">
                  <a:extLst>
                    <a:ext uri="{9D8B030D-6E8A-4147-A177-3AD203B41FA5}">
                      <a16:colId xmlns:a16="http://schemas.microsoft.com/office/drawing/2014/main" val="3466480338"/>
                    </a:ext>
                  </a:extLst>
                </a:gridCol>
                <a:gridCol w="521557">
                  <a:extLst>
                    <a:ext uri="{9D8B030D-6E8A-4147-A177-3AD203B41FA5}">
                      <a16:colId xmlns:a16="http://schemas.microsoft.com/office/drawing/2014/main" val="3027438073"/>
                    </a:ext>
                  </a:extLst>
                </a:gridCol>
                <a:gridCol w="782336">
                  <a:extLst>
                    <a:ext uri="{9D8B030D-6E8A-4147-A177-3AD203B41FA5}">
                      <a16:colId xmlns:a16="http://schemas.microsoft.com/office/drawing/2014/main" val="2381335270"/>
                    </a:ext>
                  </a:extLst>
                </a:gridCol>
                <a:gridCol w="782336">
                  <a:extLst>
                    <a:ext uri="{9D8B030D-6E8A-4147-A177-3AD203B41FA5}">
                      <a16:colId xmlns:a16="http://schemas.microsoft.com/office/drawing/2014/main" val="3328850422"/>
                    </a:ext>
                  </a:extLst>
                </a:gridCol>
                <a:gridCol w="611200">
                  <a:extLst>
                    <a:ext uri="{9D8B030D-6E8A-4147-A177-3AD203B41FA5}">
                      <a16:colId xmlns:a16="http://schemas.microsoft.com/office/drawing/2014/main" val="1037719009"/>
                    </a:ext>
                  </a:extLst>
                </a:gridCol>
                <a:gridCol w="73343">
                  <a:extLst>
                    <a:ext uri="{9D8B030D-6E8A-4147-A177-3AD203B41FA5}">
                      <a16:colId xmlns:a16="http://schemas.microsoft.com/office/drawing/2014/main" val="2753158170"/>
                    </a:ext>
                  </a:extLst>
                </a:gridCol>
              </a:tblGrid>
              <a:tr h="113025">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a:noFill/>
                    </a:lnB>
                  </a:tcPr>
                </a:tc>
                <a:extLst>
                  <a:ext uri="{0D108BD9-81ED-4DB2-BD59-A6C34878D82A}">
                    <a16:rowId xmlns:a16="http://schemas.microsoft.com/office/drawing/2014/main" val="561394322"/>
                  </a:ext>
                </a:extLst>
              </a:tr>
              <a:tr h="148500">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大阪府</a:t>
                      </a:r>
                    </a:p>
                  </a:txBody>
                  <a:tcPr marL="3658" marR="3658" marT="3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北大阪（豊能・三島）地域</a:t>
                      </a:r>
                    </a:p>
                  </a:txBody>
                  <a:tcPr marL="3658" marR="3658" marT="3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南河内地域</a:t>
                      </a:r>
                    </a:p>
                  </a:txBody>
                  <a:tcPr marL="3658" marR="3658" marT="3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12309784"/>
                  </a:ext>
                </a:extLst>
              </a:tr>
              <a:tr h="148500">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rowSpan="2" gridSpan="3">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総人口</a:t>
                      </a:r>
                    </a:p>
                  </a:txBody>
                  <a:tcPr marL="3658" marR="3658" marT="3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1296690"/>
                  </a:ext>
                </a:extLst>
              </a:tr>
              <a:tr h="263999">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4</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町村</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８市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８市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町</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7</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１村</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４市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36923651"/>
                  </a:ext>
                </a:extLst>
              </a:tr>
              <a:tr h="152625">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rowSpan="8">
                  <a:txBody>
                    <a:bodyPr/>
                    <a:lstStyle/>
                    <a:p>
                      <a:pPr algn="ctr" fontAlgn="ctr"/>
                      <a:r>
                        <a:rPr lang="ja-JP" altLang="en-US" sz="700" b="0" i="0" u="none" strike="noStrike">
                          <a:solidFill>
                            <a:srgbClr val="FFFFFF"/>
                          </a:solidFill>
                          <a:effectLst/>
                          <a:latin typeface="Arial" panose="020B0604020202020204" pitchFamily="34" charset="0"/>
                          <a:ea typeface="游ゴシック" panose="020B0400000000000000"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rowSpan="2" gridSpan="2">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年少人口</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rowSpan="2" hMerge="1">
                  <a:txBody>
                    <a:bodyPr/>
                    <a:lstStyle/>
                    <a:p>
                      <a:endParaRPr kumimoji="1" lang="ja-JP" altLang="en-US"/>
                    </a:p>
                  </a:txBody>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56131039"/>
                  </a:ext>
                </a:extLst>
              </a:tr>
              <a:tr h="263999">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４町村</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３町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３町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３市</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町</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4</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１村</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５市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43274821"/>
                  </a:ext>
                </a:extLst>
              </a:tr>
              <a:tr h="152625">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gridSpan="2">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生産年齢人口</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rowSpan="2" hMerge="1">
                  <a:txBody>
                    <a:bodyPr/>
                    <a:lstStyle/>
                    <a:p>
                      <a:endParaRPr kumimoji="1" lang="ja-JP" altLang="en-US"/>
                    </a:p>
                  </a:txBody>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0935601"/>
                  </a:ext>
                </a:extLst>
              </a:tr>
              <a:tr h="263999">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３町村</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８市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３町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７市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町</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６市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１村</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４市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93418702"/>
                  </a:ext>
                </a:extLst>
              </a:tr>
              <a:tr h="152625">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gridSpan="2">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高齢者人口</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rowSpan="2" hMerge="1">
                  <a:txBody>
                    <a:bodyPr/>
                    <a:lstStyle/>
                    <a:p>
                      <a:endParaRPr kumimoji="1" lang="ja-JP" altLang="en-US"/>
                    </a:p>
                  </a:txBody>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1353913"/>
                  </a:ext>
                </a:extLst>
              </a:tr>
              <a:tr h="263999">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２町村</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３町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３町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６市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１村</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５市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03834140"/>
                  </a:ext>
                </a:extLst>
              </a:tr>
              <a:tr h="152625">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rowSpan="2">
                  <a:txBody>
                    <a:bodyPr/>
                    <a:lstStyle/>
                    <a:p>
                      <a:pPr algn="ctr" rtl="0" fontAlgn="ctr"/>
                      <a:r>
                        <a:rPr lang="ja-JP" altLang="en-US" sz="500" b="1" i="0" u="none" strike="noStrike">
                          <a:solidFill>
                            <a:srgbClr val="FFFFFF"/>
                          </a:solidFill>
                          <a:effectLst/>
                          <a:latin typeface="Meiryo UI" panose="020B0604030504040204" pitchFamily="50" charset="-128"/>
                          <a:ea typeface="Meiryo UI" panose="020B0604030504040204" pitchFamily="50" charset="-128"/>
                        </a:rPr>
                        <a:t>後期高齢者人口</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7705656"/>
                  </a:ext>
                </a:extLst>
              </a:tr>
              <a:tr h="268124">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２町村</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r>
                        <a:rPr lang="ja-JP" altLang="en-US" sz="700" b="0" i="0" u="none" strike="noStrike">
                          <a:solidFill>
                            <a:srgbClr val="000000"/>
                          </a:solidFill>
                          <a:effectLst/>
                          <a:latin typeface="Meiryo UI" panose="020B0604030504040204" pitchFamily="50" charset="-128"/>
                          <a:ea typeface="Meiryo UI" panose="020B0604030504040204" pitchFamily="50" charset="-128"/>
                        </a:rPr>
                        <a:t>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３町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８市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４町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３市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３市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１村</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３市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32979328"/>
                  </a:ext>
                </a:extLst>
              </a:tr>
              <a:tr h="113025">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a:noFill/>
                    </a:lnB>
                  </a:tcPr>
                </a:tc>
                <a:extLst>
                  <a:ext uri="{0D108BD9-81ED-4DB2-BD59-A6C34878D82A}">
                    <a16:rowId xmlns:a16="http://schemas.microsoft.com/office/drawing/2014/main" val="3624367585"/>
                  </a:ext>
                </a:extLst>
              </a:tr>
              <a:tr h="148500">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大阪市</a:t>
                      </a:r>
                    </a:p>
                  </a:txBody>
                  <a:tcPr marL="3658" marR="3658" marT="3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東大阪（北河内・中河内）地域</a:t>
                      </a:r>
                    </a:p>
                  </a:txBody>
                  <a:tcPr marL="3658" marR="3658" marT="3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泉州（泉北・泉南）地域</a:t>
                      </a:r>
                    </a:p>
                  </a:txBody>
                  <a:tcPr marL="3658" marR="3658" marT="3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4992367"/>
                  </a:ext>
                </a:extLst>
              </a:tr>
              <a:tr h="148500">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rowSpan="2" gridSpan="3">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総人口</a:t>
                      </a:r>
                    </a:p>
                  </a:txBody>
                  <a:tcPr marL="3658" marR="3658" marT="3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53608089"/>
                  </a:ext>
                </a:extLst>
              </a:tr>
              <a:tr h="263999">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８市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７市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11580038"/>
                  </a:ext>
                </a:extLst>
              </a:tr>
              <a:tr h="148500">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rowSpan="8">
                  <a:txBody>
                    <a:bodyPr/>
                    <a:lstStyle/>
                    <a:p>
                      <a:pPr algn="ctr" fontAlgn="ctr"/>
                      <a:r>
                        <a:rPr lang="ja-JP" altLang="en-US" sz="700" b="0" i="0" u="none" strike="noStrike">
                          <a:solidFill>
                            <a:srgbClr val="FFFFFF"/>
                          </a:solidFill>
                          <a:effectLst/>
                          <a:latin typeface="Arial" panose="020B0604020202020204" pitchFamily="34" charset="0"/>
                          <a:ea typeface="游ゴシック" panose="020B0400000000000000"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rowSpan="2" gridSpan="2">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年少人口</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rowSpan="2" hMerge="1">
                  <a:txBody>
                    <a:bodyPr/>
                    <a:lstStyle/>
                    <a:p>
                      <a:endParaRPr kumimoji="1" lang="ja-JP" altLang="en-US"/>
                    </a:p>
                  </a:txBody>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8161693"/>
                  </a:ext>
                </a:extLst>
              </a:tr>
              <a:tr h="263999">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５市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５市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６市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1515633"/>
                  </a:ext>
                </a:extLst>
              </a:tr>
              <a:tr h="148500">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gridSpan="2">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生産年齢人口</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rowSpan="2" hMerge="1">
                  <a:txBody>
                    <a:bodyPr/>
                    <a:lstStyle/>
                    <a:p>
                      <a:endParaRPr kumimoji="1" lang="ja-JP" altLang="en-US"/>
                    </a:p>
                  </a:txBody>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50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30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15</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30887777"/>
                  </a:ext>
                </a:extLst>
              </a:tr>
              <a:tr h="263999">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８市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７市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73516018"/>
                  </a:ext>
                </a:extLst>
              </a:tr>
              <a:tr h="148500">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gridSpan="2">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高齢者人口</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rowSpan="2" hMerge="1">
                  <a:txBody>
                    <a:bodyPr/>
                    <a:lstStyle/>
                    <a:p>
                      <a:endParaRPr kumimoji="1" lang="ja-JP" altLang="en-US"/>
                    </a:p>
                  </a:txBody>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8485083"/>
                  </a:ext>
                </a:extLst>
              </a:tr>
              <a:tr h="263999">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７市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３市</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４市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２町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５市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02717797"/>
                  </a:ext>
                </a:extLst>
              </a:tr>
              <a:tr h="148500">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rowSpan="2">
                  <a:txBody>
                    <a:bodyPr/>
                    <a:lstStyle/>
                    <a:p>
                      <a:pPr algn="ctr" rtl="0" fontAlgn="ctr"/>
                      <a:r>
                        <a:rPr lang="ja-JP" altLang="en-US" sz="500" b="1" i="0" u="none" strike="noStrike">
                          <a:solidFill>
                            <a:srgbClr val="FFFFFF"/>
                          </a:solidFill>
                          <a:effectLst/>
                          <a:latin typeface="Meiryo UI" panose="020B0604030504040204" pitchFamily="50" charset="-128"/>
                          <a:ea typeface="Meiryo UI" panose="020B0604030504040204" pitchFamily="50" charset="-128"/>
                        </a:rPr>
                        <a:t>後期高齢者人口</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altLang="ja-JP" sz="700" b="1" i="0" u="none" strike="noStrike">
                          <a:solidFill>
                            <a:srgbClr val="FFFFFF"/>
                          </a:solidFill>
                          <a:effectLst/>
                          <a:latin typeface="Meiryo UI" panose="020B0604030504040204" pitchFamily="50" charset="-128"/>
                          <a:ea typeface="Meiryo UI" panose="020B0604030504040204" pitchFamily="50" charset="-128"/>
                        </a:rPr>
                        <a:t>+10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r>
                        <a:rPr lang="en-US" altLang="ja-JP" sz="700" b="1" i="0" u="none" strike="noStrike">
                          <a:solidFill>
                            <a:srgbClr val="FFFFFF"/>
                          </a:solidFill>
                          <a:effectLst/>
                          <a:latin typeface="Meiryo UI" panose="020B0604030504040204" pitchFamily="50" charset="-128"/>
                          <a:ea typeface="Meiryo UI" panose="020B0604030504040204" pitchFamily="50" charset="-128"/>
                        </a:rPr>
                        <a:t>20%</a:t>
                      </a:r>
                      <a:r>
                        <a:rPr lang="ja-JP" altLang="en-US" sz="700" b="1" i="0" u="none" strike="noStrike">
                          <a:solidFill>
                            <a:srgbClr val="FFFFFF"/>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851131"/>
                  </a:ext>
                </a:extLst>
              </a:tr>
              <a:tr h="268124">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２市</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５市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２市</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１市</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１市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５市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３市</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１町</a:t>
                      </a:r>
                    </a:p>
                  </a:txBody>
                  <a:tcPr marL="3658" marR="3658" marT="3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0679365"/>
                  </a:ext>
                </a:extLst>
              </a:tr>
              <a:tr h="113025">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58" marR="3658" marT="3658" marB="0" anchor="ctr">
                    <a:lnL>
                      <a:noFill/>
                    </a:lnL>
                    <a:lnR>
                      <a:noFill/>
                    </a:lnR>
                    <a:lnT>
                      <a:noFill/>
                    </a:lnT>
                    <a:lnB>
                      <a:noFill/>
                    </a:lnB>
                  </a:tcPr>
                </a:tc>
                <a:extLst>
                  <a:ext uri="{0D108BD9-81ED-4DB2-BD59-A6C34878D82A}">
                    <a16:rowId xmlns:a16="http://schemas.microsoft.com/office/drawing/2014/main" val="1691972601"/>
                  </a:ext>
                </a:extLst>
              </a:tr>
            </a:tbl>
          </a:graphicData>
        </a:graphic>
      </p:graphicFrame>
      <p:sp>
        <p:nvSpPr>
          <p:cNvPr id="8" name="四角形: 角を丸くする 7">
            <a:extLst>
              <a:ext uri="{FF2B5EF4-FFF2-40B4-BE49-F238E27FC236}">
                <a16:creationId xmlns:a16="http://schemas.microsoft.com/office/drawing/2014/main" id="{ED00A08F-9D1A-4631-9988-B821CE2F2AD0}"/>
              </a:ext>
            </a:extLst>
          </p:cNvPr>
          <p:cNvSpPr/>
          <p:nvPr/>
        </p:nvSpPr>
        <p:spPr>
          <a:xfrm>
            <a:off x="2267744" y="1772816"/>
            <a:ext cx="1379270" cy="2008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600" dirty="0">
                <a:solidFill>
                  <a:schemeClr val="bg1"/>
                </a:solidFill>
                <a:latin typeface="Meiryo UI" panose="020B0604030504040204" pitchFamily="50" charset="-128"/>
                <a:ea typeface="Meiryo UI" panose="020B0604030504040204" pitchFamily="50" charset="-128"/>
              </a:rPr>
              <a:t>※</a:t>
            </a:r>
            <a:r>
              <a:rPr kumimoji="1" lang="ja-JP" altLang="en-US" sz="600" dirty="0">
                <a:solidFill>
                  <a:schemeClr val="bg1"/>
                </a:solidFill>
                <a:latin typeface="Meiryo UI" panose="020B0604030504040204" pitchFamily="50" charset="-128"/>
                <a:ea typeface="Meiryo UI" panose="020B0604030504040204" pitchFamily="50" charset="-128"/>
              </a:rPr>
              <a:t>基本方針</a:t>
            </a:r>
            <a:r>
              <a:rPr kumimoji="1" lang="en-US" altLang="ja-JP" sz="600" dirty="0">
                <a:solidFill>
                  <a:schemeClr val="bg1"/>
                </a:solidFill>
                <a:latin typeface="Meiryo UI" panose="020B0604030504040204" pitchFamily="50" charset="-128"/>
                <a:ea typeface="Meiryo UI" panose="020B0604030504040204" pitchFamily="50" charset="-128"/>
              </a:rPr>
              <a:t>P10</a:t>
            </a:r>
            <a:r>
              <a:rPr kumimoji="1" lang="ja-JP" altLang="en-US" sz="600" dirty="0">
                <a:solidFill>
                  <a:schemeClr val="bg1"/>
                </a:solidFill>
                <a:latin typeface="Meiryo UI" panose="020B0604030504040204" pitchFamily="50" charset="-128"/>
                <a:ea typeface="Meiryo UI" panose="020B0604030504040204" pitchFamily="50" charset="-128"/>
              </a:rPr>
              <a:t>再掲</a:t>
            </a:r>
            <a:endParaRPr kumimoji="1" lang="en-US" altLang="ja-JP" sz="6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558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D2540CB2-082E-495C-A467-389FDF77606E}"/>
              </a:ext>
            </a:extLst>
          </p:cNvPr>
          <p:cNvSpPr/>
          <p:nvPr/>
        </p:nvSpPr>
        <p:spPr>
          <a:xfrm>
            <a:off x="5070" y="-2190"/>
            <a:ext cx="813690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２ 人口の現状・将来推計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（４）高齢化・後期高齢化率の推計（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17" name="テキスト ボックス 16">
            <a:extLst>
              <a:ext uri="{FF2B5EF4-FFF2-40B4-BE49-F238E27FC236}">
                <a16:creationId xmlns:a16="http://schemas.microsoft.com/office/drawing/2014/main" id="{9A97B68C-C951-415C-98B7-D6F5C1A9622F}"/>
              </a:ext>
            </a:extLst>
          </p:cNvPr>
          <p:cNvSpPr txBox="1"/>
          <p:nvPr/>
        </p:nvSpPr>
        <p:spPr>
          <a:xfrm>
            <a:off x="4073522" y="6669091"/>
            <a:ext cx="569754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a:t>
            </a:r>
          </a:p>
        </p:txBody>
      </p:sp>
      <p:sp>
        <p:nvSpPr>
          <p:cNvPr id="32" name="テキスト ボックス 31">
            <a:extLst>
              <a:ext uri="{FF2B5EF4-FFF2-40B4-BE49-F238E27FC236}">
                <a16:creationId xmlns:a16="http://schemas.microsoft.com/office/drawing/2014/main" id="{D347ABF6-0542-4461-A9EA-A25426FC1464}"/>
              </a:ext>
            </a:extLst>
          </p:cNvPr>
          <p:cNvSpPr txBox="1"/>
          <p:nvPr/>
        </p:nvSpPr>
        <p:spPr>
          <a:xfrm>
            <a:off x="195841" y="764704"/>
            <a:ext cx="8688748" cy="51442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a:lnSpc>
                <a:spcPts val="1292"/>
              </a:lnSpc>
            </a:pPr>
            <a:r>
              <a:rPr lang="ja-JP" altLang="en-US" sz="1100" dirty="0">
                <a:latin typeface="Meiryo UI" panose="020B0604030504040204" pitchFamily="50" charset="-128"/>
                <a:ea typeface="Meiryo UI" panose="020B0604030504040204" pitchFamily="50" charset="-128"/>
              </a:rPr>
              <a:t>○ いずれの地域も高齢化率・後期高齢化率は上昇するが、後期高齢化率の上昇幅は大阪府</a:t>
            </a:r>
            <a:r>
              <a:rPr lang="en-US" altLang="ja-JP" sz="1100" dirty="0">
                <a:latin typeface="Meiryo UI" panose="020B0604030504040204" pitchFamily="50" charset="-128"/>
                <a:ea typeface="Meiryo UI" panose="020B0604030504040204" pitchFamily="50" charset="-128"/>
              </a:rPr>
              <a:t>3.7</a:t>
            </a:r>
            <a:r>
              <a:rPr lang="ja-JP" altLang="en-US" sz="1100" dirty="0">
                <a:latin typeface="Meiryo UI" panose="020B0604030504040204" pitchFamily="50" charset="-128"/>
                <a:ea typeface="Meiryo UI" panose="020B0604030504040204" pitchFamily="50" charset="-128"/>
              </a:rPr>
              <a:t>ポイント、大阪市</a:t>
            </a:r>
            <a:r>
              <a:rPr lang="en-US" altLang="ja-JP" sz="1100" dirty="0">
                <a:latin typeface="Meiryo UI" panose="020B0604030504040204" pitchFamily="50" charset="-128"/>
                <a:ea typeface="Meiryo UI" panose="020B0604030504040204" pitchFamily="50" charset="-128"/>
              </a:rPr>
              <a:t>2.1</a:t>
            </a:r>
            <a:r>
              <a:rPr lang="ja-JP" altLang="en-US" sz="1100" dirty="0">
                <a:latin typeface="Meiryo UI" panose="020B0604030504040204" pitchFamily="50" charset="-128"/>
                <a:ea typeface="Meiryo UI" panose="020B0604030504040204" pitchFamily="50" charset="-128"/>
              </a:rPr>
              <a:t>ポイント、北大阪地域</a:t>
            </a:r>
            <a:r>
              <a:rPr lang="en-US" altLang="ja-JP" sz="1100" dirty="0">
                <a:latin typeface="Meiryo UI" panose="020B0604030504040204" pitchFamily="50" charset="-128"/>
                <a:ea typeface="Meiryo UI" panose="020B0604030504040204" pitchFamily="50" charset="-128"/>
              </a:rPr>
              <a:t>3.5</a:t>
            </a:r>
            <a:r>
              <a:rPr lang="ja-JP" altLang="en-US" sz="1100" dirty="0">
                <a:latin typeface="Meiryo UI" panose="020B0604030504040204" pitchFamily="50" charset="-128"/>
                <a:ea typeface="Meiryo UI" panose="020B0604030504040204" pitchFamily="50" charset="-128"/>
              </a:rPr>
              <a:t>ポイント、</a:t>
            </a:r>
            <a:endParaRPr lang="en-US" altLang="ja-JP" sz="1100" dirty="0">
              <a:latin typeface="Meiryo UI" panose="020B0604030504040204" pitchFamily="50" charset="-128"/>
              <a:ea typeface="Meiryo UI" panose="020B0604030504040204" pitchFamily="50" charset="-128"/>
            </a:endParaRPr>
          </a:p>
          <a:p>
            <a:pPr>
              <a:lnSpc>
                <a:spcPts val="1292"/>
              </a:lnSpc>
            </a:pPr>
            <a:r>
              <a:rPr lang="ja-JP" altLang="en-US" sz="1100" dirty="0">
                <a:latin typeface="Meiryo UI" panose="020B0604030504040204" pitchFamily="50" charset="-128"/>
                <a:ea typeface="Meiryo UI" panose="020B0604030504040204" pitchFamily="50" charset="-128"/>
              </a:rPr>
              <a:t>　  東大阪地域</a:t>
            </a:r>
            <a:r>
              <a:rPr lang="en-US" altLang="ja-JP" sz="1100" dirty="0">
                <a:latin typeface="Meiryo UI" panose="020B0604030504040204" pitchFamily="50" charset="-128"/>
                <a:ea typeface="Meiryo UI" panose="020B0604030504040204" pitchFamily="50" charset="-128"/>
              </a:rPr>
              <a:t>4.5</a:t>
            </a:r>
            <a:r>
              <a:rPr lang="ja-JP" altLang="en-US" sz="1100" dirty="0">
                <a:latin typeface="Meiryo UI" panose="020B0604030504040204" pitchFamily="50" charset="-128"/>
                <a:ea typeface="Meiryo UI" panose="020B0604030504040204" pitchFamily="50" charset="-128"/>
              </a:rPr>
              <a:t>ポイント、南河内地域</a:t>
            </a:r>
            <a:r>
              <a:rPr lang="en-US" altLang="ja-JP" sz="1100" dirty="0">
                <a:latin typeface="Meiryo UI" panose="020B0604030504040204" pitchFamily="50" charset="-128"/>
                <a:ea typeface="Meiryo UI" panose="020B0604030504040204" pitchFamily="50" charset="-128"/>
              </a:rPr>
              <a:t>7.4</a:t>
            </a:r>
            <a:r>
              <a:rPr lang="ja-JP" altLang="en-US" sz="1100" dirty="0">
                <a:latin typeface="Meiryo UI" panose="020B0604030504040204" pitchFamily="50" charset="-128"/>
                <a:ea typeface="Meiryo UI" panose="020B0604030504040204" pitchFamily="50" charset="-128"/>
              </a:rPr>
              <a:t>ポイント、泉州地域</a:t>
            </a:r>
            <a:r>
              <a:rPr lang="en-US" altLang="ja-JP" sz="1100" dirty="0">
                <a:latin typeface="Meiryo UI" panose="020B0604030504040204" pitchFamily="50" charset="-128"/>
                <a:ea typeface="Meiryo UI" panose="020B0604030504040204" pitchFamily="50" charset="-128"/>
              </a:rPr>
              <a:t>5.1</a:t>
            </a:r>
            <a:r>
              <a:rPr lang="ja-JP" altLang="en-US" sz="1100" dirty="0">
                <a:latin typeface="Meiryo UI" panose="020B0604030504040204" pitchFamily="50" charset="-128"/>
                <a:ea typeface="Meiryo UI" panose="020B0604030504040204" pitchFamily="50" charset="-128"/>
              </a:rPr>
              <a:t>ポイントと地域ごとに差がある。</a:t>
            </a:r>
            <a:endParaRPr lang="en-US" altLang="ja-JP" sz="11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32D31833-0867-4470-8C31-3D3EB3280F35}"/>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8</a:t>
            </a:fld>
            <a:endParaRPr lang="ja-JP" altLang="en-US" sz="1200" dirty="0">
              <a:solidFill>
                <a:prstClr val="black"/>
              </a:solidFill>
              <a:ea typeface="Meiryo UI" panose="020B0604030504040204" pitchFamily="50" charset="-128"/>
            </a:endParaRPr>
          </a:p>
        </p:txBody>
      </p:sp>
      <p:cxnSp>
        <p:nvCxnSpPr>
          <p:cNvPr id="34" name="直線コネクタ 33">
            <a:extLst>
              <a:ext uri="{FF2B5EF4-FFF2-40B4-BE49-F238E27FC236}">
                <a16:creationId xmlns:a16="http://schemas.microsoft.com/office/drawing/2014/main" id="{677A5104-D0D6-470E-A516-701374CB8778}"/>
              </a:ext>
            </a:extLst>
          </p:cNvPr>
          <p:cNvCxnSpPr/>
          <p:nvPr/>
        </p:nvCxnSpPr>
        <p:spPr>
          <a:xfrm>
            <a:off x="197809" y="697492"/>
            <a:ext cx="8784976" cy="0"/>
          </a:xfrm>
          <a:prstGeom prst="line">
            <a:avLst/>
          </a:prstGeom>
        </p:spPr>
        <p:style>
          <a:lnRef idx="3">
            <a:schemeClr val="accent1"/>
          </a:lnRef>
          <a:fillRef idx="0">
            <a:schemeClr val="accent1"/>
          </a:fillRef>
          <a:effectRef idx="2">
            <a:schemeClr val="accent1"/>
          </a:effectRef>
          <a:fontRef idx="minor">
            <a:schemeClr val="tx1"/>
          </a:fontRef>
        </p:style>
      </p:cxnSp>
      <p:pic>
        <p:nvPicPr>
          <p:cNvPr id="35" name="図 34">
            <a:extLst>
              <a:ext uri="{FF2B5EF4-FFF2-40B4-BE49-F238E27FC236}">
                <a16:creationId xmlns:a16="http://schemas.microsoft.com/office/drawing/2014/main" id="{B9FF6662-F1CE-4047-BDEC-F26F44A87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5455" y="6357511"/>
            <a:ext cx="6176634" cy="331544"/>
          </a:xfrm>
          <a:prstGeom prst="rect">
            <a:avLst/>
          </a:prstGeom>
        </p:spPr>
      </p:pic>
      <p:graphicFrame>
        <p:nvGraphicFramePr>
          <p:cNvPr id="8" name="グラフ 7">
            <a:extLst>
              <a:ext uri="{FF2B5EF4-FFF2-40B4-BE49-F238E27FC236}">
                <a16:creationId xmlns:a16="http://schemas.microsoft.com/office/drawing/2014/main" id="{4B3D4CF4-0BC0-4F4D-8342-D3213C652B3B}"/>
              </a:ext>
            </a:extLst>
          </p:cNvPr>
          <p:cNvGraphicFramePr>
            <a:graphicFrameLocks/>
          </p:cNvGraphicFramePr>
          <p:nvPr/>
        </p:nvGraphicFramePr>
        <p:xfrm>
          <a:off x="195841" y="1474674"/>
          <a:ext cx="2880000" cy="246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925404B7-98C1-4315-9CD8-C2E3E9EC796F}"/>
              </a:ext>
            </a:extLst>
          </p:cNvPr>
          <p:cNvGraphicFramePr>
            <a:graphicFrameLocks/>
          </p:cNvGraphicFramePr>
          <p:nvPr/>
        </p:nvGraphicFramePr>
        <p:xfrm>
          <a:off x="3112402" y="1474411"/>
          <a:ext cx="2880000" cy="24665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a:extLst>
              <a:ext uri="{FF2B5EF4-FFF2-40B4-BE49-F238E27FC236}">
                <a16:creationId xmlns:a16="http://schemas.microsoft.com/office/drawing/2014/main" id="{FD6DBD5B-4EEC-4BFC-9D7F-B588BC2288F7}"/>
              </a:ext>
            </a:extLst>
          </p:cNvPr>
          <p:cNvGraphicFramePr>
            <a:graphicFrameLocks/>
          </p:cNvGraphicFramePr>
          <p:nvPr/>
        </p:nvGraphicFramePr>
        <p:xfrm>
          <a:off x="6028963" y="1474411"/>
          <a:ext cx="2880000" cy="24665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グラフ 10">
            <a:extLst>
              <a:ext uri="{FF2B5EF4-FFF2-40B4-BE49-F238E27FC236}">
                <a16:creationId xmlns:a16="http://schemas.microsoft.com/office/drawing/2014/main" id="{19F8AB0A-C3ED-4031-8BAC-1F5ED73FD157}"/>
              </a:ext>
            </a:extLst>
          </p:cNvPr>
          <p:cNvGraphicFramePr>
            <a:graphicFrameLocks/>
          </p:cNvGraphicFramePr>
          <p:nvPr/>
        </p:nvGraphicFramePr>
        <p:xfrm>
          <a:off x="195841" y="3939462"/>
          <a:ext cx="2880000" cy="246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グラフ 11">
            <a:extLst>
              <a:ext uri="{FF2B5EF4-FFF2-40B4-BE49-F238E27FC236}">
                <a16:creationId xmlns:a16="http://schemas.microsoft.com/office/drawing/2014/main" id="{51F2EE7F-432A-4B9A-B675-89624B220F0D}"/>
              </a:ext>
            </a:extLst>
          </p:cNvPr>
          <p:cNvGraphicFramePr>
            <a:graphicFrameLocks/>
          </p:cNvGraphicFramePr>
          <p:nvPr/>
        </p:nvGraphicFramePr>
        <p:xfrm>
          <a:off x="3112402" y="3941493"/>
          <a:ext cx="2880000" cy="246652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グラフ 12">
            <a:extLst>
              <a:ext uri="{FF2B5EF4-FFF2-40B4-BE49-F238E27FC236}">
                <a16:creationId xmlns:a16="http://schemas.microsoft.com/office/drawing/2014/main" id="{CEA922A1-EB17-46CC-AD34-BD6E1FC463A8}"/>
              </a:ext>
            </a:extLst>
          </p:cNvPr>
          <p:cNvGraphicFramePr>
            <a:graphicFrameLocks/>
          </p:cNvGraphicFramePr>
          <p:nvPr/>
        </p:nvGraphicFramePr>
        <p:xfrm>
          <a:off x="6028963" y="3939199"/>
          <a:ext cx="2880000" cy="246652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939901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0</TotalTime>
  <Words>20465</Words>
  <Application>Microsoft Office PowerPoint</Application>
  <PresentationFormat>画面に合わせる (4:3)</PresentationFormat>
  <Paragraphs>7298</Paragraphs>
  <Slides>65</Slides>
  <Notes>53</Notes>
  <HiddenSlides>0</HiddenSlides>
  <MMClips>0</MMClips>
  <ScaleCrop>false</ScaleCrop>
  <HeadingPairs>
    <vt:vector size="8" baseType="variant">
      <vt:variant>
        <vt:lpstr>使用されているフォント</vt:lpstr>
      </vt:variant>
      <vt:variant>
        <vt:i4>14</vt:i4>
      </vt:variant>
      <vt:variant>
        <vt:lpstr>テーマ</vt:lpstr>
      </vt:variant>
      <vt:variant>
        <vt:i4>2</vt:i4>
      </vt:variant>
      <vt:variant>
        <vt:lpstr>埋め込まれた OLE サーバー</vt:lpstr>
      </vt:variant>
      <vt:variant>
        <vt:i4>1</vt:i4>
      </vt:variant>
      <vt:variant>
        <vt:lpstr>スライド タイトル</vt:lpstr>
      </vt:variant>
      <vt:variant>
        <vt:i4>65</vt:i4>
      </vt:variant>
    </vt:vector>
  </HeadingPairs>
  <TitlesOfParts>
    <vt:vector size="82" baseType="lpstr">
      <vt:lpstr>BIZ UDPゴシック</vt:lpstr>
      <vt:lpstr>BIZ UDP明朝 Medium</vt:lpstr>
      <vt:lpstr>BIZ UDゴシック</vt:lpstr>
      <vt:lpstr>Meiryo UI</vt:lpstr>
      <vt:lpstr>ＭＳ 明朝</vt:lpstr>
      <vt:lpstr>メイリオ</vt:lpstr>
      <vt:lpstr>游ゴシック</vt:lpstr>
      <vt:lpstr>Arial</vt:lpstr>
      <vt:lpstr>Calibri</vt:lpstr>
      <vt:lpstr>Calibri Light</vt:lpstr>
      <vt:lpstr>Century</vt:lpstr>
      <vt:lpstr>Trebuchet MS</vt:lpstr>
      <vt:lpstr>Wingdings</vt:lpstr>
      <vt:lpstr>Wingdings 3</vt:lpstr>
      <vt:lpstr>Office Theme</vt:lpstr>
      <vt:lpstr>ファセット</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2025-03-18T07:35:18Z</dcterms:created>
  <dcterms:modified xsi:type="dcterms:W3CDTF">2025-03-19T01:10:36Z</dcterms:modified>
</cp:coreProperties>
</file>